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5" r:id="rId4"/>
    <p:sldMasterId id="2147483683" r:id="rId5"/>
    <p:sldMasterId id="2147483685" r:id="rId6"/>
    <p:sldMasterId id="2147483706" r:id="rId7"/>
  </p:sldMasterIdLst>
  <p:notesMasterIdLst>
    <p:notesMasterId r:id="rId29"/>
  </p:notesMasterIdLst>
  <p:sldIdLst>
    <p:sldId id="281" r:id="rId8"/>
    <p:sldId id="273" r:id="rId9"/>
    <p:sldId id="258" r:id="rId10"/>
    <p:sldId id="276" r:id="rId11"/>
    <p:sldId id="362" r:id="rId12"/>
    <p:sldId id="259" r:id="rId13"/>
    <p:sldId id="363" r:id="rId14"/>
    <p:sldId id="342" r:id="rId15"/>
    <p:sldId id="347" r:id="rId16"/>
    <p:sldId id="349" r:id="rId17"/>
    <p:sldId id="356" r:id="rId18"/>
    <p:sldId id="357" r:id="rId19"/>
    <p:sldId id="344" r:id="rId20"/>
    <p:sldId id="364" r:id="rId21"/>
    <p:sldId id="371" r:id="rId22"/>
    <p:sldId id="367" r:id="rId23"/>
    <p:sldId id="372" r:id="rId24"/>
    <p:sldId id="366" r:id="rId25"/>
    <p:sldId id="332" r:id="rId26"/>
    <p:sldId id="361" r:id="rId27"/>
    <p:sldId id="35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FCA309BC-425A-DD42-98C2-75A72F7C624A}">
          <p14:sldIdLst>
            <p14:sldId id="281"/>
            <p14:sldId id="273"/>
            <p14:sldId id="258"/>
            <p14:sldId id="276"/>
            <p14:sldId id="362"/>
            <p14:sldId id="259"/>
            <p14:sldId id="363"/>
            <p14:sldId id="342"/>
            <p14:sldId id="347"/>
            <p14:sldId id="349"/>
            <p14:sldId id="356"/>
            <p14:sldId id="357"/>
            <p14:sldId id="344"/>
            <p14:sldId id="364"/>
            <p14:sldId id="371"/>
            <p14:sldId id="367"/>
            <p14:sldId id="372"/>
            <p14:sldId id="366"/>
            <p14:sldId id="332"/>
            <p14:sldId id="361"/>
            <p14:sldId id="35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3" autoAdjust="0"/>
    <p:restoredTop sz="90686" autoAdjust="0"/>
  </p:normalViewPr>
  <p:slideViewPr>
    <p:cSldViewPr snapToGrid="0" snapToObjects="1">
      <p:cViewPr varScale="1">
        <p:scale>
          <a:sx n="90" d="100"/>
          <a:sy n="90" d="100"/>
        </p:scale>
        <p:origin x="145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30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Relationship Id="rId8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A2218-DD8C-4944-883E-4F222486B95A}" type="datetimeFigureOut">
              <a:rPr lang="en-US" smtClean="0"/>
              <a:t>2/1/19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21B446-6C3A-434A-9EAF-115FF2B52C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1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1B446-6C3A-434A-9EAF-115FF2B52C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98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21B446-6C3A-434A-9EAF-115FF2B52C7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194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CHAPTER 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INTERNATIONAL BUSINESS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3D139-2E42-49D2-8610-6BF7FB7E3B99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1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6902681" cy="1325563"/>
          </a:xfrm>
          <a:prstGeom prst="rect">
            <a:avLst/>
          </a:prstGeom>
        </p:spPr>
        <p:txBody>
          <a:bodyPr/>
          <a:lstStyle>
            <a:lvl1pPr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28650" y="1911351"/>
            <a:ext cx="8124825" cy="4622454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5159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D796625-DED9-554A-A8D7-7B956D825C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5433D38-5953-6D43-9E7A-69A3DB1340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865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4805-0F4C-474A-98CE-9DD8EF0D1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F691CA0C-F9AD-0A4F-BCF2-D7EC8101D065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6CCFD-F2FE-E346-8A8D-4323A2CD85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2551B-AA7F-9E4C-8DE5-E0C6011E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0CA56-7184-404F-B0BA-75493BA9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C8BCF3-B5FA-E547-8E63-CD576B078B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6080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16241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Online Image Placeholder 4"/>
          <p:cNvSpPr>
            <a:spLocks noGrp="1"/>
          </p:cNvSpPr>
          <p:nvPr>
            <p:ph type="clipArt" sz="quarter" idx="10"/>
          </p:nvPr>
        </p:nvSpPr>
        <p:spPr>
          <a:xfrm>
            <a:off x="733425" y="2273300"/>
            <a:ext cx="2771775" cy="2641600"/>
          </a:xfrm>
          <a:prstGeom prst="rect">
            <a:avLst/>
          </a:prstGeom>
        </p:spPr>
        <p:txBody>
          <a:bodyPr/>
          <a:lstStyle/>
          <a:p>
            <a:endParaRPr lang="en-AU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5743575" y="2273300"/>
            <a:ext cx="2771775" cy="2641600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53139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19150" y="5092700"/>
            <a:ext cx="7877175" cy="1549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287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71600" indent="0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19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23DE92-A298-4BA1-8A12-1C95D33288B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" y="64071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47700" y="1943100"/>
            <a:ext cx="6553200" cy="4191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2525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315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36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0288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54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16832" y="-64549"/>
            <a:ext cx="12417893" cy="693868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0769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3CD403-54AC-49B0-BCE8-20FF98AC2FFD}" type="datetimeFigureOut">
              <a:rPr lang="en-AU" smtClean="0"/>
              <a:pPr/>
              <a:t>1/2/19</a:t>
            </a:fld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457950" y="6076951"/>
            <a:ext cx="20574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3E055E-1006-4691-A728-C6D4B59F1965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177718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4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047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31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830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0977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405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31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D403-54AC-49B0-BCE8-20FF98AC2FFD}" type="datetimeFigureOut">
              <a:rPr lang="en-AU" smtClean="0"/>
              <a:t>1/2/19</a:t>
            </a:fld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3E055E-1006-4691-A728-C6D4B59F1965}" type="slidenum">
              <a:rPr lang="en-AU" smtClean="0"/>
              <a:t>‹#›</a:t>
            </a:fld>
            <a:endParaRPr lang="en-AU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628650" y="1930400"/>
            <a:ext cx="6905625" cy="393700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095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365126"/>
            <a:ext cx="6491201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1" y="1870076"/>
            <a:ext cx="7962900" cy="4454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498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90212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0" y="1903414"/>
            <a:ext cx="7886700" cy="46220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166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890212" cy="1325563"/>
          </a:xfrm>
          <a:prstGeom prst="rect">
            <a:avLst/>
          </a:prstGeo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628650" y="1903414"/>
            <a:ext cx="2952750" cy="462207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4102101" y="1903413"/>
            <a:ext cx="3416697" cy="4622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854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963" y="19050"/>
            <a:ext cx="8235950" cy="966788"/>
          </a:xfrm>
          <a:prstGeom prst="rect">
            <a:avLst/>
          </a:prstGeo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475"/>
            <a:ext cx="8229600" cy="51244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97913" y="5991225"/>
            <a:ext cx="446087" cy="266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 SLIDE </a:t>
            </a:r>
            <a:fld id="{524100D7-B183-408D-8F3B-88DB285D30B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0" y="268288"/>
            <a:ext cx="914400" cy="1752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10" charset="0"/>
                <a:ea typeface="Arial" pitchFamily="10" charset="0"/>
                <a:cs typeface="Arial" pitchFamily="10" charset="0"/>
              </a:defRPr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26300209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ody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395288" y="981075"/>
            <a:ext cx="8208962" cy="44640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Second level</a:t>
            </a:r>
          </a:p>
          <a:p>
            <a:pPr lvl="1"/>
            <a:r>
              <a:rPr lang="en-GB" dirty="0"/>
              <a:t>Third level</a:t>
            </a:r>
          </a:p>
          <a:p>
            <a:pPr lvl="2"/>
            <a:r>
              <a:rPr lang="en-GB" dirty="0"/>
              <a:t>Fourth level</a:t>
            </a:r>
          </a:p>
          <a:p>
            <a:pPr lvl="3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183976" y="188640"/>
            <a:ext cx="7772400" cy="533921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 dirty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573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siness_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3976" y="86767"/>
            <a:ext cx="7772400" cy="605929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44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7227"/>
          <a:stretch/>
        </p:blipFill>
        <p:spPr>
          <a:xfrm>
            <a:off x="0" y="0"/>
            <a:ext cx="9144000" cy="11021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9056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CD403-54AC-49B0-BCE8-20FF98AC2FFD}" type="datetimeFigureOut">
              <a:rPr lang="en-AU" smtClean="0"/>
              <a:t>1/2/19</a:t>
            </a:fld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E055E-1006-4691-A728-C6D4B59F19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3419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7" r:id="rId2"/>
    <p:sldLayoutId id="2147483686" r:id="rId3"/>
    <p:sldLayoutId id="2147483680" r:id="rId4"/>
    <p:sldLayoutId id="2147483681" r:id="rId5"/>
    <p:sldLayoutId id="2147483690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8" r="12145"/>
          <a:stretch/>
        </p:blipFill>
        <p:spPr>
          <a:xfrm>
            <a:off x="-60960" y="-80683"/>
            <a:ext cx="9248503" cy="693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4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8" r:id="rId2"/>
    <p:sldLayoutId id="2147483689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1" t="-1" b="81"/>
          <a:stretch/>
        </p:blipFill>
        <p:spPr>
          <a:xfrm>
            <a:off x="-60960" y="0"/>
            <a:ext cx="9204960" cy="68912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69437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69437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53050" y="63897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523DE92-A298-4BA1-8A12-1C95D33288B5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2649-D2F1-495C-A6D7-F9BEBEA50CD3}" type="datetimeFigureOut">
              <a:rPr lang="en-AU" smtClean="0"/>
              <a:t>1/2/19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613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81" r="13112"/>
          <a:stretch/>
        </p:blipFill>
        <p:spPr>
          <a:xfrm>
            <a:off x="-87086" y="-13357"/>
            <a:ext cx="9239795" cy="693868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CD403-54AC-49B0-BCE8-20FF98AC2FFD}" type="datetimeFigureOut">
              <a:rPr lang="en-AU" smtClean="0"/>
              <a:t>1/2/19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E055E-1006-4691-A728-C6D4B59F196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959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793751"/>
            <a:ext cx="8857397" cy="1325563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MGT 811</a:t>
            </a:r>
            <a:br>
              <a:rPr lang="en-US" dirty="0"/>
            </a:br>
            <a:r>
              <a:rPr lang="en-US" dirty="0"/>
              <a:t>Contemporary Management Capabilities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5277678"/>
            <a:ext cx="8857397" cy="1364422"/>
          </a:xfrm>
        </p:spPr>
        <p:txBody>
          <a:bodyPr/>
          <a:lstStyle/>
          <a:p>
            <a:pPr algn="ctr"/>
            <a:r>
              <a:rPr lang="en-US" sz="2500" dirty="0"/>
              <a:t>Week Two, Optimism</a:t>
            </a:r>
          </a:p>
          <a:p>
            <a:pPr algn="ctr"/>
            <a:r>
              <a:rPr lang="en-US" sz="2500" dirty="0"/>
              <a:t>Stephen Rodwell </a:t>
            </a:r>
            <a:r>
              <a:rPr lang="en-US" sz="2500" dirty="0" err="1"/>
              <a:t>srodwell@icms.edu.au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163984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>
            <a:extLst>
              <a:ext uri="{FF2B5EF4-FFF2-40B4-BE49-F238E27FC236}">
                <a16:creationId xmlns:a16="http://schemas.microsoft.com/office/drawing/2014/main" id="{8ECA7E0E-4BF2-6E46-99A7-9D7B38924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4025" y="664548"/>
            <a:ext cx="8235950" cy="581025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rgbClr val="C00000"/>
                </a:solidFill>
              </a:rPr>
              <a:t>Pessimists</a:t>
            </a:r>
            <a:r>
              <a:rPr lang="en-US" altLang="en-US" b="1" dirty="0"/>
              <a:t> tend to . . .</a:t>
            </a:r>
            <a:r>
              <a:rPr lang="en-US" altLang="en-US" dirty="0"/>
              <a:t> </a:t>
            </a:r>
          </a:p>
        </p:txBody>
      </p:sp>
      <p:sp>
        <p:nvSpPr>
          <p:cNvPr id="12290" name="Rectangle 3">
            <a:extLst>
              <a:ext uri="{FF2B5EF4-FFF2-40B4-BE49-F238E27FC236}">
                <a16:creationId xmlns:a16="http://schemas.microsoft.com/office/drawing/2014/main" id="{03EFFE24-E127-8946-9717-3ECF9BA78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7" y="1419581"/>
            <a:ext cx="8229600" cy="1712652"/>
          </a:xfrm>
        </p:spPr>
        <p:txBody>
          <a:bodyPr/>
          <a:lstStyle/>
          <a:p>
            <a:pPr eaLnBrk="1" hangingPunct="1"/>
            <a:r>
              <a:rPr lang="en-US" altLang="en-US" dirty="0"/>
              <a:t>give up easily in the face of adversity,</a:t>
            </a:r>
          </a:p>
          <a:p>
            <a:pPr eaLnBrk="1" hangingPunct="1"/>
            <a:r>
              <a:rPr lang="en-US" altLang="en-US" dirty="0"/>
              <a:t>have low self-esteem, </a:t>
            </a:r>
          </a:p>
          <a:p>
            <a:pPr eaLnBrk="1" hangingPunct="1"/>
            <a:r>
              <a:rPr lang="en-US" altLang="en-US" dirty="0"/>
              <a:t>lack strong commitment to attainable goals, </a:t>
            </a:r>
          </a:p>
          <a:p>
            <a:pPr eaLnBrk="1" hangingPunct="1"/>
            <a:r>
              <a:rPr lang="en-US" altLang="en-US" dirty="0"/>
              <a:t>mentally attribute control over circumstances to external forces.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C91F412-9ECB-0940-AC1A-0E8AB24DFBF4}"/>
              </a:ext>
            </a:extLst>
          </p:cNvPr>
          <p:cNvSpPr txBox="1">
            <a:spLocks noChangeArrowheads="1"/>
          </p:cNvSpPr>
          <p:nvPr/>
        </p:nvSpPr>
        <p:spPr>
          <a:xfrm>
            <a:off x="446087" y="3306241"/>
            <a:ext cx="8235950" cy="672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dirty="0">
                <a:solidFill>
                  <a:schemeClr val="tx2"/>
                </a:solidFill>
              </a:rPr>
              <a:t>Optimists</a:t>
            </a:r>
            <a:r>
              <a:rPr lang="en-US" altLang="en-US" dirty="0"/>
              <a:t> tend to . . .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9E5251-B3CA-7148-B324-BCC26D613BA1}"/>
              </a:ext>
            </a:extLst>
          </p:cNvPr>
          <p:cNvSpPr txBox="1">
            <a:spLocks noChangeArrowheads="1"/>
          </p:cNvSpPr>
          <p:nvPr/>
        </p:nvSpPr>
        <p:spPr>
          <a:xfrm>
            <a:off x="460375" y="4152331"/>
            <a:ext cx="8229600" cy="1983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persist despite struggles, </a:t>
            </a:r>
          </a:p>
          <a:p>
            <a:r>
              <a:rPr lang="en-US" altLang="en-US" dirty="0"/>
              <a:t>have positive self-esteem that transfers to many areas of their lives, </a:t>
            </a:r>
          </a:p>
          <a:p>
            <a:r>
              <a:rPr lang="en-US" altLang="en-US" dirty="0"/>
              <a:t>value meaningful goals, </a:t>
            </a:r>
          </a:p>
          <a:p>
            <a:r>
              <a:rPr lang="en-US" altLang="en-US" dirty="0"/>
              <a:t>mentally maintain some sense of control over circumstances. </a:t>
            </a:r>
          </a:p>
        </p:txBody>
      </p:sp>
    </p:spTree>
    <p:extLst>
      <p:ext uri="{BB962C8B-B14F-4D97-AF65-F5344CB8AC3E}">
        <p14:creationId xmlns:p14="http://schemas.microsoft.com/office/powerpoint/2010/main" val="1194084046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598D6159-D57D-9644-8C27-74E0EBE1D3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66349"/>
            <a:ext cx="8235950" cy="581025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ABCDE Method of Learned Optimism</a:t>
            </a:r>
            <a:r>
              <a:rPr lang="en-US" alt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4C90C757-75BA-0345-ABA1-935155FD0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82441"/>
            <a:ext cx="8229600" cy="4090561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A writing technique developed by Seligman to </a:t>
            </a:r>
            <a:r>
              <a:rPr lang="en-US" altLang="en-US" sz="2800" i="1" dirty="0"/>
              <a:t>address negatively biased thoughts</a:t>
            </a:r>
            <a:r>
              <a:rPr lang="en-US" altLang="en-US" sz="2800" dirty="0"/>
              <a:t>. It involves arguing with your own overly pessimistic thoughts in order to not let those thoughts control you.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The parts are related, i.e. our reaction (consequences) to the adversity are often determined by our beliefs about why the bad event happened.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dirty="0"/>
              <a:t>Lyubomirsky et .al (2008) conducted research using ABCDE method. They found the ABCDE method to be useful as a Coping Strategy. </a:t>
            </a:r>
          </a:p>
        </p:txBody>
      </p:sp>
    </p:spTree>
    <p:extLst>
      <p:ext uri="{BB962C8B-B14F-4D97-AF65-F5344CB8AC3E}">
        <p14:creationId xmlns:p14="http://schemas.microsoft.com/office/powerpoint/2010/main" val="3775086159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AB4AE433-1477-224A-A52A-53560183E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4148" y="600076"/>
            <a:ext cx="8235950" cy="966788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tx2"/>
                </a:solidFill>
              </a:rPr>
              <a:t>ABCDE Journal Writing Method</a:t>
            </a:r>
            <a:r>
              <a:rPr lang="en-US" altLang="en-US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B0EB3A3C-09BE-D54E-9152-1C332756FB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4148" y="1473957"/>
            <a:ext cx="8072651" cy="4783967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+mj-lt"/>
              <a:buAutoNum type="alphaUcPeriod"/>
            </a:pPr>
            <a:endParaRPr lang="en-US" altLang="en-US" sz="3200" dirty="0"/>
          </a:p>
          <a:p>
            <a:pPr marL="342900" lvl="1" indent="-342900" eaLnBrk="1" hangingPunct="1">
              <a:lnSpc>
                <a:spcPct val="80000"/>
              </a:lnSpc>
              <a:buFont typeface="+mj-lt"/>
              <a:buAutoNum type="alphaUcPeriod"/>
            </a:pP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</a:rPr>
              <a:t>Adversity: </a:t>
            </a:r>
            <a:r>
              <a:rPr lang="en-US" altLang="en-US" sz="2800" dirty="0"/>
              <a:t>describe nature of the loss or problem</a:t>
            </a:r>
            <a:r>
              <a:rPr lang="en-US" altLang="en-US" sz="2800" i="1" dirty="0"/>
              <a:t> </a:t>
            </a:r>
            <a:endParaRPr lang="en-US" altLang="en-US" sz="2800" dirty="0"/>
          </a:p>
          <a:p>
            <a:pPr marL="342900" lvl="1" indent="-342900" eaLnBrk="1" hangingPunct="1">
              <a:lnSpc>
                <a:spcPct val="80000"/>
              </a:lnSpc>
              <a:buFont typeface="+mj-lt"/>
              <a:buAutoNum type="alphaUcPeriod"/>
            </a:pP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</a:rPr>
              <a:t>Belief</a:t>
            </a:r>
            <a:r>
              <a:rPr lang="en-US" altLang="en-US" sz="2800" dirty="0"/>
              <a:t>: identify negative </a:t>
            </a:r>
            <a:r>
              <a:rPr lang="en-US" altLang="en-US" sz="2800" i="1" dirty="0"/>
              <a:t>beliefs</a:t>
            </a:r>
            <a:r>
              <a:rPr lang="en-US" altLang="en-US" sz="2800" dirty="0"/>
              <a:t> interpreting the loss or problem</a:t>
            </a:r>
          </a:p>
          <a:p>
            <a:pPr marL="342900" lvl="1" indent="-342900" eaLnBrk="1" hangingPunct="1">
              <a:lnSpc>
                <a:spcPct val="80000"/>
              </a:lnSpc>
              <a:buFont typeface="+mj-lt"/>
              <a:buAutoNum type="alphaUcPeriod"/>
            </a:pP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</a:rPr>
              <a:t>Consequences: </a:t>
            </a:r>
            <a:r>
              <a:rPr lang="en-US" altLang="en-US" sz="2800" dirty="0"/>
              <a:t>record the </a:t>
            </a:r>
            <a:r>
              <a:rPr lang="en-US" altLang="en-US" sz="2800" i="1" dirty="0"/>
              <a:t>consequences</a:t>
            </a:r>
            <a:r>
              <a:rPr lang="en-US" altLang="en-US" sz="2800" dirty="0"/>
              <a:t> arising from the adversity (feelings, actions, inactions)</a:t>
            </a:r>
          </a:p>
          <a:p>
            <a:pPr marL="342900" lvl="1" indent="-342900" eaLnBrk="1" hangingPunct="1">
              <a:lnSpc>
                <a:spcPct val="80000"/>
              </a:lnSpc>
              <a:buFont typeface="+mj-lt"/>
              <a:buAutoNum type="alphaUcPeriod"/>
            </a:pP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</a:rPr>
              <a:t>Dispute</a:t>
            </a:r>
            <a:r>
              <a:rPr lang="en-US" altLang="en-US" sz="2800" b="1" i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800" dirty="0"/>
              <a:t>challenge the negative core belief and consider other possible reasons for the problem</a:t>
            </a:r>
          </a:p>
          <a:p>
            <a:pPr marL="342900" lvl="1" indent="-342900" eaLnBrk="1" hangingPunct="1">
              <a:lnSpc>
                <a:spcPct val="80000"/>
              </a:lnSpc>
              <a:buFont typeface="+mj-lt"/>
              <a:buAutoNum type="alphaUcPeriod"/>
            </a:pPr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</a:rPr>
              <a:t>Energization: </a:t>
            </a:r>
            <a:r>
              <a:rPr lang="en-US" altLang="en-US" sz="2800" dirty="0"/>
              <a:t>Consider a more optimistic </a:t>
            </a:r>
            <a:r>
              <a:rPr lang="en-US" altLang="en-US" sz="2800" i="1" dirty="0"/>
              <a:t>explanation</a:t>
            </a:r>
            <a:r>
              <a:rPr lang="en-US" altLang="en-US" sz="2800" dirty="0"/>
              <a:t> for the problem or loss</a:t>
            </a:r>
          </a:p>
        </p:txBody>
      </p:sp>
    </p:spTree>
    <p:extLst>
      <p:ext uri="{BB962C8B-B14F-4D97-AF65-F5344CB8AC3E}">
        <p14:creationId xmlns:p14="http://schemas.microsoft.com/office/powerpoint/2010/main" val="4192192808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BC9DAB2E-4C40-3343-8E90-04A0FBCA9C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0850" y="845735"/>
            <a:ext cx="8235950" cy="70218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1" dirty="0">
                <a:solidFill>
                  <a:schemeClr val="tx2"/>
                </a:solidFill>
              </a:rPr>
              <a:t>The 40% Factor</a:t>
            </a:r>
            <a:r>
              <a:rPr lang="en-US" altLang="en-US" sz="36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B5710843-A45A-674C-B39C-9E8DE3EEE3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83390"/>
            <a:ext cx="8229600" cy="467478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b="1" i="1" dirty="0"/>
              <a:t>A major finding of the happiness research compiled by Haidt (2006) is that:</a:t>
            </a:r>
          </a:p>
          <a:p>
            <a:pPr lvl="1" eaLnBrk="1" hangingPunct="1"/>
            <a:r>
              <a:rPr lang="en-US" altLang="en-US" sz="2800" dirty="0"/>
              <a:t>50% of a person’s happiness is attributed to biological or genetic temperament</a:t>
            </a:r>
          </a:p>
          <a:p>
            <a:pPr lvl="1" eaLnBrk="1" hangingPunct="1"/>
            <a:r>
              <a:rPr lang="en-US" altLang="en-US" sz="2800" dirty="0">
                <a:solidFill>
                  <a:schemeClr val="hlink"/>
                </a:solidFill>
              </a:rPr>
              <a:t>40% to learned habits of thinking and acting</a:t>
            </a:r>
            <a:endParaRPr lang="en-US" altLang="en-US" sz="2800" dirty="0"/>
          </a:p>
          <a:p>
            <a:pPr lvl="1" eaLnBrk="1" hangingPunct="1"/>
            <a:r>
              <a:rPr lang="en-US" altLang="en-US" sz="2800" dirty="0"/>
              <a:t>10% uncontrollable circumstances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97849790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62D70092-7CC0-1440-ACEF-B6C75C55B4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5734" y="988041"/>
            <a:ext cx="8235950" cy="9667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</a:rPr>
              <a:t>Strategies for Developing Positive Thinking Habits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C835B1DC-B352-364E-8F13-9D3596F240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45734" y="2184353"/>
            <a:ext cx="8052179" cy="3520412"/>
          </a:xfrm>
        </p:spPr>
        <p:txBody>
          <a:bodyPr/>
          <a:lstStyle/>
          <a:p>
            <a:pPr eaLnBrk="1" hangingPunct="1"/>
            <a:r>
              <a:rPr lang="en-US" altLang="en-US" sz="2800" b="1" i="1" dirty="0">
                <a:solidFill>
                  <a:srgbClr val="7030A0"/>
                </a:solidFill>
              </a:rPr>
              <a:t>Practicing gratitude</a:t>
            </a:r>
            <a:r>
              <a:rPr lang="en-US" altLang="en-US" sz="2800" b="1" dirty="0">
                <a:solidFill>
                  <a:srgbClr val="7030A0"/>
                </a:solidFill>
              </a:rPr>
              <a:t> </a:t>
            </a:r>
            <a:r>
              <a:rPr lang="en-US" altLang="en-US" sz="2800" dirty="0"/>
              <a:t>involves expressing thankfulness and appreciation for life.</a:t>
            </a:r>
          </a:p>
          <a:p>
            <a:pPr eaLnBrk="1" hangingPunct="1"/>
            <a:r>
              <a:rPr lang="en-US" altLang="en-US" sz="2800" b="1" i="1" dirty="0">
                <a:solidFill>
                  <a:schemeClr val="accent6">
                    <a:lumMod val="75000"/>
                  </a:schemeClr>
                </a:solidFill>
              </a:rPr>
              <a:t>Cultivating optimism </a:t>
            </a:r>
            <a:r>
              <a:rPr lang="en-US" altLang="en-US" sz="2800" dirty="0"/>
              <a:t>involves striving to see the positive side of circumstances.</a:t>
            </a:r>
          </a:p>
          <a:p>
            <a:pPr eaLnBrk="1" hangingPunct="1"/>
            <a:r>
              <a:rPr lang="en-US" altLang="en-US" sz="2800" b="1" i="1" dirty="0">
                <a:solidFill>
                  <a:schemeClr val="tx2"/>
                </a:solidFill>
              </a:rPr>
              <a:t>Avoiding overthinking </a:t>
            </a:r>
            <a:r>
              <a:rPr lang="en-US" altLang="en-US" sz="2800" dirty="0"/>
              <a:t>involves avoiding excessively pondering the meanings, causes, and consequence of your character, your feelings, and your problems. </a:t>
            </a:r>
          </a:p>
          <a:p>
            <a:pPr eaLnBrk="1" hangingPunct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49813770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9D4D44BE-9D42-7947-9FC9-AB71125E3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28733"/>
            <a:ext cx="8235950" cy="966788"/>
          </a:xfrm>
        </p:spPr>
        <p:txBody>
          <a:bodyPr/>
          <a:lstStyle/>
          <a:p>
            <a:pPr eaLnBrk="1" hangingPunct="1"/>
            <a:r>
              <a:rPr lang="en-US" altLang="en-US" sz="3200" b="1" dirty="0">
                <a:solidFill>
                  <a:schemeClr val="tx2">
                    <a:lumMod val="75000"/>
                  </a:schemeClr>
                </a:solidFill>
              </a:rPr>
              <a:t>Strategies for Living in the Present</a:t>
            </a:r>
            <a:r>
              <a:rPr lang="en-US" alt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80C6FACF-78EF-2A4F-B215-B12936CF38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3550" y="1652375"/>
            <a:ext cx="8229600" cy="425170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i="1" dirty="0">
                <a:solidFill>
                  <a:srgbClr val="7030A0"/>
                </a:solidFill>
              </a:rPr>
              <a:t>Goal-setting</a:t>
            </a:r>
            <a:r>
              <a:rPr lang="en-US" altLang="en-US" sz="2400" b="1" dirty="0">
                <a:solidFill>
                  <a:srgbClr val="7030A0"/>
                </a:solidFill>
              </a:rPr>
              <a:t> </a:t>
            </a:r>
            <a:r>
              <a:rPr lang="en-US" altLang="en-US" sz="2400" dirty="0"/>
              <a:t>that enhances happiness provides structure and meaningful use of time and involves: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Actions plans that have communal purpose and long-term importance;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Activities that are harmonious with individual’s interests and core values; 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Allows person to experience optimal challenges and find new opportunities.</a:t>
            </a:r>
          </a:p>
          <a:p>
            <a:r>
              <a:rPr lang="en-US" altLang="en-US" sz="2400" b="1" i="1" dirty="0">
                <a:solidFill>
                  <a:srgbClr val="C00000"/>
                </a:solidFill>
              </a:rPr>
              <a:t>Increasing Flow Experiences </a:t>
            </a:r>
            <a:r>
              <a:rPr lang="en-US" altLang="en-US" sz="2400" dirty="0"/>
              <a:t>involves engaging in activities that balance one’s skills with the challenge level of a task or activity.</a:t>
            </a:r>
            <a:endParaRPr lang="en-US" altLang="en-US" sz="2400" i="1" dirty="0"/>
          </a:p>
          <a:p>
            <a:r>
              <a:rPr lang="en-US" altLang="en-US" sz="2400" b="1" i="1" dirty="0">
                <a:solidFill>
                  <a:schemeClr val="accent6">
                    <a:lumMod val="75000"/>
                  </a:schemeClr>
                </a:solidFill>
              </a:rPr>
              <a:t>Savoring Life’s Joys</a:t>
            </a:r>
            <a:r>
              <a:rPr lang="en-US" altLang="en-US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400" dirty="0"/>
              <a:t>involves consciously reflecting on positive past, present and future (anticipated) experiences. </a:t>
            </a:r>
          </a:p>
        </p:txBody>
      </p:sp>
    </p:spTree>
    <p:extLst>
      <p:ext uri="{BB962C8B-B14F-4D97-AF65-F5344CB8AC3E}">
        <p14:creationId xmlns:p14="http://schemas.microsoft.com/office/powerpoint/2010/main" val="160607282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0FD81B4F-966C-9346-9747-01E526F5F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619551"/>
            <a:ext cx="8235950" cy="11144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Strategies for Managing Stress </a:t>
            </a:r>
            <a:b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and Hardship</a:t>
            </a:r>
            <a:r>
              <a:rPr lang="en-US" altLang="en-US" sz="32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F54ECD87-D3FA-1D47-B9B5-E33839B028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938693"/>
            <a:ext cx="8229600" cy="386160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 i="1" dirty="0">
                <a:solidFill>
                  <a:srgbClr val="C00000"/>
                </a:solidFill>
              </a:rPr>
              <a:t>Problem-focused coping</a:t>
            </a:r>
            <a:r>
              <a:rPr lang="en-US" altLang="en-US" sz="2400" b="1" dirty="0">
                <a:solidFill>
                  <a:srgbClr val="C00000"/>
                </a:solidFill>
              </a:rPr>
              <a:t> </a:t>
            </a:r>
            <a:r>
              <a:rPr lang="en-US" altLang="en-US" sz="2400" dirty="0"/>
              <a:t>is useful when a problem can be acted upon or made to go away.</a:t>
            </a:r>
            <a:endParaRPr lang="en-US" altLang="en-US" sz="24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 dirty="0">
                <a:solidFill>
                  <a:schemeClr val="tx2"/>
                </a:solidFill>
              </a:rPr>
              <a:t>Emotion-focused coping</a:t>
            </a:r>
            <a:r>
              <a:rPr lang="en-US" altLang="en-US" sz="2400" b="1" dirty="0">
                <a:solidFill>
                  <a:schemeClr val="tx2"/>
                </a:solidFill>
              </a:rPr>
              <a:t> </a:t>
            </a:r>
            <a:r>
              <a:rPr lang="en-US" altLang="en-US" sz="2400" dirty="0"/>
              <a:t>is useful when the only action available is to manage emotions, such as physical exercise, seeking emotional support from a professional and positive social activity. </a:t>
            </a:r>
            <a:endParaRPr lang="en-US" altLang="en-US" sz="24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 i="1" dirty="0">
                <a:solidFill>
                  <a:schemeClr val="accent2"/>
                </a:solidFill>
              </a:rPr>
              <a:t>Learning to forgive</a:t>
            </a:r>
            <a:r>
              <a:rPr lang="en-US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is defined as reduction in the drive for revenge and release of resentment leading to increased understanding of others; it does not require restoring or maintaining harmful relationships.</a:t>
            </a:r>
          </a:p>
        </p:txBody>
      </p:sp>
    </p:spTree>
    <p:extLst>
      <p:ext uri="{BB962C8B-B14F-4D97-AF65-F5344CB8AC3E}">
        <p14:creationId xmlns:p14="http://schemas.microsoft.com/office/powerpoint/2010/main" val="1878532622"/>
      </p:ext>
    </p:extLst>
  </p:cSld>
  <p:clrMapOvr>
    <a:masterClrMapping/>
  </p:clrMapOvr>
  <p:transition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28773EB8-8CFF-0848-BE62-14FC8008F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56005"/>
            <a:ext cx="8235950" cy="102713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>
                <a:solidFill>
                  <a:schemeClr val="accent4">
                    <a:lumMod val="75000"/>
                  </a:schemeClr>
                </a:solidFill>
              </a:rPr>
              <a:t>Nurturing Your Mind and Body (discipline)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61A73F9B-B7DD-3F44-A57A-06DA580E0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15152"/>
            <a:ext cx="8229600" cy="367124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b="1" i="1" dirty="0">
                <a:solidFill>
                  <a:schemeClr val="accent1">
                    <a:lumMod val="75000"/>
                  </a:schemeClr>
                </a:solidFill>
              </a:rPr>
              <a:t>Nurturing your mind </a:t>
            </a:r>
            <a:r>
              <a:rPr lang="en-US" altLang="en-US" sz="2800" dirty="0"/>
              <a:t>through meditation involves deep breathing exercises and a focus on just being that can lead to greater awareness of one’s unique life purpose and letting things unfold in their own time.</a:t>
            </a:r>
            <a:endParaRPr lang="en-US" altLang="en-US" sz="2800" i="1" dirty="0"/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dirty="0">
                <a:solidFill>
                  <a:schemeClr val="accent6">
                    <a:lumMod val="75000"/>
                  </a:schemeClr>
                </a:solidFill>
              </a:rPr>
              <a:t>Nurturing your body </a:t>
            </a:r>
            <a:r>
              <a:rPr lang="en-US" altLang="en-US" sz="2800" dirty="0"/>
              <a:t>through physical activity and regular exercise reduces anxiety and stress, improves sleep and cognitive functioning, acting like a happy person which increases beneficial hormones. </a:t>
            </a:r>
          </a:p>
        </p:txBody>
      </p:sp>
    </p:spTree>
    <p:extLst>
      <p:ext uri="{BB962C8B-B14F-4D97-AF65-F5344CB8AC3E}">
        <p14:creationId xmlns:p14="http://schemas.microsoft.com/office/powerpoint/2010/main" val="4151859610"/>
      </p:ext>
    </p:extLst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4F5B61E0-3E12-0541-9355-0DFCA2E3C3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4025" y="837915"/>
            <a:ext cx="8235950" cy="96678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b="1" dirty="0">
                <a:solidFill>
                  <a:schemeClr val="accent1">
                    <a:lumMod val="75000"/>
                  </a:schemeClr>
                </a:solidFill>
              </a:rPr>
              <a:t>Strategies for Investing in Social Connections</a:t>
            </a:r>
            <a:r>
              <a:rPr lang="en-US" altLang="en-US" sz="36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E02AC1B6-1424-C644-8839-A7BC08AC76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3550" y="2100263"/>
            <a:ext cx="8229600" cy="2442238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200" b="1" i="1" dirty="0">
                <a:solidFill>
                  <a:schemeClr val="accent6">
                    <a:lumMod val="75000"/>
                  </a:schemeClr>
                </a:solidFill>
              </a:rPr>
              <a:t>Acts of kindness</a:t>
            </a:r>
            <a:r>
              <a:rPr lang="en-US" altLang="en-US" sz="32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3200" dirty="0"/>
              <a:t>that are enjoyable and meaningful provide benefits to recipient and the doer.</a:t>
            </a:r>
            <a:endParaRPr lang="en-US" altLang="en-US" sz="3200" i="1" dirty="0"/>
          </a:p>
          <a:p>
            <a:pPr eaLnBrk="1" hangingPunct="1"/>
            <a:r>
              <a:rPr lang="en-US" altLang="en-US" sz="3200" b="1" i="1" dirty="0">
                <a:solidFill>
                  <a:srgbClr val="C00000"/>
                </a:solidFill>
              </a:rPr>
              <a:t>Nurturing social relationship </a:t>
            </a:r>
            <a:r>
              <a:rPr lang="en-US" altLang="en-US" sz="3200" dirty="0"/>
              <a:t>which yield positive emotions provides tangible support during times of transition.</a:t>
            </a:r>
          </a:p>
        </p:txBody>
      </p:sp>
    </p:spTree>
    <p:extLst>
      <p:ext uri="{BB962C8B-B14F-4D97-AF65-F5344CB8AC3E}">
        <p14:creationId xmlns:p14="http://schemas.microsoft.com/office/powerpoint/2010/main" val="831544690"/>
      </p:ext>
    </p:extLst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14350" y="2886075"/>
            <a:ext cx="8089900" cy="2559050"/>
          </a:xfrm>
        </p:spPr>
        <p:txBody>
          <a:bodyPr/>
          <a:lstStyle/>
          <a:p>
            <a:pPr algn="ctr"/>
            <a:r>
              <a:rPr lang="en-US" sz="4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860874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8A05283-817A-6343-923F-C2EA96E0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>
                <a:solidFill>
                  <a:schemeClr val="accent5"/>
                </a:solidFill>
              </a:rPr>
              <a:t>Outline for today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51D4703-FC08-3B47-94FC-9EFAA7D37FB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8650" y="1868743"/>
            <a:ext cx="8037678" cy="4191000"/>
          </a:xfrm>
        </p:spPr>
        <p:txBody>
          <a:bodyPr>
            <a:noAutofit/>
          </a:bodyPr>
          <a:lstStyle/>
          <a:p>
            <a:r>
              <a:rPr lang="en-AU" sz="3300" dirty="0"/>
              <a:t>Positive Thinking</a:t>
            </a:r>
          </a:p>
          <a:p>
            <a:r>
              <a:rPr lang="en-AU" sz="3300" dirty="0"/>
              <a:t>Negative Thinking </a:t>
            </a:r>
          </a:p>
          <a:p>
            <a:r>
              <a:rPr lang="en-AU" sz="3300" dirty="0"/>
              <a:t>The Science of Happiness</a:t>
            </a:r>
          </a:p>
          <a:p>
            <a:r>
              <a:rPr lang="en-AU" sz="3300" dirty="0"/>
              <a:t>Learned Optimism</a:t>
            </a:r>
          </a:p>
          <a:p>
            <a:r>
              <a:rPr lang="en-AU" sz="3300" dirty="0"/>
              <a:t>Optimism Strategies </a:t>
            </a:r>
          </a:p>
          <a:p>
            <a:r>
              <a:rPr lang="en-AU" sz="3300" dirty="0"/>
              <a:t>Group activity</a:t>
            </a:r>
          </a:p>
        </p:txBody>
      </p:sp>
    </p:spTree>
    <p:extLst>
      <p:ext uri="{BB962C8B-B14F-4D97-AF65-F5344CB8AC3E}">
        <p14:creationId xmlns:p14="http://schemas.microsoft.com/office/powerpoint/2010/main" val="1140869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8389"/>
            <a:ext cx="8235950" cy="966788"/>
          </a:xfrm>
        </p:spPr>
        <p:txBody>
          <a:bodyPr>
            <a:normAutofit/>
          </a:bodyPr>
          <a:lstStyle/>
          <a:p>
            <a:r>
              <a:rPr lang="en-US" altLang="en-US" sz="4000" dirty="0">
                <a:solidFill>
                  <a:schemeClr val="tx2"/>
                </a:solidFill>
              </a:rPr>
              <a:t>Activity </a:t>
            </a:r>
          </a:p>
        </p:txBody>
      </p:sp>
      <p:sp>
        <p:nvSpPr>
          <p:cNvPr id="12291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184936"/>
            <a:ext cx="8358188" cy="5344452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In the groups of four or five of your fellow students discuss with each other your results of the Activity given on the Topic 2 </a:t>
            </a:r>
            <a:r>
              <a:rPr lang="en-US" altLang="en-US" sz="3200" dirty="0" err="1"/>
              <a:t>moodle</a:t>
            </a:r>
            <a:r>
              <a:rPr lang="en-US" altLang="en-US" sz="3200" dirty="0"/>
              <a:t> section (the learned optimism Stamford activity)</a:t>
            </a:r>
          </a:p>
          <a:p>
            <a:r>
              <a:rPr lang="en-US" altLang="en-US" sz="3200" dirty="0"/>
              <a:t>If you haven’t done it (why not?) do it now</a:t>
            </a:r>
          </a:p>
          <a:p>
            <a:r>
              <a:rPr lang="en-US" altLang="en-US" sz="3200" dirty="0"/>
              <a:t>Discuss with each other whether you can see any practical value in the subject matter today. If not, why not? </a:t>
            </a:r>
          </a:p>
          <a:p>
            <a:r>
              <a:rPr lang="en-US" altLang="en-US" sz="3200" dirty="0"/>
              <a:t>We’ll then talk this through in class.</a:t>
            </a:r>
            <a:endParaRPr lang="en-US" altLang="en-US" sz="3500" dirty="0"/>
          </a:p>
        </p:txBody>
      </p:sp>
    </p:spTree>
    <p:extLst>
      <p:ext uri="{BB962C8B-B14F-4D97-AF65-F5344CB8AC3E}">
        <p14:creationId xmlns:p14="http://schemas.microsoft.com/office/powerpoint/2010/main" val="3377573188"/>
      </p:ext>
    </p:extLst>
  </p:cSld>
  <p:clrMapOvr>
    <a:masterClrMapping/>
  </p:clrMapOvr>
  <p:transition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5A1D32C-D7CB-8848-BE26-709C6099FF6F}"/>
              </a:ext>
            </a:extLst>
          </p:cNvPr>
          <p:cNvSpPr txBox="1">
            <a:spLocks/>
          </p:cNvSpPr>
          <p:nvPr/>
        </p:nvSpPr>
        <p:spPr>
          <a:xfrm>
            <a:off x="-100013" y="1100138"/>
            <a:ext cx="9244013" cy="5973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E6C2F96-EABF-C84D-B41F-1FC0588D1211}"/>
              </a:ext>
            </a:extLst>
          </p:cNvPr>
          <p:cNvSpPr txBox="1">
            <a:spLocks/>
          </p:cNvSpPr>
          <p:nvPr/>
        </p:nvSpPr>
        <p:spPr>
          <a:xfrm>
            <a:off x="0" y="5277678"/>
            <a:ext cx="8857397" cy="13644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dirty="0"/>
              <a:t>Week One, Introduction to the Unit</a:t>
            </a:r>
          </a:p>
          <a:p>
            <a:pPr algn="ctr"/>
            <a:r>
              <a:rPr lang="en-US" sz="2500" dirty="0"/>
              <a:t>Stephen Rodwell </a:t>
            </a:r>
            <a:r>
              <a:rPr lang="en-US" sz="2500" dirty="0" err="1"/>
              <a:t>srodwell@icms.edu.au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571202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5">
            <a:extLst>
              <a:ext uri="{FF2B5EF4-FFF2-40B4-BE49-F238E27FC236}">
                <a16:creationId xmlns:a16="http://schemas.microsoft.com/office/drawing/2014/main" id="{7D0EDA24-FAC8-1B43-A21A-56A1858F4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463" y="3856038"/>
            <a:ext cx="9398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400" b="1" i="1">
                <a:latin typeface="Arial" panose="020B0604020202020204" pitchFamily="34" charset="0"/>
              </a:rPr>
              <a:t>Level of </a:t>
            </a:r>
            <a:br>
              <a:rPr lang="en-GB" altLang="en-US" sz="1400" b="1" i="1">
                <a:latin typeface="Arial" panose="020B0604020202020204" pitchFamily="34" charset="0"/>
              </a:rPr>
            </a:br>
            <a:r>
              <a:rPr lang="en-GB" altLang="en-US" sz="1400" b="1" i="1">
                <a:latin typeface="Arial" panose="020B0604020202020204" pitchFamily="34" charset="0"/>
              </a:rPr>
              <a:t>Optimism</a:t>
            </a:r>
          </a:p>
        </p:txBody>
      </p:sp>
      <p:sp>
        <p:nvSpPr>
          <p:cNvPr id="35842" name="Arc 6">
            <a:extLst>
              <a:ext uri="{FF2B5EF4-FFF2-40B4-BE49-F238E27FC236}">
                <a16:creationId xmlns:a16="http://schemas.microsoft.com/office/drawing/2014/main" id="{D3276A3D-AC8D-CA49-9D56-7B4ACF3DA2BD}"/>
              </a:ext>
            </a:extLst>
          </p:cNvPr>
          <p:cNvSpPr>
            <a:spLocks/>
          </p:cNvSpPr>
          <p:nvPr/>
        </p:nvSpPr>
        <p:spPr bwMode="auto">
          <a:xfrm>
            <a:off x="3168650" y="3732213"/>
            <a:ext cx="1512888" cy="1824037"/>
          </a:xfrm>
          <a:custGeom>
            <a:avLst/>
            <a:gdLst>
              <a:gd name="T0" fmla="*/ 111854514 w 20284"/>
              <a:gd name="T1" fmla="*/ 154040047 h 21599"/>
              <a:gd name="T2" fmla="*/ 0 w 20284"/>
              <a:gd name="T3" fmla="*/ 52946561 h 21599"/>
              <a:gd name="T4" fmla="*/ 112839189 w 20284"/>
              <a:gd name="T5" fmla="*/ 0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84" h="21599" fill="none" extrusionOk="0">
                <a:moveTo>
                  <a:pt x="20106" y="21599"/>
                </a:moveTo>
                <a:cubicBezTo>
                  <a:pt x="11105" y="21525"/>
                  <a:pt x="3093" y="15877"/>
                  <a:pt x="-1" y="7424"/>
                </a:cubicBezTo>
              </a:path>
              <a:path w="20284" h="21599" stroke="0" extrusionOk="0">
                <a:moveTo>
                  <a:pt x="20106" y="21599"/>
                </a:moveTo>
                <a:cubicBezTo>
                  <a:pt x="11105" y="21525"/>
                  <a:pt x="3093" y="15877"/>
                  <a:pt x="-1" y="7424"/>
                </a:cubicBezTo>
                <a:lnTo>
                  <a:pt x="20284" y="0"/>
                </a:lnTo>
                <a:lnTo>
                  <a:pt x="20106" y="21599"/>
                </a:lnTo>
                <a:close/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rc 7">
            <a:extLst>
              <a:ext uri="{FF2B5EF4-FFF2-40B4-BE49-F238E27FC236}">
                <a16:creationId xmlns:a16="http://schemas.microsoft.com/office/drawing/2014/main" id="{D83805DB-E6C0-2F48-AC03-2956A3FB938B}"/>
              </a:ext>
            </a:extLst>
          </p:cNvPr>
          <p:cNvSpPr>
            <a:spLocks/>
          </p:cNvSpPr>
          <p:nvPr/>
        </p:nvSpPr>
        <p:spPr bwMode="auto">
          <a:xfrm>
            <a:off x="6210300" y="3298825"/>
            <a:ext cx="1444625" cy="1825625"/>
          </a:xfrm>
          <a:custGeom>
            <a:avLst/>
            <a:gdLst>
              <a:gd name="T0" fmla="*/ 0 w 19369"/>
              <a:gd name="T1" fmla="*/ 86001475 h 21600"/>
              <a:gd name="T2" fmla="*/ 107635191 w 19369"/>
              <a:gd name="T3" fmla="*/ 0 h 21600"/>
              <a:gd name="T4" fmla="*/ 107746471 w 19369"/>
              <a:gd name="T5" fmla="*/ 15430123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369" h="21600" fill="none" extrusionOk="0">
                <a:moveTo>
                  <a:pt x="0" y="12039"/>
                </a:moveTo>
                <a:cubicBezTo>
                  <a:pt x="3636" y="4673"/>
                  <a:pt x="11134" y="7"/>
                  <a:pt x="19349" y="0"/>
                </a:cubicBezTo>
              </a:path>
              <a:path w="19369" h="21600" stroke="0" extrusionOk="0">
                <a:moveTo>
                  <a:pt x="0" y="12039"/>
                </a:moveTo>
                <a:cubicBezTo>
                  <a:pt x="3636" y="4673"/>
                  <a:pt x="11134" y="7"/>
                  <a:pt x="19349" y="0"/>
                </a:cubicBezTo>
                <a:lnTo>
                  <a:pt x="19369" y="21600"/>
                </a:lnTo>
                <a:lnTo>
                  <a:pt x="0" y="12039"/>
                </a:lnTo>
                <a:close/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rc 8">
            <a:extLst>
              <a:ext uri="{FF2B5EF4-FFF2-40B4-BE49-F238E27FC236}">
                <a16:creationId xmlns:a16="http://schemas.microsoft.com/office/drawing/2014/main" id="{AD7A7E81-DC38-F74B-B179-66376EF179D1}"/>
              </a:ext>
            </a:extLst>
          </p:cNvPr>
          <p:cNvSpPr>
            <a:spLocks/>
          </p:cNvSpPr>
          <p:nvPr/>
        </p:nvSpPr>
        <p:spPr bwMode="auto">
          <a:xfrm>
            <a:off x="4662488" y="3732213"/>
            <a:ext cx="1541462" cy="1824037"/>
          </a:xfrm>
          <a:custGeom>
            <a:avLst/>
            <a:gdLst>
              <a:gd name="T0" fmla="*/ 115065622 w 20650"/>
              <a:gd name="T1" fmla="*/ 49105103 h 21600"/>
              <a:gd name="T2" fmla="*/ 0 w 20650"/>
              <a:gd name="T3" fmla="*/ 154025822 h 21600"/>
              <a:gd name="T4" fmla="*/ 986312 w 20650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0" h="21600" fill="none" extrusionOk="0">
                <a:moveTo>
                  <a:pt x="20649" y="6885"/>
                </a:moveTo>
                <a:cubicBezTo>
                  <a:pt x="17692" y="15677"/>
                  <a:pt x="9452" y="21600"/>
                  <a:pt x="177" y="21600"/>
                </a:cubicBezTo>
                <a:cubicBezTo>
                  <a:pt x="117" y="21600"/>
                  <a:pt x="58" y="21599"/>
                  <a:pt x="-1" y="21599"/>
                </a:cubicBezTo>
              </a:path>
              <a:path w="20650" h="21600" stroke="0" extrusionOk="0">
                <a:moveTo>
                  <a:pt x="20649" y="6885"/>
                </a:moveTo>
                <a:cubicBezTo>
                  <a:pt x="17692" y="15677"/>
                  <a:pt x="9452" y="21600"/>
                  <a:pt x="177" y="21600"/>
                </a:cubicBezTo>
                <a:cubicBezTo>
                  <a:pt x="117" y="21600"/>
                  <a:pt x="58" y="21599"/>
                  <a:pt x="-1" y="21599"/>
                </a:cubicBezTo>
                <a:lnTo>
                  <a:pt x="177" y="0"/>
                </a:lnTo>
                <a:lnTo>
                  <a:pt x="20649" y="6885"/>
                </a:lnTo>
                <a:close/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rc 9">
            <a:extLst>
              <a:ext uri="{FF2B5EF4-FFF2-40B4-BE49-F238E27FC236}">
                <a16:creationId xmlns:a16="http://schemas.microsoft.com/office/drawing/2014/main" id="{247CB1C9-6948-8241-8F0E-4C4EB91B1237}"/>
              </a:ext>
            </a:extLst>
          </p:cNvPr>
          <p:cNvSpPr>
            <a:spLocks/>
          </p:cNvSpPr>
          <p:nvPr/>
        </p:nvSpPr>
        <p:spPr bwMode="auto">
          <a:xfrm>
            <a:off x="1709738" y="3335338"/>
            <a:ext cx="1543050" cy="1824037"/>
          </a:xfrm>
          <a:custGeom>
            <a:avLst/>
            <a:gdLst>
              <a:gd name="T0" fmla="*/ 111337 w 20678"/>
              <a:gd name="T1" fmla="*/ 0 h 21600"/>
              <a:gd name="T2" fmla="*/ 115146692 w 20678"/>
              <a:gd name="T3" fmla="*/ 109505977 h 21600"/>
              <a:gd name="T4" fmla="*/ 0 w 20678"/>
              <a:gd name="T5" fmla="*/ 15403291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78" h="21600" fill="none" extrusionOk="0">
                <a:moveTo>
                  <a:pt x="19" y="0"/>
                </a:moveTo>
                <a:cubicBezTo>
                  <a:pt x="9536" y="8"/>
                  <a:pt x="17926" y="6245"/>
                  <a:pt x="20677" y="15356"/>
                </a:cubicBezTo>
              </a:path>
              <a:path w="20678" h="21600" stroke="0" extrusionOk="0">
                <a:moveTo>
                  <a:pt x="19" y="0"/>
                </a:moveTo>
                <a:cubicBezTo>
                  <a:pt x="9536" y="8"/>
                  <a:pt x="17926" y="6245"/>
                  <a:pt x="20677" y="15356"/>
                </a:cubicBezTo>
                <a:lnTo>
                  <a:pt x="0" y="21600"/>
                </a:lnTo>
                <a:lnTo>
                  <a:pt x="19" y="0"/>
                </a:lnTo>
                <a:close/>
              </a:path>
            </a:pathLst>
          </a:custGeom>
          <a:noFill/>
          <a:ln w="25400" cap="rnd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10">
            <a:extLst>
              <a:ext uri="{FF2B5EF4-FFF2-40B4-BE49-F238E27FC236}">
                <a16:creationId xmlns:a16="http://schemas.microsoft.com/office/drawing/2014/main" id="{F60A710F-A551-4F4F-88E3-82EAFA909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2225" y="4005263"/>
            <a:ext cx="88265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Informed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Optimism</a:t>
            </a:r>
          </a:p>
        </p:txBody>
      </p:sp>
      <p:sp>
        <p:nvSpPr>
          <p:cNvPr id="35847" name="Rectangle 11">
            <a:extLst>
              <a:ext uri="{FF2B5EF4-FFF2-40B4-BE49-F238E27FC236}">
                <a16:creationId xmlns:a16="http://schemas.microsoft.com/office/drawing/2014/main" id="{D5514714-2E75-034E-8F23-B18929CA3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2420938"/>
            <a:ext cx="10318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Rewarding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Completion</a:t>
            </a:r>
          </a:p>
        </p:txBody>
      </p:sp>
      <p:sp>
        <p:nvSpPr>
          <p:cNvPr id="35848" name="Rectangle 12">
            <a:extLst>
              <a:ext uri="{FF2B5EF4-FFF2-40B4-BE49-F238E27FC236}">
                <a16:creationId xmlns:a16="http://schemas.microsoft.com/office/drawing/2014/main" id="{8CF527AD-00FB-3141-ABAC-4AEB9F674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5450" y="2763838"/>
            <a:ext cx="1049338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Uninformed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Optimism</a:t>
            </a:r>
          </a:p>
        </p:txBody>
      </p:sp>
      <p:grpSp>
        <p:nvGrpSpPr>
          <p:cNvPr id="35849" name="Group 13">
            <a:extLst>
              <a:ext uri="{FF2B5EF4-FFF2-40B4-BE49-F238E27FC236}">
                <a16:creationId xmlns:a16="http://schemas.microsoft.com/office/drawing/2014/main" id="{70986550-03D6-414A-AB13-B0B6CBD7E5B9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2347913"/>
            <a:ext cx="96837" cy="3186112"/>
            <a:chOff x="1056" y="1479"/>
            <a:chExt cx="66" cy="2007"/>
          </a:xfrm>
        </p:grpSpPr>
        <p:sp>
          <p:nvSpPr>
            <p:cNvPr id="35918" name="Freeform 14">
              <a:extLst>
                <a:ext uri="{FF2B5EF4-FFF2-40B4-BE49-F238E27FC236}">
                  <a16:creationId xmlns:a16="http://schemas.microsoft.com/office/drawing/2014/main" id="{28F09942-1A64-9245-867B-F7DE1E331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1479"/>
              <a:ext cx="50" cy="98"/>
            </a:xfrm>
            <a:custGeom>
              <a:avLst/>
              <a:gdLst>
                <a:gd name="T0" fmla="*/ 28 w 50"/>
                <a:gd name="T1" fmla="*/ 0 h 98"/>
                <a:gd name="T2" fmla="*/ 42 w 50"/>
                <a:gd name="T3" fmla="*/ 49 h 98"/>
                <a:gd name="T4" fmla="*/ 49 w 50"/>
                <a:gd name="T5" fmla="*/ 97 h 98"/>
                <a:gd name="T6" fmla="*/ 42 w 50"/>
                <a:gd name="T7" fmla="*/ 97 h 98"/>
                <a:gd name="T8" fmla="*/ 28 w 50"/>
                <a:gd name="T9" fmla="*/ 97 h 98"/>
                <a:gd name="T10" fmla="*/ 14 w 50"/>
                <a:gd name="T11" fmla="*/ 97 h 98"/>
                <a:gd name="T12" fmla="*/ 0 w 50"/>
                <a:gd name="T13" fmla="*/ 97 h 98"/>
                <a:gd name="T14" fmla="*/ 14 w 50"/>
                <a:gd name="T15" fmla="*/ 49 h 98"/>
                <a:gd name="T16" fmla="*/ 28 w 50"/>
                <a:gd name="T17" fmla="*/ 0 h 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" h="98">
                  <a:moveTo>
                    <a:pt x="28" y="0"/>
                  </a:moveTo>
                  <a:lnTo>
                    <a:pt x="42" y="49"/>
                  </a:lnTo>
                  <a:lnTo>
                    <a:pt x="49" y="97"/>
                  </a:lnTo>
                  <a:lnTo>
                    <a:pt x="42" y="97"/>
                  </a:lnTo>
                  <a:lnTo>
                    <a:pt x="28" y="97"/>
                  </a:lnTo>
                  <a:lnTo>
                    <a:pt x="14" y="97"/>
                  </a:lnTo>
                  <a:lnTo>
                    <a:pt x="0" y="97"/>
                  </a:lnTo>
                  <a:lnTo>
                    <a:pt x="14" y="49"/>
                  </a:lnTo>
                  <a:lnTo>
                    <a:pt x="2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9" name="Freeform 15">
              <a:extLst>
                <a:ext uri="{FF2B5EF4-FFF2-40B4-BE49-F238E27FC236}">
                  <a16:creationId xmlns:a16="http://schemas.microsoft.com/office/drawing/2014/main" id="{018E3221-59B8-CC49-9AE7-BFA43A4431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4" y="1486"/>
              <a:ext cx="58" cy="106"/>
            </a:xfrm>
            <a:custGeom>
              <a:avLst/>
              <a:gdLst>
                <a:gd name="T0" fmla="*/ 33 w 58"/>
                <a:gd name="T1" fmla="*/ 0 h 106"/>
                <a:gd name="T2" fmla="*/ 33 w 58"/>
                <a:gd name="T3" fmla="*/ 0 h 106"/>
                <a:gd name="T4" fmla="*/ 57 w 58"/>
                <a:gd name="T5" fmla="*/ 105 h 106"/>
                <a:gd name="T6" fmla="*/ 33 w 58"/>
                <a:gd name="T7" fmla="*/ 105 h 106"/>
                <a:gd name="T8" fmla="*/ 0 w 58"/>
                <a:gd name="T9" fmla="*/ 105 h 106"/>
                <a:gd name="T10" fmla="*/ 33 w 58"/>
                <a:gd name="T11" fmla="*/ 0 h 1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8" h="106">
                  <a:moveTo>
                    <a:pt x="33" y="0"/>
                  </a:moveTo>
                  <a:lnTo>
                    <a:pt x="33" y="0"/>
                  </a:lnTo>
                  <a:lnTo>
                    <a:pt x="57" y="105"/>
                  </a:lnTo>
                  <a:lnTo>
                    <a:pt x="33" y="105"/>
                  </a:lnTo>
                  <a:lnTo>
                    <a:pt x="0" y="105"/>
                  </a:lnTo>
                  <a:lnTo>
                    <a:pt x="33" y="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20" name="Freeform 16">
              <a:extLst>
                <a:ext uri="{FF2B5EF4-FFF2-40B4-BE49-F238E27FC236}">
                  <a16:creationId xmlns:a16="http://schemas.microsoft.com/office/drawing/2014/main" id="{D48B8F68-0E3F-2A4D-8DDC-C3BD42B64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1479"/>
              <a:ext cx="58" cy="106"/>
            </a:xfrm>
            <a:custGeom>
              <a:avLst/>
              <a:gdLst>
                <a:gd name="T0" fmla="*/ 33 w 58"/>
                <a:gd name="T1" fmla="*/ 0 h 106"/>
                <a:gd name="T2" fmla="*/ 49 w 58"/>
                <a:gd name="T3" fmla="*/ 53 h 106"/>
                <a:gd name="T4" fmla="*/ 57 w 58"/>
                <a:gd name="T5" fmla="*/ 105 h 106"/>
                <a:gd name="T6" fmla="*/ 49 w 58"/>
                <a:gd name="T7" fmla="*/ 105 h 106"/>
                <a:gd name="T8" fmla="*/ 33 w 58"/>
                <a:gd name="T9" fmla="*/ 105 h 106"/>
                <a:gd name="T10" fmla="*/ 16 w 58"/>
                <a:gd name="T11" fmla="*/ 105 h 106"/>
                <a:gd name="T12" fmla="*/ 0 w 58"/>
                <a:gd name="T13" fmla="*/ 105 h 106"/>
                <a:gd name="T14" fmla="*/ 16 w 58"/>
                <a:gd name="T15" fmla="*/ 53 h 106"/>
                <a:gd name="T16" fmla="*/ 33 w 58"/>
                <a:gd name="T17" fmla="*/ 0 h 10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8" h="106">
                  <a:moveTo>
                    <a:pt x="33" y="0"/>
                  </a:moveTo>
                  <a:lnTo>
                    <a:pt x="49" y="53"/>
                  </a:lnTo>
                  <a:lnTo>
                    <a:pt x="57" y="105"/>
                  </a:lnTo>
                  <a:lnTo>
                    <a:pt x="49" y="105"/>
                  </a:lnTo>
                  <a:lnTo>
                    <a:pt x="33" y="105"/>
                  </a:lnTo>
                  <a:lnTo>
                    <a:pt x="16" y="105"/>
                  </a:lnTo>
                  <a:lnTo>
                    <a:pt x="0" y="105"/>
                  </a:lnTo>
                  <a:lnTo>
                    <a:pt x="16" y="53"/>
                  </a:lnTo>
                  <a:lnTo>
                    <a:pt x="33" y="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21" name="Line 17">
              <a:extLst>
                <a:ext uri="{FF2B5EF4-FFF2-40B4-BE49-F238E27FC236}">
                  <a16:creationId xmlns:a16="http://schemas.microsoft.com/office/drawing/2014/main" id="{D822C4AF-DF18-EF48-8536-6D676B3D89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9" y="1583"/>
              <a:ext cx="0" cy="190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5850" name="Group 18">
            <a:extLst>
              <a:ext uri="{FF2B5EF4-FFF2-40B4-BE49-F238E27FC236}">
                <a16:creationId xmlns:a16="http://schemas.microsoft.com/office/drawing/2014/main" id="{2F7059EC-31EB-624A-93F5-D6D2036AC1D7}"/>
              </a:ext>
            </a:extLst>
          </p:cNvPr>
          <p:cNvGrpSpPr>
            <a:grpSpLocks/>
          </p:cNvGrpSpPr>
          <p:nvPr/>
        </p:nvGrpSpPr>
        <p:grpSpPr bwMode="auto">
          <a:xfrm>
            <a:off x="1593850" y="5497513"/>
            <a:ext cx="6446838" cy="107950"/>
            <a:chOff x="1087" y="3463"/>
            <a:chExt cx="4400" cy="68"/>
          </a:xfrm>
        </p:grpSpPr>
        <p:sp>
          <p:nvSpPr>
            <p:cNvPr id="35915" name="Freeform 19">
              <a:extLst>
                <a:ext uri="{FF2B5EF4-FFF2-40B4-BE49-F238E27FC236}">
                  <a16:creationId xmlns:a16="http://schemas.microsoft.com/office/drawing/2014/main" id="{322531BC-87AB-A544-AF23-A48C6E73F6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" y="3463"/>
              <a:ext cx="131" cy="61"/>
            </a:xfrm>
            <a:custGeom>
              <a:avLst/>
              <a:gdLst>
                <a:gd name="T0" fmla="*/ 130 w 131"/>
                <a:gd name="T1" fmla="*/ 33 h 61"/>
                <a:gd name="T2" fmla="*/ 69 w 131"/>
                <a:gd name="T3" fmla="*/ 47 h 61"/>
                <a:gd name="T4" fmla="*/ 0 w 131"/>
                <a:gd name="T5" fmla="*/ 60 h 61"/>
                <a:gd name="T6" fmla="*/ 0 w 131"/>
                <a:gd name="T7" fmla="*/ 47 h 61"/>
                <a:gd name="T8" fmla="*/ 0 w 131"/>
                <a:gd name="T9" fmla="*/ 33 h 61"/>
                <a:gd name="T10" fmla="*/ 0 w 131"/>
                <a:gd name="T11" fmla="*/ 20 h 61"/>
                <a:gd name="T12" fmla="*/ 0 w 131"/>
                <a:gd name="T13" fmla="*/ 0 h 61"/>
                <a:gd name="T14" fmla="*/ 69 w 131"/>
                <a:gd name="T15" fmla="*/ 20 h 61"/>
                <a:gd name="T16" fmla="*/ 130 w 131"/>
                <a:gd name="T17" fmla="*/ 33 h 6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1" h="61">
                  <a:moveTo>
                    <a:pt x="130" y="33"/>
                  </a:moveTo>
                  <a:lnTo>
                    <a:pt x="69" y="47"/>
                  </a:lnTo>
                  <a:lnTo>
                    <a:pt x="0" y="60"/>
                  </a:lnTo>
                  <a:lnTo>
                    <a:pt x="0" y="47"/>
                  </a:lnTo>
                  <a:lnTo>
                    <a:pt x="0" y="33"/>
                  </a:lnTo>
                  <a:lnTo>
                    <a:pt x="0" y="20"/>
                  </a:lnTo>
                  <a:lnTo>
                    <a:pt x="0" y="0"/>
                  </a:lnTo>
                  <a:lnTo>
                    <a:pt x="69" y="20"/>
                  </a:lnTo>
                  <a:lnTo>
                    <a:pt x="130" y="3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6" name="Freeform 20">
              <a:extLst>
                <a:ext uri="{FF2B5EF4-FFF2-40B4-BE49-F238E27FC236}">
                  <a16:creationId xmlns:a16="http://schemas.microsoft.com/office/drawing/2014/main" id="{BA5B1DB8-2AF6-7945-8096-FC6FB638E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8" y="3463"/>
              <a:ext cx="139" cy="68"/>
            </a:xfrm>
            <a:custGeom>
              <a:avLst/>
              <a:gdLst>
                <a:gd name="T0" fmla="*/ 138 w 139"/>
                <a:gd name="T1" fmla="*/ 37 h 68"/>
                <a:gd name="T2" fmla="*/ 138 w 139"/>
                <a:gd name="T3" fmla="*/ 37 h 68"/>
                <a:gd name="T4" fmla="*/ 0 w 139"/>
                <a:gd name="T5" fmla="*/ 67 h 68"/>
                <a:gd name="T6" fmla="*/ 0 w 139"/>
                <a:gd name="T7" fmla="*/ 37 h 68"/>
                <a:gd name="T8" fmla="*/ 0 w 139"/>
                <a:gd name="T9" fmla="*/ 0 h 68"/>
                <a:gd name="T10" fmla="*/ 138 w 139"/>
                <a:gd name="T11" fmla="*/ 37 h 68"/>
                <a:gd name="T12" fmla="*/ 73 w 139"/>
                <a:gd name="T13" fmla="*/ 52 h 68"/>
                <a:gd name="T14" fmla="*/ 0 w 139"/>
                <a:gd name="T15" fmla="*/ 67 h 68"/>
                <a:gd name="T16" fmla="*/ 0 w 139"/>
                <a:gd name="T17" fmla="*/ 52 h 68"/>
                <a:gd name="T18" fmla="*/ 0 w 139"/>
                <a:gd name="T19" fmla="*/ 37 h 68"/>
                <a:gd name="T20" fmla="*/ 0 w 139"/>
                <a:gd name="T21" fmla="*/ 22 h 68"/>
                <a:gd name="T22" fmla="*/ 0 w 139"/>
                <a:gd name="T23" fmla="*/ 0 h 68"/>
                <a:gd name="T24" fmla="*/ 73 w 139"/>
                <a:gd name="T25" fmla="*/ 22 h 68"/>
                <a:gd name="T26" fmla="*/ 138 w 139"/>
                <a:gd name="T27" fmla="*/ 37 h 6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39" h="68">
                  <a:moveTo>
                    <a:pt x="138" y="37"/>
                  </a:moveTo>
                  <a:lnTo>
                    <a:pt x="138" y="37"/>
                  </a:lnTo>
                  <a:lnTo>
                    <a:pt x="0" y="67"/>
                  </a:lnTo>
                  <a:lnTo>
                    <a:pt x="0" y="37"/>
                  </a:lnTo>
                  <a:lnTo>
                    <a:pt x="0" y="0"/>
                  </a:lnTo>
                  <a:lnTo>
                    <a:pt x="138" y="37"/>
                  </a:lnTo>
                  <a:lnTo>
                    <a:pt x="73" y="5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0" y="0"/>
                  </a:lnTo>
                  <a:lnTo>
                    <a:pt x="73" y="22"/>
                  </a:lnTo>
                  <a:lnTo>
                    <a:pt x="138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7" name="Line 21">
              <a:extLst>
                <a:ext uri="{FF2B5EF4-FFF2-40B4-BE49-F238E27FC236}">
                  <a16:creationId xmlns:a16="http://schemas.microsoft.com/office/drawing/2014/main" id="{BA494DED-A5ED-0D41-B672-AE8A9B440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87" y="3500"/>
              <a:ext cx="4261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851" name="Rectangle 22">
            <a:extLst>
              <a:ext uri="{FF2B5EF4-FFF2-40B4-BE49-F238E27FC236}">
                <a16:creationId xmlns:a16="http://schemas.microsoft.com/office/drawing/2014/main" id="{30C4F78B-72A6-1B4F-95ED-074E82468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373688"/>
            <a:ext cx="811212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Negative</a:t>
            </a:r>
          </a:p>
        </p:txBody>
      </p:sp>
      <p:sp>
        <p:nvSpPr>
          <p:cNvPr id="35852" name="Rectangle 23">
            <a:extLst>
              <a:ext uri="{FF2B5EF4-FFF2-40B4-BE49-F238E27FC236}">
                <a16:creationId xmlns:a16="http://schemas.microsoft.com/office/drawing/2014/main" id="{553E3072-8156-0144-A541-0917B93847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2492375"/>
            <a:ext cx="75565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Positive</a:t>
            </a:r>
          </a:p>
        </p:txBody>
      </p:sp>
      <p:pic>
        <p:nvPicPr>
          <p:cNvPr id="35853" name="Picture 24">
            <a:extLst>
              <a:ext uri="{FF2B5EF4-FFF2-40B4-BE49-F238E27FC236}">
                <a16:creationId xmlns:a16="http://schemas.microsoft.com/office/drawing/2014/main" id="{8C46085D-B059-A545-B264-A5A22C76A5E1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38" y="2209800"/>
            <a:ext cx="70326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54" name="Picture 25">
            <a:extLst>
              <a:ext uri="{FF2B5EF4-FFF2-40B4-BE49-F238E27FC236}">
                <a16:creationId xmlns:a16="http://schemas.microsoft.com/office/drawing/2014/main" id="{548B3F9E-D43A-EC42-9ACF-339883A052C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292600"/>
            <a:ext cx="633412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55" name="Picture 26">
            <a:extLst>
              <a:ext uri="{FF2B5EF4-FFF2-40B4-BE49-F238E27FC236}">
                <a16:creationId xmlns:a16="http://schemas.microsoft.com/office/drawing/2014/main" id="{280A42D8-E1A5-864D-A20E-F641468AB2BC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365625"/>
            <a:ext cx="7048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856" name="Group 27">
            <a:extLst>
              <a:ext uri="{FF2B5EF4-FFF2-40B4-BE49-F238E27FC236}">
                <a16:creationId xmlns:a16="http://schemas.microsoft.com/office/drawing/2014/main" id="{51B6E280-D414-1D43-80FC-AABBDCC71706}"/>
              </a:ext>
            </a:extLst>
          </p:cNvPr>
          <p:cNvGrpSpPr>
            <a:grpSpLocks/>
          </p:cNvGrpSpPr>
          <p:nvPr/>
        </p:nvGrpSpPr>
        <p:grpSpPr bwMode="auto">
          <a:xfrm>
            <a:off x="7235825" y="3500438"/>
            <a:ext cx="754063" cy="914400"/>
            <a:chOff x="3664" y="1171"/>
            <a:chExt cx="1905" cy="2190"/>
          </a:xfrm>
        </p:grpSpPr>
        <p:sp>
          <p:nvSpPr>
            <p:cNvPr id="35862" name="Freeform 28">
              <a:extLst>
                <a:ext uri="{FF2B5EF4-FFF2-40B4-BE49-F238E27FC236}">
                  <a16:creationId xmlns:a16="http://schemas.microsoft.com/office/drawing/2014/main" id="{E47F99D4-4EA3-924E-94F4-774105C2C1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9" y="1315"/>
              <a:ext cx="1029" cy="1236"/>
            </a:xfrm>
            <a:custGeom>
              <a:avLst/>
              <a:gdLst>
                <a:gd name="T0" fmla="*/ 486 w 1029"/>
                <a:gd name="T1" fmla="*/ 1187 h 1236"/>
                <a:gd name="T2" fmla="*/ 500 w 1029"/>
                <a:gd name="T3" fmla="*/ 1145 h 1236"/>
                <a:gd name="T4" fmla="*/ 528 w 1029"/>
                <a:gd name="T5" fmla="*/ 1103 h 1236"/>
                <a:gd name="T6" fmla="*/ 561 w 1029"/>
                <a:gd name="T7" fmla="*/ 1075 h 1236"/>
                <a:gd name="T8" fmla="*/ 612 w 1029"/>
                <a:gd name="T9" fmla="*/ 1061 h 1236"/>
                <a:gd name="T10" fmla="*/ 736 w 1029"/>
                <a:gd name="T11" fmla="*/ 1019 h 1236"/>
                <a:gd name="T12" fmla="*/ 805 w 1029"/>
                <a:gd name="T13" fmla="*/ 979 h 1236"/>
                <a:gd name="T14" fmla="*/ 860 w 1029"/>
                <a:gd name="T15" fmla="*/ 922 h 1236"/>
                <a:gd name="T16" fmla="*/ 917 w 1029"/>
                <a:gd name="T17" fmla="*/ 867 h 1236"/>
                <a:gd name="T18" fmla="*/ 959 w 1029"/>
                <a:gd name="T19" fmla="*/ 798 h 1236"/>
                <a:gd name="T20" fmla="*/ 986 w 1029"/>
                <a:gd name="T21" fmla="*/ 720 h 1236"/>
                <a:gd name="T22" fmla="*/ 1001 w 1029"/>
                <a:gd name="T23" fmla="*/ 645 h 1236"/>
                <a:gd name="T24" fmla="*/ 1007 w 1029"/>
                <a:gd name="T25" fmla="*/ 569 h 1236"/>
                <a:gd name="T26" fmla="*/ 1001 w 1029"/>
                <a:gd name="T27" fmla="*/ 485 h 1236"/>
                <a:gd name="T28" fmla="*/ 980 w 1029"/>
                <a:gd name="T29" fmla="*/ 416 h 1236"/>
                <a:gd name="T30" fmla="*/ 1007 w 1029"/>
                <a:gd name="T31" fmla="*/ 410 h 1236"/>
                <a:gd name="T32" fmla="*/ 1020 w 1029"/>
                <a:gd name="T33" fmla="*/ 389 h 1236"/>
                <a:gd name="T34" fmla="*/ 1028 w 1029"/>
                <a:gd name="T35" fmla="*/ 361 h 1236"/>
                <a:gd name="T36" fmla="*/ 1020 w 1029"/>
                <a:gd name="T37" fmla="*/ 334 h 1236"/>
                <a:gd name="T38" fmla="*/ 1007 w 1029"/>
                <a:gd name="T39" fmla="*/ 313 h 1236"/>
                <a:gd name="T40" fmla="*/ 980 w 1029"/>
                <a:gd name="T41" fmla="*/ 298 h 1236"/>
                <a:gd name="T42" fmla="*/ 950 w 1029"/>
                <a:gd name="T43" fmla="*/ 298 h 1236"/>
                <a:gd name="T44" fmla="*/ 938 w 1029"/>
                <a:gd name="T45" fmla="*/ 286 h 1236"/>
                <a:gd name="T46" fmla="*/ 938 w 1029"/>
                <a:gd name="T47" fmla="*/ 229 h 1236"/>
                <a:gd name="T48" fmla="*/ 917 w 1029"/>
                <a:gd name="T49" fmla="*/ 181 h 1236"/>
                <a:gd name="T50" fmla="*/ 881 w 1029"/>
                <a:gd name="T51" fmla="*/ 132 h 1236"/>
                <a:gd name="T52" fmla="*/ 847 w 1029"/>
                <a:gd name="T53" fmla="*/ 90 h 1236"/>
                <a:gd name="T54" fmla="*/ 799 w 1029"/>
                <a:gd name="T55" fmla="*/ 63 h 1236"/>
                <a:gd name="T56" fmla="*/ 742 w 1029"/>
                <a:gd name="T57" fmla="*/ 42 h 1236"/>
                <a:gd name="T58" fmla="*/ 570 w 1029"/>
                <a:gd name="T59" fmla="*/ 0 h 1236"/>
                <a:gd name="T60" fmla="*/ 347 w 1029"/>
                <a:gd name="T61" fmla="*/ 42 h 1236"/>
                <a:gd name="T62" fmla="*/ 250 w 1029"/>
                <a:gd name="T63" fmla="*/ 105 h 1236"/>
                <a:gd name="T64" fmla="*/ 193 w 1029"/>
                <a:gd name="T65" fmla="*/ 166 h 1236"/>
                <a:gd name="T66" fmla="*/ 151 w 1029"/>
                <a:gd name="T67" fmla="*/ 229 h 1236"/>
                <a:gd name="T68" fmla="*/ 118 w 1029"/>
                <a:gd name="T69" fmla="*/ 305 h 1236"/>
                <a:gd name="T70" fmla="*/ 103 w 1029"/>
                <a:gd name="T71" fmla="*/ 361 h 1236"/>
                <a:gd name="T72" fmla="*/ 76 w 1029"/>
                <a:gd name="T73" fmla="*/ 347 h 1236"/>
                <a:gd name="T74" fmla="*/ 48 w 1029"/>
                <a:gd name="T75" fmla="*/ 347 h 1236"/>
                <a:gd name="T76" fmla="*/ 27 w 1029"/>
                <a:gd name="T77" fmla="*/ 361 h 1236"/>
                <a:gd name="T78" fmla="*/ 6 w 1029"/>
                <a:gd name="T79" fmla="*/ 382 h 1236"/>
                <a:gd name="T80" fmla="*/ 0 w 1029"/>
                <a:gd name="T81" fmla="*/ 410 h 1236"/>
                <a:gd name="T82" fmla="*/ 6 w 1029"/>
                <a:gd name="T83" fmla="*/ 437 h 1236"/>
                <a:gd name="T84" fmla="*/ 21 w 1029"/>
                <a:gd name="T85" fmla="*/ 464 h 1236"/>
                <a:gd name="T86" fmla="*/ 48 w 1029"/>
                <a:gd name="T87" fmla="*/ 473 h 1236"/>
                <a:gd name="T88" fmla="*/ 48 w 1029"/>
                <a:gd name="T89" fmla="*/ 521 h 1236"/>
                <a:gd name="T90" fmla="*/ 34 w 1029"/>
                <a:gd name="T91" fmla="*/ 596 h 1236"/>
                <a:gd name="T92" fmla="*/ 27 w 1029"/>
                <a:gd name="T93" fmla="*/ 666 h 1236"/>
                <a:gd name="T94" fmla="*/ 42 w 1029"/>
                <a:gd name="T95" fmla="*/ 741 h 1236"/>
                <a:gd name="T96" fmla="*/ 61 w 1029"/>
                <a:gd name="T97" fmla="*/ 811 h 1236"/>
                <a:gd name="T98" fmla="*/ 97 w 1029"/>
                <a:gd name="T99" fmla="*/ 874 h 1236"/>
                <a:gd name="T100" fmla="*/ 139 w 1029"/>
                <a:gd name="T101" fmla="*/ 937 h 1236"/>
                <a:gd name="T102" fmla="*/ 193 w 1029"/>
                <a:gd name="T103" fmla="*/ 985 h 1236"/>
                <a:gd name="T104" fmla="*/ 263 w 1029"/>
                <a:gd name="T105" fmla="*/ 1027 h 1236"/>
                <a:gd name="T106" fmla="*/ 305 w 1029"/>
                <a:gd name="T107" fmla="*/ 1048 h 1236"/>
                <a:gd name="T108" fmla="*/ 332 w 1029"/>
                <a:gd name="T109" fmla="*/ 1088 h 1236"/>
                <a:gd name="T110" fmla="*/ 353 w 1029"/>
                <a:gd name="T111" fmla="*/ 1130 h 1236"/>
                <a:gd name="T112" fmla="*/ 362 w 1029"/>
                <a:gd name="T113" fmla="*/ 1178 h 12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29" h="1236">
                  <a:moveTo>
                    <a:pt x="395" y="1235"/>
                  </a:moveTo>
                  <a:lnTo>
                    <a:pt x="479" y="1193"/>
                  </a:lnTo>
                  <a:lnTo>
                    <a:pt x="486" y="1187"/>
                  </a:lnTo>
                  <a:lnTo>
                    <a:pt x="486" y="1172"/>
                  </a:lnTo>
                  <a:lnTo>
                    <a:pt x="492" y="1157"/>
                  </a:lnTo>
                  <a:lnTo>
                    <a:pt x="500" y="1145"/>
                  </a:lnTo>
                  <a:lnTo>
                    <a:pt x="507" y="1130"/>
                  </a:lnTo>
                  <a:lnTo>
                    <a:pt x="513" y="1117"/>
                  </a:lnTo>
                  <a:lnTo>
                    <a:pt x="528" y="1103"/>
                  </a:lnTo>
                  <a:lnTo>
                    <a:pt x="540" y="1096"/>
                  </a:lnTo>
                  <a:lnTo>
                    <a:pt x="549" y="1082"/>
                  </a:lnTo>
                  <a:lnTo>
                    <a:pt x="561" y="1075"/>
                  </a:lnTo>
                  <a:lnTo>
                    <a:pt x="576" y="1067"/>
                  </a:lnTo>
                  <a:lnTo>
                    <a:pt x="591" y="1061"/>
                  </a:lnTo>
                  <a:lnTo>
                    <a:pt x="612" y="1061"/>
                  </a:lnTo>
                  <a:lnTo>
                    <a:pt x="681" y="1040"/>
                  </a:lnTo>
                  <a:lnTo>
                    <a:pt x="715" y="1027"/>
                  </a:lnTo>
                  <a:lnTo>
                    <a:pt x="736" y="1019"/>
                  </a:lnTo>
                  <a:lnTo>
                    <a:pt x="757" y="1006"/>
                  </a:lnTo>
                  <a:lnTo>
                    <a:pt x="784" y="991"/>
                  </a:lnTo>
                  <a:lnTo>
                    <a:pt x="805" y="979"/>
                  </a:lnTo>
                  <a:lnTo>
                    <a:pt x="826" y="958"/>
                  </a:lnTo>
                  <a:lnTo>
                    <a:pt x="847" y="943"/>
                  </a:lnTo>
                  <a:lnTo>
                    <a:pt x="860" y="922"/>
                  </a:lnTo>
                  <a:lnTo>
                    <a:pt x="881" y="901"/>
                  </a:lnTo>
                  <a:lnTo>
                    <a:pt x="902" y="888"/>
                  </a:lnTo>
                  <a:lnTo>
                    <a:pt x="917" y="867"/>
                  </a:lnTo>
                  <a:lnTo>
                    <a:pt x="931" y="840"/>
                  </a:lnTo>
                  <a:lnTo>
                    <a:pt x="944" y="819"/>
                  </a:lnTo>
                  <a:lnTo>
                    <a:pt x="959" y="798"/>
                  </a:lnTo>
                  <a:lnTo>
                    <a:pt x="965" y="771"/>
                  </a:lnTo>
                  <a:lnTo>
                    <a:pt x="980" y="750"/>
                  </a:lnTo>
                  <a:lnTo>
                    <a:pt x="986" y="720"/>
                  </a:lnTo>
                  <a:lnTo>
                    <a:pt x="992" y="693"/>
                  </a:lnTo>
                  <a:lnTo>
                    <a:pt x="1001" y="672"/>
                  </a:lnTo>
                  <a:lnTo>
                    <a:pt x="1001" y="645"/>
                  </a:lnTo>
                  <a:lnTo>
                    <a:pt x="1007" y="618"/>
                  </a:lnTo>
                  <a:lnTo>
                    <a:pt x="1007" y="590"/>
                  </a:lnTo>
                  <a:lnTo>
                    <a:pt x="1007" y="569"/>
                  </a:lnTo>
                  <a:lnTo>
                    <a:pt x="1007" y="542"/>
                  </a:lnTo>
                  <a:lnTo>
                    <a:pt x="1001" y="512"/>
                  </a:lnTo>
                  <a:lnTo>
                    <a:pt x="1001" y="485"/>
                  </a:lnTo>
                  <a:lnTo>
                    <a:pt x="992" y="458"/>
                  </a:lnTo>
                  <a:lnTo>
                    <a:pt x="986" y="437"/>
                  </a:lnTo>
                  <a:lnTo>
                    <a:pt x="980" y="416"/>
                  </a:lnTo>
                  <a:lnTo>
                    <a:pt x="992" y="416"/>
                  </a:lnTo>
                  <a:lnTo>
                    <a:pt x="1001" y="410"/>
                  </a:lnTo>
                  <a:lnTo>
                    <a:pt x="1007" y="410"/>
                  </a:lnTo>
                  <a:lnTo>
                    <a:pt x="1013" y="403"/>
                  </a:lnTo>
                  <a:lnTo>
                    <a:pt x="1020" y="395"/>
                  </a:lnTo>
                  <a:lnTo>
                    <a:pt x="1020" y="389"/>
                  </a:lnTo>
                  <a:lnTo>
                    <a:pt x="1028" y="374"/>
                  </a:lnTo>
                  <a:lnTo>
                    <a:pt x="1028" y="368"/>
                  </a:lnTo>
                  <a:lnTo>
                    <a:pt x="1028" y="361"/>
                  </a:lnTo>
                  <a:lnTo>
                    <a:pt x="1028" y="347"/>
                  </a:lnTo>
                  <a:lnTo>
                    <a:pt x="1028" y="340"/>
                  </a:lnTo>
                  <a:lnTo>
                    <a:pt x="1020" y="334"/>
                  </a:lnTo>
                  <a:lnTo>
                    <a:pt x="1020" y="326"/>
                  </a:lnTo>
                  <a:lnTo>
                    <a:pt x="1013" y="319"/>
                  </a:lnTo>
                  <a:lnTo>
                    <a:pt x="1007" y="313"/>
                  </a:lnTo>
                  <a:lnTo>
                    <a:pt x="1001" y="305"/>
                  </a:lnTo>
                  <a:lnTo>
                    <a:pt x="986" y="298"/>
                  </a:lnTo>
                  <a:lnTo>
                    <a:pt x="980" y="298"/>
                  </a:lnTo>
                  <a:lnTo>
                    <a:pt x="971" y="298"/>
                  </a:lnTo>
                  <a:lnTo>
                    <a:pt x="965" y="298"/>
                  </a:lnTo>
                  <a:lnTo>
                    <a:pt x="950" y="298"/>
                  </a:lnTo>
                  <a:lnTo>
                    <a:pt x="944" y="305"/>
                  </a:lnTo>
                  <a:lnTo>
                    <a:pt x="938" y="305"/>
                  </a:lnTo>
                  <a:lnTo>
                    <a:pt x="938" y="286"/>
                  </a:lnTo>
                  <a:lnTo>
                    <a:pt x="938" y="271"/>
                  </a:lnTo>
                  <a:lnTo>
                    <a:pt x="938" y="250"/>
                  </a:lnTo>
                  <a:lnTo>
                    <a:pt x="938" y="229"/>
                  </a:lnTo>
                  <a:lnTo>
                    <a:pt x="931" y="216"/>
                  </a:lnTo>
                  <a:lnTo>
                    <a:pt x="923" y="195"/>
                  </a:lnTo>
                  <a:lnTo>
                    <a:pt x="917" y="181"/>
                  </a:lnTo>
                  <a:lnTo>
                    <a:pt x="910" y="160"/>
                  </a:lnTo>
                  <a:lnTo>
                    <a:pt x="896" y="147"/>
                  </a:lnTo>
                  <a:lnTo>
                    <a:pt x="881" y="132"/>
                  </a:lnTo>
                  <a:lnTo>
                    <a:pt x="875" y="118"/>
                  </a:lnTo>
                  <a:lnTo>
                    <a:pt x="860" y="105"/>
                  </a:lnTo>
                  <a:lnTo>
                    <a:pt x="847" y="90"/>
                  </a:lnTo>
                  <a:lnTo>
                    <a:pt x="826" y="78"/>
                  </a:lnTo>
                  <a:lnTo>
                    <a:pt x="811" y="69"/>
                  </a:lnTo>
                  <a:lnTo>
                    <a:pt x="799" y="63"/>
                  </a:lnTo>
                  <a:lnTo>
                    <a:pt x="778" y="57"/>
                  </a:lnTo>
                  <a:lnTo>
                    <a:pt x="757" y="48"/>
                  </a:lnTo>
                  <a:lnTo>
                    <a:pt x="742" y="42"/>
                  </a:lnTo>
                  <a:lnTo>
                    <a:pt x="721" y="27"/>
                  </a:lnTo>
                  <a:lnTo>
                    <a:pt x="666" y="21"/>
                  </a:lnTo>
                  <a:lnTo>
                    <a:pt x="570" y="0"/>
                  </a:lnTo>
                  <a:lnTo>
                    <a:pt x="471" y="0"/>
                  </a:lnTo>
                  <a:lnTo>
                    <a:pt x="416" y="21"/>
                  </a:lnTo>
                  <a:lnTo>
                    <a:pt x="347" y="42"/>
                  </a:lnTo>
                  <a:lnTo>
                    <a:pt x="292" y="69"/>
                  </a:lnTo>
                  <a:lnTo>
                    <a:pt x="271" y="84"/>
                  </a:lnTo>
                  <a:lnTo>
                    <a:pt x="250" y="105"/>
                  </a:lnTo>
                  <a:lnTo>
                    <a:pt x="229" y="126"/>
                  </a:lnTo>
                  <a:lnTo>
                    <a:pt x="214" y="147"/>
                  </a:lnTo>
                  <a:lnTo>
                    <a:pt x="193" y="166"/>
                  </a:lnTo>
                  <a:lnTo>
                    <a:pt x="181" y="187"/>
                  </a:lnTo>
                  <a:lnTo>
                    <a:pt x="166" y="208"/>
                  </a:lnTo>
                  <a:lnTo>
                    <a:pt x="151" y="229"/>
                  </a:lnTo>
                  <a:lnTo>
                    <a:pt x="139" y="256"/>
                  </a:lnTo>
                  <a:lnTo>
                    <a:pt x="132" y="277"/>
                  </a:lnTo>
                  <a:lnTo>
                    <a:pt x="118" y="305"/>
                  </a:lnTo>
                  <a:lnTo>
                    <a:pt x="111" y="334"/>
                  </a:lnTo>
                  <a:lnTo>
                    <a:pt x="103" y="355"/>
                  </a:lnTo>
                  <a:lnTo>
                    <a:pt x="103" y="361"/>
                  </a:lnTo>
                  <a:lnTo>
                    <a:pt x="97" y="355"/>
                  </a:lnTo>
                  <a:lnTo>
                    <a:pt x="90" y="355"/>
                  </a:lnTo>
                  <a:lnTo>
                    <a:pt x="76" y="347"/>
                  </a:lnTo>
                  <a:lnTo>
                    <a:pt x="69" y="347"/>
                  </a:lnTo>
                  <a:lnTo>
                    <a:pt x="61" y="347"/>
                  </a:lnTo>
                  <a:lnTo>
                    <a:pt x="48" y="347"/>
                  </a:lnTo>
                  <a:lnTo>
                    <a:pt x="42" y="355"/>
                  </a:lnTo>
                  <a:lnTo>
                    <a:pt x="34" y="355"/>
                  </a:lnTo>
                  <a:lnTo>
                    <a:pt x="27" y="361"/>
                  </a:lnTo>
                  <a:lnTo>
                    <a:pt x="21" y="368"/>
                  </a:lnTo>
                  <a:lnTo>
                    <a:pt x="13" y="374"/>
                  </a:lnTo>
                  <a:lnTo>
                    <a:pt x="6" y="382"/>
                  </a:lnTo>
                  <a:lnTo>
                    <a:pt x="0" y="395"/>
                  </a:lnTo>
                  <a:lnTo>
                    <a:pt x="0" y="403"/>
                  </a:lnTo>
                  <a:lnTo>
                    <a:pt x="0" y="410"/>
                  </a:lnTo>
                  <a:lnTo>
                    <a:pt x="0" y="424"/>
                  </a:lnTo>
                  <a:lnTo>
                    <a:pt x="0" y="431"/>
                  </a:lnTo>
                  <a:lnTo>
                    <a:pt x="6" y="437"/>
                  </a:lnTo>
                  <a:lnTo>
                    <a:pt x="13" y="452"/>
                  </a:lnTo>
                  <a:lnTo>
                    <a:pt x="21" y="458"/>
                  </a:lnTo>
                  <a:lnTo>
                    <a:pt x="21" y="464"/>
                  </a:lnTo>
                  <a:lnTo>
                    <a:pt x="34" y="464"/>
                  </a:lnTo>
                  <a:lnTo>
                    <a:pt x="42" y="473"/>
                  </a:lnTo>
                  <a:lnTo>
                    <a:pt x="48" y="473"/>
                  </a:lnTo>
                  <a:lnTo>
                    <a:pt x="61" y="479"/>
                  </a:lnTo>
                  <a:lnTo>
                    <a:pt x="55" y="500"/>
                  </a:lnTo>
                  <a:lnTo>
                    <a:pt x="48" y="521"/>
                  </a:lnTo>
                  <a:lnTo>
                    <a:pt x="42" y="548"/>
                  </a:lnTo>
                  <a:lnTo>
                    <a:pt x="34" y="569"/>
                  </a:lnTo>
                  <a:lnTo>
                    <a:pt x="34" y="596"/>
                  </a:lnTo>
                  <a:lnTo>
                    <a:pt x="27" y="618"/>
                  </a:lnTo>
                  <a:lnTo>
                    <a:pt x="27" y="645"/>
                  </a:lnTo>
                  <a:lnTo>
                    <a:pt x="27" y="666"/>
                  </a:lnTo>
                  <a:lnTo>
                    <a:pt x="27" y="693"/>
                  </a:lnTo>
                  <a:lnTo>
                    <a:pt x="34" y="714"/>
                  </a:lnTo>
                  <a:lnTo>
                    <a:pt x="42" y="741"/>
                  </a:lnTo>
                  <a:lnTo>
                    <a:pt x="48" y="762"/>
                  </a:lnTo>
                  <a:lnTo>
                    <a:pt x="55" y="790"/>
                  </a:lnTo>
                  <a:lnTo>
                    <a:pt x="61" y="811"/>
                  </a:lnTo>
                  <a:lnTo>
                    <a:pt x="69" y="832"/>
                  </a:lnTo>
                  <a:lnTo>
                    <a:pt x="82" y="853"/>
                  </a:lnTo>
                  <a:lnTo>
                    <a:pt x="97" y="874"/>
                  </a:lnTo>
                  <a:lnTo>
                    <a:pt x="111" y="895"/>
                  </a:lnTo>
                  <a:lnTo>
                    <a:pt x="124" y="916"/>
                  </a:lnTo>
                  <a:lnTo>
                    <a:pt x="139" y="937"/>
                  </a:lnTo>
                  <a:lnTo>
                    <a:pt x="160" y="949"/>
                  </a:lnTo>
                  <a:lnTo>
                    <a:pt x="181" y="964"/>
                  </a:lnTo>
                  <a:lnTo>
                    <a:pt x="193" y="985"/>
                  </a:lnTo>
                  <a:lnTo>
                    <a:pt x="214" y="998"/>
                  </a:lnTo>
                  <a:lnTo>
                    <a:pt x="250" y="1012"/>
                  </a:lnTo>
                  <a:lnTo>
                    <a:pt x="263" y="1027"/>
                  </a:lnTo>
                  <a:lnTo>
                    <a:pt x="277" y="1033"/>
                  </a:lnTo>
                  <a:lnTo>
                    <a:pt x="292" y="1040"/>
                  </a:lnTo>
                  <a:lnTo>
                    <a:pt x="305" y="1048"/>
                  </a:lnTo>
                  <a:lnTo>
                    <a:pt x="311" y="1061"/>
                  </a:lnTo>
                  <a:lnTo>
                    <a:pt x="326" y="1075"/>
                  </a:lnTo>
                  <a:lnTo>
                    <a:pt x="332" y="1088"/>
                  </a:lnTo>
                  <a:lnTo>
                    <a:pt x="341" y="1103"/>
                  </a:lnTo>
                  <a:lnTo>
                    <a:pt x="347" y="1117"/>
                  </a:lnTo>
                  <a:lnTo>
                    <a:pt x="353" y="1130"/>
                  </a:lnTo>
                  <a:lnTo>
                    <a:pt x="353" y="1145"/>
                  </a:lnTo>
                  <a:lnTo>
                    <a:pt x="353" y="1157"/>
                  </a:lnTo>
                  <a:lnTo>
                    <a:pt x="362" y="1178"/>
                  </a:lnTo>
                  <a:lnTo>
                    <a:pt x="395" y="1235"/>
                  </a:lnTo>
                </a:path>
              </a:pathLst>
            </a:custGeom>
            <a:solidFill>
              <a:srgbClr val="FF9975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3" name="Freeform 29">
              <a:extLst>
                <a:ext uri="{FF2B5EF4-FFF2-40B4-BE49-F238E27FC236}">
                  <a16:creationId xmlns:a16="http://schemas.microsoft.com/office/drawing/2014/main" id="{8362B4D8-5AE5-6241-A0B1-286196664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" y="1454"/>
              <a:ext cx="132" cy="229"/>
            </a:xfrm>
            <a:custGeom>
              <a:avLst/>
              <a:gdLst>
                <a:gd name="T0" fmla="*/ 0 w 132"/>
                <a:gd name="T1" fmla="*/ 117 h 229"/>
                <a:gd name="T2" fmla="*/ 0 w 132"/>
                <a:gd name="T3" fmla="*/ 138 h 229"/>
                <a:gd name="T4" fmla="*/ 0 w 132"/>
                <a:gd name="T5" fmla="*/ 159 h 229"/>
                <a:gd name="T6" fmla="*/ 6 w 132"/>
                <a:gd name="T7" fmla="*/ 174 h 229"/>
                <a:gd name="T8" fmla="*/ 13 w 132"/>
                <a:gd name="T9" fmla="*/ 195 h 229"/>
                <a:gd name="T10" fmla="*/ 21 w 132"/>
                <a:gd name="T11" fmla="*/ 207 h 229"/>
                <a:gd name="T12" fmla="*/ 27 w 132"/>
                <a:gd name="T13" fmla="*/ 215 h 229"/>
                <a:gd name="T14" fmla="*/ 40 w 132"/>
                <a:gd name="T15" fmla="*/ 222 h 229"/>
                <a:gd name="T16" fmla="*/ 55 w 132"/>
                <a:gd name="T17" fmla="*/ 228 h 229"/>
                <a:gd name="T18" fmla="*/ 70 w 132"/>
                <a:gd name="T19" fmla="*/ 228 h 229"/>
                <a:gd name="T20" fmla="*/ 82 w 132"/>
                <a:gd name="T21" fmla="*/ 215 h 229"/>
                <a:gd name="T22" fmla="*/ 97 w 132"/>
                <a:gd name="T23" fmla="*/ 207 h 229"/>
                <a:gd name="T24" fmla="*/ 104 w 132"/>
                <a:gd name="T25" fmla="*/ 195 h 229"/>
                <a:gd name="T26" fmla="*/ 118 w 132"/>
                <a:gd name="T27" fmla="*/ 180 h 229"/>
                <a:gd name="T28" fmla="*/ 125 w 132"/>
                <a:gd name="T29" fmla="*/ 159 h 229"/>
                <a:gd name="T30" fmla="*/ 125 w 132"/>
                <a:gd name="T31" fmla="*/ 138 h 229"/>
                <a:gd name="T32" fmla="*/ 131 w 132"/>
                <a:gd name="T33" fmla="*/ 117 h 229"/>
                <a:gd name="T34" fmla="*/ 131 w 132"/>
                <a:gd name="T35" fmla="*/ 96 h 229"/>
                <a:gd name="T36" fmla="*/ 131 w 132"/>
                <a:gd name="T37" fmla="*/ 77 h 229"/>
                <a:gd name="T38" fmla="*/ 125 w 132"/>
                <a:gd name="T39" fmla="*/ 56 h 229"/>
                <a:gd name="T40" fmla="*/ 118 w 132"/>
                <a:gd name="T41" fmla="*/ 42 h 229"/>
                <a:gd name="T42" fmla="*/ 112 w 132"/>
                <a:gd name="T43" fmla="*/ 27 h 229"/>
                <a:gd name="T44" fmla="*/ 97 w 132"/>
                <a:gd name="T45" fmla="*/ 15 h 229"/>
                <a:gd name="T46" fmla="*/ 91 w 132"/>
                <a:gd name="T47" fmla="*/ 8 h 229"/>
                <a:gd name="T48" fmla="*/ 76 w 132"/>
                <a:gd name="T49" fmla="*/ 0 h 229"/>
                <a:gd name="T50" fmla="*/ 61 w 132"/>
                <a:gd name="T51" fmla="*/ 8 h 229"/>
                <a:gd name="T52" fmla="*/ 49 w 132"/>
                <a:gd name="T53" fmla="*/ 8 h 229"/>
                <a:gd name="T54" fmla="*/ 40 w 132"/>
                <a:gd name="T55" fmla="*/ 15 h 229"/>
                <a:gd name="T56" fmla="*/ 27 w 132"/>
                <a:gd name="T57" fmla="*/ 27 h 229"/>
                <a:gd name="T58" fmla="*/ 21 w 132"/>
                <a:gd name="T59" fmla="*/ 42 h 229"/>
                <a:gd name="T60" fmla="*/ 6 w 132"/>
                <a:gd name="T61" fmla="*/ 63 h 229"/>
                <a:gd name="T62" fmla="*/ 0 w 132"/>
                <a:gd name="T63" fmla="*/ 77 h 229"/>
                <a:gd name="T64" fmla="*/ 0 w 132"/>
                <a:gd name="T65" fmla="*/ 96 h 22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32" h="229">
                  <a:moveTo>
                    <a:pt x="0" y="111"/>
                  </a:moveTo>
                  <a:lnTo>
                    <a:pt x="0" y="117"/>
                  </a:lnTo>
                  <a:lnTo>
                    <a:pt x="0" y="126"/>
                  </a:lnTo>
                  <a:lnTo>
                    <a:pt x="0" y="138"/>
                  </a:lnTo>
                  <a:lnTo>
                    <a:pt x="0" y="146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6" y="174"/>
                  </a:lnTo>
                  <a:lnTo>
                    <a:pt x="6" y="180"/>
                  </a:lnTo>
                  <a:lnTo>
                    <a:pt x="13" y="195"/>
                  </a:lnTo>
                  <a:lnTo>
                    <a:pt x="13" y="201"/>
                  </a:lnTo>
                  <a:lnTo>
                    <a:pt x="21" y="207"/>
                  </a:lnTo>
                  <a:lnTo>
                    <a:pt x="27" y="207"/>
                  </a:lnTo>
                  <a:lnTo>
                    <a:pt x="27" y="215"/>
                  </a:lnTo>
                  <a:lnTo>
                    <a:pt x="34" y="222"/>
                  </a:lnTo>
                  <a:lnTo>
                    <a:pt x="40" y="222"/>
                  </a:lnTo>
                  <a:lnTo>
                    <a:pt x="49" y="222"/>
                  </a:lnTo>
                  <a:lnTo>
                    <a:pt x="55" y="228"/>
                  </a:lnTo>
                  <a:lnTo>
                    <a:pt x="61" y="228"/>
                  </a:lnTo>
                  <a:lnTo>
                    <a:pt x="70" y="228"/>
                  </a:lnTo>
                  <a:lnTo>
                    <a:pt x="76" y="222"/>
                  </a:lnTo>
                  <a:lnTo>
                    <a:pt x="82" y="215"/>
                  </a:lnTo>
                  <a:lnTo>
                    <a:pt x="91" y="215"/>
                  </a:lnTo>
                  <a:lnTo>
                    <a:pt x="97" y="207"/>
                  </a:lnTo>
                  <a:lnTo>
                    <a:pt x="104" y="201"/>
                  </a:lnTo>
                  <a:lnTo>
                    <a:pt x="104" y="195"/>
                  </a:lnTo>
                  <a:lnTo>
                    <a:pt x="112" y="186"/>
                  </a:lnTo>
                  <a:lnTo>
                    <a:pt x="118" y="180"/>
                  </a:lnTo>
                  <a:lnTo>
                    <a:pt x="118" y="165"/>
                  </a:lnTo>
                  <a:lnTo>
                    <a:pt x="125" y="159"/>
                  </a:lnTo>
                  <a:lnTo>
                    <a:pt x="125" y="146"/>
                  </a:lnTo>
                  <a:lnTo>
                    <a:pt x="125" y="138"/>
                  </a:lnTo>
                  <a:lnTo>
                    <a:pt x="131" y="126"/>
                  </a:lnTo>
                  <a:lnTo>
                    <a:pt x="131" y="117"/>
                  </a:lnTo>
                  <a:lnTo>
                    <a:pt x="131" y="105"/>
                  </a:lnTo>
                  <a:lnTo>
                    <a:pt x="131" y="96"/>
                  </a:lnTo>
                  <a:lnTo>
                    <a:pt x="131" y="84"/>
                  </a:lnTo>
                  <a:lnTo>
                    <a:pt x="131" y="77"/>
                  </a:lnTo>
                  <a:lnTo>
                    <a:pt x="125" y="69"/>
                  </a:lnTo>
                  <a:lnTo>
                    <a:pt x="125" y="56"/>
                  </a:lnTo>
                  <a:lnTo>
                    <a:pt x="125" y="48"/>
                  </a:lnTo>
                  <a:lnTo>
                    <a:pt x="118" y="42"/>
                  </a:lnTo>
                  <a:lnTo>
                    <a:pt x="118" y="36"/>
                  </a:lnTo>
                  <a:lnTo>
                    <a:pt x="112" y="27"/>
                  </a:lnTo>
                  <a:lnTo>
                    <a:pt x="104" y="21"/>
                  </a:lnTo>
                  <a:lnTo>
                    <a:pt x="97" y="15"/>
                  </a:lnTo>
                  <a:lnTo>
                    <a:pt x="97" y="8"/>
                  </a:lnTo>
                  <a:lnTo>
                    <a:pt x="91" y="8"/>
                  </a:lnTo>
                  <a:lnTo>
                    <a:pt x="82" y="8"/>
                  </a:lnTo>
                  <a:lnTo>
                    <a:pt x="76" y="0"/>
                  </a:lnTo>
                  <a:lnTo>
                    <a:pt x="70" y="0"/>
                  </a:lnTo>
                  <a:lnTo>
                    <a:pt x="61" y="8"/>
                  </a:lnTo>
                  <a:lnTo>
                    <a:pt x="55" y="8"/>
                  </a:lnTo>
                  <a:lnTo>
                    <a:pt x="49" y="8"/>
                  </a:lnTo>
                  <a:lnTo>
                    <a:pt x="49" y="15"/>
                  </a:lnTo>
                  <a:lnTo>
                    <a:pt x="40" y="15"/>
                  </a:lnTo>
                  <a:lnTo>
                    <a:pt x="34" y="21"/>
                  </a:lnTo>
                  <a:lnTo>
                    <a:pt x="27" y="27"/>
                  </a:lnTo>
                  <a:lnTo>
                    <a:pt x="21" y="36"/>
                  </a:lnTo>
                  <a:lnTo>
                    <a:pt x="21" y="42"/>
                  </a:lnTo>
                  <a:lnTo>
                    <a:pt x="13" y="48"/>
                  </a:lnTo>
                  <a:lnTo>
                    <a:pt x="6" y="63"/>
                  </a:lnTo>
                  <a:lnTo>
                    <a:pt x="6" y="69"/>
                  </a:lnTo>
                  <a:lnTo>
                    <a:pt x="0" y="77"/>
                  </a:lnTo>
                  <a:lnTo>
                    <a:pt x="0" y="90"/>
                  </a:lnTo>
                  <a:lnTo>
                    <a:pt x="0" y="96"/>
                  </a:lnTo>
                  <a:lnTo>
                    <a:pt x="0" y="111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4" name="Freeform 30">
              <a:extLst>
                <a:ext uri="{FF2B5EF4-FFF2-40B4-BE49-F238E27FC236}">
                  <a16:creationId xmlns:a16="http://schemas.microsoft.com/office/drawing/2014/main" id="{D11E89F4-04FA-1542-811C-7DD037678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" y="1672"/>
              <a:ext cx="56" cy="19"/>
            </a:xfrm>
            <a:custGeom>
              <a:avLst/>
              <a:gdLst>
                <a:gd name="T0" fmla="*/ 55 w 56"/>
                <a:gd name="T1" fmla="*/ 18 h 19"/>
                <a:gd name="T2" fmla="*/ 49 w 56"/>
                <a:gd name="T3" fmla="*/ 18 h 19"/>
                <a:gd name="T4" fmla="*/ 40 w 56"/>
                <a:gd name="T5" fmla="*/ 18 h 19"/>
                <a:gd name="T6" fmla="*/ 34 w 56"/>
                <a:gd name="T7" fmla="*/ 12 h 19"/>
                <a:gd name="T8" fmla="*/ 28 w 56"/>
                <a:gd name="T9" fmla="*/ 12 h 19"/>
                <a:gd name="T10" fmla="*/ 21 w 56"/>
                <a:gd name="T11" fmla="*/ 12 h 19"/>
                <a:gd name="T12" fmla="*/ 13 w 56"/>
                <a:gd name="T13" fmla="*/ 6 h 19"/>
                <a:gd name="T14" fmla="*/ 6 w 56"/>
                <a:gd name="T15" fmla="*/ 0 h 19"/>
                <a:gd name="T16" fmla="*/ 0 w 56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6" h="19">
                  <a:moveTo>
                    <a:pt x="55" y="18"/>
                  </a:moveTo>
                  <a:lnTo>
                    <a:pt x="49" y="18"/>
                  </a:lnTo>
                  <a:lnTo>
                    <a:pt x="40" y="18"/>
                  </a:lnTo>
                  <a:lnTo>
                    <a:pt x="34" y="12"/>
                  </a:lnTo>
                  <a:lnTo>
                    <a:pt x="28" y="12"/>
                  </a:lnTo>
                  <a:lnTo>
                    <a:pt x="21" y="12"/>
                  </a:lnTo>
                  <a:lnTo>
                    <a:pt x="13" y="6"/>
                  </a:lnTo>
                  <a:lnTo>
                    <a:pt x="6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5" name="Freeform 31">
              <a:extLst>
                <a:ext uri="{FF2B5EF4-FFF2-40B4-BE49-F238E27FC236}">
                  <a16:creationId xmlns:a16="http://schemas.microsoft.com/office/drawing/2014/main" id="{6DAAC08C-2B50-B248-BCFF-DD7C39EB3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" y="1491"/>
              <a:ext cx="132" cy="213"/>
            </a:xfrm>
            <a:custGeom>
              <a:avLst/>
              <a:gdLst>
                <a:gd name="T0" fmla="*/ 0 w 132"/>
                <a:gd name="T1" fmla="*/ 102 h 213"/>
                <a:gd name="T2" fmla="*/ 0 w 132"/>
                <a:gd name="T3" fmla="*/ 123 h 213"/>
                <a:gd name="T4" fmla="*/ 6 w 132"/>
                <a:gd name="T5" fmla="*/ 143 h 213"/>
                <a:gd name="T6" fmla="*/ 6 w 132"/>
                <a:gd name="T7" fmla="*/ 164 h 213"/>
                <a:gd name="T8" fmla="*/ 15 w 132"/>
                <a:gd name="T9" fmla="*/ 179 h 213"/>
                <a:gd name="T10" fmla="*/ 27 w 132"/>
                <a:gd name="T11" fmla="*/ 191 h 213"/>
                <a:gd name="T12" fmla="*/ 35 w 132"/>
                <a:gd name="T13" fmla="*/ 197 h 213"/>
                <a:gd name="T14" fmla="*/ 48 w 132"/>
                <a:gd name="T15" fmla="*/ 206 h 213"/>
                <a:gd name="T16" fmla="*/ 56 w 132"/>
                <a:gd name="T17" fmla="*/ 212 h 213"/>
                <a:gd name="T18" fmla="*/ 69 w 132"/>
                <a:gd name="T19" fmla="*/ 212 h 213"/>
                <a:gd name="T20" fmla="*/ 83 w 132"/>
                <a:gd name="T21" fmla="*/ 206 h 213"/>
                <a:gd name="T22" fmla="*/ 89 w 132"/>
                <a:gd name="T23" fmla="*/ 197 h 213"/>
                <a:gd name="T24" fmla="*/ 104 w 132"/>
                <a:gd name="T25" fmla="*/ 185 h 213"/>
                <a:gd name="T26" fmla="*/ 110 w 132"/>
                <a:gd name="T27" fmla="*/ 170 h 213"/>
                <a:gd name="T28" fmla="*/ 116 w 132"/>
                <a:gd name="T29" fmla="*/ 158 h 213"/>
                <a:gd name="T30" fmla="*/ 125 w 132"/>
                <a:gd name="T31" fmla="*/ 137 h 213"/>
                <a:gd name="T32" fmla="*/ 131 w 132"/>
                <a:gd name="T33" fmla="*/ 116 h 213"/>
                <a:gd name="T34" fmla="*/ 131 w 132"/>
                <a:gd name="T35" fmla="*/ 96 h 213"/>
                <a:gd name="T36" fmla="*/ 131 w 132"/>
                <a:gd name="T37" fmla="*/ 81 h 213"/>
                <a:gd name="T38" fmla="*/ 125 w 132"/>
                <a:gd name="T39" fmla="*/ 60 h 213"/>
                <a:gd name="T40" fmla="*/ 125 w 132"/>
                <a:gd name="T41" fmla="*/ 42 h 213"/>
                <a:gd name="T42" fmla="*/ 116 w 132"/>
                <a:gd name="T43" fmla="*/ 27 h 213"/>
                <a:gd name="T44" fmla="*/ 104 w 132"/>
                <a:gd name="T45" fmla="*/ 12 h 213"/>
                <a:gd name="T46" fmla="*/ 89 w 132"/>
                <a:gd name="T47" fmla="*/ 6 h 213"/>
                <a:gd name="T48" fmla="*/ 77 w 132"/>
                <a:gd name="T49" fmla="*/ 0 h 213"/>
                <a:gd name="T50" fmla="*/ 62 w 132"/>
                <a:gd name="T51" fmla="*/ 0 h 213"/>
                <a:gd name="T52" fmla="*/ 48 w 132"/>
                <a:gd name="T53" fmla="*/ 6 h 213"/>
                <a:gd name="T54" fmla="*/ 35 w 132"/>
                <a:gd name="T55" fmla="*/ 21 h 213"/>
                <a:gd name="T56" fmla="*/ 21 w 132"/>
                <a:gd name="T57" fmla="*/ 33 h 213"/>
                <a:gd name="T58" fmla="*/ 15 w 132"/>
                <a:gd name="T59" fmla="*/ 54 h 213"/>
                <a:gd name="T60" fmla="*/ 6 w 132"/>
                <a:gd name="T61" fmla="*/ 69 h 213"/>
                <a:gd name="T62" fmla="*/ 6 w 132"/>
                <a:gd name="T63" fmla="*/ 89 h 213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2" h="213">
                  <a:moveTo>
                    <a:pt x="6" y="102"/>
                  </a:moveTo>
                  <a:lnTo>
                    <a:pt x="0" y="102"/>
                  </a:lnTo>
                  <a:lnTo>
                    <a:pt x="0" y="116"/>
                  </a:lnTo>
                  <a:lnTo>
                    <a:pt x="0" y="123"/>
                  </a:lnTo>
                  <a:lnTo>
                    <a:pt x="6" y="137"/>
                  </a:lnTo>
                  <a:lnTo>
                    <a:pt x="6" y="143"/>
                  </a:lnTo>
                  <a:lnTo>
                    <a:pt x="6" y="150"/>
                  </a:lnTo>
                  <a:lnTo>
                    <a:pt x="6" y="164"/>
                  </a:lnTo>
                  <a:lnTo>
                    <a:pt x="15" y="170"/>
                  </a:lnTo>
                  <a:lnTo>
                    <a:pt x="15" y="179"/>
                  </a:lnTo>
                  <a:lnTo>
                    <a:pt x="21" y="185"/>
                  </a:lnTo>
                  <a:lnTo>
                    <a:pt x="27" y="191"/>
                  </a:lnTo>
                  <a:lnTo>
                    <a:pt x="27" y="197"/>
                  </a:lnTo>
                  <a:lnTo>
                    <a:pt x="35" y="197"/>
                  </a:lnTo>
                  <a:lnTo>
                    <a:pt x="42" y="206"/>
                  </a:lnTo>
                  <a:lnTo>
                    <a:pt x="48" y="206"/>
                  </a:lnTo>
                  <a:lnTo>
                    <a:pt x="48" y="212"/>
                  </a:lnTo>
                  <a:lnTo>
                    <a:pt x="56" y="212"/>
                  </a:lnTo>
                  <a:lnTo>
                    <a:pt x="62" y="212"/>
                  </a:lnTo>
                  <a:lnTo>
                    <a:pt x="69" y="212"/>
                  </a:lnTo>
                  <a:lnTo>
                    <a:pt x="77" y="206"/>
                  </a:lnTo>
                  <a:lnTo>
                    <a:pt x="83" y="206"/>
                  </a:lnTo>
                  <a:lnTo>
                    <a:pt x="83" y="197"/>
                  </a:lnTo>
                  <a:lnTo>
                    <a:pt x="89" y="197"/>
                  </a:lnTo>
                  <a:lnTo>
                    <a:pt x="96" y="191"/>
                  </a:lnTo>
                  <a:lnTo>
                    <a:pt x="104" y="185"/>
                  </a:lnTo>
                  <a:lnTo>
                    <a:pt x="104" y="179"/>
                  </a:lnTo>
                  <a:lnTo>
                    <a:pt x="110" y="170"/>
                  </a:lnTo>
                  <a:lnTo>
                    <a:pt x="116" y="164"/>
                  </a:lnTo>
                  <a:lnTo>
                    <a:pt x="116" y="158"/>
                  </a:lnTo>
                  <a:lnTo>
                    <a:pt x="125" y="143"/>
                  </a:lnTo>
                  <a:lnTo>
                    <a:pt x="125" y="137"/>
                  </a:lnTo>
                  <a:lnTo>
                    <a:pt x="125" y="129"/>
                  </a:lnTo>
                  <a:lnTo>
                    <a:pt x="131" y="116"/>
                  </a:lnTo>
                  <a:lnTo>
                    <a:pt x="131" y="110"/>
                  </a:lnTo>
                  <a:lnTo>
                    <a:pt x="131" y="96"/>
                  </a:lnTo>
                  <a:lnTo>
                    <a:pt x="131" y="89"/>
                  </a:lnTo>
                  <a:lnTo>
                    <a:pt x="131" y="81"/>
                  </a:lnTo>
                  <a:lnTo>
                    <a:pt x="131" y="69"/>
                  </a:lnTo>
                  <a:lnTo>
                    <a:pt x="125" y="60"/>
                  </a:lnTo>
                  <a:lnTo>
                    <a:pt x="125" y="54"/>
                  </a:lnTo>
                  <a:lnTo>
                    <a:pt x="125" y="42"/>
                  </a:lnTo>
                  <a:lnTo>
                    <a:pt x="116" y="33"/>
                  </a:lnTo>
                  <a:lnTo>
                    <a:pt x="116" y="27"/>
                  </a:lnTo>
                  <a:lnTo>
                    <a:pt x="110" y="21"/>
                  </a:lnTo>
                  <a:lnTo>
                    <a:pt x="104" y="12"/>
                  </a:lnTo>
                  <a:lnTo>
                    <a:pt x="96" y="6"/>
                  </a:lnTo>
                  <a:lnTo>
                    <a:pt x="89" y="6"/>
                  </a:lnTo>
                  <a:lnTo>
                    <a:pt x="83" y="0"/>
                  </a:lnTo>
                  <a:lnTo>
                    <a:pt x="77" y="0"/>
                  </a:lnTo>
                  <a:lnTo>
                    <a:pt x="69" y="0"/>
                  </a:lnTo>
                  <a:lnTo>
                    <a:pt x="62" y="0"/>
                  </a:lnTo>
                  <a:lnTo>
                    <a:pt x="56" y="6"/>
                  </a:lnTo>
                  <a:lnTo>
                    <a:pt x="48" y="6"/>
                  </a:lnTo>
                  <a:lnTo>
                    <a:pt x="42" y="12"/>
                  </a:lnTo>
                  <a:lnTo>
                    <a:pt x="35" y="21"/>
                  </a:lnTo>
                  <a:lnTo>
                    <a:pt x="27" y="27"/>
                  </a:lnTo>
                  <a:lnTo>
                    <a:pt x="21" y="33"/>
                  </a:lnTo>
                  <a:lnTo>
                    <a:pt x="21" y="48"/>
                  </a:lnTo>
                  <a:lnTo>
                    <a:pt x="15" y="54"/>
                  </a:lnTo>
                  <a:lnTo>
                    <a:pt x="15" y="60"/>
                  </a:lnTo>
                  <a:lnTo>
                    <a:pt x="6" y="69"/>
                  </a:lnTo>
                  <a:lnTo>
                    <a:pt x="6" y="81"/>
                  </a:lnTo>
                  <a:lnTo>
                    <a:pt x="6" y="89"/>
                  </a:lnTo>
                  <a:lnTo>
                    <a:pt x="6" y="102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6" name="Freeform 32">
              <a:extLst>
                <a:ext uri="{FF2B5EF4-FFF2-40B4-BE49-F238E27FC236}">
                  <a16:creationId xmlns:a16="http://schemas.microsoft.com/office/drawing/2014/main" id="{233D2973-E41C-504D-A288-B73E17376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8" y="1491"/>
              <a:ext cx="64" cy="103"/>
            </a:xfrm>
            <a:custGeom>
              <a:avLst/>
              <a:gdLst>
                <a:gd name="T0" fmla="*/ 63 w 64"/>
                <a:gd name="T1" fmla="*/ 48 h 103"/>
                <a:gd name="T2" fmla="*/ 63 w 64"/>
                <a:gd name="T3" fmla="*/ 54 h 103"/>
                <a:gd name="T4" fmla="*/ 63 w 64"/>
                <a:gd name="T5" fmla="*/ 60 h 103"/>
                <a:gd name="T6" fmla="*/ 63 w 64"/>
                <a:gd name="T7" fmla="*/ 69 h 103"/>
                <a:gd name="T8" fmla="*/ 63 w 64"/>
                <a:gd name="T9" fmla="*/ 75 h 103"/>
                <a:gd name="T10" fmla="*/ 56 w 64"/>
                <a:gd name="T11" fmla="*/ 81 h 103"/>
                <a:gd name="T12" fmla="*/ 56 w 64"/>
                <a:gd name="T13" fmla="*/ 90 h 103"/>
                <a:gd name="T14" fmla="*/ 50 w 64"/>
                <a:gd name="T15" fmla="*/ 96 h 103"/>
                <a:gd name="T16" fmla="*/ 43 w 64"/>
                <a:gd name="T17" fmla="*/ 102 h 103"/>
                <a:gd name="T18" fmla="*/ 35 w 64"/>
                <a:gd name="T19" fmla="*/ 102 h 103"/>
                <a:gd name="T20" fmla="*/ 28 w 64"/>
                <a:gd name="T21" fmla="*/ 102 h 103"/>
                <a:gd name="T22" fmla="*/ 22 w 64"/>
                <a:gd name="T23" fmla="*/ 96 h 103"/>
                <a:gd name="T24" fmla="*/ 13 w 64"/>
                <a:gd name="T25" fmla="*/ 90 h 103"/>
                <a:gd name="T26" fmla="*/ 7 w 64"/>
                <a:gd name="T27" fmla="*/ 81 h 103"/>
                <a:gd name="T28" fmla="*/ 7 w 64"/>
                <a:gd name="T29" fmla="*/ 75 h 103"/>
                <a:gd name="T30" fmla="*/ 7 w 64"/>
                <a:gd name="T31" fmla="*/ 69 h 103"/>
                <a:gd name="T32" fmla="*/ 0 w 64"/>
                <a:gd name="T33" fmla="*/ 60 h 103"/>
                <a:gd name="T34" fmla="*/ 0 w 64"/>
                <a:gd name="T35" fmla="*/ 54 h 103"/>
                <a:gd name="T36" fmla="*/ 0 w 64"/>
                <a:gd name="T37" fmla="*/ 48 h 103"/>
                <a:gd name="T38" fmla="*/ 0 w 64"/>
                <a:gd name="T39" fmla="*/ 42 h 103"/>
                <a:gd name="T40" fmla="*/ 0 w 64"/>
                <a:gd name="T41" fmla="*/ 33 h 103"/>
                <a:gd name="T42" fmla="*/ 7 w 64"/>
                <a:gd name="T43" fmla="*/ 27 h 103"/>
                <a:gd name="T44" fmla="*/ 7 w 64"/>
                <a:gd name="T45" fmla="*/ 21 h 103"/>
                <a:gd name="T46" fmla="*/ 13 w 64"/>
                <a:gd name="T47" fmla="*/ 12 h 103"/>
                <a:gd name="T48" fmla="*/ 13 w 64"/>
                <a:gd name="T49" fmla="*/ 6 h 103"/>
                <a:gd name="T50" fmla="*/ 22 w 64"/>
                <a:gd name="T51" fmla="*/ 6 h 103"/>
                <a:gd name="T52" fmla="*/ 28 w 64"/>
                <a:gd name="T53" fmla="*/ 0 h 103"/>
                <a:gd name="T54" fmla="*/ 35 w 64"/>
                <a:gd name="T55" fmla="*/ 0 h 103"/>
                <a:gd name="T56" fmla="*/ 43 w 64"/>
                <a:gd name="T57" fmla="*/ 6 h 103"/>
                <a:gd name="T58" fmla="*/ 43 w 64"/>
                <a:gd name="T59" fmla="*/ 12 h 103"/>
                <a:gd name="T60" fmla="*/ 50 w 64"/>
                <a:gd name="T61" fmla="*/ 12 h 103"/>
                <a:gd name="T62" fmla="*/ 56 w 64"/>
                <a:gd name="T63" fmla="*/ 21 h 103"/>
                <a:gd name="T64" fmla="*/ 56 w 64"/>
                <a:gd name="T65" fmla="*/ 27 h 103"/>
                <a:gd name="T66" fmla="*/ 63 w 64"/>
                <a:gd name="T67" fmla="*/ 33 h 103"/>
                <a:gd name="T68" fmla="*/ 63 w 64"/>
                <a:gd name="T69" fmla="*/ 42 h 103"/>
                <a:gd name="T70" fmla="*/ 63 w 64"/>
                <a:gd name="T71" fmla="*/ 48 h 10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4" h="103">
                  <a:moveTo>
                    <a:pt x="63" y="48"/>
                  </a:moveTo>
                  <a:lnTo>
                    <a:pt x="63" y="54"/>
                  </a:lnTo>
                  <a:lnTo>
                    <a:pt x="63" y="60"/>
                  </a:lnTo>
                  <a:lnTo>
                    <a:pt x="63" y="69"/>
                  </a:lnTo>
                  <a:lnTo>
                    <a:pt x="63" y="75"/>
                  </a:lnTo>
                  <a:lnTo>
                    <a:pt x="56" y="81"/>
                  </a:lnTo>
                  <a:lnTo>
                    <a:pt x="56" y="90"/>
                  </a:lnTo>
                  <a:lnTo>
                    <a:pt x="50" y="96"/>
                  </a:lnTo>
                  <a:lnTo>
                    <a:pt x="43" y="102"/>
                  </a:lnTo>
                  <a:lnTo>
                    <a:pt x="35" y="102"/>
                  </a:lnTo>
                  <a:lnTo>
                    <a:pt x="28" y="102"/>
                  </a:lnTo>
                  <a:lnTo>
                    <a:pt x="22" y="96"/>
                  </a:lnTo>
                  <a:lnTo>
                    <a:pt x="13" y="90"/>
                  </a:lnTo>
                  <a:lnTo>
                    <a:pt x="7" y="81"/>
                  </a:lnTo>
                  <a:lnTo>
                    <a:pt x="7" y="75"/>
                  </a:lnTo>
                  <a:lnTo>
                    <a:pt x="7" y="69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3"/>
                  </a:lnTo>
                  <a:lnTo>
                    <a:pt x="7" y="27"/>
                  </a:lnTo>
                  <a:lnTo>
                    <a:pt x="7" y="21"/>
                  </a:lnTo>
                  <a:lnTo>
                    <a:pt x="13" y="12"/>
                  </a:lnTo>
                  <a:lnTo>
                    <a:pt x="13" y="6"/>
                  </a:lnTo>
                  <a:lnTo>
                    <a:pt x="22" y="6"/>
                  </a:lnTo>
                  <a:lnTo>
                    <a:pt x="28" y="0"/>
                  </a:lnTo>
                  <a:lnTo>
                    <a:pt x="35" y="0"/>
                  </a:lnTo>
                  <a:lnTo>
                    <a:pt x="43" y="6"/>
                  </a:lnTo>
                  <a:lnTo>
                    <a:pt x="43" y="12"/>
                  </a:lnTo>
                  <a:lnTo>
                    <a:pt x="50" y="12"/>
                  </a:lnTo>
                  <a:lnTo>
                    <a:pt x="56" y="21"/>
                  </a:lnTo>
                  <a:lnTo>
                    <a:pt x="56" y="27"/>
                  </a:lnTo>
                  <a:lnTo>
                    <a:pt x="63" y="33"/>
                  </a:lnTo>
                  <a:lnTo>
                    <a:pt x="63" y="42"/>
                  </a:lnTo>
                  <a:lnTo>
                    <a:pt x="63" y="48"/>
                  </a:lnTo>
                </a:path>
              </a:pathLst>
            </a:custGeom>
            <a:solidFill>
              <a:srgbClr val="044066"/>
            </a:solidFill>
            <a:ln w="12700" cap="rnd" cmpd="sng">
              <a:solidFill>
                <a:srgbClr val="044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7" name="Freeform 33">
              <a:extLst>
                <a:ext uri="{FF2B5EF4-FFF2-40B4-BE49-F238E27FC236}">
                  <a16:creationId xmlns:a16="http://schemas.microsoft.com/office/drawing/2014/main" id="{76EC2078-9D71-074F-9985-967720C2CB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6" y="1496"/>
              <a:ext cx="43" cy="64"/>
            </a:xfrm>
            <a:custGeom>
              <a:avLst/>
              <a:gdLst>
                <a:gd name="T0" fmla="*/ 42 w 43"/>
                <a:gd name="T1" fmla="*/ 27 h 64"/>
                <a:gd name="T2" fmla="*/ 42 w 43"/>
                <a:gd name="T3" fmla="*/ 36 h 64"/>
                <a:gd name="T4" fmla="*/ 36 w 43"/>
                <a:gd name="T5" fmla="*/ 42 h 64"/>
                <a:gd name="T6" fmla="*/ 36 w 43"/>
                <a:gd name="T7" fmla="*/ 48 h 64"/>
                <a:gd name="T8" fmla="*/ 36 w 43"/>
                <a:gd name="T9" fmla="*/ 55 h 64"/>
                <a:gd name="T10" fmla="*/ 27 w 43"/>
                <a:gd name="T11" fmla="*/ 63 h 64"/>
                <a:gd name="T12" fmla="*/ 21 w 43"/>
                <a:gd name="T13" fmla="*/ 63 h 64"/>
                <a:gd name="T14" fmla="*/ 15 w 43"/>
                <a:gd name="T15" fmla="*/ 63 h 64"/>
                <a:gd name="T16" fmla="*/ 15 w 43"/>
                <a:gd name="T17" fmla="*/ 55 h 64"/>
                <a:gd name="T18" fmla="*/ 6 w 43"/>
                <a:gd name="T19" fmla="*/ 55 h 64"/>
                <a:gd name="T20" fmla="*/ 6 w 43"/>
                <a:gd name="T21" fmla="*/ 48 h 64"/>
                <a:gd name="T22" fmla="*/ 0 w 43"/>
                <a:gd name="T23" fmla="*/ 48 h 64"/>
                <a:gd name="T24" fmla="*/ 0 w 43"/>
                <a:gd name="T25" fmla="*/ 42 h 64"/>
                <a:gd name="T26" fmla="*/ 0 w 43"/>
                <a:gd name="T27" fmla="*/ 36 h 64"/>
                <a:gd name="T28" fmla="*/ 0 w 43"/>
                <a:gd name="T29" fmla="*/ 27 h 64"/>
                <a:gd name="T30" fmla="*/ 0 w 43"/>
                <a:gd name="T31" fmla="*/ 21 h 64"/>
                <a:gd name="T32" fmla="*/ 0 w 43"/>
                <a:gd name="T33" fmla="*/ 15 h 64"/>
                <a:gd name="T34" fmla="*/ 0 w 43"/>
                <a:gd name="T35" fmla="*/ 6 h 64"/>
                <a:gd name="T36" fmla="*/ 6 w 43"/>
                <a:gd name="T37" fmla="*/ 6 h 64"/>
                <a:gd name="T38" fmla="*/ 6 w 43"/>
                <a:gd name="T39" fmla="*/ 0 h 64"/>
                <a:gd name="T40" fmla="*/ 15 w 43"/>
                <a:gd name="T41" fmla="*/ 0 h 64"/>
                <a:gd name="T42" fmla="*/ 21 w 43"/>
                <a:gd name="T43" fmla="*/ 0 h 64"/>
                <a:gd name="T44" fmla="*/ 27 w 43"/>
                <a:gd name="T45" fmla="*/ 0 h 64"/>
                <a:gd name="T46" fmla="*/ 27 w 43"/>
                <a:gd name="T47" fmla="*/ 6 h 64"/>
                <a:gd name="T48" fmla="*/ 36 w 43"/>
                <a:gd name="T49" fmla="*/ 6 h 64"/>
                <a:gd name="T50" fmla="*/ 36 w 43"/>
                <a:gd name="T51" fmla="*/ 15 h 64"/>
                <a:gd name="T52" fmla="*/ 36 w 43"/>
                <a:gd name="T53" fmla="*/ 21 h 64"/>
                <a:gd name="T54" fmla="*/ 42 w 43"/>
                <a:gd name="T55" fmla="*/ 27 h 6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43" h="64">
                  <a:moveTo>
                    <a:pt x="42" y="27"/>
                  </a:moveTo>
                  <a:lnTo>
                    <a:pt x="42" y="36"/>
                  </a:lnTo>
                  <a:lnTo>
                    <a:pt x="36" y="42"/>
                  </a:lnTo>
                  <a:lnTo>
                    <a:pt x="36" y="48"/>
                  </a:lnTo>
                  <a:lnTo>
                    <a:pt x="36" y="55"/>
                  </a:lnTo>
                  <a:lnTo>
                    <a:pt x="27" y="63"/>
                  </a:lnTo>
                  <a:lnTo>
                    <a:pt x="21" y="63"/>
                  </a:lnTo>
                  <a:lnTo>
                    <a:pt x="15" y="63"/>
                  </a:lnTo>
                  <a:lnTo>
                    <a:pt x="15" y="55"/>
                  </a:lnTo>
                  <a:lnTo>
                    <a:pt x="6" y="55"/>
                  </a:lnTo>
                  <a:lnTo>
                    <a:pt x="6" y="48"/>
                  </a:lnTo>
                  <a:lnTo>
                    <a:pt x="0" y="48"/>
                  </a:lnTo>
                  <a:lnTo>
                    <a:pt x="0" y="42"/>
                  </a:lnTo>
                  <a:lnTo>
                    <a:pt x="0" y="36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0" y="15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27" y="6"/>
                  </a:lnTo>
                  <a:lnTo>
                    <a:pt x="36" y="6"/>
                  </a:lnTo>
                  <a:lnTo>
                    <a:pt x="36" y="15"/>
                  </a:lnTo>
                  <a:lnTo>
                    <a:pt x="36" y="21"/>
                  </a:lnTo>
                  <a:lnTo>
                    <a:pt x="42" y="2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8" name="Freeform 34">
              <a:extLst>
                <a:ext uri="{FF2B5EF4-FFF2-40B4-BE49-F238E27FC236}">
                  <a16:creationId xmlns:a16="http://schemas.microsoft.com/office/drawing/2014/main" id="{7878AF5D-D806-6F43-8AC4-C06DD4C541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49" y="1522"/>
              <a:ext cx="56" cy="46"/>
            </a:xfrm>
            <a:custGeom>
              <a:avLst/>
              <a:gdLst>
                <a:gd name="T0" fmla="*/ 55 w 56"/>
                <a:gd name="T1" fmla="*/ 45 h 46"/>
                <a:gd name="T2" fmla="*/ 55 w 56"/>
                <a:gd name="T3" fmla="*/ 9 h 46"/>
                <a:gd name="T4" fmla="*/ 0 w 56"/>
                <a:gd name="T5" fmla="*/ 0 h 46"/>
                <a:gd name="T6" fmla="*/ 55 w 56"/>
                <a:gd name="T7" fmla="*/ 45 h 4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6" h="46">
                  <a:moveTo>
                    <a:pt x="55" y="45"/>
                  </a:moveTo>
                  <a:lnTo>
                    <a:pt x="55" y="9"/>
                  </a:lnTo>
                  <a:lnTo>
                    <a:pt x="0" y="0"/>
                  </a:lnTo>
                  <a:lnTo>
                    <a:pt x="55" y="45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69" name="Freeform 35">
              <a:extLst>
                <a:ext uri="{FF2B5EF4-FFF2-40B4-BE49-F238E27FC236}">
                  <a16:creationId xmlns:a16="http://schemas.microsoft.com/office/drawing/2014/main" id="{293FFE95-BFF5-584D-94D3-87DE8B8201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4" y="1491"/>
              <a:ext cx="132" cy="213"/>
            </a:xfrm>
            <a:custGeom>
              <a:avLst/>
              <a:gdLst>
                <a:gd name="T0" fmla="*/ 89 w 132"/>
                <a:gd name="T1" fmla="*/ 197 h 213"/>
                <a:gd name="T2" fmla="*/ 83 w 132"/>
                <a:gd name="T3" fmla="*/ 206 h 213"/>
                <a:gd name="T4" fmla="*/ 77 w 132"/>
                <a:gd name="T5" fmla="*/ 206 h 213"/>
                <a:gd name="T6" fmla="*/ 69 w 132"/>
                <a:gd name="T7" fmla="*/ 212 h 213"/>
                <a:gd name="T8" fmla="*/ 62 w 132"/>
                <a:gd name="T9" fmla="*/ 212 h 213"/>
                <a:gd name="T10" fmla="*/ 56 w 132"/>
                <a:gd name="T11" fmla="*/ 212 h 213"/>
                <a:gd name="T12" fmla="*/ 48 w 132"/>
                <a:gd name="T13" fmla="*/ 212 h 213"/>
                <a:gd name="T14" fmla="*/ 48 w 132"/>
                <a:gd name="T15" fmla="*/ 206 h 213"/>
                <a:gd name="T16" fmla="*/ 42 w 132"/>
                <a:gd name="T17" fmla="*/ 206 h 213"/>
                <a:gd name="T18" fmla="*/ 35 w 132"/>
                <a:gd name="T19" fmla="*/ 197 h 213"/>
                <a:gd name="T20" fmla="*/ 27 w 132"/>
                <a:gd name="T21" fmla="*/ 197 h 213"/>
                <a:gd name="T22" fmla="*/ 27 w 132"/>
                <a:gd name="T23" fmla="*/ 191 h 213"/>
                <a:gd name="T24" fmla="*/ 21 w 132"/>
                <a:gd name="T25" fmla="*/ 185 h 213"/>
                <a:gd name="T26" fmla="*/ 15 w 132"/>
                <a:gd name="T27" fmla="*/ 179 h 213"/>
                <a:gd name="T28" fmla="*/ 15 w 132"/>
                <a:gd name="T29" fmla="*/ 170 h 213"/>
                <a:gd name="T30" fmla="*/ 15 w 132"/>
                <a:gd name="T31" fmla="*/ 164 h 213"/>
                <a:gd name="T32" fmla="*/ 6 w 132"/>
                <a:gd name="T33" fmla="*/ 150 h 213"/>
                <a:gd name="T34" fmla="*/ 6 w 132"/>
                <a:gd name="T35" fmla="*/ 143 h 213"/>
                <a:gd name="T36" fmla="*/ 6 w 132"/>
                <a:gd name="T37" fmla="*/ 137 h 213"/>
                <a:gd name="T38" fmla="*/ 0 w 132"/>
                <a:gd name="T39" fmla="*/ 123 h 213"/>
                <a:gd name="T40" fmla="*/ 0 w 132"/>
                <a:gd name="T41" fmla="*/ 116 h 213"/>
                <a:gd name="T42" fmla="*/ 0 w 132"/>
                <a:gd name="T43" fmla="*/ 110 h 213"/>
                <a:gd name="T44" fmla="*/ 6 w 132"/>
                <a:gd name="T45" fmla="*/ 96 h 213"/>
                <a:gd name="T46" fmla="*/ 6 w 132"/>
                <a:gd name="T47" fmla="*/ 89 h 213"/>
                <a:gd name="T48" fmla="*/ 6 w 132"/>
                <a:gd name="T49" fmla="*/ 75 h 213"/>
                <a:gd name="T50" fmla="*/ 6 w 132"/>
                <a:gd name="T51" fmla="*/ 69 h 213"/>
                <a:gd name="T52" fmla="*/ 15 w 132"/>
                <a:gd name="T53" fmla="*/ 60 h 213"/>
                <a:gd name="T54" fmla="*/ 15 w 132"/>
                <a:gd name="T55" fmla="*/ 48 h 213"/>
                <a:gd name="T56" fmla="*/ 21 w 132"/>
                <a:gd name="T57" fmla="*/ 42 h 213"/>
                <a:gd name="T58" fmla="*/ 27 w 132"/>
                <a:gd name="T59" fmla="*/ 33 h 213"/>
                <a:gd name="T60" fmla="*/ 27 w 132"/>
                <a:gd name="T61" fmla="*/ 27 h 213"/>
                <a:gd name="T62" fmla="*/ 35 w 132"/>
                <a:gd name="T63" fmla="*/ 21 h 213"/>
                <a:gd name="T64" fmla="*/ 42 w 132"/>
                <a:gd name="T65" fmla="*/ 12 h 213"/>
                <a:gd name="T66" fmla="*/ 48 w 132"/>
                <a:gd name="T67" fmla="*/ 6 h 213"/>
                <a:gd name="T68" fmla="*/ 56 w 132"/>
                <a:gd name="T69" fmla="*/ 6 h 213"/>
                <a:gd name="T70" fmla="*/ 62 w 132"/>
                <a:gd name="T71" fmla="*/ 0 h 213"/>
                <a:gd name="T72" fmla="*/ 69 w 132"/>
                <a:gd name="T73" fmla="*/ 0 h 213"/>
                <a:gd name="T74" fmla="*/ 77 w 132"/>
                <a:gd name="T75" fmla="*/ 0 h 213"/>
                <a:gd name="T76" fmla="*/ 83 w 132"/>
                <a:gd name="T77" fmla="*/ 0 h 213"/>
                <a:gd name="T78" fmla="*/ 89 w 132"/>
                <a:gd name="T79" fmla="*/ 6 h 213"/>
                <a:gd name="T80" fmla="*/ 96 w 132"/>
                <a:gd name="T81" fmla="*/ 6 h 213"/>
                <a:gd name="T82" fmla="*/ 104 w 132"/>
                <a:gd name="T83" fmla="*/ 12 h 213"/>
                <a:gd name="T84" fmla="*/ 104 w 132"/>
                <a:gd name="T85" fmla="*/ 21 h 213"/>
                <a:gd name="T86" fmla="*/ 110 w 132"/>
                <a:gd name="T87" fmla="*/ 21 h 213"/>
                <a:gd name="T88" fmla="*/ 116 w 132"/>
                <a:gd name="T89" fmla="*/ 27 h 213"/>
                <a:gd name="T90" fmla="*/ 116 w 132"/>
                <a:gd name="T91" fmla="*/ 42 h 213"/>
                <a:gd name="T92" fmla="*/ 125 w 132"/>
                <a:gd name="T93" fmla="*/ 48 h 213"/>
                <a:gd name="T94" fmla="*/ 125 w 132"/>
                <a:gd name="T95" fmla="*/ 54 h 213"/>
                <a:gd name="T96" fmla="*/ 125 w 132"/>
                <a:gd name="T97" fmla="*/ 60 h 213"/>
                <a:gd name="T98" fmla="*/ 131 w 132"/>
                <a:gd name="T99" fmla="*/ 69 h 213"/>
                <a:gd name="T100" fmla="*/ 131 w 132"/>
                <a:gd name="T101" fmla="*/ 81 h 21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2" h="213">
                  <a:moveTo>
                    <a:pt x="89" y="197"/>
                  </a:moveTo>
                  <a:lnTo>
                    <a:pt x="83" y="206"/>
                  </a:lnTo>
                  <a:lnTo>
                    <a:pt x="77" y="206"/>
                  </a:lnTo>
                  <a:lnTo>
                    <a:pt x="69" y="212"/>
                  </a:lnTo>
                  <a:lnTo>
                    <a:pt x="62" y="212"/>
                  </a:lnTo>
                  <a:lnTo>
                    <a:pt x="56" y="212"/>
                  </a:lnTo>
                  <a:lnTo>
                    <a:pt x="48" y="212"/>
                  </a:lnTo>
                  <a:lnTo>
                    <a:pt x="48" y="206"/>
                  </a:lnTo>
                  <a:lnTo>
                    <a:pt x="42" y="206"/>
                  </a:lnTo>
                  <a:lnTo>
                    <a:pt x="35" y="197"/>
                  </a:lnTo>
                  <a:lnTo>
                    <a:pt x="27" y="197"/>
                  </a:lnTo>
                  <a:lnTo>
                    <a:pt x="27" y="191"/>
                  </a:lnTo>
                  <a:lnTo>
                    <a:pt x="21" y="185"/>
                  </a:lnTo>
                  <a:lnTo>
                    <a:pt x="15" y="179"/>
                  </a:lnTo>
                  <a:lnTo>
                    <a:pt x="15" y="170"/>
                  </a:lnTo>
                  <a:lnTo>
                    <a:pt x="15" y="164"/>
                  </a:lnTo>
                  <a:lnTo>
                    <a:pt x="6" y="150"/>
                  </a:lnTo>
                  <a:lnTo>
                    <a:pt x="6" y="143"/>
                  </a:lnTo>
                  <a:lnTo>
                    <a:pt x="6" y="137"/>
                  </a:lnTo>
                  <a:lnTo>
                    <a:pt x="0" y="123"/>
                  </a:lnTo>
                  <a:lnTo>
                    <a:pt x="0" y="116"/>
                  </a:lnTo>
                  <a:lnTo>
                    <a:pt x="0" y="110"/>
                  </a:lnTo>
                  <a:lnTo>
                    <a:pt x="6" y="96"/>
                  </a:lnTo>
                  <a:lnTo>
                    <a:pt x="6" y="89"/>
                  </a:lnTo>
                  <a:lnTo>
                    <a:pt x="6" y="75"/>
                  </a:lnTo>
                  <a:lnTo>
                    <a:pt x="6" y="69"/>
                  </a:lnTo>
                  <a:lnTo>
                    <a:pt x="15" y="60"/>
                  </a:lnTo>
                  <a:lnTo>
                    <a:pt x="15" y="48"/>
                  </a:lnTo>
                  <a:lnTo>
                    <a:pt x="21" y="42"/>
                  </a:lnTo>
                  <a:lnTo>
                    <a:pt x="27" y="33"/>
                  </a:lnTo>
                  <a:lnTo>
                    <a:pt x="27" y="27"/>
                  </a:lnTo>
                  <a:lnTo>
                    <a:pt x="35" y="21"/>
                  </a:lnTo>
                  <a:lnTo>
                    <a:pt x="42" y="12"/>
                  </a:lnTo>
                  <a:lnTo>
                    <a:pt x="48" y="6"/>
                  </a:lnTo>
                  <a:lnTo>
                    <a:pt x="56" y="6"/>
                  </a:lnTo>
                  <a:lnTo>
                    <a:pt x="62" y="0"/>
                  </a:lnTo>
                  <a:lnTo>
                    <a:pt x="69" y="0"/>
                  </a:lnTo>
                  <a:lnTo>
                    <a:pt x="77" y="0"/>
                  </a:lnTo>
                  <a:lnTo>
                    <a:pt x="83" y="0"/>
                  </a:lnTo>
                  <a:lnTo>
                    <a:pt x="89" y="6"/>
                  </a:lnTo>
                  <a:lnTo>
                    <a:pt x="96" y="6"/>
                  </a:lnTo>
                  <a:lnTo>
                    <a:pt x="104" y="12"/>
                  </a:lnTo>
                  <a:lnTo>
                    <a:pt x="104" y="21"/>
                  </a:lnTo>
                  <a:lnTo>
                    <a:pt x="110" y="21"/>
                  </a:lnTo>
                  <a:lnTo>
                    <a:pt x="116" y="27"/>
                  </a:lnTo>
                  <a:lnTo>
                    <a:pt x="116" y="42"/>
                  </a:lnTo>
                  <a:lnTo>
                    <a:pt x="125" y="48"/>
                  </a:lnTo>
                  <a:lnTo>
                    <a:pt x="125" y="54"/>
                  </a:lnTo>
                  <a:lnTo>
                    <a:pt x="125" y="60"/>
                  </a:lnTo>
                  <a:lnTo>
                    <a:pt x="131" y="69"/>
                  </a:lnTo>
                  <a:lnTo>
                    <a:pt x="131" y="8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0" name="Freeform 36">
              <a:extLst>
                <a:ext uri="{FF2B5EF4-FFF2-40B4-BE49-F238E27FC236}">
                  <a16:creationId xmlns:a16="http://schemas.microsoft.com/office/drawing/2014/main" id="{3008D02A-62A2-9443-8E7F-079B69EA7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1" y="1619"/>
              <a:ext cx="14" cy="59"/>
            </a:xfrm>
            <a:custGeom>
              <a:avLst/>
              <a:gdLst>
                <a:gd name="T0" fmla="*/ 13 w 14"/>
                <a:gd name="T1" fmla="*/ 58 h 59"/>
                <a:gd name="T2" fmla="*/ 7 w 14"/>
                <a:gd name="T3" fmla="*/ 52 h 59"/>
                <a:gd name="T4" fmla="*/ 7 w 14"/>
                <a:gd name="T5" fmla="*/ 37 h 59"/>
                <a:gd name="T6" fmla="*/ 0 w 14"/>
                <a:gd name="T7" fmla="*/ 30 h 59"/>
                <a:gd name="T8" fmla="*/ 0 w 14"/>
                <a:gd name="T9" fmla="*/ 21 h 59"/>
                <a:gd name="T10" fmla="*/ 0 w 14"/>
                <a:gd name="T11" fmla="*/ 9 h 59"/>
                <a:gd name="T12" fmla="*/ 0 w 14"/>
                <a:gd name="T13" fmla="*/ 0 h 5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" h="59">
                  <a:moveTo>
                    <a:pt x="13" y="58"/>
                  </a:moveTo>
                  <a:lnTo>
                    <a:pt x="7" y="52"/>
                  </a:lnTo>
                  <a:lnTo>
                    <a:pt x="7" y="37"/>
                  </a:lnTo>
                  <a:lnTo>
                    <a:pt x="0" y="30"/>
                  </a:lnTo>
                  <a:lnTo>
                    <a:pt x="0" y="21"/>
                  </a:lnTo>
                  <a:lnTo>
                    <a:pt x="0" y="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1" name="Freeform 37">
              <a:extLst>
                <a:ext uri="{FF2B5EF4-FFF2-40B4-BE49-F238E27FC236}">
                  <a16:creationId xmlns:a16="http://schemas.microsoft.com/office/drawing/2014/main" id="{03F202F6-2DB4-6E4C-ADC1-705332EF5D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4" y="1462"/>
              <a:ext cx="64" cy="98"/>
            </a:xfrm>
            <a:custGeom>
              <a:avLst/>
              <a:gdLst>
                <a:gd name="T0" fmla="*/ 63 w 64"/>
                <a:gd name="T1" fmla="*/ 49 h 98"/>
                <a:gd name="T2" fmla="*/ 63 w 64"/>
                <a:gd name="T3" fmla="*/ 55 h 98"/>
                <a:gd name="T4" fmla="*/ 63 w 64"/>
                <a:gd name="T5" fmla="*/ 70 h 98"/>
                <a:gd name="T6" fmla="*/ 57 w 64"/>
                <a:gd name="T7" fmla="*/ 76 h 98"/>
                <a:gd name="T8" fmla="*/ 57 w 64"/>
                <a:gd name="T9" fmla="*/ 82 h 98"/>
                <a:gd name="T10" fmla="*/ 57 w 64"/>
                <a:gd name="T11" fmla="*/ 89 h 98"/>
                <a:gd name="T12" fmla="*/ 48 w 64"/>
                <a:gd name="T13" fmla="*/ 89 h 98"/>
                <a:gd name="T14" fmla="*/ 48 w 64"/>
                <a:gd name="T15" fmla="*/ 97 h 98"/>
                <a:gd name="T16" fmla="*/ 42 w 64"/>
                <a:gd name="T17" fmla="*/ 97 h 98"/>
                <a:gd name="T18" fmla="*/ 36 w 64"/>
                <a:gd name="T19" fmla="*/ 97 h 98"/>
                <a:gd name="T20" fmla="*/ 27 w 64"/>
                <a:gd name="T21" fmla="*/ 97 h 98"/>
                <a:gd name="T22" fmla="*/ 21 w 64"/>
                <a:gd name="T23" fmla="*/ 97 h 98"/>
                <a:gd name="T24" fmla="*/ 21 w 64"/>
                <a:gd name="T25" fmla="*/ 89 h 98"/>
                <a:gd name="T26" fmla="*/ 15 w 64"/>
                <a:gd name="T27" fmla="*/ 89 h 98"/>
                <a:gd name="T28" fmla="*/ 15 w 64"/>
                <a:gd name="T29" fmla="*/ 82 h 98"/>
                <a:gd name="T30" fmla="*/ 6 w 64"/>
                <a:gd name="T31" fmla="*/ 76 h 98"/>
                <a:gd name="T32" fmla="*/ 6 w 64"/>
                <a:gd name="T33" fmla="*/ 70 h 98"/>
                <a:gd name="T34" fmla="*/ 6 w 64"/>
                <a:gd name="T35" fmla="*/ 61 h 98"/>
                <a:gd name="T36" fmla="*/ 0 w 64"/>
                <a:gd name="T37" fmla="*/ 55 h 98"/>
                <a:gd name="T38" fmla="*/ 0 w 64"/>
                <a:gd name="T39" fmla="*/ 49 h 98"/>
                <a:gd name="T40" fmla="*/ 0 w 64"/>
                <a:gd name="T41" fmla="*/ 40 h 98"/>
                <a:gd name="T42" fmla="*/ 0 w 64"/>
                <a:gd name="T43" fmla="*/ 34 h 98"/>
                <a:gd name="T44" fmla="*/ 0 w 64"/>
                <a:gd name="T45" fmla="*/ 27 h 98"/>
                <a:gd name="T46" fmla="*/ 6 w 64"/>
                <a:gd name="T47" fmla="*/ 19 h 98"/>
                <a:gd name="T48" fmla="*/ 6 w 64"/>
                <a:gd name="T49" fmla="*/ 13 h 98"/>
                <a:gd name="T50" fmla="*/ 6 w 64"/>
                <a:gd name="T51" fmla="*/ 6 h 98"/>
                <a:gd name="T52" fmla="*/ 15 w 64"/>
                <a:gd name="T53" fmla="*/ 6 h 98"/>
                <a:gd name="T54" fmla="*/ 15 w 64"/>
                <a:gd name="T55" fmla="*/ 0 h 98"/>
                <a:gd name="T56" fmla="*/ 21 w 64"/>
                <a:gd name="T57" fmla="*/ 0 h 98"/>
                <a:gd name="T58" fmla="*/ 27 w 64"/>
                <a:gd name="T59" fmla="*/ 0 h 98"/>
                <a:gd name="T60" fmla="*/ 36 w 64"/>
                <a:gd name="T61" fmla="*/ 0 h 98"/>
                <a:gd name="T62" fmla="*/ 42 w 64"/>
                <a:gd name="T63" fmla="*/ 0 h 98"/>
                <a:gd name="T64" fmla="*/ 42 w 64"/>
                <a:gd name="T65" fmla="*/ 6 h 98"/>
                <a:gd name="T66" fmla="*/ 48 w 64"/>
                <a:gd name="T67" fmla="*/ 6 h 98"/>
                <a:gd name="T68" fmla="*/ 48 w 64"/>
                <a:gd name="T69" fmla="*/ 13 h 98"/>
                <a:gd name="T70" fmla="*/ 57 w 64"/>
                <a:gd name="T71" fmla="*/ 19 h 98"/>
                <a:gd name="T72" fmla="*/ 57 w 64"/>
                <a:gd name="T73" fmla="*/ 27 h 98"/>
                <a:gd name="T74" fmla="*/ 63 w 64"/>
                <a:gd name="T75" fmla="*/ 34 h 98"/>
                <a:gd name="T76" fmla="*/ 63 w 64"/>
                <a:gd name="T77" fmla="*/ 40 h 98"/>
                <a:gd name="T78" fmla="*/ 63 w 64"/>
                <a:gd name="T79" fmla="*/ 49 h 9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64" h="98">
                  <a:moveTo>
                    <a:pt x="63" y="49"/>
                  </a:moveTo>
                  <a:lnTo>
                    <a:pt x="63" y="55"/>
                  </a:lnTo>
                  <a:lnTo>
                    <a:pt x="63" y="70"/>
                  </a:lnTo>
                  <a:lnTo>
                    <a:pt x="57" y="76"/>
                  </a:lnTo>
                  <a:lnTo>
                    <a:pt x="57" y="82"/>
                  </a:lnTo>
                  <a:lnTo>
                    <a:pt x="57" y="89"/>
                  </a:lnTo>
                  <a:lnTo>
                    <a:pt x="48" y="89"/>
                  </a:lnTo>
                  <a:lnTo>
                    <a:pt x="48" y="97"/>
                  </a:lnTo>
                  <a:lnTo>
                    <a:pt x="42" y="97"/>
                  </a:lnTo>
                  <a:lnTo>
                    <a:pt x="36" y="97"/>
                  </a:lnTo>
                  <a:lnTo>
                    <a:pt x="27" y="97"/>
                  </a:lnTo>
                  <a:lnTo>
                    <a:pt x="21" y="97"/>
                  </a:lnTo>
                  <a:lnTo>
                    <a:pt x="21" y="89"/>
                  </a:lnTo>
                  <a:lnTo>
                    <a:pt x="15" y="89"/>
                  </a:lnTo>
                  <a:lnTo>
                    <a:pt x="15" y="82"/>
                  </a:lnTo>
                  <a:lnTo>
                    <a:pt x="6" y="76"/>
                  </a:lnTo>
                  <a:lnTo>
                    <a:pt x="6" y="70"/>
                  </a:lnTo>
                  <a:lnTo>
                    <a:pt x="6" y="61"/>
                  </a:lnTo>
                  <a:lnTo>
                    <a:pt x="0" y="55"/>
                  </a:lnTo>
                  <a:lnTo>
                    <a:pt x="0" y="49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6" y="19"/>
                  </a:lnTo>
                  <a:lnTo>
                    <a:pt x="6" y="13"/>
                  </a:lnTo>
                  <a:lnTo>
                    <a:pt x="6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6" y="0"/>
                  </a:lnTo>
                  <a:lnTo>
                    <a:pt x="42" y="0"/>
                  </a:lnTo>
                  <a:lnTo>
                    <a:pt x="42" y="6"/>
                  </a:lnTo>
                  <a:lnTo>
                    <a:pt x="48" y="6"/>
                  </a:lnTo>
                  <a:lnTo>
                    <a:pt x="48" y="13"/>
                  </a:lnTo>
                  <a:lnTo>
                    <a:pt x="57" y="19"/>
                  </a:lnTo>
                  <a:lnTo>
                    <a:pt x="57" y="27"/>
                  </a:lnTo>
                  <a:lnTo>
                    <a:pt x="63" y="34"/>
                  </a:lnTo>
                  <a:lnTo>
                    <a:pt x="63" y="40"/>
                  </a:lnTo>
                  <a:lnTo>
                    <a:pt x="63" y="49"/>
                  </a:lnTo>
                </a:path>
              </a:pathLst>
            </a:custGeom>
            <a:solidFill>
              <a:srgbClr val="044066"/>
            </a:solidFill>
            <a:ln w="12700" cap="rnd" cmpd="sng">
              <a:solidFill>
                <a:srgbClr val="044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2" name="Freeform 38">
              <a:extLst>
                <a:ext uri="{FF2B5EF4-FFF2-40B4-BE49-F238E27FC236}">
                  <a16:creationId xmlns:a16="http://schemas.microsoft.com/office/drawing/2014/main" id="{A5FAC1CC-E144-3843-8EE7-9F17FFCAD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1462"/>
              <a:ext cx="43" cy="61"/>
            </a:xfrm>
            <a:custGeom>
              <a:avLst/>
              <a:gdLst>
                <a:gd name="T0" fmla="*/ 42 w 43"/>
                <a:gd name="T1" fmla="*/ 27 h 61"/>
                <a:gd name="T2" fmla="*/ 42 w 43"/>
                <a:gd name="T3" fmla="*/ 33 h 61"/>
                <a:gd name="T4" fmla="*/ 42 w 43"/>
                <a:gd name="T5" fmla="*/ 39 h 61"/>
                <a:gd name="T6" fmla="*/ 36 w 43"/>
                <a:gd name="T7" fmla="*/ 39 h 61"/>
                <a:gd name="T8" fmla="*/ 36 w 43"/>
                <a:gd name="T9" fmla="*/ 48 h 61"/>
                <a:gd name="T10" fmla="*/ 36 w 43"/>
                <a:gd name="T11" fmla="*/ 54 h 61"/>
                <a:gd name="T12" fmla="*/ 29 w 43"/>
                <a:gd name="T13" fmla="*/ 60 h 61"/>
                <a:gd name="T14" fmla="*/ 21 w 43"/>
                <a:gd name="T15" fmla="*/ 60 h 61"/>
                <a:gd name="T16" fmla="*/ 15 w 43"/>
                <a:gd name="T17" fmla="*/ 60 h 61"/>
                <a:gd name="T18" fmla="*/ 8 w 43"/>
                <a:gd name="T19" fmla="*/ 54 h 61"/>
                <a:gd name="T20" fmla="*/ 8 w 43"/>
                <a:gd name="T21" fmla="*/ 48 h 61"/>
                <a:gd name="T22" fmla="*/ 0 w 43"/>
                <a:gd name="T23" fmla="*/ 48 h 61"/>
                <a:gd name="T24" fmla="*/ 0 w 43"/>
                <a:gd name="T25" fmla="*/ 39 h 61"/>
                <a:gd name="T26" fmla="*/ 0 w 43"/>
                <a:gd name="T27" fmla="*/ 33 h 61"/>
                <a:gd name="T28" fmla="*/ 0 w 43"/>
                <a:gd name="T29" fmla="*/ 27 h 61"/>
                <a:gd name="T30" fmla="*/ 0 w 43"/>
                <a:gd name="T31" fmla="*/ 19 h 61"/>
                <a:gd name="T32" fmla="*/ 0 w 43"/>
                <a:gd name="T33" fmla="*/ 12 h 61"/>
                <a:gd name="T34" fmla="*/ 8 w 43"/>
                <a:gd name="T35" fmla="*/ 6 h 61"/>
                <a:gd name="T36" fmla="*/ 8 w 43"/>
                <a:gd name="T37" fmla="*/ 0 h 61"/>
                <a:gd name="T38" fmla="*/ 15 w 43"/>
                <a:gd name="T39" fmla="*/ 0 h 61"/>
                <a:gd name="T40" fmla="*/ 21 w 43"/>
                <a:gd name="T41" fmla="*/ 0 h 61"/>
                <a:gd name="T42" fmla="*/ 29 w 43"/>
                <a:gd name="T43" fmla="*/ 6 h 61"/>
                <a:gd name="T44" fmla="*/ 36 w 43"/>
                <a:gd name="T45" fmla="*/ 6 h 61"/>
                <a:gd name="T46" fmla="*/ 36 w 43"/>
                <a:gd name="T47" fmla="*/ 12 h 61"/>
                <a:gd name="T48" fmla="*/ 36 w 43"/>
                <a:gd name="T49" fmla="*/ 19 h 61"/>
                <a:gd name="T50" fmla="*/ 36 w 43"/>
                <a:gd name="T51" fmla="*/ 27 h 61"/>
                <a:gd name="T52" fmla="*/ 42 w 43"/>
                <a:gd name="T53" fmla="*/ 27 h 61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43" h="61">
                  <a:moveTo>
                    <a:pt x="42" y="27"/>
                  </a:moveTo>
                  <a:lnTo>
                    <a:pt x="42" y="33"/>
                  </a:lnTo>
                  <a:lnTo>
                    <a:pt x="42" y="39"/>
                  </a:lnTo>
                  <a:lnTo>
                    <a:pt x="36" y="39"/>
                  </a:lnTo>
                  <a:lnTo>
                    <a:pt x="36" y="48"/>
                  </a:lnTo>
                  <a:lnTo>
                    <a:pt x="36" y="54"/>
                  </a:lnTo>
                  <a:lnTo>
                    <a:pt x="29" y="60"/>
                  </a:lnTo>
                  <a:lnTo>
                    <a:pt x="21" y="60"/>
                  </a:lnTo>
                  <a:lnTo>
                    <a:pt x="15" y="60"/>
                  </a:lnTo>
                  <a:lnTo>
                    <a:pt x="8" y="54"/>
                  </a:lnTo>
                  <a:lnTo>
                    <a:pt x="8" y="48"/>
                  </a:lnTo>
                  <a:lnTo>
                    <a:pt x="0" y="48"/>
                  </a:lnTo>
                  <a:lnTo>
                    <a:pt x="0" y="39"/>
                  </a:lnTo>
                  <a:lnTo>
                    <a:pt x="0" y="33"/>
                  </a:lnTo>
                  <a:lnTo>
                    <a:pt x="0" y="27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8" y="6"/>
                  </a:lnTo>
                  <a:lnTo>
                    <a:pt x="8" y="0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9" y="6"/>
                  </a:lnTo>
                  <a:lnTo>
                    <a:pt x="36" y="6"/>
                  </a:lnTo>
                  <a:lnTo>
                    <a:pt x="36" y="12"/>
                  </a:lnTo>
                  <a:lnTo>
                    <a:pt x="36" y="19"/>
                  </a:lnTo>
                  <a:lnTo>
                    <a:pt x="36" y="27"/>
                  </a:lnTo>
                  <a:lnTo>
                    <a:pt x="42" y="27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3" name="Freeform 39">
              <a:extLst>
                <a:ext uri="{FF2B5EF4-FFF2-40B4-BE49-F238E27FC236}">
                  <a16:creationId xmlns:a16="http://schemas.microsoft.com/office/drawing/2014/main" id="{361B95E9-44C3-EB4A-A8EF-F59DDDFF59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5" y="1491"/>
              <a:ext cx="48" cy="43"/>
            </a:xfrm>
            <a:custGeom>
              <a:avLst/>
              <a:gdLst>
                <a:gd name="T0" fmla="*/ 47 w 48"/>
                <a:gd name="T1" fmla="*/ 42 h 43"/>
                <a:gd name="T2" fmla="*/ 47 w 48"/>
                <a:gd name="T3" fmla="*/ 6 h 43"/>
                <a:gd name="T4" fmla="*/ 0 w 48"/>
                <a:gd name="T5" fmla="*/ 0 h 43"/>
                <a:gd name="T6" fmla="*/ 47 w 48"/>
                <a:gd name="T7" fmla="*/ 42 h 4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43">
                  <a:moveTo>
                    <a:pt x="47" y="42"/>
                  </a:moveTo>
                  <a:lnTo>
                    <a:pt x="47" y="6"/>
                  </a:lnTo>
                  <a:lnTo>
                    <a:pt x="0" y="0"/>
                  </a:lnTo>
                  <a:lnTo>
                    <a:pt x="47" y="42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4" name="Freeform 40">
              <a:extLst>
                <a:ext uri="{FF2B5EF4-FFF2-40B4-BE49-F238E27FC236}">
                  <a16:creationId xmlns:a16="http://schemas.microsoft.com/office/drawing/2014/main" id="{2DBEAD48-9558-9346-8BCC-F48DA72FF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" y="1454"/>
              <a:ext cx="132" cy="229"/>
            </a:xfrm>
            <a:custGeom>
              <a:avLst/>
              <a:gdLst>
                <a:gd name="T0" fmla="*/ 91 w 132"/>
                <a:gd name="T1" fmla="*/ 215 h 229"/>
                <a:gd name="T2" fmla="*/ 82 w 132"/>
                <a:gd name="T3" fmla="*/ 215 h 229"/>
                <a:gd name="T4" fmla="*/ 76 w 132"/>
                <a:gd name="T5" fmla="*/ 222 h 229"/>
                <a:gd name="T6" fmla="*/ 70 w 132"/>
                <a:gd name="T7" fmla="*/ 228 h 229"/>
                <a:gd name="T8" fmla="*/ 61 w 132"/>
                <a:gd name="T9" fmla="*/ 228 h 229"/>
                <a:gd name="T10" fmla="*/ 55 w 132"/>
                <a:gd name="T11" fmla="*/ 228 h 229"/>
                <a:gd name="T12" fmla="*/ 49 w 132"/>
                <a:gd name="T13" fmla="*/ 228 h 229"/>
                <a:gd name="T14" fmla="*/ 40 w 132"/>
                <a:gd name="T15" fmla="*/ 222 h 229"/>
                <a:gd name="T16" fmla="*/ 34 w 132"/>
                <a:gd name="T17" fmla="*/ 222 h 229"/>
                <a:gd name="T18" fmla="*/ 27 w 132"/>
                <a:gd name="T19" fmla="*/ 215 h 229"/>
                <a:gd name="T20" fmla="*/ 21 w 132"/>
                <a:gd name="T21" fmla="*/ 207 h 229"/>
                <a:gd name="T22" fmla="*/ 13 w 132"/>
                <a:gd name="T23" fmla="*/ 201 h 229"/>
                <a:gd name="T24" fmla="*/ 13 w 132"/>
                <a:gd name="T25" fmla="*/ 195 h 229"/>
                <a:gd name="T26" fmla="*/ 6 w 132"/>
                <a:gd name="T27" fmla="*/ 186 h 229"/>
                <a:gd name="T28" fmla="*/ 6 w 132"/>
                <a:gd name="T29" fmla="*/ 174 h 229"/>
                <a:gd name="T30" fmla="*/ 0 w 132"/>
                <a:gd name="T31" fmla="*/ 165 h 229"/>
                <a:gd name="T32" fmla="*/ 0 w 132"/>
                <a:gd name="T33" fmla="*/ 159 h 229"/>
                <a:gd name="T34" fmla="*/ 0 w 132"/>
                <a:gd name="T35" fmla="*/ 146 h 229"/>
                <a:gd name="T36" fmla="*/ 0 w 132"/>
                <a:gd name="T37" fmla="*/ 138 h 229"/>
                <a:gd name="T38" fmla="*/ 0 w 132"/>
                <a:gd name="T39" fmla="*/ 126 h 229"/>
                <a:gd name="T40" fmla="*/ 0 w 132"/>
                <a:gd name="T41" fmla="*/ 117 h 229"/>
                <a:gd name="T42" fmla="*/ 0 w 132"/>
                <a:gd name="T43" fmla="*/ 105 h 229"/>
                <a:gd name="T44" fmla="*/ 0 w 132"/>
                <a:gd name="T45" fmla="*/ 96 h 229"/>
                <a:gd name="T46" fmla="*/ 0 w 132"/>
                <a:gd name="T47" fmla="*/ 84 h 229"/>
                <a:gd name="T48" fmla="*/ 6 w 132"/>
                <a:gd name="T49" fmla="*/ 77 h 229"/>
                <a:gd name="T50" fmla="*/ 6 w 132"/>
                <a:gd name="T51" fmla="*/ 63 h 229"/>
                <a:gd name="T52" fmla="*/ 13 w 132"/>
                <a:gd name="T53" fmla="*/ 56 h 229"/>
                <a:gd name="T54" fmla="*/ 13 w 132"/>
                <a:gd name="T55" fmla="*/ 48 h 229"/>
                <a:gd name="T56" fmla="*/ 21 w 132"/>
                <a:gd name="T57" fmla="*/ 42 h 229"/>
                <a:gd name="T58" fmla="*/ 27 w 132"/>
                <a:gd name="T59" fmla="*/ 36 h 229"/>
                <a:gd name="T60" fmla="*/ 27 w 132"/>
                <a:gd name="T61" fmla="*/ 27 h 229"/>
                <a:gd name="T62" fmla="*/ 34 w 132"/>
                <a:gd name="T63" fmla="*/ 21 h 229"/>
                <a:gd name="T64" fmla="*/ 40 w 132"/>
                <a:gd name="T65" fmla="*/ 15 h 229"/>
                <a:gd name="T66" fmla="*/ 49 w 132"/>
                <a:gd name="T67" fmla="*/ 8 h 229"/>
                <a:gd name="T68" fmla="*/ 55 w 132"/>
                <a:gd name="T69" fmla="*/ 8 h 229"/>
                <a:gd name="T70" fmla="*/ 61 w 132"/>
                <a:gd name="T71" fmla="*/ 8 h 229"/>
                <a:gd name="T72" fmla="*/ 61 w 132"/>
                <a:gd name="T73" fmla="*/ 0 h 229"/>
                <a:gd name="T74" fmla="*/ 70 w 132"/>
                <a:gd name="T75" fmla="*/ 0 h 229"/>
                <a:gd name="T76" fmla="*/ 76 w 132"/>
                <a:gd name="T77" fmla="*/ 8 h 229"/>
                <a:gd name="T78" fmla="*/ 82 w 132"/>
                <a:gd name="T79" fmla="*/ 8 h 229"/>
                <a:gd name="T80" fmla="*/ 91 w 132"/>
                <a:gd name="T81" fmla="*/ 8 h 229"/>
                <a:gd name="T82" fmla="*/ 97 w 132"/>
                <a:gd name="T83" fmla="*/ 15 h 229"/>
                <a:gd name="T84" fmla="*/ 104 w 132"/>
                <a:gd name="T85" fmla="*/ 15 h 229"/>
                <a:gd name="T86" fmla="*/ 104 w 132"/>
                <a:gd name="T87" fmla="*/ 21 h 229"/>
                <a:gd name="T88" fmla="*/ 112 w 132"/>
                <a:gd name="T89" fmla="*/ 27 h 229"/>
                <a:gd name="T90" fmla="*/ 118 w 132"/>
                <a:gd name="T91" fmla="*/ 36 h 229"/>
                <a:gd name="T92" fmla="*/ 118 w 132"/>
                <a:gd name="T93" fmla="*/ 42 h 229"/>
                <a:gd name="T94" fmla="*/ 125 w 132"/>
                <a:gd name="T95" fmla="*/ 48 h 229"/>
                <a:gd name="T96" fmla="*/ 125 w 132"/>
                <a:gd name="T97" fmla="*/ 63 h 229"/>
                <a:gd name="T98" fmla="*/ 125 w 132"/>
                <a:gd name="T99" fmla="*/ 69 h 229"/>
                <a:gd name="T100" fmla="*/ 131 w 132"/>
                <a:gd name="T101" fmla="*/ 77 h 229"/>
                <a:gd name="T102" fmla="*/ 131 w 132"/>
                <a:gd name="T103" fmla="*/ 90 h 22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32" h="229">
                  <a:moveTo>
                    <a:pt x="91" y="215"/>
                  </a:moveTo>
                  <a:lnTo>
                    <a:pt x="82" y="215"/>
                  </a:lnTo>
                  <a:lnTo>
                    <a:pt x="76" y="222"/>
                  </a:lnTo>
                  <a:lnTo>
                    <a:pt x="70" y="228"/>
                  </a:lnTo>
                  <a:lnTo>
                    <a:pt x="61" y="228"/>
                  </a:lnTo>
                  <a:lnTo>
                    <a:pt x="55" y="228"/>
                  </a:lnTo>
                  <a:lnTo>
                    <a:pt x="49" y="228"/>
                  </a:lnTo>
                  <a:lnTo>
                    <a:pt x="40" y="222"/>
                  </a:lnTo>
                  <a:lnTo>
                    <a:pt x="34" y="222"/>
                  </a:lnTo>
                  <a:lnTo>
                    <a:pt x="27" y="215"/>
                  </a:lnTo>
                  <a:lnTo>
                    <a:pt x="21" y="207"/>
                  </a:lnTo>
                  <a:lnTo>
                    <a:pt x="13" y="201"/>
                  </a:lnTo>
                  <a:lnTo>
                    <a:pt x="13" y="195"/>
                  </a:lnTo>
                  <a:lnTo>
                    <a:pt x="6" y="186"/>
                  </a:lnTo>
                  <a:lnTo>
                    <a:pt x="6" y="174"/>
                  </a:lnTo>
                  <a:lnTo>
                    <a:pt x="0" y="165"/>
                  </a:lnTo>
                  <a:lnTo>
                    <a:pt x="0" y="159"/>
                  </a:lnTo>
                  <a:lnTo>
                    <a:pt x="0" y="146"/>
                  </a:lnTo>
                  <a:lnTo>
                    <a:pt x="0" y="138"/>
                  </a:lnTo>
                  <a:lnTo>
                    <a:pt x="0" y="126"/>
                  </a:lnTo>
                  <a:lnTo>
                    <a:pt x="0" y="117"/>
                  </a:lnTo>
                  <a:lnTo>
                    <a:pt x="0" y="105"/>
                  </a:lnTo>
                  <a:lnTo>
                    <a:pt x="0" y="96"/>
                  </a:lnTo>
                  <a:lnTo>
                    <a:pt x="0" y="84"/>
                  </a:lnTo>
                  <a:lnTo>
                    <a:pt x="6" y="77"/>
                  </a:lnTo>
                  <a:lnTo>
                    <a:pt x="6" y="63"/>
                  </a:lnTo>
                  <a:lnTo>
                    <a:pt x="13" y="56"/>
                  </a:lnTo>
                  <a:lnTo>
                    <a:pt x="13" y="48"/>
                  </a:lnTo>
                  <a:lnTo>
                    <a:pt x="21" y="42"/>
                  </a:lnTo>
                  <a:lnTo>
                    <a:pt x="27" y="36"/>
                  </a:lnTo>
                  <a:lnTo>
                    <a:pt x="27" y="27"/>
                  </a:lnTo>
                  <a:lnTo>
                    <a:pt x="34" y="21"/>
                  </a:lnTo>
                  <a:lnTo>
                    <a:pt x="40" y="15"/>
                  </a:lnTo>
                  <a:lnTo>
                    <a:pt x="49" y="8"/>
                  </a:lnTo>
                  <a:lnTo>
                    <a:pt x="55" y="8"/>
                  </a:lnTo>
                  <a:lnTo>
                    <a:pt x="61" y="8"/>
                  </a:lnTo>
                  <a:lnTo>
                    <a:pt x="61" y="0"/>
                  </a:lnTo>
                  <a:lnTo>
                    <a:pt x="70" y="0"/>
                  </a:lnTo>
                  <a:lnTo>
                    <a:pt x="76" y="8"/>
                  </a:lnTo>
                  <a:lnTo>
                    <a:pt x="82" y="8"/>
                  </a:lnTo>
                  <a:lnTo>
                    <a:pt x="91" y="8"/>
                  </a:lnTo>
                  <a:lnTo>
                    <a:pt x="97" y="15"/>
                  </a:lnTo>
                  <a:lnTo>
                    <a:pt x="104" y="15"/>
                  </a:lnTo>
                  <a:lnTo>
                    <a:pt x="104" y="21"/>
                  </a:lnTo>
                  <a:lnTo>
                    <a:pt x="112" y="27"/>
                  </a:lnTo>
                  <a:lnTo>
                    <a:pt x="118" y="36"/>
                  </a:lnTo>
                  <a:lnTo>
                    <a:pt x="118" y="42"/>
                  </a:lnTo>
                  <a:lnTo>
                    <a:pt x="125" y="48"/>
                  </a:lnTo>
                  <a:lnTo>
                    <a:pt x="125" y="63"/>
                  </a:lnTo>
                  <a:lnTo>
                    <a:pt x="125" y="69"/>
                  </a:lnTo>
                  <a:lnTo>
                    <a:pt x="131" y="77"/>
                  </a:lnTo>
                  <a:lnTo>
                    <a:pt x="131" y="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5" name="Freeform 41">
              <a:extLst>
                <a:ext uri="{FF2B5EF4-FFF2-40B4-BE49-F238E27FC236}">
                  <a16:creationId xmlns:a16="http://schemas.microsoft.com/office/drawing/2014/main" id="{082F74A6-C3CF-6D4A-B219-07E0008BB9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3" y="1672"/>
              <a:ext cx="363" cy="255"/>
            </a:xfrm>
            <a:custGeom>
              <a:avLst/>
              <a:gdLst>
                <a:gd name="T0" fmla="*/ 160 w 363"/>
                <a:gd name="T1" fmla="*/ 19 h 255"/>
                <a:gd name="T2" fmla="*/ 187 w 363"/>
                <a:gd name="T3" fmla="*/ 6 h 255"/>
                <a:gd name="T4" fmla="*/ 217 w 363"/>
                <a:gd name="T5" fmla="*/ 0 h 255"/>
                <a:gd name="T6" fmla="*/ 244 w 363"/>
                <a:gd name="T7" fmla="*/ 0 h 255"/>
                <a:gd name="T8" fmla="*/ 265 w 363"/>
                <a:gd name="T9" fmla="*/ 6 h 255"/>
                <a:gd name="T10" fmla="*/ 293 w 363"/>
                <a:gd name="T11" fmla="*/ 12 h 255"/>
                <a:gd name="T12" fmla="*/ 314 w 363"/>
                <a:gd name="T13" fmla="*/ 27 h 255"/>
                <a:gd name="T14" fmla="*/ 335 w 363"/>
                <a:gd name="T15" fmla="*/ 48 h 255"/>
                <a:gd name="T16" fmla="*/ 347 w 363"/>
                <a:gd name="T17" fmla="*/ 69 h 255"/>
                <a:gd name="T18" fmla="*/ 356 w 363"/>
                <a:gd name="T19" fmla="*/ 96 h 255"/>
                <a:gd name="T20" fmla="*/ 362 w 363"/>
                <a:gd name="T21" fmla="*/ 123 h 255"/>
                <a:gd name="T22" fmla="*/ 362 w 363"/>
                <a:gd name="T23" fmla="*/ 144 h 255"/>
                <a:gd name="T24" fmla="*/ 356 w 363"/>
                <a:gd name="T25" fmla="*/ 171 h 255"/>
                <a:gd name="T26" fmla="*/ 341 w 363"/>
                <a:gd name="T27" fmla="*/ 198 h 255"/>
                <a:gd name="T28" fmla="*/ 320 w 363"/>
                <a:gd name="T29" fmla="*/ 219 h 255"/>
                <a:gd name="T30" fmla="*/ 299 w 363"/>
                <a:gd name="T31" fmla="*/ 233 h 255"/>
                <a:gd name="T32" fmla="*/ 278 w 363"/>
                <a:gd name="T33" fmla="*/ 246 h 255"/>
                <a:gd name="T34" fmla="*/ 250 w 363"/>
                <a:gd name="T35" fmla="*/ 254 h 255"/>
                <a:gd name="T36" fmla="*/ 223 w 363"/>
                <a:gd name="T37" fmla="*/ 254 h 255"/>
                <a:gd name="T38" fmla="*/ 196 w 363"/>
                <a:gd name="T39" fmla="*/ 246 h 255"/>
                <a:gd name="T40" fmla="*/ 175 w 363"/>
                <a:gd name="T41" fmla="*/ 239 h 255"/>
                <a:gd name="T42" fmla="*/ 154 w 363"/>
                <a:gd name="T43" fmla="*/ 225 h 255"/>
                <a:gd name="T44" fmla="*/ 133 w 363"/>
                <a:gd name="T45" fmla="*/ 206 h 255"/>
                <a:gd name="T46" fmla="*/ 118 w 363"/>
                <a:gd name="T47" fmla="*/ 198 h 255"/>
                <a:gd name="T48" fmla="*/ 99 w 363"/>
                <a:gd name="T49" fmla="*/ 206 h 255"/>
                <a:gd name="T50" fmla="*/ 78 w 363"/>
                <a:gd name="T51" fmla="*/ 212 h 255"/>
                <a:gd name="T52" fmla="*/ 57 w 363"/>
                <a:gd name="T53" fmla="*/ 206 h 255"/>
                <a:gd name="T54" fmla="*/ 42 w 363"/>
                <a:gd name="T55" fmla="*/ 198 h 255"/>
                <a:gd name="T56" fmla="*/ 21 w 363"/>
                <a:gd name="T57" fmla="*/ 192 h 255"/>
                <a:gd name="T58" fmla="*/ 8 w 363"/>
                <a:gd name="T59" fmla="*/ 171 h 255"/>
                <a:gd name="T60" fmla="*/ 0 w 363"/>
                <a:gd name="T61" fmla="*/ 156 h 255"/>
                <a:gd name="T62" fmla="*/ 0 w 363"/>
                <a:gd name="T63" fmla="*/ 137 h 255"/>
                <a:gd name="T64" fmla="*/ 0 w 363"/>
                <a:gd name="T65" fmla="*/ 117 h 255"/>
                <a:gd name="T66" fmla="*/ 8 w 363"/>
                <a:gd name="T67" fmla="*/ 96 h 255"/>
                <a:gd name="T68" fmla="*/ 21 w 363"/>
                <a:gd name="T69" fmla="*/ 81 h 255"/>
                <a:gd name="T70" fmla="*/ 42 w 363"/>
                <a:gd name="T71" fmla="*/ 69 h 255"/>
                <a:gd name="T72" fmla="*/ 154 w 363"/>
                <a:gd name="T73" fmla="*/ 19 h 25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3" h="255">
                  <a:moveTo>
                    <a:pt x="154" y="19"/>
                  </a:moveTo>
                  <a:lnTo>
                    <a:pt x="160" y="19"/>
                  </a:lnTo>
                  <a:lnTo>
                    <a:pt x="175" y="12"/>
                  </a:lnTo>
                  <a:lnTo>
                    <a:pt x="187" y="6"/>
                  </a:lnTo>
                  <a:lnTo>
                    <a:pt x="202" y="6"/>
                  </a:lnTo>
                  <a:lnTo>
                    <a:pt x="217" y="0"/>
                  </a:lnTo>
                  <a:lnTo>
                    <a:pt x="229" y="0"/>
                  </a:lnTo>
                  <a:lnTo>
                    <a:pt x="244" y="0"/>
                  </a:lnTo>
                  <a:lnTo>
                    <a:pt x="250" y="0"/>
                  </a:lnTo>
                  <a:lnTo>
                    <a:pt x="265" y="6"/>
                  </a:lnTo>
                  <a:lnTo>
                    <a:pt x="278" y="6"/>
                  </a:lnTo>
                  <a:lnTo>
                    <a:pt x="293" y="12"/>
                  </a:lnTo>
                  <a:lnTo>
                    <a:pt x="307" y="19"/>
                  </a:lnTo>
                  <a:lnTo>
                    <a:pt x="314" y="27"/>
                  </a:lnTo>
                  <a:lnTo>
                    <a:pt x="328" y="33"/>
                  </a:lnTo>
                  <a:lnTo>
                    <a:pt x="335" y="48"/>
                  </a:lnTo>
                  <a:lnTo>
                    <a:pt x="341" y="54"/>
                  </a:lnTo>
                  <a:lnTo>
                    <a:pt x="347" y="69"/>
                  </a:lnTo>
                  <a:lnTo>
                    <a:pt x="356" y="81"/>
                  </a:lnTo>
                  <a:lnTo>
                    <a:pt x="356" y="96"/>
                  </a:lnTo>
                  <a:lnTo>
                    <a:pt x="362" y="108"/>
                  </a:lnTo>
                  <a:lnTo>
                    <a:pt x="362" y="123"/>
                  </a:lnTo>
                  <a:lnTo>
                    <a:pt x="362" y="137"/>
                  </a:lnTo>
                  <a:lnTo>
                    <a:pt x="362" y="144"/>
                  </a:lnTo>
                  <a:lnTo>
                    <a:pt x="356" y="156"/>
                  </a:lnTo>
                  <a:lnTo>
                    <a:pt x="356" y="171"/>
                  </a:lnTo>
                  <a:lnTo>
                    <a:pt x="347" y="185"/>
                  </a:lnTo>
                  <a:lnTo>
                    <a:pt x="341" y="198"/>
                  </a:lnTo>
                  <a:lnTo>
                    <a:pt x="335" y="206"/>
                  </a:lnTo>
                  <a:lnTo>
                    <a:pt x="320" y="219"/>
                  </a:lnTo>
                  <a:lnTo>
                    <a:pt x="314" y="225"/>
                  </a:lnTo>
                  <a:lnTo>
                    <a:pt x="299" y="233"/>
                  </a:lnTo>
                  <a:lnTo>
                    <a:pt x="293" y="239"/>
                  </a:lnTo>
                  <a:lnTo>
                    <a:pt x="278" y="246"/>
                  </a:lnTo>
                  <a:lnTo>
                    <a:pt x="265" y="246"/>
                  </a:lnTo>
                  <a:lnTo>
                    <a:pt x="250" y="254"/>
                  </a:lnTo>
                  <a:lnTo>
                    <a:pt x="238" y="254"/>
                  </a:lnTo>
                  <a:lnTo>
                    <a:pt x="223" y="254"/>
                  </a:lnTo>
                  <a:lnTo>
                    <a:pt x="208" y="254"/>
                  </a:lnTo>
                  <a:lnTo>
                    <a:pt x="196" y="246"/>
                  </a:lnTo>
                  <a:lnTo>
                    <a:pt x="187" y="246"/>
                  </a:lnTo>
                  <a:lnTo>
                    <a:pt x="175" y="239"/>
                  </a:lnTo>
                  <a:lnTo>
                    <a:pt x="160" y="233"/>
                  </a:lnTo>
                  <a:lnTo>
                    <a:pt x="154" y="225"/>
                  </a:lnTo>
                  <a:lnTo>
                    <a:pt x="139" y="212"/>
                  </a:lnTo>
                  <a:lnTo>
                    <a:pt x="133" y="206"/>
                  </a:lnTo>
                  <a:lnTo>
                    <a:pt x="126" y="192"/>
                  </a:lnTo>
                  <a:lnTo>
                    <a:pt x="118" y="198"/>
                  </a:lnTo>
                  <a:lnTo>
                    <a:pt x="112" y="198"/>
                  </a:lnTo>
                  <a:lnTo>
                    <a:pt x="99" y="206"/>
                  </a:lnTo>
                  <a:lnTo>
                    <a:pt x="91" y="206"/>
                  </a:lnTo>
                  <a:lnTo>
                    <a:pt x="78" y="212"/>
                  </a:lnTo>
                  <a:lnTo>
                    <a:pt x="69" y="212"/>
                  </a:lnTo>
                  <a:lnTo>
                    <a:pt x="57" y="206"/>
                  </a:lnTo>
                  <a:lnTo>
                    <a:pt x="48" y="206"/>
                  </a:lnTo>
                  <a:lnTo>
                    <a:pt x="42" y="198"/>
                  </a:lnTo>
                  <a:lnTo>
                    <a:pt x="27" y="198"/>
                  </a:lnTo>
                  <a:lnTo>
                    <a:pt x="21" y="192"/>
                  </a:lnTo>
                  <a:lnTo>
                    <a:pt x="15" y="185"/>
                  </a:lnTo>
                  <a:lnTo>
                    <a:pt x="8" y="171"/>
                  </a:lnTo>
                  <a:lnTo>
                    <a:pt x="8" y="164"/>
                  </a:lnTo>
                  <a:lnTo>
                    <a:pt x="0" y="156"/>
                  </a:lnTo>
                  <a:lnTo>
                    <a:pt x="0" y="144"/>
                  </a:lnTo>
                  <a:lnTo>
                    <a:pt x="0" y="137"/>
                  </a:lnTo>
                  <a:lnTo>
                    <a:pt x="0" y="123"/>
                  </a:lnTo>
                  <a:lnTo>
                    <a:pt x="0" y="117"/>
                  </a:lnTo>
                  <a:lnTo>
                    <a:pt x="8" y="102"/>
                  </a:lnTo>
                  <a:lnTo>
                    <a:pt x="8" y="96"/>
                  </a:lnTo>
                  <a:lnTo>
                    <a:pt x="15" y="87"/>
                  </a:lnTo>
                  <a:lnTo>
                    <a:pt x="21" y="81"/>
                  </a:lnTo>
                  <a:lnTo>
                    <a:pt x="27" y="75"/>
                  </a:lnTo>
                  <a:lnTo>
                    <a:pt x="42" y="69"/>
                  </a:lnTo>
                  <a:lnTo>
                    <a:pt x="48" y="60"/>
                  </a:lnTo>
                  <a:lnTo>
                    <a:pt x="154" y="19"/>
                  </a:lnTo>
                </a:path>
              </a:pathLst>
            </a:custGeom>
            <a:solidFill>
              <a:srgbClr val="FF9975"/>
            </a:solidFill>
            <a:ln w="12700" cap="rnd" cmpd="sng">
              <a:solidFill>
                <a:srgbClr val="FF9975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6" name="Freeform 42">
              <a:extLst>
                <a:ext uri="{FF2B5EF4-FFF2-40B4-BE49-F238E27FC236}">
                  <a16:creationId xmlns:a16="http://schemas.microsoft.com/office/drawing/2014/main" id="{89BE0C11-5741-6C41-915B-3360FDE85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3" y="1661"/>
              <a:ext cx="363" cy="258"/>
            </a:xfrm>
            <a:custGeom>
              <a:avLst/>
              <a:gdLst>
                <a:gd name="T0" fmla="*/ 160 w 363"/>
                <a:gd name="T1" fmla="*/ 21 h 258"/>
                <a:gd name="T2" fmla="*/ 187 w 363"/>
                <a:gd name="T3" fmla="*/ 15 h 258"/>
                <a:gd name="T4" fmla="*/ 217 w 363"/>
                <a:gd name="T5" fmla="*/ 8 h 258"/>
                <a:gd name="T6" fmla="*/ 244 w 363"/>
                <a:gd name="T7" fmla="*/ 0 h 258"/>
                <a:gd name="T8" fmla="*/ 265 w 363"/>
                <a:gd name="T9" fmla="*/ 8 h 258"/>
                <a:gd name="T10" fmla="*/ 293 w 363"/>
                <a:gd name="T11" fmla="*/ 15 h 258"/>
                <a:gd name="T12" fmla="*/ 314 w 363"/>
                <a:gd name="T13" fmla="*/ 36 h 258"/>
                <a:gd name="T14" fmla="*/ 335 w 363"/>
                <a:gd name="T15" fmla="*/ 48 h 258"/>
                <a:gd name="T16" fmla="*/ 347 w 363"/>
                <a:gd name="T17" fmla="*/ 78 h 258"/>
                <a:gd name="T18" fmla="*/ 356 w 363"/>
                <a:gd name="T19" fmla="*/ 97 h 258"/>
                <a:gd name="T20" fmla="*/ 362 w 363"/>
                <a:gd name="T21" fmla="*/ 126 h 258"/>
                <a:gd name="T22" fmla="*/ 362 w 363"/>
                <a:gd name="T23" fmla="*/ 154 h 258"/>
                <a:gd name="T24" fmla="*/ 356 w 363"/>
                <a:gd name="T25" fmla="*/ 181 h 258"/>
                <a:gd name="T26" fmla="*/ 341 w 363"/>
                <a:gd name="T27" fmla="*/ 202 h 258"/>
                <a:gd name="T28" fmla="*/ 320 w 363"/>
                <a:gd name="T29" fmla="*/ 223 h 258"/>
                <a:gd name="T30" fmla="*/ 299 w 363"/>
                <a:gd name="T31" fmla="*/ 244 h 258"/>
                <a:gd name="T32" fmla="*/ 278 w 363"/>
                <a:gd name="T33" fmla="*/ 251 h 258"/>
                <a:gd name="T34" fmla="*/ 250 w 363"/>
                <a:gd name="T35" fmla="*/ 257 h 258"/>
                <a:gd name="T36" fmla="*/ 223 w 363"/>
                <a:gd name="T37" fmla="*/ 257 h 258"/>
                <a:gd name="T38" fmla="*/ 196 w 363"/>
                <a:gd name="T39" fmla="*/ 257 h 258"/>
                <a:gd name="T40" fmla="*/ 175 w 363"/>
                <a:gd name="T41" fmla="*/ 244 h 258"/>
                <a:gd name="T42" fmla="*/ 154 w 363"/>
                <a:gd name="T43" fmla="*/ 230 h 258"/>
                <a:gd name="T44" fmla="*/ 133 w 363"/>
                <a:gd name="T45" fmla="*/ 209 h 258"/>
                <a:gd name="T46" fmla="*/ 118 w 363"/>
                <a:gd name="T47" fmla="*/ 202 h 258"/>
                <a:gd name="T48" fmla="*/ 99 w 363"/>
                <a:gd name="T49" fmla="*/ 217 h 258"/>
                <a:gd name="T50" fmla="*/ 78 w 363"/>
                <a:gd name="T51" fmla="*/ 217 h 258"/>
                <a:gd name="T52" fmla="*/ 57 w 363"/>
                <a:gd name="T53" fmla="*/ 217 h 258"/>
                <a:gd name="T54" fmla="*/ 42 w 363"/>
                <a:gd name="T55" fmla="*/ 209 h 258"/>
                <a:gd name="T56" fmla="*/ 21 w 363"/>
                <a:gd name="T57" fmla="*/ 196 h 258"/>
                <a:gd name="T58" fmla="*/ 8 w 363"/>
                <a:gd name="T59" fmla="*/ 181 h 258"/>
                <a:gd name="T60" fmla="*/ 0 w 363"/>
                <a:gd name="T61" fmla="*/ 160 h 258"/>
                <a:gd name="T62" fmla="*/ 0 w 363"/>
                <a:gd name="T63" fmla="*/ 139 h 258"/>
                <a:gd name="T64" fmla="*/ 0 w 363"/>
                <a:gd name="T65" fmla="*/ 118 h 258"/>
                <a:gd name="T66" fmla="*/ 8 w 363"/>
                <a:gd name="T67" fmla="*/ 105 h 258"/>
                <a:gd name="T68" fmla="*/ 21 w 363"/>
                <a:gd name="T69" fmla="*/ 84 h 258"/>
                <a:gd name="T70" fmla="*/ 42 w 363"/>
                <a:gd name="T71" fmla="*/ 70 h 25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63" h="258">
                  <a:moveTo>
                    <a:pt x="154" y="27"/>
                  </a:moveTo>
                  <a:lnTo>
                    <a:pt x="160" y="21"/>
                  </a:lnTo>
                  <a:lnTo>
                    <a:pt x="175" y="15"/>
                  </a:lnTo>
                  <a:lnTo>
                    <a:pt x="187" y="15"/>
                  </a:lnTo>
                  <a:lnTo>
                    <a:pt x="202" y="8"/>
                  </a:lnTo>
                  <a:lnTo>
                    <a:pt x="217" y="8"/>
                  </a:lnTo>
                  <a:lnTo>
                    <a:pt x="229" y="0"/>
                  </a:lnTo>
                  <a:lnTo>
                    <a:pt x="244" y="0"/>
                  </a:lnTo>
                  <a:lnTo>
                    <a:pt x="250" y="8"/>
                  </a:lnTo>
                  <a:lnTo>
                    <a:pt x="265" y="8"/>
                  </a:lnTo>
                  <a:lnTo>
                    <a:pt x="278" y="15"/>
                  </a:lnTo>
                  <a:lnTo>
                    <a:pt x="293" y="15"/>
                  </a:lnTo>
                  <a:lnTo>
                    <a:pt x="307" y="21"/>
                  </a:lnTo>
                  <a:lnTo>
                    <a:pt x="314" y="36"/>
                  </a:lnTo>
                  <a:lnTo>
                    <a:pt x="328" y="42"/>
                  </a:lnTo>
                  <a:lnTo>
                    <a:pt x="335" y="48"/>
                  </a:lnTo>
                  <a:lnTo>
                    <a:pt x="341" y="63"/>
                  </a:lnTo>
                  <a:lnTo>
                    <a:pt x="347" y="78"/>
                  </a:lnTo>
                  <a:lnTo>
                    <a:pt x="356" y="84"/>
                  </a:lnTo>
                  <a:lnTo>
                    <a:pt x="356" y="97"/>
                  </a:lnTo>
                  <a:lnTo>
                    <a:pt x="362" y="112"/>
                  </a:lnTo>
                  <a:lnTo>
                    <a:pt x="362" y="126"/>
                  </a:lnTo>
                  <a:lnTo>
                    <a:pt x="362" y="139"/>
                  </a:lnTo>
                  <a:lnTo>
                    <a:pt x="362" y="154"/>
                  </a:lnTo>
                  <a:lnTo>
                    <a:pt x="356" y="166"/>
                  </a:lnTo>
                  <a:lnTo>
                    <a:pt x="356" y="181"/>
                  </a:lnTo>
                  <a:lnTo>
                    <a:pt x="347" y="187"/>
                  </a:lnTo>
                  <a:lnTo>
                    <a:pt x="341" y="202"/>
                  </a:lnTo>
                  <a:lnTo>
                    <a:pt x="335" y="217"/>
                  </a:lnTo>
                  <a:lnTo>
                    <a:pt x="320" y="223"/>
                  </a:lnTo>
                  <a:lnTo>
                    <a:pt x="314" y="230"/>
                  </a:lnTo>
                  <a:lnTo>
                    <a:pt x="299" y="244"/>
                  </a:lnTo>
                  <a:lnTo>
                    <a:pt x="293" y="251"/>
                  </a:lnTo>
                  <a:lnTo>
                    <a:pt x="278" y="251"/>
                  </a:lnTo>
                  <a:lnTo>
                    <a:pt x="265" y="257"/>
                  </a:lnTo>
                  <a:lnTo>
                    <a:pt x="250" y="257"/>
                  </a:lnTo>
                  <a:lnTo>
                    <a:pt x="238" y="257"/>
                  </a:lnTo>
                  <a:lnTo>
                    <a:pt x="223" y="257"/>
                  </a:lnTo>
                  <a:lnTo>
                    <a:pt x="208" y="257"/>
                  </a:lnTo>
                  <a:lnTo>
                    <a:pt x="196" y="257"/>
                  </a:lnTo>
                  <a:lnTo>
                    <a:pt x="187" y="251"/>
                  </a:lnTo>
                  <a:lnTo>
                    <a:pt x="175" y="244"/>
                  </a:lnTo>
                  <a:lnTo>
                    <a:pt x="160" y="236"/>
                  </a:lnTo>
                  <a:lnTo>
                    <a:pt x="154" y="230"/>
                  </a:lnTo>
                  <a:lnTo>
                    <a:pt x="139" y="223"/>
                  </a:lnTo>
                  <a:lnTo>
                    <a:pt x="133" y="209"/>
                  </a:lnTo>
                  <a:lnTo>
                    <a:pt x="126" y="202"/>
                  </a:lnTo>
                  <a:lnTo>
                    <a:pt x="118" y="202"/>
                  </a:lnTo>
                  <a:lnTo>
                    <a:pt x="112" y="209"/>
                  </a:lnTo>
                  <a:lnTo>
                    <a:pt x="99" y="217"/>
                  </a:lnTo>
                  <a:lnTo>
                    <a:pt x="91" y="217"/>
                  </a:lnTo>
                  <a:lnTo>
                    <a:pt x="78" y="217"/>
                  </a:lnTo>
                  <a:lnTo>
                    <a:pt x="69" y="217"/>
                  </a:lnTo>
                  <a:lnTo>
                    <a:pt x="57" y="217"/>
                  </a:lnTo>
                  <a:lnTo>
                    <a:pt x="48" y="217"/>
                  </a:lnTo>
                  <a:lnTo>
                    <a:pt x="42" y="209"/>
                  </a:lnTo>
                  <a:lnTo>
                    <a:pt x="27" y="202"/>
                  </a:lnTo>
                  <a:lnTo>
                    <a:pt x="21" y="196"/>
                  </a:lnTo>
                  <a:lnTo>
                    <a:pt x="15" y="187"/>
                  </a:lnTo>
                  <a:lnTo>
                    <a:pt x="8" y="181"/>
                  </a:lnTo>
                  <a:lnTo>
                    <a:pt x="8" y="175"/>
                  </a:lnTo>
                  <a:lnTo>
                    <a:pt x="0" y="160"/>
                  </a:lnTo>
                  <a:lnTo>
                    <a:pt x="0" y="154"/>
                  </a:lnTo>
                  <a:lnTo>
                    <a:pt x="0" y="139"/>
                  </a:lnTo>
                  <a:lnTo>
                    <a:pt x="0" y="133"/>
                  </a:lnTo>
                  <a:lnTo>
                    <a:pt x="0" y="118"/>
                  </a:lnTo>
                  <a:lnTo>
                    <a:pt x="8" y="112"/>
                  </a:lnTo>
                  <a:lnTo>
                    <a:pt x="8" y="105"/>
                  </a:lnTo>
                  <a:lnTo>
                    <a:pt x="15" y="91"/>
                  </a:lnTo>
                  <a:lnTo>
                    <a:pt x="21" y="84"/>
                  </a:lnTo>
                  <a:lnTo>
                    <a:pt x="27" y="78"/>
                  </a:lnTo>
                  <a:lnTo>
                    <a:pt x="42" y="70"/>
                  </a:lnTo>
                  <a:lnTo>
                    <a:pt x="48" y="7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7" name="Freeform 43">
              <a:extLst>
                <a:ext uri="{FF2B5EF4-FFF2-40B4-BE49-F238E27FC236}">
                  <a16:creationId xmlns:a16="http://schemas.microsoft.com/office/drawing/2014/main" id="{24A87A6C-37BA-5547-92D0-5132F02806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4" y="1255"/>
              <a:ext cx="557" cy="174"/>
            </a:xfrm>
            <a:custGeom>
              <a:avLst/>
              <a:gdLst>
                <a:gd name="T0" fmla="*/ 21 w 557"/>
                <a:gd name="T1" fmla="*/ 110 h 174"/>
                <a:gd name="T2" fmla="*/ 63 w 557"/>
                <a:gd name="T3" fmla="*/ 103 h 174"/>
                <a:gd name="T4" fmla="*/ 84 w 557"/>
                <a:gd name="T5" fmla="*/ 89 h 174"/>
                <a:gd name="T6" fmla="*/ 132 w 557"/>
                <a:gd name="T7" fmla="*/ 76 h 174"/>
                <a:gd name="T8" fmla="*/ 138 w 557"/>
                <a:gd name="T9" fmla="*/ 34 h 174"/>
                <a:gd name="T10" fmla="*/ 153 w 557"/>
                <a:gd name="T11" fmla="*/ 19 h 174"/>
                <a:gd name="T12" fmla="*/ 174 w 557"/>
                <a:gd name="T13" fmla="*/ 27 h 174"/>
                <a:gd name="T14" fmla="*/ 201 w 557"/>
                <a:gd name="T15" fmla="*/ 27 h 174"/>
                <a:gd name="T16" fmla="*/ 222 w 557"/>
                <a:gd name="T17" fmla="*/ 6 h 174"/>
                <a:gd name="T18" fmla="*/ 271 w 557"/>
                <a:gd name="T19" fmla="*/ 0 h 174"/>
                <a:gd name="T20" fmla="*/ 325 w 557"/>
                <a:gd name="T21" fmla="*/ 6 h 174"/>
                <a:gd name="T22" fmla="*/ 346 w 557"/>
                <a:gd name="T23" fmla="*/ 40 h 174"/>
                <a:gd name="T24" fmla="*/ 382 w 557"/>
                <a:gd name="T25" fmla="*/ 55 h 174"/>
                <a:gd name="T26" fmla="*/ 430 w 557"/>
                <a:gd name="T27" fmla="*/ 49 h 174"/>
                <a:gd name="T28" fmla="*/ 472 w 557"/>
                <a:gd name="T29" fmla="*/ 34 h 174"/>
                <a:gd name="T30" fmla="*/ 478 w 557"/>
                <a:gd name="T31" fmla="*/ 55 h 174"/>
                <a:gd name="T32" fmla="*/ 466 w 557"/>
                <a:gd name="T33" fmla="*/ 70 h 174"/>
                <a:gd name="T34" fmla="*/ 493 w 557"/>
                <a:gd name="T35" fmla="*/ 61 h 174"/>
                <a:gd name="T36" fmla="*/ 520 w 557"/>
                <a:gd name="T37" fmla="*/ 55 h 174"/>
                <a:gd name="T38" fmla="*/ 548 w 557"/>
                <a:gd name="T39" fmla="*/ 70 h 174"/>
                <a:gd name="T40" fmla="*/ 556 w 557"/>
                <a:gd name="T41" fmla="*/ 97 h 174"/>
                <a:gd name="T42" fmla="*/ 527 w 557"/>
                <a:gd name="T43" fmla="*/ 124 h 174"/>
                <a:gd name="T44" fmla="*/ 485 w 557"/>
                <a:gd name="T45" fmla="*/ 131 h 174"/>
                <a:gd name="T46" fmla="*/ 472 w 557"/>
                <a:gd name="T47" fmla="*/ 110 h 174"/>
                <a:gd name="T48" fmla="*/ 430 w 557"/>
                <a:gd name="T49" fmla="*/ 124 h 174"/>
                <a:gd name="T50" fmla="*/ 388 w 557"/>
                <a:gd name="T51" fmla="*/ 103 h 174"/>
                <a:gd name="T52" fmla="*/ 334 w 557"/>
                <a:gd name="T53" fmla="*/ 124 h 174"/>
                <a:gd name="T54" fmla="*/ 277 w 557"/>
                <a:gd name="T55" fmla="*/ 152 h 174"/>
                <a:gd name="T56" fmla="*/ 208 w 557"/>
                <a:gd name="T57" fmla="*/ 173 h 174"/>
                <a:gd name="T58" fmla="*/ 187 w 557"/>
                <a:gd name="T59" fmla="*/ 152 h 174"/>
                <a:gd name="T60" fmla="*/ 216 w 557"/>
                <a:gd name="T61" fmla="*/ 146 h 174"/>
                <a:gd name="T62" fmla="*/ 250 w 557"/>
                <a:gd name="T63" fmla="*/ 124 h 174"/>
                <a:gd name="T64" fmla="*/ 264 w 557"/>
                <a:gd name="T65" fmla="*/ 97 h 174"/>
                <a:gd name="T66" fmla="*/ 243 w 557"/>
                <a:gd name="T67" fmla="*/ 97 h 174"/>
                <a:gd name="T68" fmla="*/ 208 w 557"/>
                <a:gd name="T69" fmla="*/ 103 h 174"/>
                <a:gd name="T70" fmla="*/ 159 w 557"/>
                <a:gd name="T71" fmla="*/ 139 h 174"/>
                <a:gd name="T72" fmla="*/ 78 w 557"/>
                <a:gd name="T73" fmla="*/ 158 h 174"/>
                <a:gd name="T74" fmla="*/ 21 w 557"/>
                <a:gd name="T75" fmla="*/ 146 h 174"/>
                <a:gd name="T76" fmla="*/ 0 w 557"/>
                <a:gd name="T77" fmla="*/ 118 h 17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57" h="174">
                  <a:moveTo>
                    <a:pt x="0" y="110"/>
                  </a:moveTo>
                  <a:lnTo>
                    <a:pt x="21" y="110"/>
                  </a:lnTo>
                  <a:lnTo>
                    <a:pt x="42" y="110"/>
                  </a:lnTo>
                  <a:lnTo>
                    <a:pt x="63" y="103"/>
                  </a:lnTo>
                  <a:lnTo>
                    <a:pt x="78" y="103"/>
                  </a:lnTo>
                  <a:lnTo>
                    <a:pt x="84" y="89"/>
                  </a:lnTo>
                  <a:lnTo>
                    <a:pt x="111" y="82"/>
                  </a:lnTo>
                  <a:lnTo>
                    <a:pt x="132" y="76"/>
                  </a:lnTo>
                  <a:lnTo>
                    <a:pt x="132" y="55"/>
                  </a:lnTo>
                  <a:lnTo>
                    <a:pt x="138" y="34"/>
                  </a:lnTo>
                  <a:lnTo>
                    <a:pt x="147" y="19"/>
                  </a:lnTo>
                  <a:lnTo>
                    <a:pt x="153" y="19"/>
                  </a:lnTo>
                  <a:lnTo>
                    <a:pt x="166" y="13"/>
                  </a:lnTo>
                  <a:lnTo>
                    <a:pt x="174" y="27"/>
                  </a:lnTo>
                  <a:lnTo>
                    <a:pt x="187" y="27"/>
                  </a:lnTo>
                  <a:lnTo>
                    <a:pt x="201" y="27"/>
                  </a:lnTo>
                  <a:lnTo>
                    <a:pt x="208" y="13"/>
                  </a:lnTo>
                  <a:lnTo>
                    <a:pt x="222" y="6"/>
                  </a:lnTo>
                  <a:lnTo>
                    <a:pt x="237" y="0"/>
                  </a:lnTo>
                  <a:lnTo>
                    <a:pt x="271" y="0"/>
                  </a:lnTo>
                  <a:lnTo>
                    <a:pt x="298" y="0"/>
                  </a:lnTo>
                  <a:lnTo>
                    <a:pt x="325" y="6"/>
                  </a:lnTo>
                  <a:lnTo>
                    <a:pt x="340" y="27"/>
                  </a:lnTo>
                  <a:lnTo>
                    <a:pt x="346" y="40"/>
                  </a:lnTo>
                  <a:lnTo>
                    <a:pt x="355" y="49"/>
                  </a:lnTo>
                  <a:lnTo>
                    <a:pt x="382" y="55"/>
                  </a:lnTo>
                  <a:lnTo>
                    <a:pt x="397" y="55"/>
                  </a:lnTo>
                  <a:lnTo>
                    <a:pt x="430" y="49"/>
                  </a:lnTo>
                  <a:lnTo>
                    <a:pt x="466" y="34"/>
                  </a:lnTo>
                  <a:lnTo>
                    <a:pt x="472" y="34"/>
                  </a:lnTo>
                  <a:lnTo>
                    <a:pt x="478" y="40"/>
                  </a:lnTo>
                  <a:lnTo>
                    <a:pt x="478" y="55"/>
                  </a:lnTo>
                  <a:lnTo>
                    <a:pt x="472" y="61"/>
                  </a:lnTo>
                  <a:lnTo>
                    <a:pt x="466" y="70"/>
                  </a:lnTo>
                  <a:lnTo>
                    <a:pt x="478" y="70"/>
                  </a:lnTo>
                  <a:lnTo>
                    <a:pt x="493" y="61"/>
                  </a:lnTo>
                  <a:lnTo>
                    <a:pt x="506" y="55"/>
                  </a:lnTo>
                  <a:lnTo>
                    <a:pt x="520" y="55"/>
                  </a:lnTo>
                  <a:lnTo>
                    <a:pt x="535" y="61"/>
                  </a:lnTo>
                  <a:lnTo>
                    <a:pt x="548" y="70"/>
                  </a:lnTo>
                  <a:lnTo>
                    <a:pt x="556" y="89"/>
                  </a:lnTo>
                  <a:lnTo>
                    <a:pt x="556" y="97"/>
                  </a:lnTo>
                  <a:lnTo>
                    <a:pt x="548" y="110"/>
                  </a:lnTo>
                  <a:lnTo>
                    <a:pt x="527" y="124"/>
                  </a:lnTo>
                  <a:lnTo>
                    <a:pt x="506" y="131"/>
                  </a:lnTo>
                  <a:lnTo>
                    <a:pt x="485" y="131"/>
                  </a:lnTo>
                  <a:lnTo>
                    <a:pt x="478" y="124"/>
                  </a:lnTo>
                  <a:lnTo>
                    <a:pt x="472" y="110"/>
                  </a:lnTo>
                  <a:lnTo>
                    <a:pt x="451" y="118"/>
                  </a:lnTo>
                  <a:lnTo>
                    <a:pt x="430" y="124"/>
                  </a:lnTo>
                  <a:lnTo>
                    <a:pt x="409" y="124"/>
                  </a:lnTo>
                  <a:lnTo>
                    <a:pt x="388" y="103"/>
                  </a:lnTo>
                  <a:lnTo>
                    <a:pt x="361" y="97"/>
                  </a:lnTo>
                  <a:lnTo>
                    <a:pt x="334" y="124"/>
                  </a:lnTo>
                  <a:lnTo>
                    <a:pt x="306" y="139"/>
                  </a:lnTo>
                  <a:lnTo>
                    <a:pt x="277" y="152"/>
                  </a:lnTo>
                  <a:lnTo>
                    <a:pt x="237" y="167"/>
                  </a:lnTo>
                  <a:lnTo>
                    <a:pt x="208" y="173"/>
                  </a:lnTo>
                  <a:lnTo>
                    <a:pt x="195" y="167"/>
                  </a:lnTo>
                  <a:lnTo>
                    <a:pt x="187" y="152"/>
                  </a:lnTo>
                  <a:lnTo>
                    <a:pt x="208" y="146"/>
                  </a:lnTo>
                  <a:lnTo>
                    <a:pt x="216" y="146"/>
                  </a:lnTo>
                  <a:lnTo>
                    <a:pt x="237" y="131"/>
                  </a:lnTo>
                  <a:lnTo>
                    <a:pt x="250" y="124"/>
                  </a:lnTo>
                  <a:lnTo>
                    <a:pt x="256" y="110"/>
                  </a:lnTo>
                  <a:lnTo>
                    <a:pt x="264" y="97"/>
                  </a:lnTo>
                  <a:lnTo>
                    <a:pt x="256" y="89"/>
                  </a:lnTo>
                  <a:lnTo>
                    <a:pt x="243" y="97"/>
                  </a:lnTo>
                  <a:lnTo>
                    <a:pt x="229" y="97"/>
                  </a:lnTo>
                  <a:lnTo>
                    <a:pt x="208" y="103"/>
                  </a:lnTo>
                  <a:lnTo>
                    <a:pt x="180" y="124"/>
                  </a:lnTo>
                  <a:lnTo>
                    <a:pt x="159" y="139"/>
                  </a:lnTo>
                  <a:lnTo>
                    <a:pt x="132" y="152"/>
                  </a:lnTo>
                  <a:lnTo>
                    <a:pt x="78" y="158"/>
                  </a:lnTo>
                  <a:lnTo>
                    <a:pt x="48" y="152"/>
                  </a:lnTo>
                  <a:lnTo>
                    <a:pt x="21" y="146"/>
                  </a:lnTo>
                  <a:lnTo>
                    <a:pt x="0" y="131"/>
                  </a:lnTo>
                  <a:lnTo>
                    <a:pt x="0" y="118"/>
                  </a:lnTo>
                  <a:lnTo>
                    <a:pt x="0" y="110"/>
                  </a:lnTo>
                </a:path>
              </a:pathLst>
            </a:custGeom>
            <a:solidFill>
              <a:srgbClr val="C96623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8" name="Freeform 44">
              <a:extLst>
                <a:ext uri="{FF2B5EF4-FFF2-40B4-BE49-F238E27FC236}">
                  <a16:creationId xmlns:a16="http://schemas.microsoft.com/office/drawing/2014/main" id="{910CDE2B-184F-8B4E-8213-44FF3A3FF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7" y="2196"/>
              <a:ext cx="111" cy="35"/>
            </a:xfrm>
            <a:custGeom>
              <a:avLst/>
              <a:gdLst>
                <a:gd name="T0" fmla="*/ 110 w 111"/>
                <a:gd name="T1" fmla="*/ 0 h 35"/>
                <a:gd name="T2" fmla="*/ 110 w 111"/>
                <a:gd name="T3" fmla="*/ 8 h 35"/>
                <a:gd name="T4" fmla="*/ 102 w 111"/>
                <a:gd name="T5" fmla="*/ 20 h 35"/>
                <a:gd name="T6" fmla="*/ 89 w 111"/>
                <a:gd name="T7" fmla="*/ 20 h 35"/>
                <a:gd name="T8" fmla="*/ 83 w 111"/>
                <a:gd name="T9" fmla="*/ 28 h 35"/>
                <a:gd name="T10" fmla="*/ 75 w 111"/>
                <a:gd name="T11" fmla="*/ 34 h 35"/>
                <a:gd name="T12" fmla="*/ 62 w 111"/>
                <a:gd name="T13" fmla="*/ 34 h 35"/>
                <a:gd name="T14" fmla="*/ 54 w 111"/>
                <a:gd name="T15" fmla="*/ 34 h 35"/>
                <a:gd name="T16" fmla="*/ 48 w 111"/>
                <a:gd name="T17" fmla="*/ 34 h 35"/>
                <a:gd name="T18" fmla="*/ 33 w 111"/>
                <a:gd name="T19" fmla="*/ 34 h 35"/>
                <a:gd name="T20" fmla="*/ 27 w 111"/>
                <a:gd name="T21" fmla="*/ 34 h 35"/>
                <a:gd name="T22" fmla="*/ 15 w 111"/>
                <a:gd name="T23" fmla="*/ 28 h 35"/>
                <a:gd name="T24" fmla="*/ 6 w 111"/>
                <a:gd name="T25" fmla="*/ 28 h 35"/>
                <a:gd name="T26" fmla="*/ 0 w 111"/>
                <a:gd name="T27" fmla="*/ 20 h 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1" h="35">
                  <a:moveTo>
                    <a:pt x="110" y="0"/>
                  </a:moveTo>
                  <a:lnTo>
                    <a:pt x="110" y="8"/>
                  </a:lnTo>
                  <a:lnTo>
                    <a:pt x="102" y="20"/>
                  </a:lnTo>
                  <a:lnTo>
                    <a:pt x="89" y="20"/>
                  </a:lnTo>
                  <a:lnTo>
                    <a:pt x="83" y="28"/>
                  </a:lnTo>
                  <a:lnTo>
                    <a:pt x="75" y="34"/>
                  </a:lnTo>
                  <a:lnTo>
                    <a:pt x="62" y="34"/>
                  </a:lnTo>
                  <a:lnTo>
                    <a:pt x="54" y="34"/>
                  </a:lnTo>
                  <a:lnTo>
                    <a:pt x="48" y="34"/>
                  </a:lnTo>
                  <a:lnTo>
                    <a:pt x="33" y="34"/>
                  </a:lnTo>
                  <a:lnTo>
                    <a:pt x="27" y="34"/>
                  </a:lnTo>
                  <a:lnTo>
                    <a:pt x="15" y="28"/>
                  </a:lnTo>
                  <a:lnTo>
                    <a:pt x="6" y="28"/>
                  </a:lnTo>
                  <a:lnTo>
                    <a:pt x="0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9" name="Freeform 45">
              <a:extLst>
                <a:ext uri="{FF2B5EF4-FFF2-40B4-BE49-F238E27FC236}">
                  <a16:creationId xmlns:a16="http://schemas.microsoft.com/office/drawing/2014/main" id="{78F867E3-E446-4D43-A58F-E17AC87D88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5" y="1965"/>
              <a:ext cx="326" cy="114"/>
            </a:xfrm>
            <a:custGeom>
              <a:avLst/>
              <a:gdLst>
                <a:gd name="T0" fmla="*/ 285 w 326"/>
                <a:gd name="T1" fmla="*/ 64 h 114"/>
                <a:gd name="T2" fmla="*/ 235 w 326"/>
                <a:gd name="T3" fmla="*/ 70 h 114"/>
                <a:gd name="T4" fmla="*/ 187 w 326"/>
                <a:gd name="T5" fmla="*/ 70 h 114"/>
                <a:gd name="T6" fmla="*/ 138 w 326"/>
                <a:gd name="T7" fmla="*/ 64 h 114"/>
                <a:gd name="T8" fmla="*/ 96 w 326"/>
                <a:gd name="T9" fmla="*/ 51 h 114"/>
                <a:gd name="T10" fmla="*/ 48 w 326"/>
                <a:gd name="T11" fmla="*/ 30 h 114"/>
                <a:gd name="T12" fmla="*/ 6 w 326"/>
                <a:gd name="T13" fmla="*/ 9 h 114"/>
                <a:gd name="T14" fmla="*/ 0 w 326"/>
                <a:gd name="T15" fmla="*/ 30 h 114"/>
                <a:gd name="T16" fmla="*/ 6 w 326"/>
                <a:gd name="T17" fmla="*/ 64 h 114"/>
                <a:gd name="T18" fmla="*/ 27 w 326"/>
                <a:gd name="T19" fmla="*/ 79 h 114"/>
                <a:gd name="T20" fmla="*/ 42 w 326"/>
                <a:gd name="T21" fmla="*/ 85 h 114"/>
                <a:gd name="T22" fmla="*/ 48 w 326"/>
                <a:gd name="T23" fmla="*/ 92 h 114"/>
                <a:gd name="T24" fmla="*/ 63 w 326"/>
                <a:gd name="T25" fmla="*/ 92 h 114"/>
                <a:gd name="T26" fmla="*/ 69 w 326"/>
                <a:gd name="T27" fmla="*/ 92 h 114"/>
                <a:gd name="T28" fmla="*/ 75 w 326"/>
                <a:gd name="T29" fmla="*/ 100 h 114"/>
                <a:gd name="T30" fmla="*/ 90 w 326"/>
                <a:gd name="T31" fmla="*/ 100 h 114"/>
                <a:gd name="T32" fmla="*/ 105 w 326"/>
                <a:gd name="T33" fmla="*/ 107 h 114"/>
                <a:gd name="T34" fmla="*/ 111 w 326"/>
                <a:gd name="T35" fmla="*/ 100 h 114"/>
                <a:gd name="T36" fmla="*/ 117 w 326"/>
                <a:gd name="T37" fmla="*/ 107 h 114"/>
                <a:gd name="T38" fmla="*/ 132 w 326"/>
                <a:gd name="T39" fmla="*/ 113 h 114"/>
                <a:gd name="T40" fmla="*/ 145 w 326"/>
                <a:gd name="T41" fmla="*/ 113 h 114"/>
                <a:gd name="T42" fmla="*/ 159 w 326"/>
                <a:gd name="T43" fmla="*/ 113 h 114"/>
                <a:gd name="T44" fmla="*/ 174 w 326"/>
                <a:gd name="T45" fmla="*/ 113 h 114"/>
                <a:gd name="T46" fmla="*/ 187 w 326"/>
                <a:gd name="T47" fmla="*/ 107 h 114"/>
                <a:gd name="T48" fmla="*/ 195 w 326"/>
                <a:gd name="T49" fmla="*/ 113 h 114"/>
                <a:gd name="T50" fmla="*/ 208 w 326"/>
                <a:gd name="T51" fmla="*/ 107 h 114"/>
                <a:gd name="T52" fmla="*/ 229 w 326"/>
                <a:gd name="T53" fmla="*/ 113 h 114"/>
                <a:gd name="T54" fmla="*/ 243 w 326"/>
                <a:gd name="T55" fmla="*/ 113 h 114"/>
                <a:gd name="T56" fmla="*/ 250 w 326"/>
                <a:gd name="T57" fmla="*/ 100 h 114"/>
                <a:gd name="T58" fmla="*/ 264 w 326"/>
                <a:gd name="T59" fmla="*/ 113 h 114"/>
                <a:gd name="T60" fmla="*/ 277 w 326"/>
                <a:gd name="T61" fmla="*/ 107 h 114"/>
                <a:gd name="T62" fmla="*/ 298 w 326"/>
                <a:gd name="T63" fmla="*/ 107 h 114"/>
                <a:gd name="T64" fmla="*/ 319 w 326"/>
                <a:gd name="T65" fmla="*/ 92 h 114"/>
                <a:gd name="T66" fmla="*/ 319 w 326"/>
                <a:gd name="T67" fmla="*/ 79 h 114"/>
                <a:gd name="T68" fmla="*/ 319 w 326"/>
                <a:gd name="T69" fmla="*/ 58 h 11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26" h="114">
                  <a:moveTo>
                    <a:pt x="304" y="64"/>
                  </a:moveTo>
                  <a:lnTo>
                    <a:pt x="285" y="64"/>
                  </a:lnTo>
                  <a:lnTo>
                    <a:pt x="256" y="70"/>
                  </a:lnTo>
                  <a:lnTo>
                    <a:pt x="235" y="70"/>
                  </a:lnTo>
                  <a:lnTo>
                    <a:pt x="216" y="70"/>
                  </a:lnTo>
                  <a:lnTo>
                    <a:pt x="187" y="70"/>
                  </a:lnTo>
                  <a:lnTo>
                    <a:pt x="166" y="64"/>
                  </a:lnTo>
                  <a:lnTo>
                    <a:pt x="138" y="64"/>
                  </a:lnTo>
                  <a:lnTo>
                    <a:pt x="117" y="58"/>
                  </a:lnTo>
                  <a:lnTo>
                    <a:pt x="96" y="51"/>
                  </a:lnTo>
                  <a:lnTo>
                    <a:pt x="75" y="43"/>
                  </a:lnTo>
                  <a:lnTo>
                    <a:pt x="48" y="30"/>
                  </a:lnTo>
                  <a:lnTo>
                    <a:pt x="27" y="21"/>
                  </a:lnTo>
                  <a:lnTo>
                    <a:pt x="6" y="9"/>
                  </a:lnTo>
                  <a:lnTo>
                    <a:pt x="0" y="0"/>
                  </a:lnTo>
                  <a:lnTo>
                    <a:pt x="0" y="30"/>
                  </a:lnTo>
                  <a:lnTo>
                    <a:pt x="6" y="43"/>
                  </a:lnTo>
                  <a:lnTo>
                    <a:pt x="6" y="64"/>
                  </a:lnTo>
                  <a:lnTo>
                    <a:pt x="15" y="70"/>
                  </a:lnTo>
                  <a:lnTo>
                    <a:pt x="27" y="79"/>
                  </a:lnTo>
                  <a:lnTo>
                    <a:pt x="36" y="85"/>
                  </a:lnTo>
                  <a:lnTo>
                    <a:pt x="42" y="85"/>
                  </a:lnTo>
                  <a:lnTo>
                    <a:pt x="42" y="92"/>
                  </a:lnTo>
                  <a:lnTo>
                    <a:pt x="48" y="92"/>
                  </a:lnTo>
                  <a:lnTo>
                    <a:pt x="57" y="92"/>
                  </a:lnTo>
                  <a:lnTo>
                    <a:pt x="63" y="92"/>
                  </a:lnTo>
                  <a:lnTo>
                    <a:pt x="63" y="85"/>
                  </a:lnTo>
                  <a:lnTo>
                    <a:pt x="69" y="92"/>
                  </a:lnTo>
                  <a:lnTo>
                    <a:pt x="69" y="100"/>
                  </a:lnTo>
                  <a:lnTo>
                    <a:pt x="75" y="100"/>
                  </a:lnTo>
                  <a:lnTo>
                    <a:pt x="84" y="100"/>
                  </a:lnTo>
                  <a:lnTo>
                    <a:pt x="90" y="100"/>
                  </a:lnTo>
                  <a:lnTo>
                    <a:pt x="96" y="107"/>
                  </a:lnTo>
                  <a:lnTo>
                    <a:pt x="105" y="107"/>
                  </a:lnTo>
                  <a:lnTo>
                    <a:pt x="111" y="107"/>
                  </a:lnTo>
                  <a:lnTo>
                    <a:pt x="111" y="100"/>
                  </a:lnTo>
                  <a:lnTo>
                    <a:pt x="117" y="100"/>
                  </a:lnTo>
                  <a:lnTo>
                    <a:pt x="117" y="107"/>
                  </a:lnTo>
                  <a:lnTo>
                    <a:pt x="126" y="107"/>
                  </a:lnTo>
                  <a:lnTo>
                    <a:pt x="132" y="113"/>
                  </a:lnTo>
                  <a:lnTo>
                    <a:pt x="138" y="113"/>
                  </a:lnTo>
                  <a:lnTo>
                    <a:pt x="145" y="113"/>
                  </a:lnTo>
                  <a:lnTo>
                    <a:pt x="153" y="113"/>
                  </a:lnTo>
                  <a:lnTo>
                    <a:pt x="159" y="113"/>
                  </a:lnTo>
                  <a:lnTo>
                    <a:pt x="166" y="113"/>
                  </a:lnTo>
                  <a:lnTo>
                    <a:pt x="174" y="113"/>
                  </a:lnTo>
                  <a:lnTo>
                    <a:pt x="180" y="113"/>
                  </a:lnTo>
                  <a:lnTo>
                    <a:pt x="187" y="107"/>
                  </a:lnTo>
                  <a:lnTo>
                    <a:pt x="187" y="113"/>
                  </a:lnTo>
                  <a:lnTo>
                    <a:pt x="195" y="113"/>
                  </a:lnTo>
                  <a:lnTo>
                    <a:pt x="201" y="113"/>
                  </a:lnTo>
                  <a:lnTo>
                    <a:pt x="208" y="107"/>
                  </a:lnTo>
                  <a:lnTo>
                    <a:pt x="216" y="107"/>
                  </a:lnTo>
                  <a:lnTo>
                    <a:pt x="229" y="113"/>
                  </a:lnTo>
                  <a:lnTo>
                    <a:pt x="235" y="113"/>
                  </a:lnTo>
                  <a:lnTo>
                    <a:pt x="243" y="113"/>
                  </a:lnTo>
                  <a:lnTo>
                    <a:pt x="250" y="107"/>
                  </a:lnTo>
                  <a:lnTo>
                    <a:pt x="250" y="100"/>
                  </a:lnTo>
                  <a:lnTo>
                    <a:pt x="256" y="107"/>
                  </a:lnTo>
                  <a:lnTo>
                    <a:pt x="264" y="113"/>
                  </a:lnTo>
                  <a:lnTo>
                    <a:pt x="270" y="113"/>
                  </a:lnTo>
                  <a:lnTo>
                    <a:pt x="277" y="107"/>
                  </a:lnTo>
                  <a:lnTo>
                    <a:pt x="291" y="107"/>
                  </a:lnTo>
                  <a:lnTo>
                    <a:pt x="298" y="107"/>
                  </a:lnTo>
                  <a:lnTo>
                    <a:pt x="312" y="100"/>
                  </a:lnTo>
                  <a:lnTo>
                    <a:pt x="319" y="92"/>
                  </a:lnTo>
                  <a:lnTo>
                    <a:pt x="325" y="85"/>
                  </a:lnTo>
                  <a:lnTo>
                    <a:pt x="319" y="79"/>
                  </a:lnTo>
                  <a:lnTo>
                    <a:pt x="319" y="70"/>
                  </a:lnTo>
                  <a:lnTo>
                    <a:pt x="319" y="58"/>
                  </a:lnTo>
                  <a:lnTo>
                    <a:pt x="304" y="64"/>
                  </a:lnTo>
                </a:path>
              </a:pathLst>
            </a:custGeom>
            <a:solidFill>
              <a:srgbClr val="FFFFFF"/>
            </a:solidFill>
            <a:ln w="12700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0" name="Freeform 46">
              <a:extLst>
                <a:ext uri="{FF2B5EF4-FFF2-40B4-BE49-F238E27FC236}">
                  <a16:creationId xmlns:a16="http://schemas.microsoft.com/office/drawing/2014/main" id="{F68BC21C-9FF0-3C49-AB32-F8B2913BC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1" y="2023"/>
              <a:ext cx="300" cy="56"/>
            </a:xfrm>
            <a:custGeom>
              <a:avLst/>
              <a:gdLst>
                <a:gd name="T0" fmla="*/ 0 w 300"/>
                <a:gd name="T1" fmla="*/ 21 h 56"/>
                <a:gd name="T2" fmla="*/ 8 w 300"/>
                <a:gd name="T3" fmla="*/ 28 h 56"/>
                <a:gd name="T4" fmla="*/ 15 w 300"/>
                <a:gd name="T5" fmla="*/ 28 h 56"/>
                <a:gd name="T6" fmla="*/ 15 w 300"/>
                <a:gd name="T7" fmla="*/ 34 h 56"/>
                <a:gd name="T8" fmla="*/ 21 w 300"/>
                <a:gd name="T9" fmla="*/ 34 h 56"/>
                <a:gd name="T10" fmla="*/ 29 w 300"/>
                <a:gd name="T11" fmla="*/ 34 h 56"/>
                <a:gd name="T12" fmla="*/ 36 w 300"/>
                <a:gd name="T13" fmla="*/ 34 h 56"/>
                <a:gd name="T14" fmla="*/ 36 w 300"/>
                <a:gd name="T15" fmla="*/ 28 h 56"/>
                <a:gd name="T16" fmla="*/ 42 w 300"/>
                <a:gd name="T17" fmla="*/ 34 h 56"/>
                <a:gd name="T18" fmla="*/ 42 w 300"/>
                <a:gd name="T19" fmla="*/ 42 h 56"/>
                <a:gd name="T20" fmla="*/ 48 w 300"/>
                <a:gd name="T21" fmla="*/ 42 h 56"/>
                <a:gd name="T22" fmla="*/ 57 w 300"/>
                <a:gd name="T23" fmla="*/ 42 h 56"/>
                <a:gd name="T24" fmla="*/ 63 w 300"/>
                <a:gd name="T25" fmla="*/ 42 h 56"/>
                <a:gd name="T26" fmla="*/ 69 w 300"/>
                <a:gd name="T27" fmla="*/ 49 h 56"/>
                <a:gd name="T28" fmla="*/ 78 w 300"/>
                <a:gd name="T29" fmla="*/ 49 h 56"/>
                <a:gd name="T30" fmla="*/ 84 w 300"/>
                <a:gd name="T31" fmla="*/ 49 h 56"/>
                <a:gd name="T32" fmla="*/ 84 w 300"/>
                <a:gd name="T33" fmla="*/ 42 h 56"/>
                <a:gd name="T34" fmla="*/ 91 w 300"/>
                <a:gd name="T35" fmla="*/ 42 h 56"/>
                <a:gd name="T36" fmla="*/ 91 w 300"/>
                <a:gd name="T37" fmla="*/ 49 h 56"/>
                <a:gd name="T38" fmla="*/ 99 w 300"/>
                <a:gd name="T39" fmla="*/ 49 h 56"/>
                <a:gd name="T40" fmla="*/ 105 w 300"/>
                <a:gd name="T41" fmla="*/ 55 h 56"/>
                <a:gd name="T42" fmla="*/ 112 w 300"/>
                <a:gd name="T43" fmla="*/ 55 h 56"/>
                <a:gd name="T44" fmla="*/ 118 w 300"/>
                <a:gd name="T45" fmla="*/ 55 h 56"/>
                <a:gd name="T46" fmla="*/ 126 w 300"/>
                <a:gd name="T47" fmla="*/ 55 h 56"/>
                <a:gd name="T48" fmla="*/ 133 w 300"/>
                <a:gd name="T49" fmla="*/ 55 h 56"/>
                <a:gd name="T50" fmla="*/ 139 w 300"/>
                <a:gd name="T51" fmla="*/ 55 h 56"/>
                <a:gd name="T52" fmla="*/ 147 w 300"/>
                <a:gd name="T53" fmla="*/ 55 h 56"/>
                <a:gd name="T54" fmla="*/ 154 w 300"/>
                <a:gd name="T55" fmla="*/ 55 h 56"/>
                <a:gd name="T56" fmla="*/ 160 w 300"/>
                <a:gd name="T57" fmla="*/ 49 h 56"/>
                <a:gd name="T58" fmla="*/ 160 w 300"/>
                <a:gd name="T59" fmla="*/ 55 h 56"/>
                <a:gd name="T60" fmla="*/ 168 w 300"/>
                <a:gd name="T61" fmla="*/ 55 h 56"/>
                <a:gd name="T62" fmla="*/ 175 w 300"/>
                <a:gd name="T63" fmla="*/ 55 h 56"/>
                <a:gd name="T64" fmla="*/ 181 w 300"/>
                <a:gd name="T65" fmla="*/ 49 h 56"/>
                <a:gd name="T66" fmla="*/ 190 w 300"/>
                <a:gd name="T67" fmla="*/ 49 h 56"/>
                <a:gd name="T68" fmla="*/ 202 w 300"/>
                <a:gd name="T69" fmla="*/ 55 h 56"/>
                <a:gd name="T70" fmla="*/ 208 w 300"/>
                <a:gd name="T71" fmla="*/ 55 h 56"/>
                <a:gd name="T72" fmla="*/ 217 w 300"/>
                <a:gd name="T73" fmla="*/ 55 h 56"/>
                <a:gd name="T74" fmla="*/ 223 w 300"/>
                <a:gd name="T75" fmla="*/ 49 h 56"/>
                <a:gd name="T76" fmla="*/ 223 w 300"/>
                <a:gd name="T77" fmla="*/ 42 h 56"/>
                <a:gd name="T78" fmla="*/ 230 w 300"/>
                <a:gd name="T79" fmla="*/ 49 h 56"/>
                <a:gd name="T80" fmla="*/ 238 w 300"/>
                <a:gd name="T81" fmla="*/ 55 h 56"/>
                <a:gd name="T82" fmla="*/ 244 w 300"/>
                <a:gd name="T83" fmla="*/ 55 h 56"/>
                <a:gd name="T84" fmla="*/ 251 w 300"/>
                <a:gd name="T85" fmla="*/ 49 h 56"/>
                <a:gd name="T86" fmla="*/ 265 w 300"/>
                <a:gd name="T87" fmla="*/ 49 h 56"/>
                <a:gd name="T88" fmla="*/ 272 w 300"/>
                <a:gd name="T89" fmla="*/ 49 h 56"/>
                <a:gd name="T90" fmla="*/ 286 w 300"/>
                <a:gd name="T91" fmla="*/ 42 h 56"/>
                <a:gd name="T92" fmla="*/ 293 w 300"/>
                <a:gd name="T93" fmla="*/ 34 h 56"/>
                <a:gd name="T94" fmla="*/ 299 w 300"/>
                <a:gd name="T95" fmla="*/ 28 h 56"/>
                <a:gd name="T96" fmla="*/ 293 w 300"/>
                <a:gd name="T97" fmla="*/ 21 h 56"/>
                <a:gd name="T98" fmla="*/ 293 w 300"/>
                <a:gd name="T99" fmla="*/ 13 h 56"/>
                <a:gd name="T100" fmla="*/ 293 w 300"/>
                <a:gd name="T101" fmla="*/ 0 h 5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300" h="56">
                  <a:moveTo>
                    <a:pt x="0" y="21"/>
                  </a:moveTo>
                  <a:lnTo>
                    <a:pt x="8" y="28"/>
                  </a:lnTo>
                  <a:lnTo>
                    <a:pt x="15" y="28"/>
                  </a:lnTo>
                  <a:lnTo>
                    <a:pt x="15" y="34"/>
                  </a:lnTo>
                  <a:lnTo>
                    <a:pt x="21" y="34"/>
                  </a:lnTo>
                  <a:lnTo>
                    <a:pt x="29" y="34"/>
                  </a:lnTo>
                  <a:lnTo>
                    <a:pt x="36" y="34"/>
                  </a:lnTo>
                  <a:lnTo>
                    <a:pt x="36" y="28"/>
                  </a:lnTo>
                  <a:lnTo>
                    <a:pt x="42" y="34"/>
                  </a:lnTo>
                  <a:lnTo>
                    <a:pt x="42" y="42"/>
                  </a:lnTo>
                  <a:lnTo>
                    <a:pt x="48" y="42"/>
                  </a:lnTo>
                  <a:lnTo>
                    <a:pt x="57" y="42"/>
                  </a:lnTo>
                  <a:lnTo>
                    <a:pt x="63" y="42"/>
                  </a:lnTo>
                  <a:lnTo>
                    <a:pt x="69" y="49"/>
                  </a:lnTo>
                  <a:lnTo>
                    <a:pt x="78" y="49"/>
                  </a:lnTo>
                  <a:lnTo>
                    <a:pt x="84" y="49"/>
                  </a:lnTo>
                  <a:lnTo>
                    <a:pt x="84" y="42"/>
                  </a:lnTo>
                  <a:lnTo>
                    <a:pt x="91" y="42"/>
                  </a:lnTo>
                  <a:lnTo>
                    <a:pt x="91" y="49"/>
                  </a:lnTo>
                  <a:lnTo>
                    <a:pt x="99" y="49"/>
                  </a:lnTo>
                  <a:lnTo>
                    <a:pt x="105" y="55"/>
                  </a:lnTo>
                  <a:lnTo>
                    <a:pt x="112" y="55"/>
                  </a:lnTo>
                  <a:lnTo>
                    <a:pt x="118" y="55"/>
                  </a:lnTo>
                  <a:lnTo>
                    <a:pt x="126" y="55"/>
                  </a:lnTo>
                  <a:lnTo>
                    <a:pt x="133" y="55"/>
                  </a:lnTo>
                  <a:lnTo>
                    <a:pt x="139" y="55"/>
                  </a:lnTo>
                  <a:lnTo>
                    <a:pt x="147" y="55"/>
                  </a:lnTo>
                  <a:lnTo>
                    <a:pt x="154" y="55"/>
                  </a:lnTo>
                  <a:lnTo>
                    <a:pt x="160" y="49"/>
                  </a:lnTo>
                  <a:lnTo>
                    <a:pt x="160" y="55"/>
                  </a:lnTo>
                  <a:lnTo>
                    <a:pt x="168" y="55"/>
                  </a:lnTo>
                  <a:lnTo>
                    <a:pt x="175" y="55"/>
                  </a:lnTo>
                  <a:lnTo>
                    <a:pt x="181" y="49"/>
                  </a:lnTo>
                  <a:lnTo>
                    <a:pt x="190" y="49"/>
                  </a:lnTo>
                  <a:lnTo>
                    <a:pt x="202" y="55"/>
                  </a:lnTo>
                  <a:lnTo>
                    <a:pt x="208" y="55"/>
                  </a:lnTo>
                  <a:lnTo>
                    <a:pt x="217" y="55"/>
                  </a:lnTo>
                  <a:lnTo>
                    <a:pt x="223" y="49"/>
                  </a:lnTo>
                  <a:lnTo>
                    <a:pt x="223" y="42"/>
                  </a:lnTo>
                  <a:lnTo>
                    <a:pt x="230" y="49"/>
                  </a:lnTo>
                  <a:lnTo>
                    <a:pt x="238" y="55"/>
                  </a:lnTo>
                  <a:lnTo>
                    <a:pt x="244" y="55"/>
                  </a:lnTo>
                  <a:lnTo>
                    <a:pt x="251" y="49"/>
                  </a:lnTo>
                  <a:lnTo>
                    <a:pt x="265" y="49"/>
                  </a:lnTo>
                  <a:lnTo>
                    <a:pt x="272" y="49"/>
                  </a:lnTo>
                  <a:lnTo>
                    <a:pt x="286" y="42"/>
                  </a:lnTo>
                  <a:lnTo>
                    <a:pt x="293" y="34"/>
                  </a:lnTo>
                  <a:lnTo>
                    <a:pt x="299" y="28"/>
                  </a:lnTo>
                  <a:lnTo>
                    <a:pt x="293" y="21"/>
                  </a:lnTo>
                  <a:lnTo>
                    <a:pt x="293" y="13"/>
                  </a:lnTo>
                  <a:lnTo>
                    <a:pt x="29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Freeform 47">
              <a:extLst>
                <a:ext uri="{FF2B5EF4-FFF2-40B4-BE49-F238E27FC236}">
                  <a16:creationId xmlns:a16="http://schemas.microsoft.com/office/drawing/2014/main" id="{D8183DD0-9790-4E4C-B1C0-1FDE0BAB4A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4" y="2036"/>
              <a:ext cx="1" cy="30"/>
            </a:xfrm>
            <a:custGeom>
              <a:avLst/>
              <a:gdLst>
                <a:gd name="T0" fmla="*/ 0 w 1"/>
                <a:gd name="T1" fmla="*/ 0 h 30"/>
                <a:gd name="T2" fmla="*/ 0 w 1"/>
                <a:gd name="T3" fmla="*/ 15 h 30"/>
                <a:gd name="T4" fmla="*/ 0 w 1"/>
                <a:gd name="T5" fmla="*/ 21 h 30"/>
                <a:gd name="T6" fmla="*/ 0 w 1"/>
                <a:gd name="T7" fmla="*/ 29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30">
                  <a:moveTo>
                    <a:pt x="0" y="0"/>
                  </a:moveTo>
                  <a:lnTo>
                    <a:pt x="0" y="15"/>
                  </a:lnTo>
                  <a:lnTo>
                    <a:pt x="0" y="21"/>
                  </a:lnTo>
                  <a:lnTo>
                    <a:pt x="0" y="29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2" name="Freeform 48">
              <a:extLst>
                <a:ext uri="{FF2B5EF4-FFF2-40B4-BE49-F238E27FC236}">
                  <a16:creationId xmlns:a16="http://schemas.microsoft.com/office/drawing/2014/main" id="{B709E48B-7E5B-F847-ABD7-BB814C2E4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1" y="2036"/>
              <a:ext cx="1" cy="35"/>
            </a:xfrm>
            <a:custGeom>
              <a:avLst/>
              <a:gdLst>
                <a:gd name="T0" fmla="*/ 0 w 1"/>
                <a:gd name="T1" fmla="*/ 0 h 35"/>
                <a:gd name="T2" fmla="*/ 0 w 1"/>
                <a:gd name="T3" fmla="*/ 14 h 35"/>
                <a:gd name="T4" fmla="*/ 0 w 1"/>
                <a:gd name="T5" fmla="*/ 20 h 35"/>
                <a:gd name="T6" fmla="*/ 0 w 1"/>
                <a:gd name="T7" fmla="*/ 28 h 35"/>
                <a:gd name="T8" fmla="*/ 0 w 1"/>
                <a:gd name="T9" fmla="*/ 34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35">
                  <a:moveTo>
                    <a:pt x="0" y="0"/>
                  </a:moveTo>
                  <a:lnTo>
                    <a:pt x="0" y="14"/>
                  </a:lnTo>
                  <a:lnTo>
                    <a:pt x="0" y="20"/>
                  </a:lnTo>
                  <a:lnTo>
                    <a:pt x="0" y="28"/>
                  </a:lnTo>
                  <a:lnTo>
                    <a:pt x="0" y="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3" name="Freeform 49">
              <a:extLst>
                <a:ext uri="{FF2B5EF4-FFF2-40B4-BE49-F238E27FC236}">
                  <a16:creationId xmlns:a16="http://schemas.microsoft.com/office/drawing/2014/main" id="{099FA14E-CA8F-004B-92D5-7B0EAACCB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3" y="2023"/>
              <a:ext cx="9" cy="43"/>
            </a:xfrm>
            <a:custGeom>
              <a:avLst/>
              <a:gdLst>
                <a:gd name="T0" fmla="*/ 8 w 9"/>
                <a:gd name="T1" fmla="*/ 0 h 43"/>
                <a:gd name="T2" fmla="*/ 8 w 9"/>
                <a:gd name="T3" fmla="*/ 6 h 43"/>
                <a:gd name="T4" fmla="*/ 0 w 9"/>
                <a:gd name="T5" fmla="*/ 13 h 43"/>
                <a:gd name="T6" fmla="*/ 0 w 9"/>
                <a:gd name="T7" fmla="*/ 21 h 43"/>
                <a:gd name="T8" fmla="*/ 0 w 9"/>
                <a:gd name="T9" fmla="*/ 34 h 43"/>
                <a:gd name="T10" fmla="*/ 0 w 9"/>
                <a:gd name="T11" fmla="*/ 42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43">
                  <a:moveTo>
                    <a:pt x="8" y="0"/>
                  </a:moveTo>
                  <a:lnTo>
                    <a:pt x="8" y="6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0" y="34"/>
                  </a:lnTo>
                  <a:lnTo>
                    <a:pt x="0" y="4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4" name="Freeform 50">
              <a:extLst>
                <a:ext uri="{FF2B5EF4-FFF2-40B4-BE49-F238E27FC236}">
                  <a16:creationId xmlns:a16="http://schemas.microsoft.com/office/drawing/2014/main" id="{A7B6D4B2-AE6D-F74D-9C9C-88D22C90B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8" y="2007"/>
              <a:ext cx="6" cy="43"/>
            </a:xfrm>
            <a:custGeom>
              <a:avLst/>
              <a:gdLst>
                <a:gd name="T0" fmla="*/ 0 w 6"/>
                <a:gd name="T1" fmla="*/ 0 h 43"/>
                <a:gd name="T2" fmla="*/ 5 w 6"/>
                <a:gd name="T3" fmla="*/ 8 h 43"/>
                <a:gd name="T4" fmla="*/ 5 w 6"/>
                <a:gd name="T5" fmla="*/ 21 h 43"/>
                <a:gd name="T6" fmla="*/ 0 w 6"/>
                <a:gd name="T7" fmla="*/ 36 h 43"/>
                <a:gd name="T8" fmla="*/ 0 w 6"/>
                <a:gd name="T9" fmla="*/ 42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43">
                  <a:moveTo>
                    <a:pt x="0" y="0"/>
                  </a:moveTo>
                  <a:lnTo>
                    <a:pt x="5" y="8"/>
                  </a:lnTo>
                  <a:lnTo>
                    <a:pt x="5" y="21"/>
                  </a:lnTo>
                  <a:lnTo>
                    <a:pt x="0" y="36"/>
                  </a:lnTo>
                  <a:lnTo>
                    <a:pt x="0" y="4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5" name="Freeform 51">
              <a:extLst>
                <a:ext uri="{FF2B5EF4-FFF2-40B4-BE49-F238E27FC236}">
                  <a16:creationId xmlns:a16="http://schemas.microsoft.com/office/drawing/2014/main" id="{C3F9CC02-E25C-4345-B443-33AF2C7E3F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" y="1905"/>
              <a:ext cx="119" cy="43"/>
            </a:xfrm>
            <a:custGeom>
              <a:avLst/>
              <a:gdLst>
                <a:gd name="T0" fmla="*/ 118 w 119"/>
                <a:gd name="T1" fmla="*/ 0 h 43"/>
                <a:gd name="T2" fmla="*/ 110 w 119"/>
                <a:gd name="T3" fmla="*/ 13 h 43"/>
                <a:gd name="T4" fmla="*/ 103 w 119"/>
                <a:gd name="T5" fmla="*/ 21 h 43"/>
                <a:gd name="T6" fmla="*/ 97 w 119"/>
                <a:gd name="T7" fmla="*/ 27 h 43"/>
                <a:gd name="T8" fmla="*/ 89 w 119"/>
                <a:gd name="T9" fmla="*/ 34 h 43"/>
                <a:gd name="T10" fmla="*/ 82 w 119"/>
                <a:gd name="T11" fmla="*/ 34 h 43"/>
                <a:gd name="T12" fmla="*/ 76 w 119"/>
                <a:gd name="T13" fmla="*/ 42 h 43"/>
                <a:gd name="T14" fmla="*/ 61 w 119"/>
                <a:gd name="T15" fmla="*/ 42 h 43"/>
                <a:gd name="T16" fmla="*/ 55 w 119"/>
                <a:gd name="T17" fmla="*/ 42 h 43"/>
                <a:gd name="T18" fmla="*/ 48 w 119"/>
                <a:gd name="T19" fmla="*/ 42 h 43"/>
                <a:gd name="T20" fmla="*/ 34 w 119"/>
                <a:gd name="T21" fmla="*/ 42 h 43"/>
                <a:gd name="T22" fmla="*/ 27 w 119"/>
                <a:gd name="T23" fmla="*/ 34 h 43"/>
                <a:gd name="T24" fmla="*/ 19 w 119"/>
                <a:gd name="T25" fmla="*/ 27 h 43"/>
                <a:gd name="T26" fmla="*/ 13 w 119"/>
                <a:gd name="T27" fmla="*/ 21 h 43"/>
                <a:gd name="T28" fmla="*/ 6 w 119"/>
                <a:gd name="T29" fmla="*/ 13 h 43"/>
                <a:gd name="T30" fmla="*/ 0 w 119"/>
                <a:gd name="T31" fmla="*/ 6 h 4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19" h="43">
                  <a:moveTo>
                    <a:pt x="118" y="0"/>
                  </a:moveTo>
                  <a:lnTo>
                    <a:pt x="110" y="13"/>
                  </a:lnTo>
                  <a:lnTo>
                    <a:pt x="103" y="21"/>
                  </a:lnTo>
                  <a:lnTo>
                    <a:pt x="97" y="27"/>
                  </a:lnTo>
                  <a:lnTo>
                    <a:pt x="89" y="34"/>
                  </a:lnTo>
                  <a:lnTo>
                    <a:pt x="82" y="34"/>
                  </a:lnTo>
                  <a:lnTo>
                    <a:pt x="76" y="42"/>
                  </a:lnTo>
                  <a:lnTo>
                    <a:pt x="61" y="42"/>
                  </a:lnTo>
                  <a:lnTo>
                    <a:pt x="55" y="42"/>
                  </a:lnTo>
                  <a:lnTo>
                    <a:pt x="48" y="42"/>
                  </a:lnTo>
                  <a:lnTo>
                    <a:pt x="34" y="42"/>
                  </a:lnTo>
                  <a:lnTo>
                    <a:pt x="27" y="34"/>
                  </a:lnTo>
                  <a:lnTo>
                    <a:pt x="19" y="27"/>
                  </a:lnTo>
                  <a:lnTo>
                    <a:pt x="13" y="21"/>
                  </a:lnTo>
                  <a:lnTo>
                    <a:pt x="6" y="13"/>
                  </a:lnTo>
                  <a:lnTo>
                    <a:pt x="0" y="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6" name="Freeform 52">
              <a:extLst>
                <a:ext uri="{FF2B5EF4-FFF2-40B4-BE49-F238E27FC236}">
                  <a16:creationId xmlns:a16="http://schemas.microsoft.com/office/drawing/2014/main" id="{5B0F1DB3-AA45-4A4D-91D1-6E933D1F0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9" y="1947"/>
              <a:ext cx="452" cy="90"/>
            </a:xfrm>
            <a:custGeom>
              <a:avLst/>
              <a:gdLst>
                <a:gd name="T0" fmla="*/ 451 w 452"/>
                <a:gd name="T1" fmla="*/ 40 h 90"/>
                <a:gd name="T2" fmla="*/ 443 w 452"/>
                <a:gd name="T3" fmla="*/ 40 h 90"/>
                <a:gd name="T4" fmla="*/ 422 w 452"/>
                <a:gd name="T5" fmla="*/ 49 h 90"/>
                <a:gd name="T6" fmla="*/ 403 w 452"/>
                <a:gd name="T7" fmla="*/ 61 h 90"/>
                <a:gd name="T8" fmla="*/ 382 w 452"/>
                <a:gd name="T9" fmla="*/ 70 h 90"/>
                <a:gd name="T10" fmla="*/ 361 w 452"/>
                <a:gd name="T11" fmla="*/ 76 h 90"/>
                <a:gd name="T12" fmla="*/ 331 w 452"/>
                <a:gd name="T13" fmla="*/ 83 h 90"/>
                <a:gd name="T14" fmla="*/ 313 w 452"/>
                <a:gd name="T15" fmla="*/ 83 h 90"/>
                <a:gd name="T16" fmla="*/ 292 w 452"/>
                <a:gd name="T17" fmla="*/ 89 h 90"/>
                <a:gd name="T18" fmla="*/ 262 w 452"/>
                <a:gd name="T19" fmla="*/ 89 h 90"/>
                <a:gd name="T20" fmla="*/ 243 w 452"/>
                <a:gd name="T21" fmla="*/ 89 h 90"/>
                <a:gd name="T22" fmla="*/ 214 w 452"/>
                <a:gd name="T23" fmla="*/ 89 h 90"/>
                <a:gd name="T24" fmla="*/ 193 w 452"/>
                <a:gd name="T25" fmla="*/ 83 h 90"/>
                <a:gd name="T26" fmla="*/ 166 w 452"/>
                <a:gd name="T27" fmla="*/ 83 h 90"/>
                <a:gd name="T28" fmla="*/ 145 w 452"/>
                <a:gd name="T29" fmla="*/ 76 h 90"/>
                <a:gd name="T30" fmla="*/ 124 w 452"/>
                <a:gd name="T31" fmla="*/ 70 h 90"/>
                <a:gd name="T32" fmla="*/ 103 w 452"/>
                <a:gd name="T33" fmla="*/ 61 h 90"/>
                <a:gd name="T34" fmla="*/ 76 w 452"/>
                <a:gd name="T35" fmla="*/ 49 h 90"/>
                <a:gd name="T36" fmla="*/ 55 w 452"/>
                <a:gd name="T37" fmla="*/ 40 h 90"/>
                <a:gd name="T38" fmla="*/ 34 w 452"/>
                <a:gd name="T39" fmla="*/ 28 h 90"/>
                <a:gd name="T40" fmla="*/ 13 w 452"/>
                <a:gd name="T41" fmla="*/ 13 h 90"/>
                <a:gd name="T42" fmla="*/ 0 w 452"/>
                <a:gd name="T43" fmla="*/ 0 h 9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452" h="90">
                  <a:moveTo>
                    <a:pt x="451" y="40"/>
                  </a:moveTo>
                  <a:lnTo>
                    <a:pt x="443" y="40"/>
                  </a:lnTo>
                  <a:lnTo>
                    <a:pt x="422" y="49"/>
                  </a:lnTo>
                  <a:lnTo>
                    <a:pt x="403" y="61"/>
                  </a:lnTo>
                  <a:lnTo>
                    <a:pt x="382" y="70"/>
                  </a:lnTo>
                  <a:lnTo>
                    <a:pt x="361" y="76"/>
                  </a:lnTo>
                  <a:lnTo>
                    <a:pt x="331" y="83"/>
                  </a:lnTo>
                  <a:lnTo>
                    <a:pt x="313" y="83"/>
                  </a:lnTo>
                  <a:lnTo>
                    <a:pt x="292" y="89"/>
                  </a:lnTo>
                  <a:lnTo>
                    <a:pt x="262" y="89"/>
                  </a:lnTo>
                  <a:lnTo>
                    <a:pt x="243" y="89"/>
                  </a:lnTo>
                  <a:lnTo>
                    <a:pt x="214" y="89"/>
                  </a:lnTo>
                  <a:lnTo>
                    <a:pt x="193" y="83"/>
                  </a:lnTo>
                  <a:lnTo>
                    <a:pt x="166" y="83"/>
                  </a:lnTo>
                  <a:lnTo>
                    <a:pt x="145" y="76"/>
                  </a:lnTo>
                  <a:lnTo>
                    <a:pt x="124" y="70"/>
                  </a:lnTo>
                  <a:lnTo>
                    <a:pt x="103" y="61"/>
                  </a:lnTo>
                  <a:lnTo>
                    <a:pt x="76" y="49"/>
                  </a:lnTo>
                  <a:lnTo>
                    <a:pt x="55" y="40"/>
                  </a:lnTo>
                  <a:lnTo>
                    <a:pt x="34" y="28"/>
                  </a:lnTo>
                  <a:lnTo>
                    <a:pt x="13" y="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7" name="Freeform 53">
              <a:extLst>
                <a:ext uri="{FF2B5EF4-FFF2-40B4-BE49-F238E27FC236}">
                  <a16:creationId xmlns:a16="http://schemas.microsoft.com/office/drawing/2014/main" id="{55BE6C49-D00C-5F42-9429-A511857096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5" y="1997"/>
              <a:ext cx="376" cy="179"/>
            </a:xfrm>
            <a:custGeom>
              <a:avLst/>
              <a:gdLst>
                <a:gd name="T0" fmla="*/ 375 w 376"/>
                <a:gd name="T1" fmla="*/ 103 h 179"/>
                <a:gd name="T2" fmla="*/ 360 w 376"/>
                <a:gd name="T3" fmla="*/ 117 h 179"/>
                <a:gd name="T4" fmla="*/ 346 w 376"/>
                <a:gd name="T5" fmla="*/ 130 h 179"/>
                <a:gd name="T6" fmla="*/ 333 w 376"/>
                <a:gd name="T7" fmla="*/ 138 h 179"/>
                <a:gd name="T8" fmla="*/ 318 w 376"/>
                <a:gd name="T9" fmla="*/ 151 h 179"/>
                <a:gd name="T10" fmla="*/ 304 w 376"/>
                <a:gd name="T11" fmla="*/ 159 h 179"/>
                <a:gd name="T12" fmla="*/ 285 w 376"/>
                <a:gd name="T13" fmla="*/ 165 h 179"/>
                <a:gd name="T14" fmla="*/ 270 w 376"/>
                <a:gd name="T15" fmla="*/ 172 h 179"/>
                <a:gd name="T16" fmla="*/ 256 w 376"/>
                <a:gd name="T17" fmla="*/ 172 h 179"/>
                <a:gd name="T18" fmla="*/ 235 w 376"/>
                <a:gd name="T19" fmla="*/ 178 h 179"/>
                <a:gd name="T20" fmla="*/ 222 w 376"/>
                <a:gd name="T21" fmla="*/ 178 h 179"/>
                <a:gd name="T22" fmla="*/ 201 w 376"/>
                <a:gd name="T23" fmla="*/ 178 h 179"/>
                <a:gd name="T24" fmla="*/ 186 w 376"/>
                <a:gd name="T25" fmla="*/ 178 h 179"/>
                <a:gd name="T26" fmla="*/ 166 w 376"/>
                <a:gd name="T27" fmla="*/ 172 h 179"/>
                <a:gd name="T28" fmla="*/ 153 w 376"/>
                <a:gd name="T29" fmla="*/ 172 h 179"/>
                <a:gd name="T30" fmla="*/ 138 w 376"/>
                <a:gd name="T31" fmla="*/ 165 h 179"/>
                <a:gd name="T32" fmla="*/ 117 w 376"/>
                <a:gd name="T33" fmla="*/ 159 h 179"/>
                <a:gd name="T34" fmla="*/ 105 w 376"/>
                <a:gd name="T35" fmla="*/ 151 h 179"/>
                <a:gd name="T36" fmla="*/ 90 w 376"/>
                <a:gd name="T37" fmla="*/ 144 h 179"/>
                <a:gd name="T38" fmla="*/ 75 w 376"/>
                <a:gd name="T39" fmla="*/ 130 h 179"/>
                <a:gd name="T40" fmla="*/ 63 w 376"/>
                <a:gd name="T41" fmla="*/ 117 h 179"/>
                <a:gd name="T42" fmla="*/ 57 w 376"/>
                <a:gd name="T43" fmla="*/ 109 h 179"/>
                <a:gd name="T44" fmla="*/ 42 w 376"/>
                <a:gd name="T45" fmla="*/ 96 h 179"/>
                <a:gd name="T46" fmla="*/ 36 w 376"/>
                <a:gd name="T47" fmla="*/ 82 h 179"/>
                <a:gd name="T48" fmla="*/ 21 w 376"/>
                <a:gd name="T49" fmla="*/ 61 h 179"/>
                <a:gd name="T50" fmla="*/ 15 w 376"/>
                <a:gd name="T51" fmla="*/ 48 h 179"/>
                <a:gd name="T52" fmla="*/ 15 w 376"/>
                <a:gd name="T53" fmla="*/ 34 h 179"/>
                <a:gd name="T54" fmla="*/ 6 w 376"/>
                <a:gd name="T55" fmla="*/ 13 h 179"/>
                <a:gd name="T56" fmla="*/ 0 w 376"/>
                <a:gd name="T57" fmla="*/ 0 h 17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76" h="179">
                  <a:moveTo>
                    <a:pt x="375" y="103"/>
                  </a:moveTo>
                  <a:lnTo>
                    <a:pt x="360" y="117"/>
                  </a:lnTo>
                  <a:lnTo>
                    <a:pt x="346" y="130"/>
                  </a:lnTo>
                  <a:lnTo>
                    <a:pt x="333" y="138"/>
                  </a:lnTo>
                  <a:lnTo>
                    <a:pt x="318" y="151"/>
                  </a:lnTo>
                  <a:lnTo>
                    <a:pt x="304" y="159"/>
                  </a:lnTo>
                  <a:lnTo>
                    <a:pt x="285" y="165"/>
                  </a:lnTo>
                  <a:lnTo>
                    <a:pt x="270" y="172"/>
                  </a:lnTo>
                  <a:lnTo>
                    <a:pt x="256" y="172"/>
                  </a:lnTo>
                  <a:lnTo>
                    <a:pt x="235" y="178"/>
                  </a:lnTo>
                  <a:lnTo>
                    <a:pt x="222" y="178"/>
                  </a:lnTo>
                  <a:lnTo>
                    <a:pt x="201" y="178"/>
                  </a:lnTo>
                  <a:lnTo>
                    <a:pt x="186" y="178"/>
                  </a:lnTo>
                  <a:lnTo>
                    <a:pt x="166" y="172"/>
                  </a:lnTo>
                  <a:lnTo>
                    <a:pt x="153" y="172"/>
                  </a:lnTo>
                  <a:lnTo>
                    <a:pt x="138" y="165"/>
                  </a:lnTo>
                  <a:lnTo>
                    <a:pt x="117" y="159"/>
                  </a:lnTo>
                  <a:lnTo>
                    <a:pt x="105" y="151"/>
                  </a:lnTo>
                  <a:lnTo>
                    <a:pt x="90" y="144"/>
                  </a:lnTo>
                  <a:lnTo>
                    <a:pt x="75" y="130"/>
                  </a:lnTo>
                  <a:lnTo>
                    <a:pt x="63" y="117"/>
                  </a:lnTo>
                  <a:lnTo>
                    <a:pt x="57" y="109"/>
                  </a:lnTo>
                  <a:lnTo>
                    <a:pt x="42" y="96"/>
                  </a:lnTo>
                  <a:lnTo>
                    <a:pt x="36" y="82"/>
                  </a:lnTo>
                  <a:lnTo>
                    <a:pt x="21" y="61"/>
                  </a:lnTo>
                  <a:lnTo>
                    <a:pt x="15" y="48"/>
                  </a:lnTo>
                  <a:lnTo>
                    <a:pt x="15" y="34"/>
                  </a:lnTo>
                  <a:lnTo>
                    <a:pt x="6" y="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8" name="Freeform 54">
              <a:extLst>
                <a:ext uri="{FF2B5EF4-FFF2-40B4-BE49-F238E27FC236}">
                  <a16:creationId xmlns:a16="http://schemas.microsoft.com/office/drawing/2014/main" id="{10FF877E-6C9C-C848-A625-D9B6F3154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4" y="1365"/>
              <a:ext cx="342" cy="727"/>
            </a:xfrm>
            <a:custGeom>
              <a:avLst/>
              <a:gdLst>
                <a:gd name="T0" fmla="*/ 265 w 342"/>
                <a:gd name="T1" fmla="*/ 630 h 727"/>
                <a:gd name="T2" fmla="*/ 265 w 342"/>
                <a:gd name="T3" fmla="*/ 540 h 727"/>
                <a:gd name="T4" fmla="*/ 286 w 342"/>
                <a:gd name="T5" fmla="*/ 483 h 727"/>
                <a:gd name="T6" fmla="*/ 320 w 342"/>
                <a:gd name="T7" fmla="*/ 450 h 727"/>
                <a:gd name="T8" fmla="*/ 335 w 342"/>
                <a:gd name="T9" fmla="*/ 429 h 727"/>
                <a:gd name="T10" fmla="*/ 341 w 342"/>
                <a:gd name="T11" fmla="*/ 360 h 727"/>
                <a:gd name="T12" fmla="*/ 328 w 342"/>
                <a:gd name="T13" fmla="*/ 305 h 727"/>
                <a:gd name="T14" fmla="*/ 278 w 342"/>
                <a:gd name="T15" fmla="*/ 270 h 727"/>
                <a:gd name="T16" fmla="*/ 238 w 342"/>
                <a:gd name="T17" fmla="*/ 243 h 727"/>
                <a:gd name="T18" fmla="*/ 229 w 342"/>
                <a:gd name="T19" fmla="*/ 201 h 727"/>
                <a:gd name="T20" fmla="*/ 238 w 342"/>
                <a:gd name="T21" fmla="*/ 146 h 727"/>
                <a:gd name="T22" fmla="*/ 229 w 342"/>
                <a:gd name="T23" fmla="*/ 69 h 727"/>
                <a:gd name="T24" fmla="*/ 196 w 342"/>
                <a:gd name="T25" fmla="*/ 15 h 727"/>
                <a:gd name="T26" fmla="*/ 168 w 342"/>
                <a:gd name="T27" fmla="*/ 15 h 727"/>
                <a:gd name="T28" fmla="*/ 147 w 342"/>
                <a:gd name="T29" fmla="*/ 36 h 727"/>
                <a:gd name="T30" fmla="*/ 133 w 342"/>
                <a:gd name="T31" fmla="*/ 98 h 727"/>
                <a:gd name="T32" fmla="*/ 147 w 342"/>
                <a:gd name="T33" fmla="*/ 180 h 727"/>
                <a:gd name="T34" fmla="*/ 168 w 342"/>
                <a:gd name="T35" fmla="*/ 243 h 727"/>
                <a:gd name="T36" fmla="*/ 139 w 342"/>
                <a:gd name="T37" fmla="*/ 236 h 727"/>
                <a:gd name="T38" fmla="*/ 112 w 342"/>
                <a:gd name="T39" fmla="*/ 228 h 727"/>
                <a:gd name="T40" fmla="*/ 91 w 342"/>
                <a:gd name="T41" fmla="*/ 255 h 727"/>
                <a:gd name="T42" fmla="*/ 84 w 342"/>
                <a:gd name="T43" fmla="*/ 285 h 727"/>
                <a:gd name="T44" fmla="*/ 57 w 342"/>
                <a:gd name="T45" fmla="*/ 285 h 727"/>
                <a:gd name="T46" fmla="*/ 36 w 342"/>
                <a:gd name="T47" fmla="*/ 305 h 727"/>
                <a:gd name="T48" fmla="*/ 36 w 342"/>
                <a:gd name="T49" fmla="*/ 339 h 727"/>
                <a:gd name="T50" fmla="*/ 8 w 342"/>
                <a:gd name="T51" fmla="*/ 339 h 727"/>
                <a:gd name="T52" fmla="*/ 0 w 342"/>
                <a:gd name="T53" fmla="*/ 360 h 727"/>
                <a:gd name="T54" fmla="*/ 8 w 342"/>
                <a:gd name="T55" fmla="*/ 408 h 727"/>
                <a:gd name="T56" fmla="*/ 36 w 342"/>
                <a:gd name="T57" fmla="*/ 444 h 727"/>
                <a:gd name="T58" fmla="*/ 57 w 342"/>
                <a:gd name="T59" fmla="*/ 435 h 727"/>
                <a:gd name="T60" fmla="*/ 78 w 342"/>
                <a:gd name="T61" fmla="*/ 402 h 727"/>
                <a:gd name="T62" fmla="*/ 84 w 342"/>
                <a:gd name="T63" fmla="*/ 444 h 727"/>
                <a:gd name="T64" fmla="*/ 78 w 342"/>
                <a:gd name="T65" fmla="*/ 483 h 727"/>
                <a:gd name="T66" fmla="*/ 99 w 342"/>
                <a:gd name="T67" fmla="*/ 525 h 727"/>
                <a:gd name="T68" fmla="*/ 139 w 342"/>
                <a:gd name="T69" fmla="*/ 561 h 727"/>
                <a:gd name="T70" fmla="*/ 168 w 342"/>
                <a:gd name="T71" fmla="*/ 615 h 727"/>
                <a:gd name="T72" fmla="*/ 160 w 342"/>
                <a:gd name="T73" fmla="*/ 726 h 72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42" h="727">
                  <a:moveTo>
                    <a:pt x="272" y="651"/>
                  </a:moveTo>
                  <a:lnTo>
                    <a:pt x="265" y="630"/>
                  </a:lnTo>
                  <a:lnTo>
                    <a:pt x="259" y="582"/>
                  </a:lnTo>
                  <a:lnTo>
                    <a:pt x="265" y="540"/>
                  </a:lnTo>
                  <a:lnTo>
                    <a:pt x="278" y="504"/>
                  </a:lnTo>
                  <a:lnTo>
                    <a:pt x="286" y="483"/>
                  </a:lnTo>
                  <a:lnTo>
                    <a:pt x="307" y="471"/>
                  </a:lnTo>
                  <a:lnTo>
                    <a:pt x="320" y="450"/>
                  </a:lnTo>
                  <a:lnTo>
                    <a:pt x="328" y="444"/>
                  </a:lnTo>
                  <a:lnTo>
                    <a:pt x="335" y="429"/>
                  </a:lnTo>
                  <a:lnTo>
                    <a:pt x="341" y="393"/>
                  </a:lnTo>
                  <a:lnTo>
                    <a:pt x="341" y="360"/>
                  </a:lnTo>
                  <a:lnTo>
                    <a:pt x="335" y="339"/>
                  </a:lnTo>
                  <a:lnTo>
                    <a:pt x="328" y="305"/>
                  </a:lnTo>
                  <a:lnTo>
                    <a:pt x="314" y="291"/>
                  </a:lnTo>
                  <a:lnTo>
                    <a:pt x="278" y="270"/>
                  </a:lnTo>
                  <a:lnTo>
                    <a:pt x="250" y="255"/>
                  </a:lnTo>
                  <a:lnTo>
                    <a:pt x="238" y="243"/>
                  </a:lnTo>
                  <a:lnTo>
                    <a:pt x="229" y="222"/>
                  </a:lnTo>
                  <a:lnTo>
                    <a:pt x="229" y="201"/>
                  </a:lnTo>
                  <a:lnTo>
                    <a:pt x="238" y="167"/>
                  </a:lnTo>
                  <a:lnTo>
                    <a:pt x="238" y="146"/>
                  </a:lnTo>
                  <a:lnTo>
                    <a:pt x="238" y="98"/>
                  </a:lnTo>
                  <a:lnTo>
                    <a:pt x="229" y="69"/>
                  </a:lnTo>
                  <a:lnTo>
                    <a:pt x="217" y="29"/>
                  </a:lnTo>
                  <a:lnTo>
                    <a:pt x="196" y="15"/>
                  </a:lnTo>
                  <a:lnTo>
                    <a:pt x="181" y="0"/>
                  </a:lnTo>
                  <a:lnTo>
                    <a:pt x="168" y="15"/>
                  </a:lnTo>
                  <a:lnTo>
                    <a:pt x="154" y="21"/>
                  </a:lnTo>
                  <a:lnTo>
                    <a:pt x="147" y="36"/>
                  </a:lnTo>
                  <a:lnTo>
                    <a:pt x="139" y="69"/>
                  </a:lnTo>
                  <a:lnTo>
                    <a:pt x="133" y="98"/>
                  </a:lnTo>
                  <a:lnTo>
                    <a:pt x="139" y="126"/>
                  </a:lnTo>
                  <a:lnTo>
                    <a:pt x="147" y="180"/>
                  </a:lnTo>
                  <a:lnTo>
                    <a:pt x="160" y="215"/>
                  </a:lnTo>
                  <a:lnTo>
                    <a:pt x="168" y="243"/>
                  </a:lnTo>
                  <a:lnTo>
                    <a:pt x="154" y="243"/>
                  </a:lnTo>
                  <a:lnTo>
                    <a:pt x="139" y="236"/>
                  </a:lnTo>
                  <a:lnTo>
                    <a:pt x="133" y="228"/>
                  </a:lnTo>
                  <a:lnTo>
                    <a:pt x="112" y="228"/>
                  </a:lnTo>
                  <a:lnTo>
                    <a:pt x="99" y="243"/>
                  </a:lnTo>
                  <a:lnTo>
                    <a:pt x="91" y="255"/>
                  </a:lnTo>
                  <a:lnTo>
                    <a:pt x="91" y="276"/>
                  </a:lnTo>
                  <a:lnTo>
                    <a:pt x="84" y="285"/>
                  </a:lnTo>
                  <a:lnTo>
                    <a:pt x="69" y="285"/>
                  </a:lnTo>
                  <a:lnTo>
                    <a:pt x="57" y="285"/>
                  </a:lnTo>
                  <a:lnTo>
                    <a:pt x="48" y="291"/>
                  </a:lnTo>
                  <a:lnTo>
                    <a:pt x="36" y="305"/>
                  </a:lnTo>
                  <a:lnTo>
                    <a:pt x="36" y="318"/>
                  </a:lnTo>
                  <a:lnTo>
                    <a:pt x="36" y="339"/>
                  </a:lnTo>
                  <a:lnTo>
                    <a:pt x="21" y="333"/>
                  </a:lnTo>
                  <a:lnTo>
                    <a:pt x="8" y="339"/>
                  </a:lnTo>
                  <a:lnTo>
                    <a:pt x="0" y="354"/>
                  </a:lnTo>
                  <a:lnTo>
                    <a:pt x="0" y="360"/>
                  </a:lnTo>
                  <a:lnTo>
                    <a:pt x="0" y="387"/>
                  </a:lnTo>
                  <a:lnTo>
                    <a:pt x="8" y="408"/>
                  </a:lnTo>
                  <a:lnTo>
                    <a:pt x="15" y="429"/>
                  </a:lnTo>
                  <a:lnTo>
                    <a:pt x="36" y="444"/>
                  </a:lnTo>
                  <a:lnTo>
                    <a:pt x="48" y="444"/>
                  </a:lnTo>
                  <a:lnTo>
                    <a:pt x="57" y="435"/>
                  </a:lnTo>
                  <a:lnTo>
                    <a:pt x="69" y="429"/>
                  </a:lnTo>
                  <a:lnTo>
                    <a:pt x="78" y="402"/>
                  </a:lnTo>
                  <a:lnTo>
                    <a:pt x="91" y="435"/>
                  </a:lnTo>
                  <a:lnTo>
                    <a:pt x="84" y="444"/>
                  </a:lnTo>
                  <a:lnTo>
                    <a:pt x="78" y="462"/>
                  </a:lnTo>
                  <a:lnTo>
                    <a:pt x="78" y="483"/>
                  </a:lnTo>
                  <a:lnTo>
                    <a:pt x="84" y="513"/>
                  </a:lnTo>
                  <a:lnTo>
                    <a:pt x="99" y="525"/>
                  </a:lnTo>
                  <a:lnTo>
                    <a:pt x="126" y="546"/>
                  </a:lnTo>
                  <a:lnTo>
                    <a:pt x="139" y="561"/>
                  </a:lnTo>
                  <a:lnTo>
                    <a:pt x="160" y="588"/>
                  </a:lnTo>
                  <a:lnTo>
                    <a:pt x="168" y="615"/>
                  </a:lnTo>
                  <a:lnTo>
                    <a:pt x="168" y="657"/>
                  </a:lnTo>
                  <a:lnTo>
                    <a:pt x="160" y="726"/>
                  </a:lnTo>
                  <a:lnTo>
                    <a:pt x="272" y="651"/>
                  </a:lnTo>
                </a:path>
              </a:pathLst>
            </a:custGeom>
            <a:solidFill>
              <a:srgbClr val="FF9975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Freeform 55">
              <a:extLst>
                <a:ext uri="{FF2B5EF4-FFF2-40B4-BE49-F238E27FC236}">
                  <a16:creationId xmlns:a16="http://schemas.microsoft.com/office/drawing/2014/main" id="{F6DC7DF8-D9E6-F943-9B77-2051EC9F5D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9" y="1997"/>
              <a:ext cx="1467" cy="1364"/>
            </a:xfrm>
            <a:custGeom>
              <a:avLst/>
              <a:gdLst>
                <a:gd name="T0" fmla="*/ 63 w 1467"/>
                <a:gd name="T1" fmla="*/ 331 h 1364"/>
                <a:gd name="T2" fmla="*/ 48 w 1467"/>
                <a:gd name="T3" fmla="*/ 442 h 1364"/>
                <a:gd name="T4" fmla="*/ 69 w 1467"/>
                <a:gd name="T5" fmla="*/ 524 h 1364"/>
                <a:gd name="T6" fmla="*/ 139 w 1467"/>
                <a:gd name="T7" fmla="*/ 554 h 1364"/>
                <a:gd name="T8" fmla="*/ 181 w 1467"/>
                <a:gd name="T9" fmla="*/ 566 h 1364"/>
                <a:gd name="T10" fmla="*/ 187 w 1467"/>
                <a:gd name="T11" fmla="*/ 656 h 1364"/>
                <a:gd name="T12" fmla="*/ 229 w 1467"/>
                <a:gd name="T13" fmla="*/ 705 h 1364"/>
                <a:gd name="T14" fmla="*/ 271 w 1467"/>
                <a:gd name="T15" fmla="*/ 698 h 1364"/>
                <a:gd name="T16" fmla="*/ 278 w 1467"/>
                <a:gd name="T17" fmla="*/ 767 h 1364"/>
                <a:gd name="T18" fmla="*/ 362 w 1467"/>
                <a:gd name="T19" fmla="*/ 843 h 1364"/>
                <a:gd name="T20" fmla="*/ 341 w 1467"/>
                <a:gd name="T21" fmla="*/ 906 h 1364"/>
                <a:gd name="T22" fmla="*/ 347 w 1467"/>
                <a:gd name="T23" fmla="*/ 1017 h 1364"/>
                <a:gd name="T24" fmla="*/ 368 w 1467"/>
                <a:gd name="T25" fmla="*/ 1086 h 1364"/>
                <a:gd name="T26" fmla="*/ 416 w 1467"/>
                <a:gd name="T27" fmla="*/ 1176 h 1364"/>
                <a:gd name="T28" fmla="*/ 416 w 1467"/>
                <a:gd name="T29" fmla="*/ 1225 h 1364"/>
                <a:gd name="T30" fmla="*/ 431 w 1467"/>
                <a:gd name="T31" fmla="*/ 1306 h 1364"/>
                <a:gd name="T32" fmla="*/ 492 w 1467"/>
                <a:gd name="T33" fmla="*/ 1363 h 1364"/>
                <a:gd name="T34" fmla="*/ 1306 w 1467"/>
                <a:gd name="T35" fmla="*/ 1336 h 1364"/>
                <a:gd name="T36" fmla="*/ 1321 w 1467"/>
                <a:gd name="T37" fmla="*/ 1294 h 1364"/>
                <a:gd name="T38" fmla="*/ 1390 w 1467"/>
                <a:gd name="T39" fmla="*/ 1273 h 1364"/>
                <a:gd name="T40" fmla="*/ 1424 w 1467"/>
                <a:gd name="T41" fmla="*/ 1216 h 1364"/>
                <a:gd name="T42" fmla="*/ 1466 w 1467"/>
                <a:gd name="T43" fmla="*/ 1162 h 1364"/>
                <a:gd name="T44" fmla="*/ 1411 w 1467"/>
                <a:gd name="T45" fmla="*/ 1113 h 1364"/>
                <a:gd name="T46" fmla="*/ 1397 w 1467"/>
                <a:gd name="T47" fmla="*/ 921 h 1364"/>
                <a:gd name="T48" fmla="*/ 1369 w 1467"/>
                <a:gd name="T49" fmla="*/ 788 h 1364"/>
                <a:gd name="T50" fmla="*/ 1312 w 1467"/>
                <a:gd name="T51" fmla="*/ 719 h 1364"/>
                <a:gd name="T52" fmla="*/ 1279 w 1467"/>
                <a:gd name="T53" fmla="*/ 650 h 1364"/>
                <a:gd name="T54" fmla="*/ 1237 w 1467"/>
                <a:gd name="T55" fmla="*/ 593 h 1364"/>
                <a:gd name="T56" fmla="*/ 1182 w 1467"/>
                <a:gd name="T57" fmla="*/ 581 h 1364"/>
                <a:gd name="T58" fmla="*/ 1119 w 1467"/>
                <a:gd name="T59" fmla="*/ 602 h 1364"/>
                <a:gd name="T60" fmla="*/ 1043 w 1467"/>
                <a:gd name="T61" fmla="*/ 545 h 1364"/>
                <a:gd name="T62" fmla="*/ 883 w 1467"/>
                <a:gd name="T63" fmla="*/ 497 h 1364"/>
                <a:gd name="T64" fmla="*/ 633 w 1467"/>
                <a:gd name="T65" fmla="*/ 539 h 1364"/>
                <a:gd name="T66" fmla="*/ 549 w 1467"/>
                <a:gd name="T67" fmla="*/ 545 h 1364"/>
                <a:gd name="T68" fmla="*/ 528 w 1467"/>
                <a:gd name="T69" fmla="*/ 476 h 1364"/>
                <a:gd name="T70" fmla="*/ 507 w 1467"/>
                <a:gd name="T71" fmla="*/ 428 h 1364"/>
                <a:gd name="T72" fmla="*/ 444 w 1467"/>
                <a:gd name="T73" fmla="*/ 421 h 1364"/>
                <a:gd name="T74" fmla="*/ 437 w 1467"/>
                <a:gd name="T75" fmla="*/ 359 h 1364"/>
                <a:gd name="T76" fmla="*/ 347 w 1467"/>
                <a:gd name="T77" fmla="*/ 346 h 1364"/>
                <a:gd name="T78" fmla="*/ 299 w 1467"/>
                <a:gd name="T79" fmla="*/ 298 h 1364"/>
                <a:gd name="T80" fmla="*/ 313 w 1467"/>
                <a:gd name="T81" fmla="*/ 178 h 1364"/>
                <a:gd name="T82" fmla="*/ 278 w 1467"/>
                <a:gd name="T83" fmla="*/ 159 h 1364"/>
                <a:gd name="T84" fmla="*/ 244 w 1467"/>
                <a:gd name="T85" fmla="*/ 109 h 1364"/>
                <a:gd name="T86" fmla="*/ 181 w 1467"/>
                <a:gd name="T87" fmla="*/ 6 h 1364"/>
                <a:gd name="T88" fmla="*/ 145 w 1467"/>
                <a:gd name="T89" fmla="*/ 0 h 1364"/>
                <a:gd name="T90" fmla="*/ 90 w 1467"/>
                <a:gd name="T91" fmla="*/ 34 h 1364"/>
                <a:gd name="T92" fmla="*/ 21 w 1467"/>
                <a:gd name="T93" fmla="*/ 96 h 1364"/>
                <a:gd name="T94" fmla="*/ 0 w 1467"/>
                <a:gd name="T95" fmla="*/ 178 h 1364"/>
                <a:gd name="T96" fmla="*/ 21 w 1467"/>
                <a:gd name="T97" fmla="*/ 289 h 1364"/>
                <a:gd name="T98" fmla="*/ 63 w 1467"/>
                <a:gd name="T99" fmla="*/ 310 h 136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467" h="1364">
                  <a:moveTo>
                    <a:pt x="63" y="310"/>
                  </a:moveTo>
                  <a:lnTo>
                    <a:pt x="63" y="317"/>
                  </a:lnTo>
                  <a:lnTo>
                    <a:pt x="63" y="331"/>
                  </a:lnTo>
                  <a:lnTo>
                    <a:pt x="55" y="352"/>
                  </a:lnTo>
                  <a:lnTo>
                    <a:pt x="48" y="401"/>
                  </a:lnTo>
                  <a:lnTo>
                    <a:pt x="48" y="442"/>
                  </a:lnTo>
                  <a:lnTo>
                    <a:pt x="48" y="470"/>
                  </a:lnTo>
                  <a:lnTo>
                    <a:pt x="55" y="491"/>
                  </a:lnTo>
                  <a:lnTo>
                    <a:pt x="69" y="524"/>
                  </a:lnTo>
                  <a:lnTo>
                    <a:pt x="90" y="545"/>
                  </a:lnTo>
                  <a:lnTo>
                    <a:pt x="118" y="554"/>
                  </a:lnTo>
                  <a:lnTo>
                    <a:pt x="139" y="554"/>
                  </a:lnTo>
                  <a:lnTo>
                    <a:pt x="160" y="545"/>
                  </a:lnTo>
                  <a:lnTo>
                    <a:pt x="172" y="545"/>
                  </a:lnTo>
                  <a:lnTo>
                    <a:pt x="181" y="566"/>
                  </a:lnTo>
                  <a:lnTo>
                    <a:pt x="187" y="587"/>
                  </a:lnTo>
                  <a:lnTo>
                    <a:pt x="181" y="635"/>
                  </a:lnTo>
                  <a:lnTo>
                    <a:pt x="187" y="656"/>
                  </a:lnTo>
                  <a:lnTo>
                    <a:pt x="194" y="677"/>
                  </a:lnTo>
                  <a:lnTo>
                    <a:pt x="208" y="698"/>
                  </a:lnTo>
                  <a:lnTo>
                    <a:pt x="229" y="705"/>
                  </a:lnTo>
                  <a:lnTo>
                    <a:pt x="250" y="705"/>
                  </a:lnTo>
                  <a:lnTo>
                    <a:pt x="263" y="698"/>
                  </a:lnTo>
                  <a:lnTo>
                    <a:pt x="271" y="698"/>
                  </a:lnTo>
                  <a:lnTo>
                    <a:pt x="271" y="719"/>
                  </a:lnTo>
                  <a:lnTo>
                    <a:pt x="271" y="747"/>
                  </a:lnTo>
                  <a:lnTo>
                    <a:pt x="278" y="767"/>
                  </a:lnTo>
                  <a:lnTo>
                    <a:pt x="299" y="795"/>
                  </a:lnTo>
                  <a:lnTo>
                    <a:pt x="320" y="809"/>
                  </a:lnTo>
                  <a:lnTo>
                    <a:pt x="362" y="843"/>
                  </a:lnTo>
                  <a:lnTo>
                    <a:pt x="353" y="864"/>
                  </a:lnTo>
                  <a:lnTo>
                    <a:pt x="347" y="879"/>
                  </a:lnTo>
                  <a:lnTo>
                    <a:pt x="341" y="906"/>
                  </a:lnTo>
                  <a:lnTo>
                    <a:pt x="341" y="927"/>
                  </a:lnTo>
                  <a:lnTo>
                    <a:pt x="341" y="975"/>
                  </a:lnTo>
                  <a:lnTo>
                    <a:pt x="347" y="1017"/>
                  </a:lnTo>
                  <a:lnTo>
                    <a:pt x="353" y="1044"/>
                  </a:lnTo>
                  <a:lnTo>
                    <a:pt x="362" y="1065"/>
                  </a:lnTo>
                  <a:lnTo>
                    <a:pt x="368" y="1086"/>
                  </a:lnTo>
                  <a:lnTo>
                    <a:pt x="389" y="1113"/>
                  </a:lnTo>
                  <a:lnTo>
                    <a:pt x="404" y="1141"/>
                  </a:lnTo>
                  <a:lnTo>
                    <a:pt x="416" y="1176"/>
                  </a:lnTo>
                  <a:lnTo>
                    <a:pt x="437" y="1197"/>
                  </a:lnTo>
                  <a:lnTo>
                    <a:pt x="431" y="1204"/>
                  </a:lnTo>
                  <a:lnTo>
                    <a:pt x="416" y="1225"/>
                  </a:lnTo>
                  <a:lnTo>
                    <a:pt x="410" y="1252"/>
                  </a:lnTo>
                  <a:lnTo>
                    <a:pt x="416" y="1279"/>
                  </a:lnTo>
                  <a:lnTo>
                    <a:pt x="431" y="1306"/>
                  </a:lnTo>
                  <a:lnTo>
                    <a:pt x="444" y="1327"/>
                  </a:lnTo>
                  <a:lnTo>
                    <a:pt x="465" y="1342"/>
                  </a:lnTo>
                  <a:lnTo>
                    <a:pt x="492" y="1363"/>
                  </a:lnTo>
                  <a:lnTo>
                    <a:pt x="1291" y="1363"/>
                  </a:lnTo>
                  <a:lnTo>
                    <a:pt x="1300" y="1348"/>
                  </a:lnTo>
                  <a:lnTo>
                    <a:pt x="1306" y="1336"/>
                  </a:lnTo>
                  <a:lnTo>
                    <a:pt x="1306" y="1315"/>
                  </a:lnTo>
                  <a:lnTo>
                    <a:pt x="1306" y="1300"/>
                  </a:lnTo>
                  <a:lnTo>
                    <a:pt x="1321" y="1294"/>
                  </a:lnTo>
                  <a:lnTo>
                    <a:pt x="1342" y="1294"/>
                  </a:lnTo>
                  <a:lnTo>
                    <a:pt x="1363" y="1285"/>
                  </a:lnTo>
                  <a:lnTo>
                    <a:pt x="1390" y="1273"/>
                  </a:lnTo>
                  <a:lnTo>
                    <a:pt x="1403" y="1258"/>
                  </a:lnTo>
                  <a:lnTo>
                    <a:pt x="1411" y="1237"/>
                  </a:lnTo>
                  <a:lnTo>
                    <a:pt x="1424" y="1216"/>
                  </a:lnTo>
                  <a:lnTo>
                    <a:pt x="1445" y="1197"/>
                  </a:lnTo>
                  <a:lnTo>
                    <a:pt x="1460" y="1183"/>
                  </a:lnTo>
                  <a:lnTo>
                    <a:pt x="1466" y="1162"/>
                  </a:lnTo>
                  <a:lnTo>
                    <a:pt x="1460" y="1141"/>
                  </a:lnTo>
                  <a:lnTo>
                    <a:pt x="1445" y="1128"/>
                  </a:lnTo>
                  <a:lnTo>
                    <a:pt x="1411" y="1113"/>
                  </a:lnTo>
                  <a:lnTo>
                    <a:pt x="1403" y="1059"/>
                  </a:lnTo>
                  <a:lnTo>
                    <a:pt x="1390" y="981"/>
                  </a:lnTo>
                  <a:lnTo>
                    <a:pt x="1397" y="921"/>
                  </a:lnTo>
                  <a:lnTo>
                    <a:pt x="1397" y="906"/>
                  </a:lnTo>
                  <a:lnTo>
                    <a:pt x="1390" y="851"/>
                  </a:lnTo>
                  <a:lnTo>
                    <a:pt x="1369" y="788"/>
                  </a:lnTo>
                  <a:lnTo>
                    <a:pt x="1348" y="753"/>
                  </a:lnTo>
                  <a:lnTo>
                    <a:pt x="1333" y="732"/>
                  </a:lnTo>
                  <a:lnTo>
                    <a:pt x="1312" y="719"/>
                  </a:lnTo>
                  <a:lnTo>
                    <a:pt x="1306" y="713"/>
                  </a:lnTo>
                  <a:lnTo>
                    <a:pt x="1291" y="684"/>
                  </a:lnTo>
                  <a:lnTo>
                    <a:pt x="1279" y="650"/>
                  </a:lnTo>
                  <a:lnTo>
                    <a:pt x="1272" y="629"/>
                  </a:lnTo>
                  <a:lnTo>
                    <a:pt x="1258" y="614"/>
                  </a:lnTo>
                  <a:lnTo>
                    <a:pt x="1237" y="593"/>
                  </a:lnTo>
                  <a:lnTo>
                    <a:pt x="1222" y="587"/>
                  </a:lnTo>
                  <a:lnTo>
                    <a:pt x="1209" y="587"/>
                  </a:lnTo>
                  <a:lnTo>
                    <a:pt x="1182" y="581"/>
                  </a:lnTo>
                  <a:lnTo>
                    <a:pt x="1161" y="587"/>
                  </a:lnTo>
                  <a:lnTo>
                    <a:pt x="1132" y="593"/>
                  </a:lnTo>
                  <a:lnTo>
                    <a:pt x="1119" y="602"/>
                  </a:lnTo>
                  <a:lnTo>
                    <a:pt x="1104" y="581"/>
                  </a:lnTo>
                  <a:lnTo>
                    <a:pt x="1077" y="560"/>
                  </a:lnTo>
                  <a:lnTo>
                    <a:pt x="1043" y="545"/>
                  </a:lnTo>
                  <a:lnTo>
                    <a:pt x="1007" y="533"/>
                  </a:lnTo>
                  <a:lnTo>
                    <a:pt x="986" y="524"/>
                  </a:lnTo>
                  <a:lnTo>
                    <a:pt x="883" y="497"/>
                  </a:lnTo>
                  <a:lnTo>
                    <a:pt x="778" y="505"/>
                  </a:lnTo>
                  <a:lnTo>
                    <a:pt x="709" y="533"/>
                  </a:lnTo>
                  <a:lnTo>
                    <a:pt x="633" y="539"/>
                  </a:lnTo>
                  <a:lnTo>
                    <a:pt x="604" y="545"/>
                  </a:lnTo>
                  <a:lnTo>
                    <a:pt x="570" y="554"/>
                  </a:lnTo>
                  <a:lnTo>
                    <a:pt x="549" y="545"/>
                  </a:lnTo>
                  <a:lnTo>
                    <a:pt x="534" y="533"/>
                  </a:lnTo>
                  <a:lnTo>
                    <a:pt x="528" y="512"/>
                  </a:lnTo>
                  <a:lnTo>
                    <a:pt x="528" y="476"/>
                  </a:lnTo>
                  <a:lnTo>
                    <a:pt x="528" y="449"/>
                  </a:lnTo>
                  <a:lnTo>
                    <a:pt x="522" y="436"/>
                  </a:lnTo>
                  <a:lnTo>
                    <a:pt x="507" y="428"/>
                  </a:lnTo>
                  <a:lnTo>
                    <a:pt x="492" y="428"/>
                  </a:lnTo>
                  <a:lnTo>
                    <a:pt x="459" y="436"/>
                  </a:lnTo>
                  <a:lnTo>
                    <a:pt x="444" y="421"/>
                  </a:lnTo>
                  <a:lnTo>
                    <a:pt x="452" y="407"/>
                  </a:lnTo>
                  <a:lnTo>
                    <a:pt x="444" y="380"/>
                  </a:lnTo>
                  <a:lnTo>
                    <a:pt x="437" y="359"/>
                  </a:lnTo>
                  <a:lnTo>
                    <a:pt x="416" y="346"/>
                  </a:lnTo>
                  <a:lnTo>
                    <a:pt x="383" y="346"/>
                  </a:lnTo>
                  <a:lnTo>
                    <a:pt x="347" y="346"/>
                  </a:lnTo>
                  <a:lnTo>
                    <a:pt x="320" y="338"/>
                  </a:lnTo>
                  <a:lnTo>
                    <a:pt x="305" y="317"/>
                  </a:lnTo>
                  <a:lnTo>
                    <a:pt x="299" y="298"/>
                  </a:lnTo>
                  <a:lnTo>
                    <a:pt x="299" y="256"/>
                  </a:lnTo>
                  <a:lnTo>
                    <a:pt x="313" y="199"/>
                  </a:lnTo>
                  <a:lnTo>
                    <a:pt x="313" y="178"/>
                  </a:lnTo>
                  <a:lnTo>
                    <a:pt x="313" y="159"/>
                  </a:lnTo>
                  <a:lnTo>
                    <a:pt x="299" y="159"/>
                  </a:lnTo>
                  <a:lnTo>
                    <a:pt x="278" y="159"/>
                  </a:lnTo>
                  <a:lnTo>
                    <a:pt x="263" y="159"/>
                  </a:lnTo>
                  <a:lnTo>
                    <a:pt x="250" y="138"/>
                  </a:lnTo>
                  <a:lnTo>
                    <a:pt x="244" y="109"/>
                  </a:lnTo>
                  <a:lnTo>
                    <a:pt x="229" y="82"/>
                  </a:lnTo>
                  <a:lnTo>
                    <a:pt x="202" y="40"/>
                  </a:lnTo>
                  <a:lnTo>
                    <a:pt x="181" y="6"/>
                  </a:lnTo>
                  <a:lnTo>
                    <a:pt x="172" y="0"/>
                  </a:lnTo>
                  <a:lnTo>
                    <a:pt x="160" y="0"/>
                  </a:lnTo>
                  <a:lnTo>
                    <a:pt x="145" y="0"/>
                  </a:lnTo>
                  <a:lnTo>
                    <a:pt x="124" y="13"/>
                  </a:lnTo>
                  <a:lnTo>
                    <a:pt x="111" y="21"/>
                  </a:lnTo>
                  <a:lnTo>
                    <a:pt x="90" y="34"/>
                  </a:lnTo>
                  <a:lnTo>
                    <a:pt x="63" y="55"/>
                  </a:lnTo>
                  <a:lnTo>
                    <a:pt x="34" y="82"/>
                  </a:lnTo>
                  <a:lnTo>
                    <a:pt x="21" y="96"/>
                  </a:lnTo>
                  <a:lnTo>
                    <a:pt x="6" y="117"/>
                  </a:lnTo>
                  <a:lnTo>
                    <a:pt x="0" y="145"/>
                  </a:lnTo>
                  <a:lnTo>
                    <a:pt x="0" y="178"/>
                  </a:lnTo>
                  <a:lnTo>
                    <a:pt x="0" y="220"/>
                  </a:lnTo>
                  <a:lnTo>
                    <a:pt x="6" y="247"/>
                  </a:lnTo>
                  <a:lnTo>
                    <a:pt x="21" y="289"/>
                  </a:lnTo>
                  <a:lnTo>
                    <a:pt x="27" y="298"/>
                  </a:lnTo>
                  <a:lnTo>
                    <a:pt x="48" y="304"/>
                  </a:lnTo>
                  <a:lnTo>
                    <a:pt x="63" y="310"/>
                  </a:lnTo>
                </a:path>
              </a:pathLst>
            </a:custGeom>
            <a:solidFill>
              <a:srgbClr val="A66989"/>
            </a:solidFill>
            <a:ln w="12700" cap="rnd" cmpd="sng">
              <a:solidFill>
                <a:srgbClr val="A66989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0" name="Freeform 56">
              <a:extLst>
                <a:ext uri="{FF2B5EF4-FFF2-40B4-BE49-F238E27FC236}">
                  <a16:creationId xmlns:a16="http://schemas.microsoft.com/office/drawing/2014/main" id="{E66BFA1D-F67F-3A41-B766-159D509A9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1640"/>
              <a:ext cx="80" cy="106"/>
            </a:xfrm>
            <a:custGeom>
              <a:avLst/>
              <a:gdLst>
                <a:gd name="T0" fmla="*/ 79 w 80"/>
                <a:gd name="T1" fmla="*/ 63 h 106"/>
                <a:gd name="T2" fmla="*/ 79 w 80"/>
                <a:gd name="T3" fmla="*/ 84 h 106"/>
                <a:gd name="T4" fmla="*/ 79 w 80"/>
                <a:gd name="T5" fmla="*/ 90 h 106"/>
                <a:gd name="T6" fmla="*/ 70 w 80"/>
                <a:gd name="T7" fmla="*/ 99 h 106"/>
                <a:gd name="T8" fmla="*/ 58 w 80"/>
                <a:gd name="T9" fmla="*/ 105 h 106"/>
                <a:gd name="T10" fmla="*/ 49 w 80"/>
                <a:gd name="T11" fmla="*/ 105 h 106"/>
                <a:gd name="T12" fmla="*/ 36 w 80"/>
                <a:gd name="T13" fmla="*/ 105 h 106"/>
                <a:gd name="T14" fmla="*/ 28 w 80"/>
                <a:gd name="T15" fmla="*/ 105 h 106"/>
                <a:gd name="T16" fmla="*/ 21 w 80"/>
                <a:gd name="T17" fmla="*/ 105 h 106"/>
                <a:gd name="T18" fmla="*/ 15 w 80"/>
                <a:gd name="T19" fmla="*/ 90 h 106"/>
                <a:gd name="T20" fmla="*/ 9 w 80"/>
                <a:gd name="T21" fmla="*/ 78 h 106"/>
                <a:gd name="T22" fmla="*/ 9 w 80"/>
                <a:gd name="T23" fmla="*/ 57 h 106"/>
                <a:gd name="T24" fmla="*/ 9 w 80"/>
                <a:gd name="T25" fmla="*/ 29 h 106"/>
                <a:gd name="T26" fmla="*/ 0 w 80"/>
                <a:gd name="T27" fmla="*/ 0 h 10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0" h="106">
                  <a:moveTo>
                    <a:pt x="79" y="63"/>
                  </a:moveTo>
                  <a:lnTo>
                    <a:pt x="79" y="84"/>
                  </a:lnTo>
                  <a:lnTo>
                    <a:pt x="79" y="90"/>
                  </a:lnTo>
                  <a:lnTo>
                    <a:pt x="70" y="99"/>
                  </a:lnTo>
                  <a:lnTo>
                    <a:pt x="58" y="105"/>
                  </a:lnTo>
                  <a:lnTo>
                    <a:pt x="49" y="105"/>
                  </a:lnTo>
                  <a:lnTo>
                    <a:pt x="36" y="105"/>
                  </a:lnTo>
                  <a:lnTo>
                    <a:pt x="28" y="105"/>
                  </a:lnTo>
                  <a:lnTo>
                    <a:pt x="21" y="105"/>
                  </a:lnTo>
                  <a:lnTo>
                    <a:pt x="15" y="90"/>
                  </a:lnTo>
                  <a:lnTo>
                    <a:pt x="9" y="78"/>
                  </a:lnTo>
                  <a:lnTo>
                    <a:pt x="9" y="57"/>
                  </a:lnTo>
                  <a:lnTo>
                    <a:pt x="9" y="2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1" name="Freeform 57">
              <a:extLst>
                <a:ext uri="{FF2B5EF4-FFF2-40B4-BE49-F238E27FC236}">
                  <a16:creationId xmlns:a16="http://schemas.microsoft.com/office/drawing/2014/main" id="{D2ED3354-A910-3C4C-B070-F0C864605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1" y="1698"/>
              <a:ext cx="69" cy="61"/>
            </a:xfrm>
            <a:custGeom>
              <a:avLst/>
              <a:gdLst>
                <a:gd name="T0" fmla="*/ 68 w 69"/>
                <a:gd name="T1" fmla="*/ 48 h 61"/>
                <a:gd name="T2" fmla="*/ 62 w 69"/>
                <a:gd name="T3" fmla="*/ 60 h 61"/>
                <a:gd name="T4" fmla="*/ 54 w 69"/>
                <a:gd name="T5" fmla="*/ 60 h 61"/>
                <a:gd name="T6" fmla="*/ 41 w 69"/>
                <a:gd name="T7" fmla="*/ 60 h 61"/>
                <a:gd name="T8" fmla="*/ 27 w 69"/>
                <a:gd name="T9" fmla="*/ 60 h 61"/>
                <a:gd name="T10" fmla="*/ 21 w 69"/>
                <a:gd name="T11" fmla="*/ 60 h 61"/>
                <a:gd name="T12" fmla="*/ 12 w 69"/>
                <a:gd name="T13" fmla="*/ 54 h 61"/>
                <a:gd name="T14" fmla="*/ 6 w 69"/>
                <a:gd name="T15" fmla="*/ 41 h 61"/>
                <a:gd name="T16" fmla="*/ 6 w 69"/>
                <a:gd name="T17" fmla="*/ 27 h 61"/>
                <a:gd name="T18" fmla="*/ 0 w 69"/>
                <a:gd name="T19" fmla="*/ 0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9" h="61">
                  <a:moveTo>
                    <a:pt x="68" y="48"/>
                  </a:moveTo>
                  <a:lnTo>
                    <a:pt x="62" y="60"/>
                  </a:lnTo>
                  <a:lnTo>
                    <a:pt x="54" y="60"/>
                  </a:lnTo>
                  <a:lnTo>
                    <a:pt x="41" y="60"/>
                  </a:lnTo>
                  <a:lnTo>
                    <a:pt x="27" y="60"/>
                  </a:lnTo>
                  <a:lnTo>
                    <a:pt x="21" y="60"/>
                  </a:lnTo>
                  <a:lnTo>
                    <a:pt x="12" y="54"/>
                  </a:lnTo>
                  <a:lnTo>
                    <a:pt x="6" y="41"/>
                  </a:lnTo>
                  <a:lnTo>
                    <a:pt x="6" y="2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Freeform 58">
              <a:extLst>
                <a:ext uri="{FF2B5EF4-FFF2-40B4-BE49-F238E27FC236}">
                  <a16:creationId xmlns:a16="http://schemas.microsoft.com/office/drawing/2014/main" id="{3C7B9487-0C19-0B4D-BDF0-8D2F43B76E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1758"/>
              <a:ext cx="101" cy="38"/>
            </a:xfrm>
            <a:custGeom>
              <a:avLst/>
              <a:gdLst>
                <a:gd name="T0" fmla="*/ 100 w 101"/>
                <a:gd name="T1" fmla="*/ 0 h 38"/>
                <a:gd name="T2" fmla="*/ 79 w 101"/>
                <a:gd name="T3" fmla="*/ 0 h 38"/>
                <a:gd name="T4" fmla="*/ 49 w 101"/>
                <a:gd name="T5" fmla="*/ 9 h 38"/>
                <a:gd name="T6" fmla="*/ 28 w 101"/>
                <a:gd name="T7" fmla="*/ 15 h 38"/>
                <a:gd name="T8" fmla="*/ 15 w 101"/>
                <a:gd name="T9" fmla="*/ 30 h 38"/>
                <a:gd name="T10" fmla="*/ 0 w 101"/>
                <a:gd name="T11" fmla="*/ 37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" h="38">
                  <a:moveTo>
                    <a:pt x="100" y="0"/>
                  </a:moveTo>
                  <a:lnTo>
                    <a:pt x="79" y="0"/>
                  </a:lnTo>
                  <a:lnTo>
                    <a:pt x="49" y="9"/>
                  </a:lnTo>
                  <a:lnTo>
                    <a:pt x="28" y="15"/>
                  </a:lnTo>
                  <a:lnTo>
                    <a:pt x="15" y="30"/>
                  </a:lnTo>
                  <a:lnTo>
                    <a:pt x="0" y="3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3" name="Freeform 59">
              <a:extLst>
                <a:ext uri="{FF2B5EF4-FFF2-40B4-BE49-F238E27FC236}">
                  <a16:creationId xmlns:a16="http://schemas.microsoft.com/office/drawing/2014/main" id="{20D82E91-2BC3-9649-B037-FB355B7EA8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6" y="1609"/>
              <a:ext cx="135" cy="171"/>
            </a:xfrm>
            <a:custGeom>
              <a:avLst/>
              <a:gdLst>
                <a:gd name="T0" fmla="*/ 134 w 135"/>
                <a:gd name="T1" fmla="*/ 149 h 171"/>
                <a:gd name="T2" fmla="*/ 134 w 135"/>
                <a:gd name="T3" fmla="*/ 158 h 171"/>
                <a:gd name="T4" fmla="*/ 119 w 135"/>
                <a:gd name="T5" fmla="*/ 158 h 171"/>
                <a:gd name="T6" fmla="*/ 113 w 135"/>
                <a:gd name="T7" fmla="*/ 164 h 171"/>
                <a:gd name="T8" fmla="*/ 106 w 135"/>
                <a:gd name="T9" fmla="*/ 170 h 171"/>
                <a:gd name="T10" fmla="*/ 91 w 135"/>
                <a:gd name="T11" fmla="*/ 164 h 171"/>
                <a:gd name="T12" fmla="*/ 85 w 135"/>
                <a:gd name="T13" fmla="*/ 164 h 171"/>
                <a:gd name="T14" fmla="*/ 77 w 135"/>
                <a:gd name="T15" fmla="*/ 164 h 171"/>
                <a:gd name="T16" fmla="*/ 70 w 135"/>
                <a:gd name="T17" fmla="*/ 158 h 171"/>
                <a:gd name="T18" fmla="*/ 70 w 135"/>
                <a:gd name="T19" fmla="*/ 149 h 171"/>
                <a:gd name="T20" fmla="*/ 77 w 135"/>
                <a:gd name="T21" fmla="*/ 143 h 171"/>
                <a:gd name="T22" fmla="*/ 70 w 135"/>
                <a:gd name="T23" fmla="*/ 131 h 171"/>
                <a:gd name="T24" fmla="*/ 64 w 135"/>
                <a:gd name="T25" fmla="*/ 122 h 171"/>
                <a:gd name="T26" fmla="*/ 55 w 135"/>
                <a:gd name="T27" fmla="*/ 116 h 171"/>
                <a:gd name="T28" fmla="*/ 43 w 135"/>
                <a:gd name="T29" fmla="*/ 116 h 171"/>
                <a:gd name="T30" fmla="*/ 43 w 135"/>
                <a:gd name="T31" fmla="*/ 110 h 171"/>
                <a:gd name="T32" fmla="*/ 43 w 135"/>
                <a:gd name="T33" fmla="*/ 102 h 171"/>
                <a:gd name="T34" fmla="*/ 36 w 135"/>
                <a:gd name="T35" fmla="*/ 95 h 171"/>
                <a:gd name="T36" fmla="*/ 28 w 135"/>
                <a:gd name="T37" fmla="*/ 89 h 171"/>
                <a:gd name="T38" fmla="*/ 21 w 135"/>
                <a:gd name="T39" fmla="*/ 81 h 171"/>
                <a:gd name="T40" fmla="*/ 15 w 135"/>
                <a:gd name="T41" fmla="*/ 75 h 171"/>
                <a:gd name="T42" fmla="*/ 0 w 135"/>
                <a:gd name="T43" fmla="*/ 62 h 171"/>
                <a:gd name="T44" fmla="*/ 0 w 135"/>
                <a:gd name="T45" fmla="*/ 54 h 171"/>
                <a:gd name="T46" fmla="*/ 0 w 135"/>
                <a:gd name="T47" fmla="*/ 41 h 171"/>
                <a:gd name="T48" fmla="*/ 0 w 135"/>
                <a:gd name="T49" fmla="*/ 33 h 171"/>
                <a:gd name="T50" fmla="*/ 6 w 135"/>
                <a:gd name="T51" fmla="*/ 21 h 171"/>
                <a:gd name="T52" fmla="*/ 15 w 135"/>
                <a:gd name="T53" fmla="*/ 12 h 171"/>
                <a:gd name="T54" fmla="*/ 21 w 135"/>
                <a:gd name="T55" fmla="*/ 6 h 171"/>
                <a:gd name="T56" fmla="*/ 36 w 135"/>
                <a:gd name="T57" fmla="*/ 0 h 171"/>
                <a:gd name="T58" fmla="*/ 49 w 135"/>
                <a:gd name="T59" fmla="*/ 0 h 17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5" h="171">
                  <a:moveTo>
                    <a:pt x="134" y="149"/>
                  </a:moveTo>
                  <a:lnTo>
                    <a:pt x="134" y="158"/>
                  </a:lnTo>
                  <a:lnTo>
                    <a:pt x="119" y="158"/>
                  </a:lnTo>
                  <a:lnTo>
                    <a:pt x="113" y="164"/>
                  </a:lnTo>
                  <a:lnTo>
                    <a:pt x="106" y="170"/>
                  </a:lnTo>
                  <a:lnTo>
                    <a:pt x="91" y="164"/>
                  </a:lnTo>
                  <a:lnTo>
                    <a:pt x="85" y="164"/>
                  </a:lnTo>
                  <a:lnTo>
                    <a:pt x="77" y="164"/>
                  </a:lnTo>
                  <a:lnTo>
                    <a:pt x="70" y="158"/>
                  </a:lnTo>
                  <a:lnTo>
                    <a:pt x="70" y="149"/>
                  </a:lnTo>
                  <a:lnTo>
                    <a:pt x="77" y="143"/>
                  </a:lnTo>
                  <a:lnTo>
                    <a:pt x="70" y="131"/>
                  </a:lnTo>
                  <a:lnTo>
                    <a:pt x="64" y="122"/>
                  </a:lnTo>
                  <a:lnTo>
                    <a:pt x="55" y="116"/>
                  </a:lnTo>
                  <a:lnTo>
                    <a:pt x="43" y="116"/>
                  </a:lnTo>
                  <a:lnTo>
                    <a:pt x="43" y="110"/>
                  </a:lnTo>
                  <a:lnTo>
                    <a:pt x="43" y="102"/>
                  </a:lnTo>
                  <a:lnTo>
                    <a:pt x="36" y="95"/>
                  </a:lnTo>
                  <a:lnTo>
                    <a:pt x="28" y="89"/>
                  </a:lnTo>
                  <a:lnTo>
                    <a:pt x="21" y="81"/>
                  </a:lnTo>
                  <a:lnTo>
                    <a:pt x="15" y="75"/>
                  </a:lnTo>
                  <a:lnTo>
                    <a:pt x="0" y="62"/>
                  </a:lnTo>
                  <a:lnTo>
                    <a:pt x="0" y="54"/>
                  </a:lnTo>
                  <a:lnTo>
                    <a:pt x="0" y="41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5" y="12"/>
                  </a:lnTo>
                  <a:lnTo>
                    <a:pt x="21" y="6"/>
                  </a:lnTo>
                  <a:lnTo>
                    <a:pt x="36" y="0"/>
                  </a:lnTo>
                  <a:lnTo>
                    <a:pt x="49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4" name="Freeform 60">
              <a:extLst>
                <a:ext uri="{FF2B5EF4-FFF2-40B4-BE49-F238E27FC236}">
                  <a16:creationId xmlns:a16="http://schemas.microsoft.com/office/drawing/2014/main" id="{1001487E-C42B-2B43-85D6-ABF996297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1619"/>
              <a:ext cx="69" cy="85"/>
            </a:xfrm>
            <a:custGeom>
              <a:avLst/>
              <a:gdLst>
                <a:gd name="T0" fmla="*/ 35 w 69"/>
                <a:gd name="T1" fmla="*/ 78 h 85"/>
                <a:gd name="T2" fmla="*/ 35 w 69"/>
                <a:gd name="T3" fmla="*/ 69 h 85"/>
                <a:gd name="T4" fmla="*/ 41 w 69"/>
                <a:gd name="T5" fmla="*/ 57 h 85"/>
                <a:gd name="T6" fmla="*/ 41 w 69"/>
                <a:gd name="T7" fmla="*/ 50 h 85"/>
                <a:gd name="T8" fmla="*/ 56 w 69"/>
                <a:gd name="T9" fmla="*/ 42 h 85"/>
                <a:gd name="T10" fmla="*/ 62 w 69"/>
                <a:gd name="T11" fmla="*/ 29 h 85"/>
                <a:gd name="T12" fmla="*/ 68 w 69"/>
                <a:gd name="T13" fmla="*/ 29 h 85"/>
                <a:gd name="T14" fmla="*/ 62 w 69"/>
                <a:gd name="T15" fmla="*/ 21 h 85"/>
                <a:gd name="T16" fmla="*/ 56 w 69"/>
                <a:gd name="T17" fmla="*/ 21 h 85"/>
                <a:gd name="T18" fmla="*/ 47 w 69"/>
                <a:gd name="T19" fmla="*/ 15 h 85"/>
                <a:gd name="T20" fmla="*/ 41 w 69"/>
                <a:gd name="T21" fmla="*/ 8 h 85"/>
                <a:gd name="T22" fmla="*/ 35 w 69"/>
                <a:gd name="T23" fmla="*/ 0 h 85"/>
                <a:gd name="T24" fmla="*/ 21 w 69"/>
                <a:gd name="T25" fmla="*/ 8 h 85"/>
                <a:gd name="T26" fmla="*/ 14 w 69"/>
                <a:gd name="T27" fmla="*/ 8 h 85"/>
                <a:gd name="T28" fmla="*/ 8 w 69"/>
                <a:gd name="T29" fmla="*/ 15 h 85"/>
                <a:gd name="T30" fmla="*/ 0 w 69"/>
                <a:gd name="T31" fmla="*/ 29 h 85"/>
                <a:gd name="T32" fmla="*/ 0 w 69"/>
                <a:gd name="T33" fmla="*/ 36 h 85"/>
                <a:gd name="T34" fmla="*/ 0 w 69"/>
                <a:gd name="T35" fmla="*/ 50 h 85"/>
                <a:gd name="T36" fmla="*/ 8 w 69"/>
                <a:gd name="T37" fmla="*/ 57 h 85"/>
                <a:gd name="T38" fmla="*/ 14 w 69"/>
                <a:gd name="T39" fmla="*/ 69 h 85"/>
                <a:gd name="T40" fmla="*/ 35 w 69"/>
                <a:gd name="T41" fmla="*/ 84 h 8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9" h="85">
                  <a:moveTo>
                    <a:pt x="35" y="78"/>
                  </a:moveTo>
                  <a:lnTo>
                    <a:pt x="35" y="69"/>
                  </a:lnTo>
                  <a:lnTo>
                    <a:pt x="41" y="57"/>
                  </a:lnTo>
                  <a:lnTo>
                    <a:pt x="41" y="50"/>
                  </a:lnTo>
                  <a:lnTo>
                    <a:pt x="56" y="42"/>
                  </a:lnTo>
                  <a:lnTo>
                    <a:pt x="62" y="29"/>
                  </a:lnTo>
                  <a:lnTo>
                    <a:pt x="68" y="29"/>
                  </a:lnTo>
                  <a:lnTo>
                    <a:pt x="62" y="21"/>
                  </a:lnTo>
                  <a:lnTo>
                    <a:pt x="56" y="21"/>
                  </a:lnTo>
                  <a:lnTo>
                    <a:pt x="47" y="15"/>
                  </a:lnTo>
                  <a:lnTo>
                    <a:pt x="41" y="8"/>
                  </a:lnTo>
                  <a:lnTo>
                    <a:pt x="35" y="0"/>
                  </a:lnTo>
                  <a:lnTo>
                    <a:pt x="21" y="8"/>
                  </a:lnTo>
                  <a:lnTo>
                    <a:pt x="14" y="8"/>
                  </a:lnTo>
                  <a:lnTo>
                    <a:pt x="8" y="15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50"/>
                  </a:lnTo>
                  <a:lnTo>
                    <a:pt x="8" y="57"/>
                  </a:lnTo>
                  <a:lnTo>
                    <a:pt x="14" y="69"/>
                  </a:lnTo>
                  <a:lnTo>
                    <a:pt x="35" y="8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Freeform 61">
              <a:extLst>
                <a:ext uri="{FF2B5EF4-FFF2-40B4-BE49-F238E27FC236}">
                  <a16:creationId xmlns:a16="http://schemas.microsoft.com/office/drawing/2014/main" id="{36ED827E-2DEA-9644-ADFC-2FEC42F6D2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4" y="2183"/>
              <a:ext cx="161" cy="119"/>
            </a:xfrm>
            <a:custGeom>
              <a:avLst/>
              <a:gdLst>
                <a:gd name="T0" fmla="*/ 160 w 161"/>
                <a:gd name="T1" fmla="*/ 0 h 119"/>
                <a:gd name="T2" fmla="*/ 147 w 161"/>
                <a:gd name="T3" fmla="*/ 21 h 119"/>
                <a:gd name="T4" fmla="*/ 133 w 161"/>
                <a:gd name="T5" fmla="*/ 34 h 119"/>
                <a:gd name="T6" fmla="*/ 118 w 161"/>
                <a:gd name="T7" fmla="*/ 42 h 119"/>
                <a:gd name="T8" fmla="*/ 105 w 161"/>
                <a:gd name="T9" fmla="*/ 42 h 119"/>
                <a:gd name="T10" fmla="*/ 84 w 161"/>
                <a:gd name="T11" fmla="*/ 48 h 119"/>
                <a:gd name="T12" fmla="*/ 69 w 161"/>
                <a:gd name="T13" fmla="*/ 48 h 119"/>
                <a:gd name="T14" fmla="*/ 57 w 161"/>
                <a:gd name="T15" fmla="*/ 48 h 119"/>
                <a:gd name="T16" fmla="*/ 48 w 161"/>
                <a:gd name="T17" fmla="*/ 48 h 119"/>
                <a:gd name="T18" fmla="*/ 36 w 161"/>
                <a:gd name="T19" fmla="*/ 55 h 119"/>
                <a:gd name="T20" fmla="*/ 15 w 161"/>
                <a:gd name="T21" fmla="*/ 61 h 119"/>
                <a:gd name="T22" fmla="*/ 8 w 161"/>
                <a:gd name="T23" fmla="*/ 76 h 119"/>
                <a:gd name="T24" fmla="*/ 0 w 161"/>
                <a:gd name="T25" fmla="*/ 91 h 119"/>
                <a:gd name="T26" fmla="*/ 0 w 161"/>
                <a:gd name="T27" fmla="*/ 103 h 119"/>
                <a:gd name="T28" fmla="*/ 8 w 161"/>
                <a:gd name="T29" fmla="*/ 103 h 119"/>
                <a:gd name="T30" fmla="*/ 15 w 161"/>
                <a:gd name="T31" fmla="*/ 103 h 119"/>
                <a:gd name="T32" fmla="*/ 15 w 161"/>
                <a:gd name="T33" fmla="*/ 112 h 119"/>
                <a:gd name="T34" fmla="*/ 8 w 161"/>
                <a:gd name="T35" fmla="*/ 118 h 1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19">
                  <a:moveTo>
                    <a:pt x="160" y="0"/>
                  </a:moveTo>
                  <a:lnTo>
                    <a:pt x="147" y="21"/>
                  </a:lnTo>
                  <a:lnTo>
                    <a:pt x="133" y="34"/>
                  </a:lnTo>
                  <a:lnTo>
                    <a:pt x="118" y="42"/>
                  </a:lnTo>
                  <a:lnTo>
                    <a:pt x="105" y="42"/>
                  </a:lnTo>
                  <a:lnTo>
                    <a:pt x="84" y="48"/>
                  </a:lnTo>
                  <a:lnTo>
                    <a:pt x="69" y="48"/>
                  </a:lnTo>
                  <a:lnTo>
                    <a:pt x="57" y="48"/>
                  </a:lnTo>
                  <a:lnTo>
                    <a:pt x="48" y="48"/>
                  </a:lnTo>
                  <a:lnTo>
                    <a:pt x="36" y="55"/>
                  </a:lnTo>
                  <a:lnTo>
                    <a:pt x="15" y="61"/>
                  </a:lnTo>
                  <a:lnTo>
                    <a:pt x="8" y="76"/>
                  </a:lnTo>
                  <a:lnTo>
                    <a:pt x="0" y="91"/>
                  </a:lnTo>
                  <a:lnTo>
                    <a:pt x="0" y="103"/>
                  </a:lnTo>
                  <a:lnTo>
                    <a:pt x="8" y="103"/>
                  </a:lnTo>
                  <a:lnTo>
                    <a:pt x="15" y="103"/>
                  </a:lnTo>
                  <a:lnTo>
                    <a:pt x="15" y="112"/>
                  </a:lnTo>
                  <a:lnTo>
                    <a:pt x="8" y="1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6" name="Freeform 62">
              <a:extLst>
                <a:ext uri="{FF2B5EF4-FFF2-40B4-BE49-F238E27FC236}">
                  <a16:creationId xmlns:a16="http://schemas.microsoft.com/office/drawing/2014/main" id="{A0F2BE02-C120-E843-AA28-E82DA49C15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3" y="2146"/>
              <a:ext cx="43" cy="80"/>
            </a:xfrm>
            <a:custGeom>
              <a:avLst/>
              <a:gdLst>
                <a:gd name="T0" fmla="*/ 42 w 43"/>
                <a:gd name="T1" fmla="*/ 36 h 80"/>
                <a:gd name="T2" fmla="*/ 42 w 43"/>
                <a:gd name="T3" fmla="*/ 43 h 80"/>
                <a:gd name="T4" fmla="*/ 42 w 43"/>
                <a:gd name="T5" fmla="*/ 49 h 80"/>
                <a:gd name="T6" fmla="*/ 42 w 43"/>
                <a:gd name="T7" fmla="*/ 58 h 80"/>
                <a:gd name="T8" fmla="*/ 36 w 43"/>
                <a:gd name="T9" fmla="*/ 64 h 80"/>
                <a:gd name="T10" fmla="*/ 29 w 43"/>
                <a:gd name="T11" fmla="*/ 70 h 80"/>
                <a:gd name="T12" fmla="*/ 21 w 43"/>
                <a:gd name="T13" fmla="*/ 79 h 80"/>
                <a:gd name="T14" fmla="*/ 15 w 43"/>
                <a:gd name="T15" fmla="*/ 70 h 80"/>
                <a:gd name="T16" fmla="*/ 8 w 43"/>
                <a:gd name="T17" fmla="*/ 70 h 80"/>
                <a:gd name="T18" fmla="*/ 8 w 43"/>
                <a:gd name="T19" fmla="*/ 64 h 80"/>
                <a:gd name="T20" fmla="*/ 0 w 43"/>
                <a:gd name="T21" fmla="*/ 58 h 80"/>
                <a:gd name="T22" fmla="*/ 0 w 43"/>
                <a:gd name="T23" fmla="*/ 49 h 80"/>
                <a:gd name="T24" fmla="*/ 0 w 43"/>
                <a:gd name="T25" fmla="*/ 43 h 80"/>
                <a:gd name="T26" fmla="*/ 0 w 43"/>
                <a:gd name="T27" fmla="*/ 36 h 80"/>
                <a:gd name="T28" fmla="*/ 0 w 43"/>
                <a:gd name="T29" fmla="*/ 28 h 80"/>
                <a:gd name="T30" fmla="*/ 0 w 43"/>
                <a:gd name="T31" fmla="*/ 21 h 80"/>
                <a:gd name="T32" fmla="*/ 8 w 43"/>
                <a:gd name="T33" fmla="*/ 15 h 80"/>
                <a:gd name="T34" fmla="*/ 8 w 43"/>
                <a:gd name="T35" fmla="*/ 9 h 80"/>
                <a:gd name="T36" fmla="*/ 15 w 43"/>
                <a:gd name="T37" fmla="*/ 0 h 80"/>
                <a:gd name="T38" fmla="*/ 21 w 43"/>
                <a:gd name="T39" fmla="*/ 0 h 8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3" h="80">
                  <a:moveTo>
                    <a:pt x="42" y="36"/>
                  </a:moveTo>
                  <a:lnTo>
                    <a:pt x="42" y="43"/>
                  </a:lnTo>
                  <a:lnTo>
                    <a:pt x="42" y="49"/>
                  </a:lnTo>
                  <a:lnTo>
                    <a:pt x="42" y="58"/>
                  </a:lnTo>
                  <a:lnTo>
                    <a:pt x="36" y="64"/>
                  </a:lnTo>
                  <a:lnTo>
                    <a:pt x="29" y="70"/>
                  </a:lnTo>
                  <a:lnTo>
                    <a:pt x="21" y="79"/>
                  </a:lnTo>
                  <a:lnTo>
                    <a:pt x="15" y="70"/>
                  </a:lnTo>
                  <a:lnTo>
                    <a:pt x="8" y="70"/>
                  </a:lnTo>
                  <a:lnTo>
                    <a:pt x="8" y="64"/>
                  </a:lnTo>
                  <a:lnTo>
                    <a:pt x="0" y="58"/>
                  </a:lnTo>
                  <a:lnTo>
                    <a:pt x="0" y="49"/>
                  </a:lnTo>
                  <a:lnTo>
                    <a:pt x="0" y="43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0" y="21"/>
                  </a:lnTo>
                  <a:lnTo>
                    <a:pt x="8" y="15"/>
                  </a:lnTo>
                  <a:lnTo>
                    <a:pt x="8" y="9"/>
                  </a:lnTo>
                  <a:lnTo>
                    <a:pt x="15" y="0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7" name="Freeform 63">
              <a:extLst>
                <a:ext uri="{FF2B5EF4-FFF2-40B4-BE49-F238E27FC236}">
                  <a16:creationId xmlns:a16="http://schemas.microsoft.com/office/drawing/2014/main" id="{35758B93-F2A8-214F-BE04-95B76CA249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5" y="2419"/>
              <a:ext cx="379" cy="187"/>
            </a:xfrm>
            <a:custGeom>
              <a:avLst/>
              <a:gdLst>
                <a:gd name="T0" fmla="*/ 106 w 379"/>
                <a:gd name="T1" fmla="*/ 165 h 187"/>
                <a:gd name="T2" fmla="*/ 127 w 379"/>
                <a:gd name="T3" fmla="*/ 138 h 187"/>
                <a:gd name="T4" fmla="*/ 133 w 379"/>
                <a:gd name="T5" fmla="*/ 123 h 187"/>
                <a:gd name="T6" fmla="*/ 154 w 379"/>
                <a:gd name="T7" fmla="*/ 96 h 187"/>
                <a:gd name="T8" fmla="*/ 182 w 379"/>
                <a:gd name="T9" fmla="*/ 96 h 187"/>
                <a:gd name="T10" fmla="*/ 218 w 379"/>
                <a:gd name="T11" fmla="*/ 111 h 187"/>
                <a:gd name="T12" fmla="*/ 237 w 379"/>
                <a:gd name="T13" fmla="*/ 102 h 187"/>
                <a:gd name="T14" fmla="*/ 258 w 379"/>
                <a:gd name="T15" fmla="*/ 117 h 187"/>
                <a:gd name="T16" fmla="*/ 279 w 379"/>
                <a:gd name="T17" fmla="*/ 138 h 187"/>
                <a:gd name="T18" fmla="*/ 294 w 379"/>
                <a:gd name="T19" fmla="*/ 159 h 187"/>
                <a:gd name="T20" fmla="*/ 306 w 379"/>
                <a:gd name="T21" fmla="*/ 171 h 187"/>
                <a:gd name="T22" fmla="*/ 315 w 379"/>
                <a:gd name="T23" fmla="*/ 186 h 187"/>
                <a:gd name="T24" fmla="*/ 336 w 379"/>
                <a:gd name="T25" fmla="*/ 165 h 187"/>
                <a:gd name="T26" fmla="*/ 357 w 379"/>
                <a:gd name="T27" fmla="*/ 153 h 187"/>
                <a:gd name="T28" fmla="*/ 370 w 379"/>
                <a:gd name="T29" fmla="*/ 123 h 187"/>
                <a:gd name="T30" fmla="*/ 378 w 379"/>
                <a:gd name="T31" fmla="*/ 102 h 187"/>
                <a:gd name="T32" fmla="*/ 370 w 379"/>
                <a:gd name="T33" fmla="*/ 69 h 187"/>
                <a:gd name="T34" fmla="*/ 363 w 379"/>
                <a:gd name="T35" fmla="*/ 48 h 187"/>
                <a:gd name="T36" fmla="*/ 357 w 379"/>
                <a:gd name="T37" fmla="*/ 33 h 187"/>
                <a:gd name="T38" fmla="*/ 336 w 379"/>
                <a:gd name="T39" fmla="*/ 15 h 187"/>
                <a:gd name="T40" fmla="*/ 321 w 379"/>
                <a:gd name="T41" fmla="*/ 6 h 187"/>
                <a:gd name="T42" fmla="*/ 294 w 379"/>
                <a:gd name="T43" fmla="*/ 0 h 187"/>
                <a:gd name="T44" fmla="*/ 287 w 379"/>
                <a:gd name="T45" fmla="*/ 6 h 187"/>
                <a:gd name="T46" fmla="*/ 279 w 379"/>
                <a:gd name="T47" fmla="*/ 15 h 187"/>
                <a:gd name="T48" fmla="*/ 272 w 379"/>
                <a:gd name="T49" fmla="*/ 27 h 187"/>
                <a:gd name="T50" fmla="*/ 266 w 379"/>
                <a:gd name="T51" fmla="*/ 42 h 187"/>
                <a:gd name="T52" fmla="*/ 251 w 379"/>
                <a:gd name="T53" fmla="*/ 48 h 187"/>
                <a:gd name="T54" fmla="*/ 245 w 379"/>
                <a:gd name="T55" fmla="*/ 54 h 187"/>
                <a:gd name="T56" fmla="*/ 230 w 379"/>
                <a:gd name="T57" fmla="*/ 63 h 187"/>
                <a:gd name="T58" fmla="*/ 230 w 379"/>
                <a:gd name="T59" fmla="*/ 75 h 187"/>
                <a:gd name="T60" fmla="*/ 175 w 379"/>
                <a:gd name="T61" fmla="*/ 84 h 187"/>
                <a:gd name="T62" fmla="*/ 160 w 379"/>
                <a:gd name="T63" fmla="*/ 84 h 187"/>
                <a:gd name="T64" fmla="*/ 154 w 379"/>
                <a:gd name="T65" fmla="*/ 75 h 187"/>
                <a:gd name="T66" fmla="*/ 133 w 379"/>
                <a:gd name="T67" fmla="*/ 42 h 187"/>
                <a:gd name="T68" fmla="*/ 118 w 379"/>
                <a:gd name="T69" fmla="*/ 15 h 187"/>
                <a:gd name="T70" fmla="*/ 106 w 379"/>
                <a:gd name="T71" fmla="*/ 0 h 187"/>
                <a:gd name="T72" fmla="*/ 97 w 379"/>
                <a:gd name="T73" fmla="*/ 6 h 187"/>
                <a:gd name="T74" fmla="*/ 70 w 379"/>
                <a:gd name="T75" fmla="*/ 21 h 187"/>
                <a:gd name="T76" fmla="*/ 49 w 379"/>
                <a:gd name="T77" fmla="*/ 42 h 187"/>
                <a:gd name="T78" fmla="*/ 36 w 379"/>
                <a:gd name="T79" fmla="*/ 54 h 187"/>
                <a:gd name="T80" fmla="*/ 15 w 379"/>
                <a:gd name="T81" fmla="*/ 84 h 187"/>
                <a:gd name="T82" fmla="*/ 6 w 379"/>
                <a:gd name="T83" fmla="*/ 102 h 187"/>
                <a:gd name="T84" fmla="*/ 0 w 379"/>
                <a:gd name="T85" fmla="*/ 132 h 187"/>
                <a:gd name="T86" fmla="*/ 6 w 379"/>
                <a:gd name="T87" fmla="*/ 153 h 187"/>
                <a:gd name="T88" fmla="*/ 21 w 379"/>
                <a:gd name="T89" fmla="*/ 165 h 187"/>
                <a:gd name="T90" fmla="*/ 42 w 379"/>
                <a:gd name="T91" fmla="*/ 180 h 187"/>
                <a:gd name="T92" fmla="*/ 70 w 379"/>
                <a:gd name="T93" fmla="*/ 180 h 187"/>
                <a:gd name="T94" fmla="*/ 91 w 379"/>
                <a:gd name="T95" fmla="*/ 171 h 187"/>
                <a:gd name="T96" fmla="*/ 106 w 379"/>
                <a:gd name="T97" fmla="*/ 165 h 18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79" h="187">
                  <a:moveTo>
                    <a:pt x="106" y="165"/>
                  </a:moveTo>
                  <a:lnTo>
                    <a:pt x="127" y="138"/>
                  </a:lnTo>
                  <a:lnTo>
                    <a:pt x="133" y="123"/>
                  </a:lnTo>
                  <a:lnTo>
                    <a:pt x="154" y="96"/>
                  </a:lnTo>
                  <a:lnTo>
                    <a:pt x="182" y="96"/>
                  </a:lnTo>
                  <a:lnTo>
                    <a:pt x="218" y="111"/>
                  </a:lnTo>
                  <a:lnTo>
                    <a:pt x="237" y="102"/>
                  </a:lnTo>
                  <a:lnTo>
                    <a:pt x="258" y="117"/>
                  </a:lnTo>
                  <a:lnTo>
                    <a:pt x="279" y="138"/>
                  </a:lnTo>
                  <a:lnTo>
                    <a:pt x="294" y="159"/>
                  </a:lnTo>
                  <a:lnTo>
                    <a:pt x="306" y="171"/>
                  </a:lnTo>
                  <a:lnTo>
                    <a:pt x="315" y="186"/>
                  </a:lnTo>
                  <a:lnTo>
                    <a:pt x="336" y="165"/>
                  </a:lnTo>
                  <a:lnTo>
                    <a:pt x="357" y="153"/>
                  </a:lnTo>
                  <a:lnTo>
                    <a:pt x="370" y="123"/>
                  </a:lnTo>
                  <a:lnTo>
                    <a:pt x="378" y="102"/>
                  </a:lnTo>
                  <a:lnTo>
                    <a:pt x="370" y="69"/>
                  </a:lnTo>
                  <a:lnTo>
                    <a:pt x="363" y="48"/>
                  </a:lnTo>
                  <a:lnTo>
                    <a:pt x="357" y="33"/>
                  </a:lnTo>
                  <a:lnTo>
                    <a:pt x="336" y="15"/>
                  </a:lnTo>
                  <a:lnTo>
                    <a:pt x="321" y="6"/>
                  </a:lnTo>
                  <a:lnTo>
                    <a:pt x="294" y="0"/>
                  </a:lnTo>
                  <a:lnTo>
                    <a:pt x="287" y="6"/>
                  </a:lnTo>
                  <a:lnTo>
                    <a:pt x="279" y="15"/>
                  </a:lnTo>
                  <a:lnTo>
                    <a:pt x="272" y="27"/>
                  </a:lnTo>
                  <a:lnTo>
                    <a:pt x="266" y="42"/>
                  </a:lnTo>
                  <a:lnTo>
                    <a:pt x="251" y="48"/>
                  </a:lnTo>
                  <a:lnTo>
                    <a:pt x="245" y="54"/>
                  </a:lnTo>
                  <a:lnTo>
                    <a:pt x="230" y="63"/>
                  </a:lnTo>
                  <a:lnTo>
                    <a:pt x="230" y="75"/>
                  </a:lnTo>
                  <a:lnTo>
                    <a:pt x="175" y="84"/>
                  </a:lnTo>
                  <a:lnTo>
                    <a:pt x="160" y="84"/>
                  </a:lnTo>
                  <a:lnTo>
                    <a:pt x="154" y="75"/>
                  </a:lnTo>
                  <a:lnTo>
                    <a:pt x="133" y="42"/>
                  </a:lnTo>
                  <a:lnTo>
                    <a:pt x="118" y="15"/>
                  </a:lnTo>
                  <a:lnTo>
                    <a:pt x="106" y="0"/>
                  </a:lnTo>
                  <a:lnTo>
                    <a:pt x="97" y="6"/>
                  </a:lnTo>
                  <a:lnTo>
                    <a:pt x="70" y="21"/>
                  </a:lnTo>
                  <a:lnTo>
                    <a:pt x="49" y="42"/>
                  </a:lnTo>
                  <a:lnTo>
                    <a:pt x="36" y="54"/>
                  </a:lnTo>
                  <a:lnTo>
                    <a:pt x="15" y="84"/>
                  </a:lnTo>
                  <a:lnTo>
                    <a:pt x="6" y="102"/>
                  </a:lnTo>
                  <a:lnTo>
                    <a:pt x="0" y="132"/>
                  </a:lnTo>
                  <a:lnTo>
                    <a:pt x="6" y="153"/>
                  </a:lnTo>
                  <a:lnTo>
                    <a:pt x="21" y="165"/>
                  </a:lnTo>
                  <a:lnTo>
                    <a:pt x="42" y="180"/>
                  </a:lnTo>
                  <a:lnTo>
                    <a:pt x="70" y="180"/>
                  </a:lnTo>
                  <a:lnTo>
                    <a:pt x="91" y="171"/>
                  </a:lnTo>
                  <a:lnTo>
                    <a:pt x="106" y="165"/>
                  </a:lnTo>
                </a:path>
              </a:pathLst>
            </a:custGeom>
            <a:solidFill>
              <a:srgbClr val="A6698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Freeform 64">
              <a:extLst>
                <a:ext uri="{FF2B5EF4-FFF2-40B4-BE49-F238E27FC236}">
                  <a16:creationId xmlns:a16="http://schemas.microsoft.com/office/drawing/2014/main" id="{266C5F6F-D0F4-8D4B-B8EC-1F7F78F97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9" y="2555"/>
              <a:ext cx="179" cy="748"/>
            </a:xfrm>
            <a:custGeom>
              <a:avLst/>
              <a:gdLst>
                <a:gd name="T0" fmla="*/ 48 w 179"/>
                <a:gd name="T1" fmla="*/ 747 h 748"/>
                <a:gd name="T2" fmla="*/ 41 w 179"/>
                <a:gd name="T3" fmla="*/ 734 h 748"/>
                <a:gd name="T4" fmla="*/ 33 w 179"/>
                <a:gd name="T5" fmla="*/ 686 h 748"/>
                <a:gd name="T6" fmla="*/ 21 w 179"/>
                <a:gd name="T7" fmla="*/ 629 h 748"/>
                <a:gd name="T8" fmla="*/ 12 w 179"/>
                <a:gd name="T9" fmla="*/ 581 h 748"/>
                <a:gd name="T10" fmla="*/ 6 w 179"/>
                <a:gd name="T11" fmla="*/ 527 h 748"/>
                <a:gd name="T12" fmla="*/ 6 w 179"/>
                <a:gd name="T13" fmla="*/ 478 h 748"/>
                <a:gd name="T14" fmla="*/ 0 w 179"/>
                <a:gd name="T15" fmla="*/ 422 h 748"/>
                <a:gd name="T16" fmla="*/ 0 w 179"/>
                <a:gd name="T17" fmla="*/ 374 h 748"/>
                <a:gd name="T18" fmla="*/ 0 w 179"/>
                <a:gd name="T19" fmla="*/ 319 h 748"/>
                <a:gd name="T20" fmla="*/ 0 w 179"/>
                <a:gd name="T21" fmla="*/ 271 h 748"/>
                <a:gd name="T22" fmla="*/ 0 w 179"/>
                <a:gd name="T23" fmla="*/ 214 h 748"/>
                <a:gd name="T24" fmla="*/ 6 w 179"/>
                <a:gd name="T25" fmla="*/ 166 h 748"/>
                <a:gd name="T26" fmla="*/ 6 w 179"/>
                <a:gd name="T27" fmla="*/ 111 h 748"/>
                <a:gd name="T28" fmla="*/ 12 w 179"/>
                <a:gd name="T29" fmla="*/ 63 h 748"/>
                <a:gd name="T30" fmla="*/ 21 w 179"/>
                <a:gd name="T31" fmla="*/ 6 h 748"/>
                <a:gd name="T32" fmla="*/ 95 w 179"/>
                <a:gd name="T33" fmla="*/ 0 h 748"/>
                <a:gd name="T34" fmla="*/ 95 w 179"/>
                <a:gd name="T35" fmla="*/ 55 h 748"/>
                <a:gd name="T36" fmla="*/ 89 w 179"/>
                <a:gd name="T37" fmla="*/ 111 h 748"/>
                <a:gd name="T38" fmla="*/ 89 w 179"/>
                <a:gd name="T39" fmla="*/ 166 h 748"/>
                <a:gd name="T40" fmla="*/ 89 w 179"/>
                <a:gd name="T41" fmla="*/ 222 h 748"/>
                <a:gd name="T42" fmla="*/ 95 w 179"/>
                <a:gd name="T43" fmla="*/ 277 h 748"/>
                <a:gd name="T44" fmla="*/ 101 w 179"/>
                <a:gd name="T45" fmla="*/ 325 h 748"/>
                <a:gd name="T46" fmla="*/ 101 w 179"/>
                <a:gd name="T47" fmla="*/ 380 h 748"/>
                <a:gd name="T48" fmla="*/ 110 w 179"/>
                <a:gd name="T49" fmla="*/ 436 h 748"/>
                <a:gd name="T50" fmla="*/ 116 w 179"/>
                <a:gd name="T51" fmla="*/ 491 h 748"/>
                <a:gd name="T52" fmla="*/ 130 w 179"/>
                <a:gd name="T53" fmla="*/ 548 h 748"/>
                <a:gd name="T54" fmla="*/ 137 w 179"/>
                <a:gd name="T55" fmla="*/ 602 h 748"/>
                <a:gd name="T56" fmla="*/ 151 w 179"/>
                <a:gd name="T57" fmla="*/ 650 h 748"/>
                <a:gd name="T58" fmla="*/ 164 w 179"/>
                <a:gd name="T59" fmla="*/ 707 h 748"/>
                <a:gd name="T60" fmla="*/ 178 w 179"/>
                <a:gd name="T61" fmla="*/ 741 h 748"/>
                <a:gd name="T62" fmla="*/ 48 w 179"/>
                <a:gd name="T63" fmla="*/ 747 h 7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79" h="748">
                  <a:moveTo>
                    <a:pt x="48" y="747"/>
                  </a:moveTo>
                  <a:lnTo>
                    <a:pt x="41" y="734"/>
                  </a:lnTo>
                  <a:lnTo>
                    <a:pt x="33" y="686"/>
                  </a:lnTo>
                  <a:lnTo>
                    <a:pt x="21" y="629"/>
                  </a:lnTo>
                  <a:lnTo>
                    <a:pt x="12" y="581"/>
                  </a:lnTo>
                  <a:lnTo>
                    <a:pt x="6" y="527"/>
                  </a:lnTo>
                  <a:lnTo>
                    <a:pt x="6" y="478"/>
                  </a:lnTo>
                  <a:lnTo>
                    <a:pt x="0" y="422"/>
                  </a:lnTo>
                  <a:lnTo>
                    <a:pt x="0" y="374"/>
                  </a:lnTo>
                  <a:lnTo>
                    <a:pt x="0" y="319"/>
                  </a:lnTo>
                  <a:lnTo>
                    <a:pt x="0" y="271"/>
                  </a:lnTo>
                  <a:lnTo>
                    <a:pt x="0" y="214"/>
                  </a:lnTo>
                  <a:lnTo>
                    <a:pt x="6" y="166"/>
                  </a:lnTo>
                  <a:lnTo>
                    <a:pt x="6" y="111"/>
                  </a:lnTo>
                  <a:lnTo>
                    <a:pt x="12" y="63"/>
                  </a:lnTo>
                  <a:lnTo>
                    <a:pt x="21" y="6"/>
                  </a:lnTo>
                  <a:lnTo>
                    <a:pt x="95" y="0"/>
                  </a:lnTo>
                  <a:lnTo>
                    <a:pt x="95" y="55"/>
                  </a:lnTo>
                  <a:lnTo>
                    <a:pt x="89" y="111"/>
                  </a:lnTo>
                  <a:lnTo>
                    <a:pt x="89" y="166"/>
                  </a:lnTo>
                  <a:lnTo>
                    <a:pt x="89" y="222"/>
                  </a:lnTo>
                  <a:lnTo>
                    <a:pt x="95" y="277"/>
                  </a:lnTo>
                  <a:lnTo>
                    <a:pt x="101" y="325"/>
                  </a:lnTo>
                  <a:lnTo>
                    <a:pt x="101" y="380"/>
                  </a:lnTo>
                  <a:lnTo>
                    <a:pt x="110" y="436"/>
                  </a:lnTo>
                  <a:lnTo>
                    <a:pt x="116" y="491"/>
                  </a:lnTo>
                  <a:lnTo>
                    <a:pt x="130" y="548"/>
                  </a:lnTo>
                  <a:lnTo>
                    <a:pt x="137" y="602"/>
                  </a:lnTo>
                  <a:lnTo>
                    <a:pt x="151" y="650"/>
                  </a:lnTo>
                  <a:lnTo>
                    <a:pt x="164" y="707"/>
                  </a:lnTo>
                  <a:lnTo>
                    <a:pt x="178" y="741"/>
                  </a:lnTo>
                  <a:lnTo>
                    <a:pt x="48" y="747"/>
                  </a:lnTo>
                </a:path>
              </a:pathLst>
            </a:custGeom>
            <a:solidFill>
              <a:srgbClr val="73001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99" name="Freeform 65">
              <a:extLst>
                <a:ext uri="{FF2B5EF4-FFF2-40B4-BE49-F238E27FC236}">
                  <a16:creationId xmlns:a16="http://schemas.microsoft.com/office/drawing/2014/main" id="{F09A3C53-8060-3C4B-A82B-008034054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" y="2471"/>
              <a:ext cx="111" cy="119"/>
            </a:xfrm>
            <a:custGeom>
              <a:avLst/>
              <a:gdLst>
                <a:gd name="T0" fmla="*/ 56 w 111"/>
                <a:gd name="T1" fmla="*/ 112 h 119"/>
                <a:gd name="T2" fmla="*/ 89 w 111"/>
                <a:gd name="T3" fmla="*/ 112 h 119"/>
                <a:gd name="T4" fmla="*/ 104 w 111"/>
                <a:gd name="T5" fmla="*/ 112 h 119"/>
                <a:gd name="T6" fmla="*/ 104 w 111"/>
                <a:gd name="T7" fmla="*/ 99 h 119"/>
                <a:gd name="T8" fmla="*/ 110 w 111"/>
                <a:gd name="T9" fmla="*/ 78 h 119"/>
                <a:gd name="T10" fmla="*/ 110 w 111"/>
                <a:gd name="T11" fmla="*/ 42 h 119"/>
                <a:gd name="T12" fmla="*/ 110 w 111"/>
                <a:gd name="T13" fmla="*/ 21 h 119"/>
                <a:gd name="T14" fmla="*/ 110 w 111"/>
                <a:gd name="T15" fmla="*/ 8 h 119"/>
                <a:gd name="T16" fmla="*/ 95 w 111"/>
                <a:gd name="T17" fmla="*/ 0 h 119"/>
                <a:gd name="T18" fmla="*/ 48 w 111"/>
                <a:gd name="T19" fmla="*/ 0 h 119"/>
                <a:gd name="T20" fmla="*/ 35 w 111"/>
                <a:gd name="T21" fmla="*/ 0 h 119"/>
                <a:gd name="T22" fmla="*/ 6 w 111"/>
                <a:gd name="T23" fmla="*/ 15 h 119"/>
                <a:gd name="T24" fmla="*/ 0 w 111"/>
                <a:gd name="T25" fmla="*/ 30 h 119"/>
                <a:gd name="T26" fmla="*/ 0 w 111"/>
                <a:gd name="T27" fmla="*/ 36 h 119"/>
                <a:gd name="T28" fmla="*/ 0 w 111"/>
                <a:gd name="T29" fmla="*/ 48 h 119"/>
                <a:gd name="T30" fmla="*/ 0 w 111"/>
                <a:gd name="T31" fmla="*/ 78 h 119"/>
                <a:gd name="T32" fmla="*/ 0 w 111"/>
                <a:gd name="T33" fmla="*/ 99 h 119"/>
                <a:gd name="T34" fmla="*/ 6 w 111"/>
                <a:gd name="T35" fmla="*/ 118 h 119"/>
                <a:gd name="T36" fmla="*/ 56 w 111"/>
                <a:gd name="T37" fmla="*/ 112 h 11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1" h="119">
                  <a:moveTo>
                    <a:pt x="56" y="112"/>
                  </a:moveTo>
                  <a:lnTo>
                    <a:pt x="89" y="112"/>
                  </a:lnTo>
                  <a:lnTo>
                    <a:pt x="104" y="112"/>
                  </a:lnTo>
                  <a:lnTo>
                    <a:pt x="104" y="99"/>
                  </a:lnTo>
                  <a:lnTo>
                    <a:pt x="110" y="78"/>
                  </a:lnTo>
                  <a:lnTo>
                    <a:pt x="110" y="42"/>
                  </a:lnTo>
                  <a:lnTo>
                    <a:pt x="110" y="21"/>
                  </a:lnTo>
                  <a:lnTo>
                    <a:pt x="110" y="8"/>
                  </a:lnTo>
                  <a:lnTo>
                    <a:pt x="95" y="0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6" y="15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48"/>
                  </a:lnTo>
                  <a:lnTo>
                    <a:pt x="0" y="78"/>
                  </a:lnTo>
                  <a:lnTo>
                    <a:pt x="0" y="99"/>
                  </a:lnTo>
                  <a:lnTo>
                    <a:pt x="6" y="118"/>
                  </a:lnTo>
                  <a:lnTo>
                    <a:pt x="56" y="112"/>
                  </a:lnTo>
                </a:path>
              </a:pathLst>
            </a:custGeom>
            <a:solidFill>
              <a:srgbClr val="73001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0" name="Freeform 66">
              <a:extLst>
                <a:ext uri="{FF2B5EF4-FFF2-40B4-BE49-F238E27FC236}">
                  <a16:creationId xmlns:a16="http://schemas.microsoft.com/office/drawing/2014/main" id="{514283F9-0F76-0F44-B26B-EA299B9B8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4" y="1997"/>
              <a:ext cx="638" cy="554"/>
            </a:xfrm>
            <a:custGeom>
              <a:avLst/>
              <a:gdLst>
                <a:gd name="T0" fmla="*/ 637 w 638"/>
                <a:gd name="T1" fmla="*/ 538 h 554"/>
                <a:gd name="T2" fmla="*/ 601 w 638"/>
                <a:gd name="T3" fmla="*/ 545 h 554"/>
                <a:gd name="T4" fmla="*/ 574 w 638"/>
                <a:gd name="T5" fmla="*/ 553 h 554"/>
                <a:gd name="T6" fmla="*/ 547 w 638"/>
                <a:gd name="T7" fmla="*/ 545 h 554"/>
                <a:gd name="T8" fmla="*/ 539 w 638"/>
                <a:gd name="T9" fmla="*/ 532 h 554"/>
                <a:gd name="T10" fmla="*/ 532 w 638"/>
                <a:gd name="T11" fmla="*/ 511 h 554"/>
                <a:gd name="T12" fmla="*/ 532 w 638"/>
                <a:gd name="T13" fmla="*/ 475 h 554"/>
                <a:gd name="T14" fmla="*/ 526 w 638"/>
                <a:gd name="T15" fmla="*/ 448 h 554"/>
                <a:gd name="T16" fmla="*/ 518 w 638"/>
                <a:gd name="T17" fmla="*/ 436 h 554"/>
                <a:gd name="T18" fmla="*/ 511 w 638"/>
                <a:gd name="T19" fmla="*/ 427 h 554"/>
                <a:gd name="T20" fmla="*/ 490 w 638"/>
                <a:gd name="T21" fmla="*/ 427 h 554"/>
                <a:gd name="T22" fmla="*/ 457 w 638"/>
                <a:gd name="T23" fmla="*/ 436 h 554"/>
                <a:gd name="T24" fmla="*/ 448 w 638"/>
                <a:gd name="T25" fmla="*/ 421 h 554"/>
                <a:gd name="T26" fmla="*/ 448 w 638"/>
                <a:gd name="T27" fmla="*/ 406 h 554"/>
                <a:gd name="T28" fmla="*/ 448 w 638"/>
                <a:gd name="T29" fmla="*/ 379 h 554"/>
                <a:gd name="T30" fmla="*/ 442 w 638"/>
                <a:gd name="T31" fmla="*/ 358 h 554"/>
                <a:gd name="T32" fmla="*/ 421 w 638"/>
                <a:gd name="T33" fmla="*/ 346 h 554"/>
                <a:gd name="T34" fmla="*/ 379 w 638"/>
                <a:gd name="T35" fmla="*/ 346 h 554"/>
                <a:gd name="T36" fmla="*/ 346 w 638"/>
                <a:gd name="T37" fmla="*/ 346 h 554"/>
                <a:gd name="T38" fmla="*/ 325 w 638"/>
                <a:gd name="T39" fmla="*/ 337 h 554"/>
                <a:gd name="T40" fmla="*/ 304 w 638"/>
                <a:gd name="T41" fmla="*/ 316 h 554"/>
                <a:gd name="T42" fmla="*/ 298 w 638"/>
                <a:gd name="T43" fmla="*/ 297 h 554"/>
                <a:gd name="T44" fmla="*/ 304 w 638"/>
                <a:gd name="T45" fmla="*/ 256 h 554"/>
                <a:gd name="T46" fmla="*/ 319 w 638"/>
                <a:gd name="T47" fmla="*/ 199 h 554"/>
                <a:gd name="T48" fmla="*/ 319 w 638"/>
                <a:gd name="T49" fmla="*/ 178 h 554"/>
                <a:gd name="T50" fmla="*/ 319 w 638"/>
                <a:gd name="T51" fmla="*/ 159 h 554"/>
                <a:gd name="T52" fmla="*/ 298 w 638"/>
                <a:gd name="T53" fmla="*/ 159 h 554"/>
                <a:gd name="T54" fmla="*/ 283 w 638"/>
                <a:gd name="T55" fmla="*/ 159 h 554"/>
                <a:gd name="T56" fmla="*/ 268 w 638"/>
                <a:gd name="T57" fmla="*/ 159 h 554"/>
                <a:gd name="T58" fmla="*/ 249 w 638"/>
                <a:gd name="T59" fmla="*/ 138 h 554"/>
                <a:gd name="T60" fmla="*/ 241 w 638"/>
                <a:gd name="T61" fmla="*/ 109 h 554"/>
                <a:gd name="T62" fmla="*/ 228 w 638"/>
                <a:gd name="T63" fmla="*/ 82 h 554"/>
                <a:gd name="T64" fmla="*/ 207 w 638"/>
                <a:gd name="T65" fmla="*/ 40 h 554"/>
                <a:gd name="T66" fmla="*/ 186 w 638"/>
                <a:gd name="T67" fmla="*/ 6 h 554"/>
                <a:gd name="T68" fmla="*/ 172 w 638"/>
                <a:gd name="T69" fmla="*/ 0 h 554"/>
                <a:gd name="T70" fmla="*/ 159 w 638"/>
                <a:gd name="T71" fmla="*/ 0 h 554"/>
                <a:gd name="T72" fmla="*/ 145 w 638"/>
                <a:gd name="T73" fmla="*/ 0 h 554"/>
                <a:gd name="T74" fmla="*/ 124 w 638"/>
                <a:gd name="T75" fmla="*/ 13 h 554"/>
                <a:gd name="T76" fmla="*/ 109 w 638"/>
                <a:gd name="T77" fmla="*/ 21 h 554"/>
                <a:gd name="T78" fmla="*/ 96 w 638"/>
                <a:gd name="T79" fmla="*/ 34 h 554"/>
                <a:gd name="T80" fmla="*/ 69 w 638"/>
                <a:gd name="T81" fmla="*/ 54 h 554"/>
                <a:gd name="T82" fmla="*/ 40 w 638"/>
                <a:gd name="T83" fmla="*/ 82 h 554"/>
                <a:gd name="T84" fmla="*/ 27 w 638"/>
                <a:gd name="T85" fmla="*/ 96 h 554"/>
                <a:gd name="T86" fmla="*/ 13 w 638"/>
                <a:gd name="T87" fmla="*/ 117 h 554"/>
                <a:gd name="T88" fmla="*/ 6 w 638"/>
                <a:gd name="T89" fmla="*/ 145 h 554"/>
                <a:gd name="T90" fmla="*/ 0 w 638"/>
                <a:gd name="T91" fmla="*/ 178 h 554"/>
                <a:gd name="T92" fmla="*/ 6 w 638"/>
                <a:gd name="T93" fmla="*/ 220 h 554"/>
                <a:gd name="T94" fmla="*/ 6 w 638"/>
                <a:gd name="T95" fmla="*/ 247 h 554"/>
                <a:gd name="T96" fmla="*/ 19 w 638"/>
                <a:gd name="T97" fmla="*/ 289 h 554"/>
                <a:gd name="T98" fmla="*/ 34 w 638"/>
                <a:gd name="T99" fmla="*/ 297 h 55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38" h="554">
                  <a:moveTo>
                    <a:pt x="637" y="538"/>
                  </a:moveTo>
                  <a:lnTo>
                    <a:pt x="601" y="545"/>
                  </a:lnTo>
                  <a:lnTo>
                    <a:pt x="574" y="553"/>
                  </a:lnTo>
                  <a:lnTo>
                    <a:pt x="547" y="545"/>
                  </a:lnTo>
                  <a:lnTo>
                    <a:pt x="539" y="532"/>
                  </a:lnTo>
                  <a:lnTo>
                    <a:pt x="532" y="511"/>
                  </a:lnTo>
                  <a:lnTo>
                    <a:pt x="532" y="475"/>
                  </a:lnTo>
                  <a:lnTo>
                    <a:pt x="526" y="448"/>
                  </a:lnTo>
                  <a:lnTo>
                    <a:pt x="518" y="436"/>
                  </a:lnTo>
                  <a:lnTo>
                    <a:pt x="511" y="427"/>
                  </a:lnTo>
                  <a:lnTo>
                    <a:pt x="490" y="427"/>
                  </a:lnTo>
                  <a:lnTo>
                    <a:pt x="457" y="436"/>
                  </a:lnTo>
                  <a:lnTo>
                    <a:pt x="448" y="421"/>
                  </a:lnTo>
                  <a:lnTo>
                    <a:pt x="448" y="406"/>
                  </a:lnTo>
                  <a:lnTo>
                    <a:pt x="448" y="379"/>
                  </a:lnTo>
                  <a:lnTo>
                    <a:pt x="442" y="358"/>
                  </a:lnTo>
                  <a:lnTo>
                    <a:pt x="421" y="346"/>
                  </a:lnTo>
                  <a:lnTo>
                    <a:pt x="379" y="346"/>
                  </a:lnTo>
                  <a:lnTo>
                    <a:pt x="346" y="346"/>
                  </a:lnTo>
                  <a:lnTo>
                    <a:pt x="325" y="337"/>
                  </a:lnTo>
                  <a:lnTo>
                    <a:pt x="304" y="316"/>
                  </a:lnTo>
                  <a:lnTo>
                    <a:pt x="298" y="297"/>
                  </a:lnTo>
                  <a:lnTo>
                    <a:pt x="304" y="256"/>
                  </a:lnTo>
                  <a:lnTo>
                    <a:pt x="319" y="199"/>
                  </a:lnTo>
                  <a:lnTo>
                    <a:pt x="319" y="178"/>
                  </a:lnTo>
                  <a:lnTo>
                    <a:pt x="319" y="159"/>
                  </a:lnTo>
                  <a:lnTo>
                    <a:pt x="298" y="159"/>
                  </a:lnTo>
                  <a:lnTo>
                    <a:pt x="283" y="159"/>
                  </a:lnTo>
                  <a:lnTo>
                    <a:pt x="268" y="159"/>
                  </a:lnTo>
                  <a:lnTo>
                    <a:pt x="249" y="138"/>
                  </a:lnTo>
                  <a:lnTo>
                    <a:pt x="241" y="109"/>
                  </a:lnTo>
                  <a:lnTo>
                    <a:pt x="228" y="82"/>
                  </a:lnTo>
                  <a:lnTo>
                    <a:pt x="207" y="40"/>
                  </a:lnTo>
                  <a:lnTo>
                    <a:pt x="186" y="6"/>
                  </a:lnTo>
                  <a:lnTo>
                    <a:pt x="172" y="0"/>
                  </a:lnTo>
                  <a:lnTo>
                    <a:pt x="159" y="0"/>
                  </a:lnTo>
                  <a:lnTo>
                    <a:pt x="145" y="0"/>
                  </a:lnTo>
                  <a:lnTo>
                    <a:pt x="124" y="13"/>
                  </a:lnTo>
                  <a:lnTo>
                    <a:pt x="109" y="21"/>
                  </a:lnTo>
                  <a:lnTo>
                    <a:pt x="96" y="34"/>
                  </a:lnTo>
                  <a:lnTo>
                    <a:pt x="69" y="54"/>
                  </a:lnTo>
                  <a:lnTo>
                    <a:pt x="40" y="82"/>
                  </a:lnTo>
                  <a:lnTo>
                    <a:pt x="27" y="96"/>
                  </a:lnTo>
                  <a:lnTo>
                    <a:pt x="13" y="117"/>
                  </a:lnTo>
                  <a:lnTo>
                    <a:pt x="6" y="145"/>
                  </a:lnTo>
                  <a:lnTo>
                    <a:pt x="0" y="178"/>
                  </a:lnTo>
                  <a:lnTo>
                    <a:pt x="6" y="220"/>
                  </a:lnTo>
                  <a:lnTo>
                    <a:pt x="6" y="247"/>
                  </a:lnTo>
                  <a:lnTo>
                    <a:pt x="19" y="289"/>
                  </a:lnTo>
                  <a:lnTo>
                    <a:pt x="34" y="29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1" name="Freeform 67">
              <a:extLst>
                <a:ext uri="{FF2B5EF4-FFF2-40B4-BE49-F238E27FC236}">
                  <a16:creationId xmlns:a16="http://schemas.microsoft.com/office/drawing/2014/main" id="{53D8D6BA-665F-6F42-BF84-921DAD36E1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6" y="2314"/>
              <a:ext cx="413" cy="1026"/>
            </a:xfrm>
            <a:custGeom>
              <a:avLst/>
              <a:gdLst>
                <a:gd name="T0" fmla="*/ 15 w 413"/>
                <a:gd name="T1" fmla="*/ 0 h 1026"/>
                <a:gd name="T2" fmla="*/ 15 w 413"/>
                <a:gd name="T3" fmla="*/ 15 h 1026"/>
                <a:gd name="T4" fmla="*/ 6 w 413"/>
                <a:gd name="T5" fmla="*/ 36 h 1026"/>
                <a:gd name="T6" fmla="*/ 0 w 413"/>
                <a:gd name="T7" fmla="*/ 84 h 1026"/>
                <a:gd name="T8" fmla="*/ 0 w 413"/>
                <a:gd name="T9" fmla="*/ 126 h 1026"/>
                <a:gd name="T10" fmla="*/ 0 w 413"/>
                <a:gd name="T11" fmla="*/ 153 h 1026"/>
                <a:gd name="T12" fmla="*/ 6 w 413"/>
                <a:gd name="T13" fmla="*/ 174 h 1026"/>
                <a:gd name="T14" fmla="*/ 21 w 413"/>
                <a:gd name="T15" fmla="*/ 208 h 1026"/>
                <a:gd name="T16" fmla="*/ 42 w 413"/>
                <a:gd name="T17" fmla="*/ 228 h 1026"/>
                <a:gd name="T18" fmla="*/ 63 w 413"/>
                <a:gd name="T19" fmla="*/ 237 h 1026"/>
                <a:gd name="T20" fmla="*/ 91 w 413"/>
                <a:gd name="T21" fmla="*/ 237 h 1026"/>
                <a:gd name="T22" fmla="*/ 106 w 413"/>
                <a:gd name="T23" fmla="*/ 228 h 1026"/>
                <a:gd name="T24" fmla="*/ 125 w 413"/>
                <a:gd name="T25" fmla="*/ 228 h 1026"/>
                <a:gd name="T26" fmla="*/ 133 w 413"/>
                <a:gd name="T27" fmla="*/ 249 h 1026"/>
                <a:gd name="T28" fmla="*/ 133 w 413"/>
                <a:gd name="T29" fmla="*/ 270 h 1026"/>
                <a:gd name="T30" fmla="*/ 133 w 413"/>
                <a:gd name="T31" fmla="*/ 319 h 1026"/>
                <a:gd name="T32" fmla="*/ 133 w 413"/>
                <a:gd name="T33" fmla="*/ 340 h 1026"/>
                <a:gd name="T34" fmla="*/ 146 w 413"/>
                <a:gd name="T35" fmla="*/ 361 h 1026"/>
                <a:gd name="T36" fmla="*/ 154 w 413"/>
                <a:gd name="T37" fmla="*/ 381 h 1026"/>
                <a:gd name="T38" fmla="*/ 182 w 413"/>
                <a:gd name="T39" fmla="*/ 388 h 1026"/>
                <a:gd name="T40" fmla="*/ 196 w 413"/>
                <a:gd name="T41" fmla="*/ 388 h 1026"/>
                <a:gd name="T42" fmla="*/ 216 w 413"/>
                <a:gd name="T43" fmla="*/ 381 h 1026"/>
                <a:gd name="T44" fmla="*/ 224 w 413"/>
                <a:gd name="T45" fmla="*/ 381 h 1026"/>
                <a:gd name="T46" fmla="*/ 216 w 413"/>
                <a:gd name="T47" fmla="*/ 402 h 1026"/>
                <a:gd name="T48" fmla="*/ 216 w 413"/>
                <a:gd name="T49" fmla="*/ 430 h 1026"/>
                <a:gd name="T50" fmla="*/ 230 w 413"/>
                <a:gd name="T51" fmla="*/ 451 h 1026"/>
                <a:gd name="T52" fmla="*/ 245 w 413"/>
                <a:gd name="T53" fmla="*/ 478 h 1026"/>
                <a:gd name="T54" fmla="*/ 266 w 413"/>
                <a:gd name="T55" fmla="*/ 493 h 1026"/>
                <a:gd name="T56" fmla="*/ 306 w 413"/>
                <a:gd name="T57" fmla="*/ 526 h 1026"/>
                <a:gd name="T58" fmla="*/ 306 w 413"/>
                <a:gd name="T59" fmla="*/ 547 h 1026"/>
                <a:gd name="T60" fmla="*/ 300 w 413"/>
                <a:gd name="T61" fmla="*/ 562 h 1026"/>
                <a:gd name="T62" fmla="*/ 294 w 413"/>
                <a:gd name="T63" fmla="*/ 589 h 1026"/>
                <a:gd name="T64" fmla="*/ 285 w 413"/>
                <a:gd name="T65" fmla="*/ 610 h 1026"/>
                <a:gd name="T66" fmla="*/ 285 w 413"/>
                <a:gd name="T67" fmla="*/ 658 h 1026"/>
                <a:gd name="T68" fmla="*/ 294 w 413"/>
                <a:gd name="T69" fmla="*/ 700 h 1026"/>
                <a:gd name="T70" fmla="*/ 306 w 413"/>
                <a:gd name="T71" fmla="*/ 727 h 1026"/>
                <a:gd name="T72" fmla="*/ 315 w 413"/>
                <a:gd name="T73" fmla="*/ 748 h 1026"/>
                <a:gd name="T74" fmla="*/ 321 w 413"/>
                <a:gd name="T75" fmla="*/ 769 h 1026"/>
                <a:gd name="T76" fmla="*/ 336 w 413"/>
                <a:gd name="T77" fmla="*/ 797 h 1026"/>
                <a:gd name="T78" fmla="*/ 349 w 413"/>
                <a:gd name="T79" fmla="*/ 824 h 1026"/>
                <a:gd name="T80" fmla="*/ 370 w 413"/>
                <a:gd name="T81" fmla="*/ 859 h 1026"/>
                <a:gd name="T82" fmla="*/ 385 w 413"/>
                <a:gd name="T83" fmla="*/ 880 h 1026"/>
                <a:gd name="T84" fmla="*/ 376 w 413"/>
                <a:gd name="T85" fmla="*/ 887 h 1026"/>
                <a:gd name="T86" fmla="*/ 363 w 413"/>
                <a:gd name="T87" fmla="*/ 908 h 1026"/>
                <a:gd name="T88" fmla="*/ 363 w 413"/>
                <a:gd name="T89" fmla="*/ 935 h 1026"/>
                <a:gd name="T90" fmla="*/ 370 w 413"/>
                <a:gd name="T91" fmla="*/ 962 h 1026"/>
                <a:gd name="T92" fmla="*/ 376 w 413"/>
                <a:gd name="T93" fmla="*/ 989 h 1026"/>
                <a:gd name="T94" fmla="*/ 391 w 413"/>
                <a:gd name="T95" fmla="*/ 1010 h 1026"/>
                <a:gd name="T96" fmla="*/ 412 w 413"/>
                <a:gd name="T97" fmla="*/ 1025 h 102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413" h="1026">
                  <a:moveTo>
                    <a:pt x="15" y="0"/>
                  </a:moveTo>
                  <a:lnTo>
                    <a:pt x="15" y="15"/>
                  </a:lnTo>
                  <a:lnTo>
                    <a:pt x="6" y="36"/>
                  </a:lnTo>
                  <a:lnTo>
                    <a:pt x="0" y="84"/>
                  </a:lnTo>
                  <a:lnTo>
                    <a:pt x="0" y="126"/>
                  </a:lnTo>
                  <a:lnTo>
                    <a:pt x="0" y="153"/>
                  </a:lnTo>
                  <a:lnTo>
                    <a:pt x="6" y="174"/>
                  </a:lnTo>
                  <a:lnTo>
                    <a:pt x="21" y="208"/>
                  </a:lnTo>
                  <a:lnTo>
                    <a:pt x="42" y="228"/>
                  </a:lnTo>
                  <a:lnTo>
                    <a:pt x="63" y="237"/>
                  </a:lnTo>
                  <a:lnTo>
                    <a:pt x="91" y="237"/>
                  </a:lnTo>
                  <a:lnTo>
                    <a:pt x="106" y="228"/>
                  </a:lnTo>
                  <a:lnTo>
                    <a:pt x="125" y="228"/>
                  </a:lnTo>
                  <a:lnTo>
                    <a:pt x="133" y="249"/>
                  </a:lnTo>
                  <a:lnTo>
                    <a:pt x="133" y="270"/>
                  </a:lnTo>
                  <a:lnTo>
                    <a:pt x="133" y="319"/>
                  </a:lnTo>
                  <a:lnTo>
                    <a:pt x="133" y="340"/>
                  </a:lnTo>
                  <a:lnTo>
                    <a:pt x="146" y="361"/>
                  </a:lnTo>
                  <a:lnTo>
                    <a:pt x="154" y="381"/>
                  </a:lnTo>
                  <a:lnTo>
                    <a:pt x="182" y="388"/>
                  </a:lnTo>
                  <a:lnTo>
                    <a:pt x="196" y="388"/>
                  </a:lnTo>
                  <a:lnTo>
                    <a:pt x="216" y="381"/>
                  </a:lnTo>
                  <a:lnTo>
                    <a:pt x="224" y="381"/>
                  </a:lnTo>
                  <a:lnTo>
                    <a:pt x="216" y="402"/>
                  </a:lnTo>
                  <a:lnTo>
                    <a:pt x="216" y="430"/>
                  </a:lnTo>
                  <a:lnTo>
                    <a:pt x="230" y="451"/>
                  </a:lnTo>
                  <a:lnTo>
                    <a:pt x="245" y="478"/>
                  </a:lnTo>
                  <a:lnTo>
                    <a:pt x="266" y="493"/>
                  </a:lnTo>
                  <a:lnTo>
                    <a:pt x="306" y="526"/>
                  </a:lnTo>
                  <a:lnTo>
                    <a:pt x="306" y="547"/>
                  </a:lnTo>
                  <a:lnTo>
                    <a:pt x="300" y="562"/>
                  </a:lnTo>
                  <a:lnTo>
                    <a:pt x="294" y="589"/>
                  </a:lnTo>
                  <a:lnTo>
                    <a:pt x="285" y="610"/>
                  </a:lnTo>
                  <a:lnTo>
                    <a:pt x="285" y="658"/>
                  </a:lnTo>
                  <a:lnTo>
                    <a:pt x="294" y="700"/>
                  </a:lnTo>
                  <a:lnTo>
                    <a:pt x="306" y="727"/>
                  </a:lnTo>
                  <a:lnTo>
                    <a:pt x="315" y="748"/>
                  </a:lnTo>
                  <a:lnTo>
                    <a:pt x="321" y="769"/>
                  </a:lnTo>
                  <a:lnTo>
                    <a:pt x="336" y="797"/>
                  </a:lnTo>
                  <a:lnTo>
                    <a:pt x="349" y="824"/>
                  </a:lnTo>
                  <a:lnTo>
                    <a:pt x="370" y="859"/>
                  </a:lnTo>
                  <a:lnTo>
                    <a:pt x="385" y="880"/>
                  </a:lnTo>
                  <a:lnTo>
                    <a:pt x="376" y="887"/>
                  </a:lnTo>
                  <a:lnTo>
                    <a:pt x="363" y="908"/>
                  </a:lnTo>
                  <a:lnTo>
                    <a:pt x="363" y="935"/>
                  </a:lnTo>
                  <a:lnTo>
                    <a:pt x="370" y="962"/>
                  </a:lnTo>
                  <a:lnTo>
                    <a:pt x="376" y="989"/>
                  </a:lnTo>
                  <a:lnTo>
                    <a:pt x="391" y="1010"/>
                  </a:lnTo>
                  <a:lnTo>
                    <a:pt x="412" y="10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2" name="Freeform 68">
              <a:extLst>
                <a:ext uri="{FF2B5EF4-FFF2-40B4-BE49-F238E27FC236}">
                  <a16:creationId xmlns:a16="http://schemas.microsoft.com/office/drawing/2014/main" id="{E06B2E85-C182-5245-9664-FE67190726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4" y="2555"/>
              <a:ext cx="329" cy="502"/>
            </a:xfrm>
            <a:custGeom>
              <a:avLst/>
              <a:gdLst>
                <a:gd name="T0" fmla="*/ 328 w 329"/>
                <a:gd name="T1" fmla="*/ 501 h 502"/>
                <a:gd name="T2" fmla="*/ 315 w 329"/>
                <a:gd name="T3" fmla="*/ 423 h 502"/>
                <a:gd name="T4" fmla="*/ 322 w 329"/>
                <a:gd name="T5" fmla="*/ 362 h 502"/>
                <a:gd name="T6" fmla="*/ 322 w 329"/>
                <a:gd name="T7" fmla="*/ 347 h 502"/>
                <a:gd name="T8" fmla="*/ 315 w 329"/>
                <a:gd name="T9" fmla="*/ 293 h 502"/>
                <a:gd name="T10" fmla="*/ 294 w 329"/>
                <a:gd name="T11" fmla="*/ 229 h 502"/>
                <a:gd name="T12" fmla="*/ 273 w 329"/>
                <a:gd name="T13" fmla="*/ 194 h 502"/>
                <a:gd name="T14" fmla="*/ 258 w 329"/>
                <a:gd name="T15" fmla="*/ 173 h 502"/>
                <a:gd name="T16" fmla="*/ 237 w 329"/>
                <a:gd name="T17" fmla="*/ 160 h 502"/>
                <a:gd name="T18" fmla="*/ 231 w 329"/>
                <a:gd name="T19" fmla="*/ 154 h 502"/>
                <a:gd name="T20" fmla="*/ 216 w 329"/>
                <a:gd name="T21" fmla="*/ 124 h 502"/>
                <a:gd name="T22" fmla="*/ 203 w 329"/>
                <a:gd name="T23" fmla="*/ 91 h 502"/>
                <a:gd name="T24" fmla="*/ 197 w 329"/>
                <a:gd name="T25" fmla="*/ 69 h 502"/>
                <a:gd name="T26" fmla="*/ 182 w 329"/>
                <a:gd name="T27" fmla="*/ 55 h 502"/>
                <a:gd name="T28" fmla="*/ 161 w 329"/>
                <a:gd name="T29" fmla="*/ 34 h 502"/>
                <a:gd name="T30" fmla="*/ 146 w 329"/>
                <a:gd name="T31" fmla="*/ 27 h 502"/>
                <a:gd name="T32" fmla="*/ 133 w 329"/>
                <a:gd name="T33" fmla="*/ 27 h 502"/>
                <a:gd name="T34" fmla="*/ 106 w 329"/>
                <a:gd name="T35" fmla="*/ 21 h 502"/>
                <a:gd name="T36" fmla="*/ 85 w 329"/>
                <a:gd name="T37" fmla="*/ 27 h 502"/>
                <a:gd name="T38" fmla="*/ 55 w 329"/>
                <a:gd name="T39" fmla="*/ 34 h 502"/>
                <a:gd name="T40" fmla="*/ 42 w 329"/>
                <a:gd name="T41" fmla="*/ 42 h 502"/>
                <a:gd name="T42" fmla="*/ 28 w 329"/>
                <a:gd name="T43" fmla="*/ 21 h 502"/>
                <a:gd name="T44" fmla="*/ 0 w 329"/>
                <a:gd name="T45" fmla="*/ 0 h 50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329" h="502">
                  <a:moveTo>
                    <a:pt x="328" y="501"/>
                  </a:moveTo>
                  <a:lnTo>
                    <a:pt x="315" y="423"/>
                  </a:lnTo>
                  <a:lnTo>
                    <a:pt x="322" y="362"/>
                  </a:lnTo>
                  <a:lnTo>
                    <a:pt x="322" y="347"/>
                  </a:lnTo>
                  <a:lnTo>
                    <a:pt x="315" y="293"/>
                  </a:lnTo>
                  <a:lnTo>
                    <a:pt x="294" y="229"/>
                  </a:lnTo>
                  <a:lnTo>
                    <a:pt x="273" y="194"/>
                  </a:lnTo>
                  <a:lnTo>
                    <a:pt x="258" y="173"/>
                  </a:lnTo>
                  <a:lnTo>
                    <a:pt x="237" y="160"/>
                  </a:lnTo>
                  <a:lnTo>
                    <a:pt x="231" y="154"/>
                  </a:lnTo>
                  <a:lnTo>
                    <a:pt x="216" y="124"/>
                  </a:lnTo>
                  <a:lnTo>
                    <a:pt x="203" y="91"/>
                  </a:lnTo>
                  <a:lnTo>
                    <a:pt x="197" y="69"/>
                  </a:lnTo>
                  <a:lnTo>
                    <a:pt x="182" y="55"/>
                  </a:lnTo>
                  <a:lnTo>
                    <a:pt x="161" y="34"/>
                  </a:lnTo>
                  <a:lnTo>
                    <a:pt x="146" y="27"/>
                  </a:lnTo>
                  <a:lnTo>
                    <a:pt x="133" y="27"/>
                  </a:lnTo>
                  <a:lnTo>
                    <a:pt x="106" y="21"/>
                  </a:lnTo>
                  <a:lnTo>
                    <a:pt x="85" y="27"/>
                  </a:lnTo>
                  <a:lnTo>
                    <a:pt x="55" y="34"/>
                  </a:lnTo>
                  <a:lnTo>
                    <a:pt x="42" y="42"/>
                  </a:lnTo>
                  <a:lnTo>
                    <a:pt x="28" y="21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3" name="Freeform 69">
              <a:extLst>
                <a:ext uri="{FF2B5EF4-FFF2-40B4-BE49-F238E27FC236}">
                  <a16:creationId xmlns:a16="http://schemas.microsoft.com/office/drawing/2014/main" id="{B4CF9B7F-6E4B-AA40-A932-CC10D8394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9" y="2807"/>
              <a:ext cx="460" cy="394"/>
            </a:xfrm>
            <a:custGeom>
              <a:avLst/>
              <a:gdLst>
                <a:gd name="T0" fmla="*/ 139 w 460"/>
                <a:gd name="T1" fmla="*/ 337 h 394"/>
                <a:gd name="T2" fmla="*/ 160 w 460"/>
                <a:gd name="T3" fmla="*/ 351 h 394"/>
                <a:gd name="T4" fmla="*/ 208 w 460"/>
                <a:gd name="T5" fmla="*/ 357 h 394"/>
                <a:gd name="T6" fmla="*/ 263 w 460"/>
                <a:gd name="T7" fmla="*/ 357 h 394"/>
                <a:gd name="T8" fmla="*/ 326 w 460"/>
                <a:gd name="T9" fmla="*/ 357 h 394"/>
                <a:gd name="T10" fmla="*/ 402 w 460"/>
                <a:gd name="T11" fmla="*/ 351 h 394"/>
                <a:gd name="T12" fmla="*/ 417 w 460"/>
                <a:gd name="T13" fmla="*/ 330 h 394"/>
                <a:gd name="T14" fmla="*/ 417 w 460"/>
                <a:gd name="T15" fmla="*/ 309 h 394"/>
                <a:gd name="T16" fmla="*/ 430 w 460"/>
                <a:gd name="T17" fmla="*/ 309 h 394"/>
                <a:gd name="T18" fmla="*/ 444 w 460"/>
                <a:gd name="T19" fmla="*/ 297 h 394"/>
                <a:gd name="T20" fmla="*/ 451 w 460"/>
                <a:gd name="T21" fmla="*/ 276 h 394"/>
                <a:gd name="T22" fmla="*/ 438 w 460"/>
                <a:gd name="T23" fmla="*/ 261 h 394"/>
                <a:gd name="T24" fmla="*/ 438 w 460"/>
                <a:gd name="T25" fmla="*/ 249 h 394"/>
                <a:gd name="T26" fmla="*/ 444 w 460"/>
                <a:gd name="T27" fmla="*/ 228 h 394"/>
                <a:gd name="T28" fmla="*/ 444 w 460"/>
                <a:gd name="T29" fmla="*/ 213 h 394"/>
                <a:gd name="T30" fmla="*/ 423 w 460"/>
                <a:gd name="T31" fmla="*/ 199 h 394"/>
                <a:gd name="T32" fmla="*/ 459 w 460"/>
                <a:gd name="T33" fmla="*/ 165 h 394"/>
                <a:gd name="T34" fmla="*/ 451 w 460"/>
                <a:gd name="T35" fmla="*/ 138 h 394"/>
                <a:gd name="T36" fmla="*/ 417 w 460"/>
                <a:gd name="T37" fmla="*/ 123 h 394"/>
                <a:gd name="T38" fmla="*/ 417 w 460"/>
                <a:gd name="T39" fmla="*/ 117 h 394"/>
                <a:gd name="T40" fmla="*/ 438 w 460"/>
                <a:gd name="T41" fmla="*/ 90 h 394"/>
                <a:gd name="T42" fmla="*/ 438 w 460"/>
                <a:gd name="T43" fmla="*/ 54 h 394"/>
                <a:gd name="T44" fmla="*/ 423 w 460"/>
                <a:gd name="T45" fmla="*/ 13 h 394"/>
                <a:gd name="T46" fmla="*/ 375 w 460"/>
                <a:gd name="T47" fmla="*/ 0 h 394"/>
                <a:gd name="T48" fmla="*/ 333 w 460"/>
                <a:gd name="T49" fmla="*/ 21 h 394"/>
                <a:gd name="T50" fmla="*/ 278 w 460"/>
                <a:gd name="T51" fmla="*/ 27 h 394"/>
                <a:gd name="T52" fmla="*/ 236 w 460"/>
                <a:gd name="T53" fmla="*/ 48 h 394"/>
                <a:gd name="T54" fmla="*/ 200 w 460"/>
                <a:gd name="T55" fmla="*/ 90 h 394"/>
                <a:gd name="T56" fmla="*/ 187 w 460"/>
                <a:gd name="T57" fmla="*/ 102 h 394"/>
                <a:gd name="T58" fmla="*/ 152 w 460"/>
                <a:gd name="T59" fmla="*/ 96 h 394"/>
                <a:gd name="T60" fmla="*/ 103 w 460"/>
                <a:gd name="T61" fmla="*/ 130 h 394"/>
                <a:gd name="T62" fmla="*/ 69 w 460"/>
                <a:gd name="T63" fmla="*/ 199 h 394"/>
                <a:gd name="T64" fmla="*/ 40 w 460"/>
                <a:gd name="T65" fmla="*/ 207 h 394"/>
                <a:gd name="T66" fmla="*/ 21 w 460"/>
                <a:gd name="T67" fmla="*/ 219 h 394"/>
                <a:gd name="T68" fmla="*/ 6 w 460"/>
                <a:gd name="T69" fmla="*/ 268 h 394"/>
                <a:gd name="T70" fmla="*/ 0 w 460"/>
                <a:gd name="T71" fmla="*/ 345 h 394"/>
                <a:gd name="T72" fmla="*/ 21 w 460"/>
                <a:gd name="T73" fmla="*/ 387 h 394"/>
                <a:gd name="T74" fmla="*/ 55 w 460"/>
                <a:gd name="T75" fmla="*/ 393 h 394"/>
                <a:gd name="T76" fmla="*/ 82 w 460"/>
                <a:gd name="T77" fmla="*/ 387 h 394"/>
                <a:gd name="T78" fmla="*/ 97 w 460"/>
                <a:gd name="T79" fmla="*/ 357 h 39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460" h="394">
                  <a:moveTo>
                    <a:pt x="97" y="351"/>
                  </a:moveTo>
                  <a:lnTo>
                    <a:pt x="139" y="337"/>
                  </a:lnTo>
                  <a:lnTo>
                    <a:pt x="145" y="345"/>
                  </a:lnTo>
                  <a:lnTo>
                    <a:pt x="160" y="351"/>
                  </a:lnTo>
                  <a:lnTo>
                    <a:pt x="181" y="357"/>
                  </a:lnTo>
                  <a:lnTo>
                    <a:pt x="208" y="357"/>
                  </a:lnTo>
                  <a:lnTo>
                    <a:pt x="236" y="357"/>
                  </a:lnTo>
                  <a:lnTo>
                    <a:pt x="263" y="357"/>
                  </a:lnTo>
                  <a:lnTo>
                    <a:pt x="278" y="351"/>
                  </a:lnTo>
                  <a:lnTo>
                    <a:pt x="326" y="357"/>
                  </a:lnTo>
                  <a:lnTo>
                    <a:pt x="375" y="357"/>
                  </a:lnTo>
                  <a:lnTo>
                    <a:pt x="402" y="351"/>
                  </a:lnTo>
                  <a:lnTo>
                    <a:pt x="411" y="345"/>
                  </a:lnTo>
                  <a:lnTo>
                    <a:pt x="417" y="330"/>
                  </a:lnTo>
                  <a:lnTo>
                    <a:pt x="423" y="318"/>
                  </a:lnTo>
                  <a:lnTo>
                    <a:pt x="417" y="309"/>
                  </a:lnTo>
                  <a:lnTo>
                    <a:pt x="423" y="309"/>
                  </a:lnTo>
                  <a:lnTo>
                    <a:pt x="430" y="309"/>
                  </a:lnTo>
                  <a:lnTo>
                    <a:pt x="438" y="309"/>
                  </a:lnTo>
                  <a:lnTo>
                    <a:pt x="444" y="297"/>
                  </a:lnTo>
                  <a:lnTo>
                    <a:pt x="451" y="288"/>
                  </a:lnTo>
                  <a:lnTo>
                    <a:pt x="451" y="276"/>
                  </a:lnTo>
                  <a:lnTo>
                    <a:pt x="444" y="268"/>
                  </a:lnTo>
                  <a:lnTo>
                    <a:pt x="438" y="261"/>
                  </a:lnTo>
                  <a:lnTo>
                    <a:pt x="423" y="255"/>
                  </a:lnTo>
                  <a:lnTo>
                    <a:pt x="438" y="249"/>
                  </a:lnTo>
                  <a:lnTo>
                    <a:pt x="444" y="234"/>
                  </a:lnTo>
                  <a:lnTo>
                    <a:pt x="444" y="228"/>
                  </a:lnTo>
                  <a:lnTo>
                    <a:pt x="444" y="219"/>
                  </a:lnTo>
                  <a:lnTo>
                    <a:pt x="444" y="213"/>
                  </a:lnTo>
                  <a:lnTo>
                    <a:pt x="438" y="207"/>
                  </a:lnTo>
                  <a:lnTo>
                    <a:pt x="423" y="199"/>
                  </a:lnTo>
                  <a:lnTo>
                    <a:pt x="451" y="180"/>
                  </a:lnTo>
                  <a:lnTo>
                    <a:pt x="459" y="165"/>
                  </a:lnTo>
                  <a:lnTo>
                    <a:pt x="451" y="151"/>
                  </a:lnTo>
                  <a:lnTo>
                    <a:pt x="451" y="138"/>
                  </a:lnTo>
                  <a:lnTo>
                    <a:pt x="430" y="123"/>
                  </a:lnTo>
                  <a:lnTo>
                    <a:pt x="417" y="123"/>
                  </a:lnTo>
                  <a:lnTo>
                    <a:pt x="402" y="123"/>
                  </a:lnTo>
                  <a:lnTo>
                    <a:pt x="417" y="117"/>
                  </a:lnTo>
                  <a:lnTo>
                    <a:pt x="423" y="111"/>
                  </a:lnTo>
                  <a:lnTo>
                    <a:pt x="438" y="90"/>
                  </a:lnTo>
                  <a:lnTo>
                    <a:pt x="438" y="69"/>
                  </a:lnTo>
                  <a:lnTo>
                    <a:pt x="438" y="54"/>
                  </a:lnTo>
                  <a:lnTo>
                    <a:pt x="430" y="33"/>
                  </a:lnTo>
                  <a:lnTo>
                    <a:pt x="423" y="13"/>
                  </a:lnTo>
                  <a:lnTo>
                    <a:pt x="402" y="6"/>
                  </a:lnTo>
                  <a:lnTo>
                    <a:pt x="375" y="0"/>
                  </a:lnTo>
                  <a:lnTo>
                    <a:pt x="347" y="6"/>
                  </a:lnTo>
                  <a:lnTo>
                    <a:pt x="333" y="21"/>
                  </a:lnTo>
                  <a:lnTo>
                    <a:pt x="312" y="27"/>
                  </a:lnTo>
                  <a:lnTo>
                    <a:pt x="278" y="27"/>
                  </a:lnTo>
                  <a:lnTo>
                    <a:pt x="257" y="33"/>
                  </a:lnTo>
                  <a:lnTo>
                    <a:pt x="236" y="48"/>
                  </a:lnTo>
                  <a:lnTo>
                    <a:pt x="221" y="61"/>
                  </a:lnTo>
                  <a:lnTo>
                    <a:pt x="200" y="90"/>
                  </a:lnTo>
                  <a:lnTo>
                    <a:pt x="194" y="111"/>
                  </a:lnTo>
                  <a:lnTo>
                    <a:pt x="187" y="102"/>
                  </a:lnTo>
                  <a:lnTo>
                    <a:pt x="166" y="96"/>
                  </a:lnTo>
                  <a:lnTo>
                    <a:pt x="152" y="96"/>
                  </a:lnTo>
                  <a:lnTo>
                    <a:pt x="131" y="111"/>
                  </a:lnTo>
                  <a:lnTo>
                    <a:pt x="103" y="130"/>
                  </a:lnTo>
                  <a:lnTo>
                    <a:pt x="91" y="159"/>
                  </a:lnTo>
                  <a:lnTo>
                    <a:pt x="69" y="199"/>
                  </a:lnTo>
                  <a:lnTo>
                    <a:pt x="61" y="199"/>
                  </a:lnTo>
                  <a:lnTo>
                    <a:pt x="40" y="207"/>
                  </a:lnTo>
                  <a:lnTo>
                    <a:pt x="27" y="213"/>
                  </a:lnTo>
                  <a:lnTo>
                    <a:pt x="21" y="219"/>
                  </a:lnTo>
                  <a:lnTo>
                    <a:pt x="13" y="234"/>
                  </a:lnTo>
                  <a:lnTo>
                    <a:pt x="6" y="268"/>
                  </a:lnTo>
                  <a:lnTo>
                    <a:pt x="0" y="318"/>
                  </a:lnTo>
                  <a:lnTo>
                    <a:pt x="0" y="345"/>
                  </a:lnTo>
                  <a:lnTo>
                    <a:pt x="6" y="372"/>
                  </a:lnTo>
                  <a:lnTo>
                    <a:pt x="21" y="387"/>
                  </a:lnTo>
                  <a:lnTo>
                    <a:pt x="34" y="393"/>
                  </a:lnTo>
                  <a:lnTo>
                    <a:pt x="55" y="393"/>
                  </a:lnTo>
                  <a:lnTo>
                    <a:pt x="69" y="393"/>
                  </a:lnTo>
                  <a:lnTo>
                    <a:pt x="82" y="387"/>
                  </a:lnTo>
                  <a:lnTo>
                    <a:pt x="97" y="372"/>
                  </a:lnTo>
                  <a:lnTo>
                    <a:pt x="97" y="357"/>
                  </a:lnTo>
                  <a:lnTo>
                    <a:pt x="97" y="351"/>
                  </a:lnTo>
                </a:path>
              </a:pathLst>
            </a:custGeom>
            <a:solidFill>
              <a:srgbClr val="FF9975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4" name="Freeform 70">
              <a:extLst>
                <a:ext uri="{FF2B5EF4-FFF2-40B4-BE49-F238E27FC236}">
                  <a16:creationId xmlns:a16="http://schemas.microsoft.com/office/drawing/2014/main" id="{443A660C-2E89-4144-83B4-C93E8F7EF28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7" y="2896"/>
              <a:ext cx="119" cy="40"/>
            </a:xfrm>
            <a:custGeom>
              <a:avLst/>
              <a:gdLst>
                <a:gd name="T0" fmla="*/ 0 w 119"/>
                <a:gd name="T1" fmla="*/ 0 h 40"/>
                <a:gd name="T2" fmla="*/ 0 w 119"/>
                <a:gd name="T3" fmla="*/ 12 h 40"/>
                <a:gd name="T4" fmla="*/ 6 w 119"/>
                <a:gd name="T5" fmla="*/ 21 h 40"/>
                <a:gd name="T6" fmla="*/ 13 w 119"/>
                <a:gd name="T7" fmla="*/ 27 h 40"/>
                <a:gd name="T8" fmla="*/ 42 w 119"/>
                <a:gd name="T9" fmla="*/ 39 h 40"/>
                <a:gd name="T10" fmla="*/ 63 w 119"/>
                <a:gd name="T11" fmla="*/ 39 h 40"/>
                <a:gd name="T12" fmla="*/ 91 w 119"/>
                <a:gd name="T13" fmla="*/ 39 h 40"/>
                <a:gd name="T14" fmla="*/ 103 w 119"/>
                <a:gd name="T15" fmla="*/ 33 h 40"/>
                <a:gd name="T16" fmla="*/ 118 w 119"/>
                <a:gd name="T17" fmla="*/ 33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19" h="40">
                  <a:moveTo>
                    <a:pt x="0" y="0"/>
                  </a:moveTo>
                  <a:lnTo>
                    <a:pt x="0" y="12"/>
                  </a:lnTo>
                  <a:lnTo>
                    <a:pt x="6" y="21"/>
                  </a:lnTo>
                  <a:lnTo>
                    <a:pt x="13" y="27"/>
                  </a:lnTo>
                  <a:lnTo>
                    <a:pt x="42" y="39"/>
                  </a:lnTo>
                  <a:lnTo>
                    <a:pt x="63" y="39"/>
                  </a:lnTo>
                  <a:lnTo>
                    <a:pt x="91" y="39"/>
                  </a:lnTo>
                  <a:lnTo>
                    <a:pt x="103" y="33"/>
                  </a:lnTo>
                  <a:lnTo>
                    <a:pt x="118" y="3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5" name="Freeform 71">
              <a:extLst>
                <a:ext uri="{FF2B5EF4-FFF2-40B4-BE49-F238E27FC236}">
                  <a16:creationId xmlns:a16="http://schemas.microsoft.com/office/drawing/2014/main" id="{2216188E-81EF-E348-96F6-880E77DA5B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1" y="2951"/>
              <a:ext cx="161" cy="85"/>
            </a:xfrm>
            <a:custGeom>
              <a:avLst/>
              <a:gdLst>
                <a:gd name="T0" fmla="*/ 160 w 161"/>
                <a:gd name="T1" fmla="*/ 55 h 85"/>
                <a:gd name="T2" fmla="*/ 139 w 161"/>
                <a:gd name="T3" fmla="*/ 55 h 85"/>
                <a:gd name="T4" fmla="*/ 118 w 161"/>
                <a:gd name="T5" fmla="*/ 69 h 85"/>
                <a:gd name="T6" fmla="*/ 105 w 161"/>
                <a:gd name="T7" fmla="*/ 76 h 85"/>
                <a:gd name="T8" fmla="*/ 91 w 161"/>
                <a:gd name="T9" fmla="*/ 84 h 85"/>
                <a:gd name="T10" fmla="*/ 78 w 161"/>
                <a:gd name="T11" fmla="*/ 84 h 85"/>
                <a:gd name="T12" fmla="*/ 57 w 161"/>
                <a:gd name="T13" fmla="*/ 84 h 85"/>
                <a:gd name="T14" fmla="*/ 48 w 161"/>
                <a:gd name="T15" fmla="*/ 84 h 85"/>
                <a:gd name="T16" fmla="*/ 42 w 161"/>
                <a:gd name="T17" fmla="*/ 84 h 85"/>
                <a:gd name="T18" fmla="*/ 36 w 161"/>
                <a:gd name="T19" fmla="*/ 76 h 85"/>
                <a:gd name="T20" fmla="*/ 21 w 161"/>
                <a:gd name="T21" fmla="*/ 76 h 85"/>
                <a:gd name="T22" fmla="*/ 15 w 161"/>
                <a:gd name="T23" fmla="*/ 63 h 85"/>
                <a:gd name="T24" fmla="*/ 6 w 161"/>
                <a:gd name="T25" fmla="*/ 55 h 85"/>
                <a:gd name="T26" fmla="*/ 6 w 161"/>
                <a:gd name="T27" fmla="*/ 48 h 85"/>
                <a:gd name="T28" fmla="*/ 0 w 161"/>
                <a:gd name="T29" fmla="*/ 36 h 85"/>
                <a:gd name="T30" fmla="*/ 6 w 161"/>
                <a:gd name="T31" fmla="*/ 27 h 85"/>
                <a:gd name="T32" fmla="*/ 15 w 161"/>
                <a:gd name="T33" fmla="*/ 21 h 85"/>
                <a:gd name="T34" fmla="*/ 15 w 161"/>
                <a:gd name="T35" fmla="*/ 15 h 85"/>
                <a:gd name="T36" fmla="*/ 21 w 161"/>
                <a:gd name="T37" fmla="*/ 6 h 85"/>
                <a:gd name="T38" fmla="*/ 36 w 161"/>
                <a:gd name="T39" fmla="*/ 6 h 85"/>
                <a:gd name="T40" fmla="*/ 42 w 161"/>
                <a:gd name="T41" fmla="*/ 6 h 85"/>
                <a:gd name="T42" fmla="*/ 63 w 161"/>
                <a:gd name="T43" fmla="*/ 6 h 85"/>
                <a:gd name="T44" fmla="*/ 69 w 161"/>
                <a:gd name="T45" fmla="*/ 0 h 85"/>
                <a:gd name="T46" fmla="*/ 78 w 161"/>
                <a:gd name="T47" fmla="*/ 0 h 85"/>
                <a:gd name="T48" fmla="*/ 91 w 161"/>
                <a:gd name="T49" fmla="*/ 0 h 85"/>
                <a:gd name="T50" fmla="*/ 97 w 161"/>
                <a:gd name="T51" fmla="*/ 6 h 8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61" h="85">
                  <a:moveTo>
                    <a:pt x="160" y="55"/>
                  </a:moveTo>
                  <a:lnTo>
                    <a:pt x="139" y="55"/>
                  </a:lnTo>
                  <a:lnTo>
                    <a:pt x="118" y="69"/>
                  </a:lnTo>
                  <a:lnTo>
                    <a:pt x="105" y="76"/>
                  </a:lnTo>
                  <a:lnTo>
                    <a:pt x="91" y="84"/>
                  </a:lnTo>
                  <a:lnTo>
                    <a:pt x="78" y="84"/>
                  </a:lnTo>
                  <a:lnTo>
                    <a:pt x="57" y="84"/>
                  </a:lnTo>
                  <a:lnTo>
                    <a:pt x="48" y="84"/>
                  </a:lnTo>
                  <a:lnTo>
                    <a:pt x="42" y="84"/>
                  </a:lnTo>
                  <a:lnTo>
                    <a:pt x="36" y="76"/>
                  </a:lnTo>
                  <a:lnTo>
                    <a:pt x="21" y="76"/>
                  </a:lnTo>
                  <a:lnTo>
                    <a:pt x="15" y="63"/>
                  </a:lnTo>
                  <a:lnTo>
                    <a:pt x="6" y="55"/>
                  </a:lnTo>
                  <a:lnTo>
                    <a:pt x="6" y="48"/>
                  </a:lnTo>
                  <a:lnTo>
                    <a:pt x="0" y="36"/>
                  </a:lnTo>
                  <a:lnTo>
                    <a:pt x="6" y="27"/>
                  </a:lnTo>
                  <a:lnTo>
                    <a:pt x="15" y="21"/>
                  </a:lnTo>
                  <a:lnTo>
                    <a:pt x="15" y="15"/>
                  </a:lnTo>
                  <a:lnTo>
                    <a:pt x="21" y="6"/>
                  </a:lnTo>
                  <a:lnTo>
                    <a:pt x="36" y="6"/>
                  </a:lnTo>
                  <a:lnTo>
                    <a:pt x="42" y="6"/>
                  </a:lnTo>
                  <a:lnTo>
                    <a:pt x="63" y="6"/>
                  </a:lnTo>
                  <a:lnTo>
                    <a:pt x="69" y="0"/>
                  </a:lnTo>
                  <a:lnTo>
                    <a:pt x="78" y="0"/>
                  </a:lnTo>
                  <a:lnTo>
                    <a:pt x="91" y="0"/>
                  </a:lnTo>
                  <a:lnTo>
                    <a:pt x="97" y="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6" name="Freeform 72">
              <a:extLst>
                <a:ext uri="{FF2B5EF4-FFF2-40B4-BE49-F238E27FC236}">
                  <a16:creationId xmlns:a16="http://schemas.microsoft.com/office/drawing/2014/main" id="{ED68DBB4-DF28-5041-9388-34AE1112C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7" y="3035"/>
              <a:ext cx="145" cy="56"/>
            </a:xfrm>
            <a:custGeom>
              <a:avLst/>
              <a:gdLst>
                <a:gd name="T0" fmla="*/ 144 w 145"/>
                <a:gd name="T1" fmla="*/ 28 h 56"/>
                <a:gd name="T2" fmla="*/ 131 w 145"/>
                <a:gd name="T3" fmla="*/ 40 h 56"/>
                <a:gd name="T4" fmla="*/ 117 w 145"/>
                <a:gd name="T5" fmla="*/ 49 h 56"/>
                <a:gd name="T6" fmla="*/ 102 w 145"/>
                <a:gd name="T7" fmla="*/ 49 h 56"/>
                <a:gd name="T8" fmla="*/ 90 w 145"/>
                <a:gd name="T9" fmla="*/ 55 h 56"/>
                <a:gd name="T10" fmla="*/ 75 w 145"/>
                <a:gd name="T11" fmla="*/ 55 h 56"/>
                <a:gd name="T12" fmla="*/ 63 w 145"/>
                <a:gd name="T13" fmla="*/ 55 h 56"/>
                <a:gd name="T14" fmla="*/ 48 w 145"/>
                <a:gd name="T15" fmla="*/ 55 h 56"/>
                <a:gd name="T16" fmla="*/ 42 w 145"/>
                <a:gd name="T17" fmla="*/ 55 h 56"/>
                <a:gd name="T18" fmla="*/ 27 w 145"/>
                <a:gd name="T19" fmla="*/ 55 h 56"/>
                <a:gd name="T20" fmla="*/ 21 w 145"/>
                <a:gd name="T21" fmla="*/ 49 h 56"/>
                <a:gd name="T22" fmla="*/ 6 w 145"/>
                <a:gd name="T23" fmla="*/ 49 h 56"/>
                <a:gd name="T24" fmla="*/ 6 w 145"/>
                <a:gd name="T25" fmla="*/ 40 h 56"/>
                <a:gd name="T26" fmla="*/ 0 w 145"/>
                <a:gd name="T27" fmla="*/ 34 h 56"/>
                <a:gd name="T28" fmla="*/ 0 w 145"/>
                <a:gd name="T29" fmla="*/ 28 h 56"/>
                <a:gd name="T30" fmla="*/ 0 w 145"/>
                <a:gd name="T31" fmla="*/ 21 h 56"/>
                <a:gd name="T32" fmla="*/ 6 w 145"/>
                <a:gd name="T33" fmla="*/ 6 h 56"/>
                <a:gd name="T34" fmla="*/ 13 w 145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45" h="56">
                  <a:moveTo>
                    <a:pt x="144" y="28"/>
                  </a:moveTo>
                  <a:lnTo>
                    <a:pt x="131" y="40"/>
                  </a:lnTo>
                  <a:lnTo>
                    <a:pt x="117" y="49"/>
                  </a:lnTo>
                  <a:lnTo>
                    <a:pt x="102" y="49"/>
                  </a:lnTo>
                  <a:lnTo>
                    <a:pt x="90" y="55"/>
                  </a:lnTo>
                  <a:lnTo>
                    <a:pt x="75" y="55"/>
                  </a:lnTo>
                  <a:lnTo>
                    <a:pt x="63" y="55"/>
                  </a:lnTo>
                  <a:lnTo>
                    <a:pt x="48" y="55"/>
                  </a:lnTo>
                  <a:lnTo>
                    <a:pt x="42" y="55"/>
                  </a:lnTo>
                  <a:lnTo>
                    <a:pt x="27" y="55"/>
                  </a:lnTo>
                  <a:lnTo>
                    <a:pt x="21" y="49"/>
                  </a:lnTo>
                  <a:lnTo>
                    <a:pt x="6" y="49"/>
                  </a:lnTo>
                  <a:lnTo>
                    <a:pt x="6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0" y="21"/>
                  </a:lnTo>
                  <a:lnTo>
                    <a:pt x="6" y="6"/>
                  </a:lnTo>
                  <a:lnTo>
                    <a:pt x="1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7" name="Freeform 73">
              <a:extLst>
                <a:ext uri="{FF2B5EF4-FFF2-40B4-BE49-F238E27FC236}">
                  <a16:creationId xmlns:a16="http://schemas.microsoft.com/office/drawing/2014/main" id="{BE61A421-C99D-2147-9E91-145027DBB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0" y="3090"/>
              <a:ext cx="132" cy="48"/>
            </a:xfrm>
            <a:custGeom>
              <a:avLst/>
              <a:gdLst>
                <a:gd name="T0" fmla="*/ 131 w 132"/>
                <a:gd name="T1" fmla="*/ 27 h 48"/>
                <a:gd name="T2" fmla="*/ 125 w 132"/>
                <a:gd name="T3" fmla="*/ 35 h 48"/>
                <a:gd name="T4" fmla="*/ 119 w 132"/>
                <a:gd name="T5" fmla="*/ 35 h 48"/>
                <a:gd name="T6" fmla="*/ 104 w 132"/>
                <a:gd name="T7" fmla="*/ 41 h 48"/>
                <a:gd name="T8" fmla="*/ 98 w 132"/>
                <a:gd name="T9" fmla="*/ 41 h 48"/>
                <a:gd name="T10" fmla="*/ 83 w 132"/>
                <a:gd name="T11" fmla="*/ 47 h 48"/>
                <a:gd name="T12" fmla="*/ 62 w 132"/>
                <a:gd name="T13" fmla="*/ 47 h 48"/>
                <a:gd name="T14" fmla="*/ 50 w 132"/>
                <a:gd name="T15" fmla="*/ 47 h 48"/>
                <a:gd name="T16" fmla="*/ 29 w 132"/>
                <a:gd name="T17" fmla="*/ 47 h 48"/>
                <a:gd name="T18" fmla="*/ 21 w 132"/>
                <a:gd name="T19" fmla="*/ 41 h 48"/>
                <a:gd name="T20" fmla="*/ 15 w 132"/>
                <a:gd name="T21" fmla="*/ 35 h 48"/>
                <a:gd name="T22" fmla="*/ 8 w 132"/>
                <a:gd name="T23" fmla="*/ 35 h 48"/>
                <a:gd name="T24" fmla="*/ 0 w 132"/>
                <a:gd name="T25" fmla="*/ 27 h 48"/>
                <a:gd name="T26" fmla="*/ 0 w 132"/>
                <a:gd name="T27" fmla="*/ 14 h 48"/>
                <a:gd name="T28" fmla="*/ 0 w 132"/>
                <a:gd name="T29" fmla="*/ 6 h 48"/>
                <a:gd name="T30" fmla="*/ 15 w 132"/>
                <a:gd name="T31" fmla="*/ 0 h 4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32" h="48">
                  <a:moveTo>
                    <a:pt x="131" y="27"/>
                  </a:moveTo>
                  <a:lnTo>
                    <a:pt x="125" y="35"/>
                  </a:lnTo>
                  <a:lnTo>
                    <a:pt x="119" y="35"/>
                  </a:lnTo>
                  <a:lnTo>
                    <a:pt x="104" y="41"/>
                  </a:lnTo>
                  <a:lnTo>
                    <a:pt x="98" y="41"/>
                  </a:lnTo>
                  <a:lnTo>
                    <a:pt x="83" y="47"/>
                  </a:lnTo>
                  <a:lnTo>
                    <a:pt x="62" y="47"/>
                  </a:lnTo>
                  <a:lnTo>
                    <a:pt x="50" y="47"/>
                  </a:lnTo>
                  <a:lnTo>
                    <a:pt x="29" y="47"/>
                  </a:lnTo>
                  <a:lnTo>
                    <a:pt x="21" y="41"/>
                  </a:lnTo>
                  <a:lnTo>
                    <a:pt x="15" y="35"/>
                  </a:lnTo>
                  <a:lnTo>
                    <a:pt x="8" y="35"/>
                  </a:lnTo>
                  <a:lnTo>
                    <a:pt x="0" y="27"/>
                  </a:lnTo>
                  <a:lnTo>
                    <a:pt x="0" y="14"/>
                  </a:lnTo>
                  <a:lnTo>
                    <a:pt x="0" y="6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8" name="Freeform 74">
              <a:extLst>
                <a:ext uri="{FF2B5EF4-FFF2-40B4-BE49-F238E27FC236}">
                  <a16:creationId xmlns:a16="http://schemas.microsoft.com/office/drawing/2014/main" id="{CF5B6DCF-A0BE-BB45-AAAB-1620B584B8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9" y="3124"/>
              <a:ext cx="22" cy="35"/>
            </a:xfrm>
            <a:custGeom>
              <a:avLst/>
              <a:gdLst>
                <a:gd name="T0" fmla="*/ 8 w 22"/>
                <a:gd name="T1" fmla="*/ 34 h 35"/>
                <a:gd name="T2" fmla="*/ 0 w 22"/>
                <a:gd name="T3" fmla="*/ 28 h 35"/>
                <a:gd name="T4" fmla="*/ 0 w 22"/>
                <a:gd name="T5" fmla="*/ 19 h 35"/>
                <a:gd name="T6" fmla="*/ 8 w 22"/>
                <a:gd name="T7" fmla="*/ 13 h 35"/>
                <a:gd name="T8" fmla="*/ 8 w 22"/>
                <a:gd name="T9" fmla="*/ 6 h 35"/>
                <a:gd name="T10" fmla="*/ 15 w 22"/>
                <a:gd name="T11" fmla="*/ 6 h 35"/>
                <a:gd name="T12" fmla="*/ 15 w 22"/>
                <a:gd name="T13" fmla="*/ 0 h 35"/>
                <a:gd name="T14" fmla="*/ 21 w 22"/>
                <a:gd name="T15" fmla="*/ 0 h 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2" h="35">
                  <a:moveTo>
                    <a:pt x="8" y="34"/>
                  </a:moveTo>
                  <a:lnTo>
                    <a:pt x="0" y="28"/>
                  </a:lnTo>
                  <a:lnTo>
                    <a:pt x="0" y="19"/>
                  </a:lnTo>
                  <a:lnTo>
                    <a:pt x="8" y="13"/>
                  </a:lnTo>
                  <a:lnTo>
                    <a:pt x="8" y="6"/>
                  </a:lnTo>
                  <a:lnTo>
                    <a:pt x="15" y="6"/>
                  </a:lnTo>
                  <a:lnTo>
                    <a:pt x="15" y="0"/>
                  </a:lnTo>
                  <a:lnTo>
                    <a:pt x="2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9" name="Freeform 75">
              <a:extLst>
                <a:ext uri="{FF2B5EF4-FFF2-40B4-BE49-F238E27FC236}">
                  <a16:creationId xmlns:a16="http://schemas.microsoft.com/office/drawing/2014/main" id="{080710E6-B21B-BC48-A890-7FC9D63A4EB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2" y="2956"/>
              <a:ext cx="59" cy="148"/>
            </a:xfrm>
            <a:custGeom>
              <a:avLst/>
              <a:gdLst>
                <a:gd name="T0" fmla="*/ 0 w 59"/>
                <a:gd name="T1" fmla="*/ 147 h 148"/>
                <a:gd name="T2" fmla="*/ 15 w 59"/>
                <a:gd name="T3" fmla="*/ 132 h 148"/>
                <a:gd name="T4" fmla="*/ 21 w 59"/>
                <a:gd name="T5" fmla="*/ 118 h 148"/>
                <a:gd name="T6" fmla="*/ 37 w 59"/>
                <a:gd name="T7" fmla="*/ 90 h 148"/>
                <a:gd name="T8" fmla="*/ 43 w 59"/>
                <a:gd name="T9" fmla="*/ 69 h 148"/>
                <a:gd name="T10" fmla="*/ 49 w 59"/>
                <a:gd name="T11" fmla="*/ 42 h 148"/>
                <a:gd name="T12" fmla="*/ 58 w 59"/>
                <a:gd name="T13" fmla="*/ 15 h 148"/>
                <a:gd name="T14" fmla="*/ 58 w 59"/>
                <a:gd name="T15" fmla="*/ 0 h 1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9" h="148">
                  <a:moveTo>
                    <a:pt x="0" y="147"/>
                  </a:moveTo>
                  <a:lnTo>
                    <a:pt x="15" y="132"/>
                  </a:lnTo>
                  <a:lnTo>
                    <a:pt x="21" y="118"/>
                  </a:lnTo>
                  <a:lnTo>
                    <a:pt x="37" y="90"/>
                  </a:lnTo>
                  <a:lnTo>
                    <a:pt x="43" y="69"/>
                  </a:lnTo>
                  <a:lnTo>
                    <a:pt x="49" y="42"/>
                  </a:lnTo>
                  <a:lnTo>
                    <a:pt x="58" y="15"/>
                  </a:lnTo>
                  <a:lnTo>
                    <a:pt x="5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0" name="Freeform 76">
              <a:extLst>
                <a:ext uri="{FF2B5EF4-FFF2-40B4-BE49-F238E27FC236}">
                  <a16:creationId xmlns:a16="http://schemas.microsoft.com/office/drawing/2014/main" id="{17CBA4F6-ACF2-384A-81A8-31D599823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2" y="3174"/>
              <a:ext cx="69" cy="103"/>
            </a:xfrm>
            <a:custGeom>
              <a:avLst/>
              <a:gdLst>
                <a:gd name="T0" fmla="*/ 68 w 69"/>
                <a:gd name="T1" fmla="*/ 102 h 103"/>
                <a:gd name="T2" fmla="*/ 62 w 69"/>
                <a:gd name="T3" fmla="*/ 102 h 103"/>
                <a:gd name="T4" fmla="*/ 56 w 69"/>
                <a:gd name="T5" fmla="*/ 102 h 103"/>
                <a:gd name="T6" fmla="*/ 47 w 69"/>
                <a:gd name="T7" fmla="*/ 102 h 103"/>
                <a:gd name="T8" fmla="*/ 35 w 69"/>
                <a:gd name="T9" fmla="*/ 96 h 103"/>
                <a:gd name="T10" fmla="*/ 29 w 69"/>
                <a:gd name="T11" fmla="*/ 96 h 103"/>
                <a:gd name="T12" fmla="*/ 21 w 69"/>
                <a:gd name="T13" fmla="*/ 90 h 103"/>
                <a:gd name="T14" fmla="*/ 14 w 69"/>
                <a:gd name="T15" fmla="*/ 81 h 103"/>
                <a:gd name="T16" fmla="*/ 8 w 69"/>
                <a:gd name="T17" fmla="*/ 75 h 103"/>
                <a:gd name="T18" fmla="*/ 0 w 69"/>
                <a:gd name="T19" fmla="*/ 60 h 103"/>
                <a:gd name="T20" fmla="*/ 0 w 69"/>
                <a:gd name="T21" fmla="*/ 54 h 103"/>
                <a:gd name="T22" fmla="*/ 0 w 69"/>
                <a:gd name="T23" fmla="*/ 48 h 103"/>
                <a:gd name="T24" fmla="*/ 0 w 69"/>
                <a:gd name="T25" fmla="*/ 33 h 103"/>
                <a:gd name="T26" fmla="*/ 0 w 69"/>
                <a:gd name="T27" fmla="*/ 27 h 103"/>
                <a:gd name="T28" fmla="*/ 0 w 69"/>
                <a:gd name="T29" fmla="*/ 21 h 103"/>
                <a:gd name="T30" fmla="*/ 8 w 69"/>
                <a:gd name="T31" fmla="*/ 6 h 103"/>
                <a:gd name="T32" fmla="*/ 8 w 69"/>
                <a:gd name="T33" fmla="*/ 0 h 10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9" h="103">
                  <a:moveTo>
                    <a:pt x="68" y="102"/>
                  </a:moveTo>
                  <a:lnTo>
                    <a:pt x="62" y="102"/>
                  </a:lnTo>
                  <a:lnTo>
                    <a:pt x="56" y="102"/>
                  </a:lnTo>
                  <a:lnTo>
                    <a:pt x="47" y="102"/>
                  </a:lnTo>
                  <a:lnTo>
                    <a:pt x="35" y="96"/>
                  </a:lnTo>
                  <a:lnTo>
                    <a:pt x="29" y="96"/>
                  </a:lnTo>
                  <a:lnTo>
                    <a:pt x="21" y="90"/>
                  </a:lnTo>
                  <a:lnTo>
                    <a:pt x="14" y="81"/>
                  </a:lnTo>
                  <a:lnTo>
                    <a:pt x="8" y="75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0" y="48"/>
                  </a:lnTo>
                  <a:lnTo>
                    <a:pt x="0" y="33"/>
                  </a:lnTo>
                  <a:lnTo>
                    <a:pt x="0" y="27"/>
                  </a:lnTo>
                  <a:lnTo>
                    <a:pt x="0" y="21"/>
                  </a:lnTo>
                  <a:lnTo>
                    <a:pt x="8" y="6"/>
                  </a:lnTo>
                  <a:lnTo>
                    <a:pt x="8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1" name="Freeform 77">
              <a:extLst>
                <a:ext uri="{FF2B5EF4-FFF2-40B4-BE49-F238E27FC236}">
                  <a16:creationId xmlns:a16="http://schemas.microsoft.com/office/drawing/2014/main" id="{0310CE92-93EE-D143-B452-064D2C450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2" y="2951"/>
              <a:ext cx="127" cy="69"/>
            </a:xfrm>
            <a:custGeom>
              <a:avLst/>
              <a:gdLst>
                <a:gd name="T0" fmla="*/ 0 w 127"/>
                <a:gd name="T1" fmla="*/ 68 h 69"/>
                <a:gd name="T2" fmla="*/ 0 w 127"/>
                <a:gd name="T3" fmla="*/ 62 h 69"/>
                <a:gd name="T4" fmla="*/ 0 w 127"/>
                <a:gd name="T5" fmla="*/ 54 h 69"/>
                <a:gd name="T6" fmla="*/ 8 w 127"/>
                <a:gd name="T7" fmla="*/ 41 h 69"/>
                <a:gd name="T8" fmla="*/ 15 w 127"/>
                <a:gd name="T9" fmla="*/ 35 h 69"/>
                <a:gd name="T10" fmla="*/ 21 w 127"/>
                <a:gd name="T11" fmla="*/ 27 h 69"/>
                <a:gd name="T12" fmla="*/ 27 w 127"/>
                <a:gd name="T13" fmla="*/ 21 h 69"/>
                <a:gd name="T14" fmla="*/ 36 w 127"/>
                <a:gd name="T15" fmla="*/ 14 h 69"/>
                <a:gd name="T16" fmla="*/ 48 w 127"/>
                <a:gd name="T17" fmla="*/ 6 h 69"/>
                <a:gd name="T18" fmla="*/ 57 w 127"/>
                <a:gd name="T19" fmla="*/ 0 h 69"/>
                <a:gd name="T20" fmla="*/ 69 w 127"/>
                <a:gd name="T21" fmla="*/ 0 h 69"/>
                <a:gd name="T22" fmla="*/ 84 w 127"/>
                <a:gd name="T23" fmla="*/ 0 h 69"/>
                <a:gd name="T24" fmla="*/ 90 w 127"/>
                <a:gd name="T25" fmla="*/ 0 h 69"/>
                <a:gd name="T26" fmla="*/ 105 w 127"/>
                <a:gd name="T27" fmla="*/ 0 h 69"/>
                <a:gd name="T28" fmla="*/ 111 w 127"/>
                <a:gd name="T29" fmla="*/ 0 h 69"/>
                <a:gd name="T30" fmla="*/ 126 w 127"/>
                <a:gd name="T31" fmla="*/ 6 h 6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27" h="69">
                  <a:moveTo>
                    <a:pt x="0" y="68"/>
                  </a:moveTo>
                  <a:lnTo>
                    <a:pt x="0" y="62"/>
                  </a:lnTo>
                  <a:lnTo>
                    <a:pt x="0" y="54"/>
                  </a:lnTo>
                  <a:lnTo>
                    <a:pt x="8" y="41"/>
                  </a:lnTo>
                  <a:lnTo>
                    <a:pt x="15" y="35"/>
                  </a:lnTo>
                  <a:lnTo>
                    <a:pt x="21" y="27"/>
                  </a:lnTo>
                  <a:lnTo>
                    <a:pt x="27" y="21"/>
                  </a:lnTo>
                  <a:lnTo>
                    <a:pt x="36" y="14"/>
                  </a:lnTo>
                  <a:lnTo>
                    <a:pt x="48" y="6"/>
                  </a:lnTo>
                  <a:lnTo>
                    <a:pt x="57" y="0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105" y="0"/>
                  </a:lnTo>
                  <a:lnTo>
                    <a:pt x="111" y="0"/>
                  </a:lnTo>
                  <a:lnTo>
                    <a:pt x="126" y="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2" name="Freeform 78">
              <a:extLst>
                <a:ext uri="{FF2B5EF4-FFF2-40B4-BE49-F238E27FC236}">
                  <a16:creationId xmlns:a16="http://schemas.microsoft.com/office/drawing/2014/main" id="{2B3C7F50-1AD5-F14A-8D7A-EC6F023F0F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2" y="2985"/>
              <a:ext cx="119" cy="56"/>
            </a:xfrm>
            <a:custGeom>
              <a:avLst/>
              <a:gdLst>
                <a:gd name="T0" fmla="*/ 0 w 119"/>
                <a:gd name="T1" fmla="*/ 55 h 56"/>
                <a:gd name="T2" fmla="*/ 0 w 119"/>
                <a:gd name="T3" fmla="*/ 49 h 56"/>
                <a:gd name="T4" fmla="*/ 8 w 119"/>
                <a:gd name="T5" fmla="*/ 34 h 56"/>
                <a:gd name="T6" fmla="*/ 14 w 119"/>
                <a:gd name="T7" fmla="*/ 28 h 56"/>
                <a:gd name="T8" fmla="*/ 21 w 119"/>
                <a:gd name="T9" fmla="*/ 19 h 56"/>
                <a:gd name="T10" fmla="*/ 35 w 119"/>
                <a:gd name="T11" fmla="*/ 13 h 56"/>
                <a:gd name="T12" fmla="*/ 41 w 119"/>
                <a:gd name="T13" fmla="*/ 6 h 56"/>
                <a:gd name="T14" fmla="*/ 48 w 119"/>
                <a:gd name="T15" fmla="*/ 6 h 56"/>
                <a:gd name="T16" fmla="*/ 62 w 119"/>
                <a:gd name="T17" fmla="*/ 0 h 56"/>
                <a:gd name="T18" fmla="*/ 77 w 119"/>
                <a:gd name="T19" fmla="*/ 0 h 56"/>
                <a:gd name="T20" fmla="*/ 83 w 119"/>
                <a:gd name="T21" fmla="*/ 0 h 56"/>
                <a:gd name="T22" fmla="*/ 97 w 119"/>
                <a:gd name="T23" fmla="*/ 0 h 56"/>
                <a:gd name="T24" fmla="*/ 104 w 119"/>
                <a:gd name="T25" fmla="*/ 6 h 56"/>
                <a:gd name="T26" fmla="*/ 118 w 119"/>
                <a:gd name="T27" fmla="*/ 13 h 5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9" h="56">
                  <a:moveTo>
                    <a:pt x="0" y="55"/>
                  </a:moveTo>
                  <a:lnTo>
                    <a:pt x="0" y="49"/>
                  </a:lnTo>
                  <a:lnTo>
                    <a:pt x="8" y="34"/>
                  </a:lnTo>
                  <a:lnTo>
                    <a:pt x="14" y="28"/>
                  </a:lnTo>
                  <a:lnTo>
                    <a:pt x="21" y="19"/>
                  </a:lnTo>
                  <a:lnTo>
                    <a:pt x="35" y="13"/>
                  </a:lnTo>
                  <a:lnTo>
                    <a:pt x="41" y="6"/>
                  </a:lnTo>
                  <a:lnTo>
                    <a:pt x="48" y="6"/>
                  </a:lnTo>
                  <a:lnTo>
                    <a:pt x="62" y="0"/>
                  </a:lnTo>
                  <a:lnTo>
                    <a:pt x="77" y="0"/>
                  </a:lnTo>
                  <a:lnTo>
                    <a:pt x="83" y="0"/>
                  </a:lnTo>
                  <a:lnTo>
                    <a:pt x="97" y="0"/>
                  </a:lnTo>
                  <a:lnTo>
                    <a:pt x="104" y="6"/>
                  </a:lnTo>
                  <a:lnTo>
                    <a:pt x="118" y="1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3" name="Freeform 79">
              <a:extLst>
                <a:ext uri="{FF2B5EF4-FFF2-40B4-BE49-F238E27FC236}">
                  <a16:creationId xmlns:a16="http://schemas.microsoft.com/office/drawing/2014/main" id="{C7B88A1B-F978-B248-97C4-9119EA071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5" y="3027"/>
              <a:ext cx="56" cy="69"/>
            </a:xfrm>
            <a:custGeom>
              <a:avLst/>
              <a:gdLst>
                <a:gd name="T0" fmla="*/ 0 w 56"/>
                <a:gd name="T1" fmla="*/ 68 h 69"/>
                <a:gd name="T2" fmla="*/ 6 w 56"/>
                <a:gd name="T3" fmla="*/ 56 h 69"/>
                <a:gd name="T4" fmla="*/ 14 w 56"/>
                <a:gd name="T5" fmla="*/ 41 h 69"/>
                <a:gd name="T6" fmla="*/ 20 w 56"/>
                <a:gd name="T7" fmla="*/ 35 h 69"/>
                <a:gd name="T8" fmla="*/ 35 w 56"/>
                <a:gd name="T9" fmla="*/ 21 h 69"/>
                <a:gd name="T10" fmla="*/ 41 w 56"/>
                <a:gd name="T11" fmla="*/ 8 h 69"/>
                <a:gd name="T12" fmla="*/ 55 w 56"/>
                <a:gd name="T13" fmla="*/ 0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6" h="69">
                  <a:moveTo>
                    <a:pt x="0" y="68"/>
                  </a:moveTo>
                  <a:lnTo>
                    <a:pt x="6" y="56"/>
                  </a:lnTo>
                  <a:lnTo>
                    <a:pt x="14" y="41"/>
                  </a:lnTo>
                  <a:lnTo>
                    <a:pt x="20" y="35"/>
                  </a:lnTo>
                  <a:lnTo>
                    <a:pt x="35" y="21"/>
                  </a:lnTo>
                  <a:lnTo>
                    <a:pt x="41" y="8"/>
                  </a:lnTo>
                  <a:lnTo>
                    <a:pt x="5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4" name="Freeform 80">
              <a:extLst>
                <a:ext uri="{FF2B5EF4-FFF2-40B4-BE49-F238E27FC236}">
                  <a16:creationId xmlns:a16="http://schemas.microsoft.com/office/drawing/2014/main" id="{40DC9256-8876-BF48-8743-087006103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" y="1171"/>
              <a:ext cx="27" cy="27"/>
            </a:xfrm>
            <a:custGeom>
              <a:avLst/>
              <a:gdLst>
                <a:gd name="T0" fmla="*/ 13 w 27"/>
                <a:gd name="T1" fmla="*/ 0 h 27"/>
                <a:gd name="T2" fmla="*/ 13 w 27"/>
                <a:gd name="T3" fmla="*/ 0 h 27"/>
                <a:gd name="T4" fmla="*/ 17 w 27"/>
                <a:gd name="T5" fmla="*/ 0 h 27"/>
                <a:gd name="T6" fmla="*/ 22 w 27"/>
                <a:gd name="T7" fmla="*/ 4 h 27"/>
                <a:gd name="T8" fmla="*/ 26 w 27"/>
                <a:gd name="T9" fmla="*/ 4 h 27"/>
                <a:gd name="T10" fmla="*/ 26 w 27"/>
                <a:gd name="T11" fmla="*/ 9 h 27"/>
                <a:gd name="T12" fmla="*/ 26 w 27"/>
                <a:gd name="T13" fmla="*/ 13 h 27"/>
                <a:gd name="T14" fmla="*/ 26 w 27"/>
                <a:gd name="T15" fmla="*/ 17 h 27"/>
                <a:gd name="T16" fmla="*/ 26 w 27"/>
                <a:gd name="T17" fmla="*/ 21 h 27"/>
                <a:gd name="T18" fmla="*/ 22 w 27"/>
                <a:gd name="T19" fmla="*/ 26 h 27"/>
                <a:gd name="T20" fmla="*/ 17 w 27"/>
                <a:gd name="T21" fmla="*/ 26 h 27"/>
                <a:gd name="T22" fmla="*/ 13 w 27"/>
                <a:gd name="T23" fmla="*/ 26 h 27"/>
                <a:gd name="T24" fmla="*/ 9 w 27"/>
                <a:gd name="T25" fmla="*/ 26 h 27"/>
                <a:gd name="T26" fmla="*/ 5 w 27"/>
                <a:gd name="T27" fmla="*/ 21 h 27"/>
                <a:gd name="T28" fmla="*/ 5 w 27"/>
                <a:gd name="T29" fmla="*/ 17 h 27"/>
                <a:gd name="T30" fmla="*/ 0 w 27"/>
                <a:gd name="T31" fmla="*/ 17 h 27"/>
                <a:gd name="T32" fmla="*/ 0 w 27"/>
                <a:gd name="T33" fmla="*/ 13 h 27"/>
                <a:gd name="T34" fmla="*/ 0 w 27"/>
                <a:gd name="T35" fmla="*/ 9 h 27"/>
                <a:gd name="T36" fmla="*/ 0 w 27"/>
                <a:gd name="T37" fmla="*/ 4 h 27"/>
                <a:gd name="T38" fmla="*/ 5 w 27"/>
                <a:gd name="T39" fmla="*/ 4 h 27"/>
                <a:gd name="T40" fmla="*/ 5 w 27"/>
                <a:gd name="T41" fmla="*/ 0 h 27"/>
                <a:gd name="T42" fmla="*/ 9 w 27"/>
                <a:gd name="T43" fmla="*/ 0 h 27"/>
                <a:gd name="T44" fmla="*/ 13 w 27"/>
                <a:gd name="T45" fmla="*/ 0 h 27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7" h="27">
                  <a:moveTo>
                    <a:pt x="13" y="0"/>
                  </a:moveTo>
                  <a:lnTo>
                    <a:pt x="13" y="0"/>
                  </a:lnTo>
                  <a:lnTo>
                    <a:pt x="17" y="0"/>
                  </a:lnTo>
                  <a:lnTo>
                    <a:pt x="22" y="4"/>
                  </a:lnTo>
                  <a:lnTo>
                    <a:pt x="26" y="4"/>
                  </a:lnTo>
                  <a:lnTo>
                    <a:pt x="26" y="9"/>
                  </a:lnTo>
                  <a:lnTo>
                    <a:pt x="26" y="13"/>
                  </a:lnTo>
                  <a:lnTo>
                    <a:pt x="26" y="17"/>
                  </a:lnTo>
                  <a:lnTo>
                    <a:pt x="26" y="21"/>
                  </a:lnTo>
                  <a:lnTo>
                    <a:pt x="22" y="26"/>
                  </a:lnTo>
                  <a:lnTo>
                    <a:pt x="17" y="26"/>
                  </a:lnTo>
                  <a:lnTo>
                    <a:pt x="13" y="26"/>
                  </a:lnTo>
                  <a:lnTo>
                    <a:pt x="9" y="26"/>
                  </a:lnTo>
                  <a:lnTo>
                    <a:pt x="5" y="21"/>
                  </a:lnTo>
                  <a:lnTo>
                    <a:pt x="5" y="17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4"/>
                  </a:lnTo>
                  <a:lnTo>
                    <a:pt x="5" y="4"/>
                  </a:lnTo>
                  <a:lnTo>
                    <a:pt x="5" y="0"/>
                  </a:lnTo>
                  <a:lnTo>
                    <a:pt x="9" y="0"/>
                  </a:lnTo>
                  <a:lnTo>
                    <a:pt x="13" y="0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57" name="Rectangle 158">
            <a:extLst>
              <a:ext uri="{FF2B5EF4-FFF2-40B4-BE49-F238E27FC236}">
                <a16:creationId xmlns:a16="http://schemas.microsoft.com/office/drawing/2014/main" id="{2666964A-A69C-8248-B639-246981912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1050925"/>
            <a:ext cx="4752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Arial" panose="020B0604020202020204" pitchFamily="34" charset="0"/>
              </a:rPr>
              <a:t>The Emotional Cycle of Change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35858" name="Rectangle 159">
            <a:extLst>
              <a:ext uri="{FF2B5EF4-FFF2-40B4-BE49-F238E27FC236}">
                <a16:creationId xmlns:a16="http://schemas.microsoft.com/office/drawing/2014/main" id="{0D3070E8-F29B-9849-8CC0-B6ABB39CA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149725"/>
            <a:ext cx="982663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Informed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Pessimism</a:t>
            </a:r>
          </a:p>
        </p:txBody>
      </p:sp>
      <p:pic>
        <p:nvPicPr>
          <p:cNvPr id="35859" name="Picture 160">
            <a:extLst>
              <a:ext uri="{FF2B5EF4-FFF2-40B4-BE49-F238E27FC236}">
                <a16:creationId xmlns:a16="http://schemas.microsoft.com/office/drawing/2014/main" id="{461C3F9A-B666-6244-9ADE-1BEB630BFC0B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213" y="1676400"/>
            <a:ext cx="774700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860" name="Rectangle 161">
            <a:extLst>
              <a:ext uri="{FF2B5EF4-FFF2-40B4-BE49-F238E27FC236}">
                <a16:creationId xmlns:a16="http://schemas.microsoft.com/office/drawing/2014/main" id="{E457ADA2-F6AF-BF4A-AE79-44ABCD33A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9338" y="4652963"/>
            <a:ext cx="754062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Hopeful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Realism</a:t>
            </a:r>
          </a:p>
        </p:txBody>
      </p:sp>
      <p:sp>
        <p:nvSpPr>
          <p:cNvPr id="35861" name="Rectangle 162">
            <a:extLst>
              <a:ext uri="{FF2B5EF4-FFF2-40B4-BE49-F238E27FC236}">
                <a16:creationId xmlns:a16="http://schemas.microsoft.com/office/drawing/2014/main" id="{F2659167-DEFE-1345-8E9E-51A246211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5" y="5651500"/>
            <a:ext cx="515938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0325" tIns="23812" rIns="60325" bIns="23812">
            <a:spAutoFit/>
          </a:bodyPr>
          <a:lstStyle>
            <a:lvl1pPr defTabSz="8588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defTabSz="858838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defTabSz="858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defTabSz="858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defTabSz="858838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defTabSz="85883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1300" b="1">
                <a:latin typeface="Arial" panose="020B0604020202020204" pitchFamily="34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87255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>
            <a:extLst>
              <a:ext uri="{FF2B5EF4-FFF2-40B4-BE49-F238E27FC236}">
                <a16:creationId xmlns:a16="http://schemas.microsoft.com/office/drawing/2014/main" id="{03647835-1D85-E945-8DA2-64461D20E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4776" y="1166018"/>
            <a:ext cx="7969624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200" dirty="0"/>
              <a:t>Positive thinking helps with stress management and can even improve your health. Overcome negative self-talk by recognizing it and practicing with some examples provided </a:t>
            </a:r>
          </a:p>
          <a:p>
            <a:pPr>
              <a:lnSpc>
                <a:spcPct val="90000"/>
              </a:lnSpc>
            </a:pPr>
            <a:r>
              <a:rPr lang="en-US" altLang="en-US" sz="3200" dirty="0"/>
              <a:t>Positive thinking enhances focus on your job and can help to reduce the chance of accidents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D1E8E6-56B8-5F46-BE54-E73B5E89759B}"/>
              </a:ext>
            </a:extLst>
          </p:cNvPr>
          <p:cNvSpPr txBox="1"/>
          <p:nvPr/>
        </p:nvSpPr>
        <p:spPr>
          <a:xfrm>
            <a:off x="564776" y="282388"/>
            <a:ext cx="6562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Positive Thinking </a:t>
            </a:r>
          </a:p>
        </p:txBody>
      </p:sp>
    </p:spTree>
    <p:extLst>
      <p:ext uri="{BB962C8B-B14F-4D97-AF65-F5344CB8AC3E}">
        <p14:creationId xmlns:p14="http://schemas.microsoft.com/office/powerpoint/2010/main" val="1867569886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>
            <a:extLst>
              <a:ext uri="{FF2B5EF4-FFF2-40B4-BE49-F238E27FC236}">
                <a16:creationId xmlns:a16="http://schemas.microsoft.com/office/drawing/2014/main" id="{F4E059C5-8B17-EA41-B230-1CDD1F0F3D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84412"/>
            <a:ext cx="8229600" cy="775447"/>
          </a:xfrm>
        </p:spPr>
        <p:txBody>
          <a:bodyPr>
            <a:normAutofit/>
          </a:bodyPr>
          <a:lstStyle/>
          <a:p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</a:rPr>
              <a:t>Understanding positive thinking and self-talk </a:t>
            </a:r>
          </a:p>
        </p:txBody>
      </p:sp>
      <p:sp>
        <p:nvSpPr>
          <p:cNvPr id="56322" name="Rectangle 3">
            <a:extLst>
              <a:ext uri="{FF2B5EF4-FFF2-40B4-BE49-F238E27FC236}">
                <a16:creationId xmlns:a16="http://schemas.microsoft.com/office/drawing/2014/main" id="{771129A4-9614-E245-BDC6-319C95BC4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83977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Self-talk is the endless stream of thoughts that run through your head every day. These automatic thoughts can be </a:t>
            </a:r>
            <a:r>
              <a:rPr lang="en-US" altLang="en-US" sz="2400" b="1" dirty="0"/>
              <a:t>positive</a:t>
            </a:r>
            <a:r>
              <a:rPr lang="en-US" altLang="en-US" sz="2400" dirty="0"/>
              <a:t> or </a:t>
            </a:r>
            <a:r>
              <a:rPr lang="en-US" altLang="en-US" sz="2400" b="1" dirty="0"/>
              <a:t>negative</a:t>
            </a:r>
            <a:r>
              <a:rPr lang="en-US" altLang="en-US" sz="2400" dirty="0"/>
              <a:t>. Some of your self-talk comes from logic and reason. Other self-talk may arise from misconceptions that you create because of lack of information.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If the thoughts that run through your head are mostly negative, your outlook on life is likely pessimistic. If your thoughts are mostly positive, you're likely an optimist — someone who practices positive thinking.</a:t>
            </a:r>
          </a:p>
        </p:txBody>
      </p:sp>
    </p:spTree>
    <p:extLst>
      <p:ext uri="{BB962C8B-B14F-4D97-AF65-F5344CB8AC3E}">
        <p14:creationId xmlns:p14="http://schemas.microsoft.com/office/powerpoint/2010/main" val="3280974416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>
            <a:extLst>
              <a:ext uri="{FF2B5EF4-FFF2-40B4-BE49-F238E27FC236}">
                <a16:creationId xmlns:a16="http://schemas.microsoft.com/office/drawing/2014/main" id="{9EB7C1B0-7642-5E45-9A65-BBC44D7B8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97256"/>
            <a:ext cx="8229600" cy="541361"/>
          </a:xfrm>
        </p:spPr>
        <p:txBody>
          <a:bodyPr>
            <a:normAutofit/>
          </a:bodyPr>
          <a:lstStyle/>
          <a:p>
            <a:r>
              <a:rPr lang="en-US" altLang="en-US" sz="2400" b="1" dirty="0">
                <a:solidFill>
                  <a:schemeClr val="tx2"/>
                </a:solidFill>
              </a:rPr>
              <a:t>How positive thinking gives way to negative thinking </a:t>
            </a:r>
          </a:p>
        </p:txBody>
      </p:sp>
      <p:sp>
        <p:nvSpPr>
          <p:cNvPr id="57346" name="Rectangle 3">
            <a:extLst>
              <a:ext uri="{FF2B5EF4-FFF2-40B4-BE49-F238E27FC236}">
                <a16:creationId xmlns:a16="http://schemas.microsoft.com/office/drawing/2014/main" id="{84A6418C-9986-F949-9E14-458A5AB05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2102224"/>
          </a:xfrm>
        </p:spPr>
        <p:txBody>
          <a:bodyPr/>
          <a:lstStyle/>
          <a:p>
            <a:r>
              <a:rPr lang="en-US" altLang="en-US" dirty="0"/>
              <a:t>But what if your self-talk is mainly negative? That doesn't mean you're doomed to an unhappy life. Negative self-talk just means that your own misperceptions, lack of information and distorted ideas have overpowered your capacity for logic and reason.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F90A3D1-54CE-7042-A0CE-3B5A6D5ACF67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028146"/>
            <a:ext cx="8229600" cy="8017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</a:rPr>
              <a:t>Some common forms of negative and irrational self-talk include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2F38B78-1110-4D42-875B-ACFC39B9C6E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4000500"/>
            <a:ext cx="8229600" cy="2552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b="1" dirty="0"/>
              <a:t>Filtering.</a:t>
            </a:r>
            <a:r>
              <a:rPr lang="en-US" altLang="en-US" sz="2000" dirty="0"/>
              <a:t> You magnify the negative aspects of a situation and filter out all of the positive ones </a:t>
            </a:r>
          </a:p>
          <a:p>
            <a:r>
              <a:rPr lang="en-US" altLang="en-US" sz="2000" b="1" dirty="0"/>
              <a:t>Personalizing.</a:t>
            </a:r>
            <a:r>
              <a:rPr lang="en-US" altLang="en-US" sz="2000" dirty="0"/>
              <a:t> When something bad occurs, you automatically blame yourself. </a:t>
            </a:r>
          </a:p>
          <a:p>
            <a:r>
              <a:rPr lang="en-US" altLang="en-US" sz="2000" b="1" dirty="0"/>
              <a:t>Catastrophizing.</a:t>
            </a:r>
            <a:r>
              <a:rPr lang="en-US" altLang="en-US" sz="2000" dirty="0"/>
              <a:t> You automatically anticipate the worst. </a:t>
            </a:r>
          </a:p>
          <a:p>
            <a:r>
              <a:rPr lang="en-US" altLang="en-US" sz="2000" b="1" dirty="0"/>
              <a:t>Polarizing.</a:t>
            </a:r>
            <a:r>
              <a:rPr lang="en-US" altLang="en-US" sz="2000" dirty="0"/>
              <a:t> You see things only as either good or bad, black or white. </a:t>
            </a:r>
          </a:p>
        </p:txBody>
      </p:sp>
    </p:spTree>
    <p:extLst>
      <p:ext uri="{BB962C8B-B14F-4D97-AF65-F5344CB8AC3E}">
        <p14:creationId xmlns:p14="http://schemas.microsoft.com/office/powerpoint/2010/main" val="1291109869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67" name="Group 51">
            <a:extLst>
              <a:ext uri="{FF2B5EF4-FFF2-40B4-BE49-F238E27FC236}">
                <a16:creationId xmlns:a16="http://schemas.microsoft.com/office/drawing/2014/main" id="{2BC04F6F-6D63-EF4E-BD71-77B5469B3E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51368"/>
              </p:ext>
            </p:extLst>
          </p:nvPr>
        </p:nvGraphicFramePr>
        <p:xfrm>
          <a:off x="457200" y="1081585"/>
          <a:ext cx="8229600" cy="5090076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485851072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3791189049"/>
                    </a:ext>
                  </a:extLst>
                </a:gridCol>
              </a:tblGrid>
              <a:tr h="5180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Negative self-talk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Positive spin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6338510"/>
                  </a:ext>
                </a:extLst>
              </a:tr>
              <a:tr h="8228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I've never done it before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It's an opportunity to learn something new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6184950"/>
                  </a:ext>
                </a:extLst>
              </a:tr>
              <a:tr h="8228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It's too complicated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I'll tackle it from a different angle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726427"/>
                  </a:ext>
                </a:extLst>
              </a:tr>
              <a:tr h="8228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I don't have the resources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Necessity is the mother of invention.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40587"/>
                  </a:ext>
                </a:extLst>
              </a:tr>
              <a:tr h="8228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There's not enough time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Let's re-evaluate some priorities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6158143"/>
                  </a:ext>
                </a:extLst>
              </a:tr>
              <a:tr h="4571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There's no way it will work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I can try to make it work.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7328258"/>
                  </a:ext>
                </a:extLst>
              </a:tr>
              <a:tr h="8228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No one bothers to communicate with me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+mj-lt"/>
                        </a:rPr>
                        <a:t>I'll see if I can open the channels of communication. 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517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193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>
            <a:extLst>
              <a:ext uri="{FF2B5EF4-FFF2-40B4-BE49-F238E27FC236}">
                <a16:creationId xmlns:a16="http://schemas.microsoft.com/office/drawing/2014/main" id="{1584D514-2546-1B4D-9473-174CAEB363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75978"/>
            <a:ext cx="7419975" cy="46616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2800" b="1" dirty="0">
                <a:solidFill>
                  <a:schemeClr val="accent6">
                    <a:lumMod val="75000"/>
                  </a:schemeClr>
                </a:solidFill>
              </a:rPr>
              <a:t>What is the new science of happiness?</a:t>
            </a:r>
          </a:p>
        </p:txBody>
      </p:sp>
      <p:sp>
        <p:nvSpPr>
          <p:cNvPr id="7170" name="Rectangle 3">
            <a:extLst>
              <a:ext uri="{FF2B5EF4-FFF2-40B4-BE49-F238E27FC236}">
                <a16:creationId xmlns:a16="http://schemas.microsoft.com/office/drawing/2014/main" id="{04BFF302-0B78-0342-BEF6-335DE1115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0759"/>
            <a:ext cx="8023412" cy="175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Science of happiness and positive psychology are two interchangeable terms used to describe a new direction within the field of psychology.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Positive psychology is the ‘scientific study of optimal human functioning” (Ben-Shahar, 2007).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D9DCD78-83C9-A242-BA67-CF1F06A5449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096738"/>
            <a:ext cx="8235950" cy="578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sz="2800" dirty="0">
                <a:solidFill>
                  <a:schemeClr val="tx2"/>
                </a:solidFill>
              </a:rPr>
              <a:t>Why is it considered “new”?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9C911DB-D532-1A41-B8E6-23791231486B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3823577"/>
            <a:ext cx="8229600" cy="22045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en-US" sz="2600" dirty="0"/>
              <a:t>Martin Seligman, President of APA in 1998, launched the scientific study of positive psychology to: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be as concerned with </a:t>
            </a:r>
            <a:r>
              <a:rPr lang="en-US" altLang="en-US" sz="2400" u="sng" dirty="0"/>
              <a:t>strength as with weakness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be as interested in </a:t>
            </a:r>
            <a:r>
              <a:rPr lang="en-US" altLang="en-US" sz="2400" u="sng" dirty="0"/>
              <a:t>building the best things in life</a:t>
            </a:r>
            <a:r>
              <a:rPr lang="en-US" altLang="en-US" sz="2400" dirty="0"/>
              <a:t> as in repairing the worst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be as concerned with </a:t>
            </a:r>
            <a:r>
              <a:rPr lang="en-US" altLang="en-US" sz="2400" u="sng" dirty="0"/>
              <a:t>making the lives of normal people fulfilling</a:t>
            </a:r>
            <a:r>
              <a:rPr lang="en-US" altLang="en-US" sz="2400" dirty="0"/>
              <a:t> as with healing pathology </a:t>
            </a:r>
          </a:p>
          <a:p>
            <a:pPr lvl="1">
              <a:lnSpc>
                <a:spcPct val="120000"/>
              </a:lnSpc>
            </a:pPr>
            <a:r>
              <a:rPr lang="en-US" altLang="en-US" sz="2400" dirty="0"/>
              <a:t>develop </a:t>
            </a:r>
            <a:r>
              <a:rPr lang="en-US" altLang="en-US" sz="2400" u="sng" dirty="0"/>
              <a:t>interventions to increase well being</a:t>
            </a:r>
            <a:r>
              <a:rPr lang="en-US" altLang="en-US" sz="2400" dirty="0"/>
              <a:t>, not just to decrease misery </a:t>
            </a:r>
          </a:p>
        </p:txBody>
      </p:sp>
    </p:spTree>
    <p:extLst>
      <p:ext uri="{BB962C8B-B14F-4D97-AF65-F5344CB8AC3E}">
        <p14:creationId xmlns:p14="http://schemas.microsoft.com/office/powerpoint/2010/main" val="957655216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>
            <a:extLst>
              <a:ext uri="{FF2B5EF4-FFF2-40B4-BE49-F238E27FC236}">
                <a16:creationId xmlns:a16="http://schemas.microsoft.com/office/drawing/2014/main" id="{583AD4EC-9E44-714F-90CF-C39A92DBA0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3206" y="166687"/>
            <a:ext cx="8124707" cy="966788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chemeClr val="accent2">
                    <a:lumMod val="75000"/>
                  </a:schemeClr>
                </a:solidFill>
              </a:rPr>
              <a:t>Explanatory Style</a:t>
            </a:r>
          </a:p>
        </p:txBody>
      </p:sp>
      <p:sp>
        <p:nvSpPr>
          <p:cNvPr id="9218" name="Rectangle 3">
            <a:extLst>
              <a:ext uri="{FF2B5EF4-FFF2-40B4-BE49-F238E27FC236}">
                <a16:creationId xmlns:a16="http://schemas.microsoft.com/office/drawing/2014/main" id="{D7B9A490-0542-B041-8E25-93B3820957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3206" y="969702"/>
            <a:ext cx="8113594" cy="51244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Seligman researched learned helplessness (pessimism) and learned optimism.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Findings include a link between our explanatory style and degree of learned optimism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u="sng" dirty="0"/>
              <a:t>Explanatory style</a:t>
            </a:r>
            <a:r>
              <a:rPr lang="en-US" altLang="en-US" sz="2400" dirty="0"/>
              <a:t> is the way we have learned to explain situations to ourselves.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BD74D8C-3065-5D4A-B876-320C26632B53}"/>
              </a:ext>
            </a:extLst>
          </p:cNvPr>
          <p:cNvSpPr txBox="1">
            <a:spLocks noChangeArrowheads="1"/>
          </p:cNvSpPr>
          <p:nvPr/>
        </p:nvSpPr>
        <p:spPr>
          <a:xfrm>
            <a:off x="573206" y="3241414"/>
            <a:ext cx="8235950" cy="581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altLang="en-US" sz="2800" dirty="0">
                <a:solidFill>
                  <a:schemeClr val="tx2"/>
                </a:solidFill>
              </a:rPr>
              <a:t>Examples of Explanatory Style 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9AD49D4-D56F-A345-B21B-38F23F3F3889}"/>
              </a:ext>
            </a:extLst>
          </p:cNvPr>
          <p:cNvSpPr txBox="1">
            <a:spLocks noChangeArrowheads="1"/>
          </p:cNvSpPr>
          <p:nvPr/>
        </p:nvSpPr>
        <p:spPr>
          <a:xfrm>
            <a:off x="515203" y="3876675"/>
            <a:ext cx="8229600" cy="25622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/>
              <a:t>Pessimists will attribute job loss to a permanent cause (I don’t have the ability to do the job anyway) and give up easily</a:t>
            </a:r>
          </a:p>
          <a:p>
            <a:r>
              <a:rPr lang="en-US" altLang="en-US" sz="2400" dirty="0"/>
              <a:t>Optimists will believe job loss is the result of temporary causes (the recession) and persist in finding a new job</a:t>
            </a:r>
          </a:p>
          <a:p>
            <a:r>
              <a:rPr lang="en-US" altLang="en-US" sz="2400" dirty="0"/>
              <a:t>Pessimists tend to form a generalized explanation for a failure in one area of their lives (</a:t>
            </a:r>
            <a:r>
              <a:rPr lang="en-US" altLang="en-US" sz="2400" i="1" dirty="0"/>
              <a:t>I’m not good at </a:t>
            </a:r>
            <a:r>
              <a:rPr lang="en-US" altLang="en-US" sz="2400" i="1" dirty="0">
                <a:solidFill>
                  <a:schemeClr val="hlink"/>
                </a:solidFill>
              </a:rPr>
              <a:t>anything</a:t>
            </a:r>
            <a:r>
              <a:rPr lang="en-US" altLang="en-US" sz="2400" dirty="0"/>
              <a:t>)</a:t>
            </a:r>
          </a:p>
          <a:p>
            <a:r>
              <a:rPr lang="en-US" altLang="en-US" sz="2400" dirty="0"/>
              <a:t>Optimists tend to form a specific explanation for a failure in one area of their lives (</a:t>
            </a:r>
            <a:r>
              <a:rPr lang="en-US" altLang="en-US" sz="2400" i="1" dirty="0"/>
              <a:t>I am </a:t>
            </a:r>
            <a:r>
              <a:rPr lang="en-US" altLang="en-US" sz="2400" i="1" dirty="0">
                <a:solidFill>
                  <a:schemeClr val="hlink"/>
                </a:solidFill>
              </a:rPr>
              <a:t>not the best one</a:t>
            </a:r>
            <a:r>
              <a:rPr lang="en-US" altLang="en-US" sz="2400" i="1" dirty="0"/>
              <a:t> for that job</a:t>
            </a:r>
            <a:r>
              <a:rPr lang="en-US" altLang="en-US" sz="2400" dirty="0"/>
              <a:t>)</a:t>
            </a:r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964362558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13c02fde-b48f-4d00-bac1-911d8ee6ee98">Template</Categor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709477310369438C3E543C94179E2D" ma:contentTypeVersion="8" ma:contentTypeDescription="Create a new document." ma:contentTypeScope="" ma:versionID="40639e0939d655a4dc87506b01892c9e">
  <xsd:schema xmlns:xsd="http://www.w3.org/2001/XMLSchema" xmlns:xs="http://www.w3.org/2001/XMLSchema" xmlns:p="http://schemas.microsoft.com/office/2006/metadata/properties" xmlns:ns2="13c02fde-b48f-4d00-bac1-911d8ee6ee98" xmlns:ns3="6fd5926b-e52e-44d8-81d1-5e6608a23368" targetNamespace="http://schemas.microsoft.com/office/2006/metadata/properties" ma:root="true" ma:fieldsID="337014aa22b9b0ec50b4022cfab8c551" ns2:_="" ns3:_="">
    <xsd:import namespace="13c02fde-b48f-4d00-bac1-911d8ee6ee98"/>
    <xsd:import namespace="6fd5926b-e52e-44d8-81d1-5e6608a23368"/>
    <xsd:element name="properties">
      <xsd:complexType>
        <xsd:sequence>
          <xsd:element name="documentManagement">
            <xsd:complexType>
              <xsd:all>
                <xsd:element ref="ns2:Category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c02fde-b48f-4d00-bac1-911d8ee6ee98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description="Select from the pull down menu the correct category for this file type" ma:format="Dropdown" ma:internalName="Category">
      <xsd:simpleType>
        <xsd:restriction base="dms:Choice">
          <xsd:enumeration value="Meetings"/>
          <xsd:enumeration value="Purchase Order"/>
          <xsd:enumeration value="Invoice"/>
          <xsd:enumeration value="Policy"/>
          <xsd:enumeration value="Procedure"/>
          <xsd:enumeration value="Template"/>
        </xsd:restriction>
      </xsd:simpleType>
    </xsd:element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d5926b-e52e-44d8-81d1-5e6608a23368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324C9D-A4D4-4EA5-B76C-8491F2658EB9}">
  <ds:schemaRefs>
    <ds:schemaRef ds:uri="6fd5926b-e52e-44d8-81d1-5e6608a2336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3c02fde-b48f-4d00-bac1-911d8ee6ee98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BE02B31-F34B-4E18-8C84-0623F31763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D502E4-D18D-4EA6-BFF6-F7B2176D1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c02fde-b48f-4d00-bac1-911d8ee6ee98"/>
    <ds:schemaRef ds:uri="6fd5926b-e52e-44d8-81d1-5e6608a233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6781</TotalTime>
  <Words>1347</Words>
  <Application>Microsoft Macintosh PowerPoint</Application>
  <PresentationFormat>On-screen Show (4:3)</PresentationFormat>
  <Paragraphs>131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1_Custom Design</vt:lpstr>
      <vt:lpstr>2_Custom Design</vt:lpstr>
      <vt:lpstr>3_Custom Design</vt:lpstr>
      <vt:lpstr>5_Custom Design</vt:lpstr>
      <vt:lpstr>MGT 811 Contemporary Management Capabilities</vt:lpstr>
      <vt:lpstr>Outline for today</vt:lpstr>
      <vt:lpstr>PowerPoint Presentation</vt:lpstr>
      <vt:lpstr>PowerPoint Presentation</vt:lpstr>
      <vt:lpstr>Understanding positive thinking and self-talk </vt:lpstr>
      <vt:lpstr>How positive thinking gives way to negative thinking </vt:lpstr>
      <vt:lpstr>PowerPoint Presentation</vt:lpstr>
      <vt:lpstr>What is the new science of happiness?</vt:lpstr>
      <vt:lpstr>Explanatory Style</vt:lpstr>
      <vt:lpstr>Pessimists tend to . . . </vt:lpstr>
      <vt:lpstr>ABCDE Method of Learned Optimism </vt:lpstr>
      <vt:lpstr>ABCDE Journal Writing Method </vt:lpstr>
      <vt:lpstr>The 40% Factor </vt:lpstr>
      <vt:lpstr>Strategies for Developing Positive Thinking Habits</vt:lpstr>
      <vt:lpstr>Strategies for Living in the Present </vt:lpstr>
      <vt:lpstr>Strategies for Managing Stress  and Hardship </vt:lpstr>
      <vt:lpstr>Nurturing Your Mind and Body (discipline)</vt:lpstr>
      <vt:lpstr>Strategies for Investing in Social Connections </vt:lpstr>
      <vt:lpstr>PowerPoint Presentation</vt:lpstr>
      <vt:lpstr>Activity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Toniel Leung</dc:creator>
  <cp:lastModifiedBy>Stephen J. Rodwell</cp:lastModifiedBy>
  <cp:revision>217</cp:revision>
  <dcterms:created xsi:type="dcterms:W3CDTF">2017-08-16T23:55:16Z</dcterms:created>
  <dcterms:modified xsi:type="dcterms:W3CDTF">2019-01-31T23:30:26Z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0x010100E1709477310369438C3E543C94179E2D</vt:lpwstr>
  </property>
</Properties>
</file>