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18" r:id="rId2"/>
    <p:sldId id="388" r:id="rId3"/>
    <p:sldId id="348" r:id="rId4"/>
    <p:sldId id="377" r:id="rId5"/>
    <p:sldId id="379" r:id="rId6"/>
    <p:sldId id="389" r:id="rId7"/>
    <p:sldId id="353" r:id="rId8"/>
    <p:sldId id="352" r:id="rId9"/>
    <p:sldId id="354" r:id="rId10"/>
    <p:sldId id="355" r:id="rId11"/>
    <p:sldId id="382" r:id="rId12"/>
    <p:sldId id="356" r:id="rId13"/>
    <p:sldId id="383" r:id="rId14"/>
    <p:sldId id="357" r:id="rId15"/>
    <p:sldId id="384" r:id="rId16"/>
    <p:sldId id="358" r:id="rId17"/>
    <p:sldId id="385" r:id="rId18"/>
    <p:sldId id="359" r:id="rId19"/>
    <p:sldId id="386" r:id="rId20"/>
    <p:sldId id="281" r:id="rId21"/>
    <p:sldId id="387" r:id="rId22"/>
    <p:sldId id="380" r:id="rId23"/>
    <p:sldId id="381" r:id="rId24"/>
    <p:sldId id="351" r:id="rId25"/>
    <p:sldId id="349" r:id="rId26"/>
    <p:sldId id="362" r:id="rId27"/>
    <p:sldId id="363" r:id="rId28"/>
    <p:sldId id="343" r:id="rId29"/>
    <p:sldId id="344" r:id="rId30"/>
    <p:sldId id="319" r:id="rId31"/>
    <p:sldId id="367" r:id="rId32"/>
    <p:sldId id="368" r:id="rId33"/>
    <p:sldId id="370" r:id="rId34"/>
    <p:sldId id="369" r:id="rId35"/>
    <p:sldId id="371" r:id="rId36"/>
    <p:sldId id="372" r:id="rId37"/>
    <p:sldId id="373" r:id="rId38"/>
    <p:sldId id="374" r:id="rId39"/>
    <p:sldId id="375" r:id="rId40"/>
    <p:sldId id="345" r:id="rId41"/>
    <p:sldId id="346" r:id="rId42"/>
    <p:sldId id="347" r:id="rId43"/>
    <p:sldId id="378" r:id="rId44"/>
    <p:sldId id="342" r:id="rId45"/>
  </p:sldIdLst>
  <p:sldSz cx="12192000" cy="6858000"/>
  <p:notesSz cx="6805613" cy="9939338"/>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4"/>
    <p:restoredTop sz="86747" autoAdjust="0"/>
  </p:normalViewPr>
  <p:slideViewPr>
    <p:cSldViewPr snapToGrid="0" snapToObjects="1">
      <p:cViewPr varScale="1">
        <p:scale>
          <a:sx n="79" d="100"/>
          <a:sy n="79" d="100"/>
        </p:scale>
        <p:origin x="2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44D02-BAC4-0C45-AF5E-86C92937962E}" type="doc">
      <dgm:prSet loTypeId="urn:microsoft.com/office/officeart/2005/8/layout/chevron2" loCatId="" qsTypeId="urn:microsoft.com/office/officeart/2005/8/quickstyle/simple1" qsCatId="simple" csTypeId="urn:microsoft.com/office/officeart/2005/8/colors/colorful4" csCatId="colorful" phldr="1"/>
      <dgm:spPr/>
      <dgm:t>
        <a:bodyPr/>
        <a:lstStyle/>
        <a:p>
          <a:endParaRPr lang="en-US"/>
        </a:p>
      </dgm:t>
    </dgm:pt>
    <dgm:pt modelId="{E1B4AA52-2A97-574D-AD79-466B6CD8A456}">
      <dgm:prSet phldrT="[Text]"/>
      <dgm:spPr/>
      <dgm:t>
        <a:bodyPr/>
        <a:lstStyle/>
        <a:p>
          <a:r>
            <a:rPr lang="en-US" dirty="0"/>
            <a:t>Artifacts</a:t>
          </a:r>
        </a:p>
      </dgm:t>
    </dgm:pt>
    <dgm:pt modelId="{753E9D13-8870-CB44-861F-3F4D0DEDFEBC}" type="parTrans" cxnId="{F2B4532C-C6D7-5C42-8198-750A4E9AAF0E}">
      <dgm:prSet/>
      <dgm:spPr/>
      <dgm:t>
        <a:bodyPr/>
        <a:lstStyle/>
        <a:p>
          <a:endParaRPr lang="en-US"/>
        </a:p>
      </dgm:t>
    </dgm:pt>
    <dgm:pt modelId="{B89238ED-7E5C-C440-8257-B3E67BFE1EC2}" type="sibTrans" cxnId="{F2B4532C-C6D7-5C42-8198-750A4E9AAF0E}">
      <dgm:prSet/>
      <dgm:spPr/>
      <dgm:t>
        <a:bodyPr/>
        <a:lstStyle/>
        <a:p>
          <a:endParaRPr lang="en-US"/>
        </a:p>
      </dgm:t>
    </dgm:pt>
    <dgm:pt modelId="{01EEAECB-AB2D-844D-B58F-19B5A56FEC23}">
      <dgm:prSet phldrT="[Text]"/>
      <dgm:spPr/>
      <dgm:t>
        <a:bodyPr/>
        <a:lstStyle/>
        <a:p>
          <a:r>
            <a:rPr lang="en-US" dirty="0"/>
            <a:t>Observable culture components</a:t>
          </a:r>
        </a:p>
      </dgm:t>
    </dgm:pt>
    <dgm:pt modelId="{0A9C09E9-D334-BD47-9DA3-E14F3CE371D6}" type="parTrans" cxnId="{27DB14F3-FE7F-FF43-AD10-5328C4B13714}">
      <dgm:prSet/>
      <dgm:spPr/>
      <dgm:t>
        <a:bodyPr/>
        <a:lstStyle/>
        <a:p>
          <a:endParaRPr lang="en-US"/>
        </a:p>
      </dgm:t>
    </dgm:pt>
    <dgm:pt modelId="{060EE6E0-EC51-D748-A24F-F4628124F67B}" type="sibTrans" cxnId="{27DB14F3-FE7F-FF43-AD10-5328C4B13714}">
      <dgm:prSet/>
      <dgm:spPr/>
      <dgm:t>
        <a:bodyPr/>
        <a:lstStyle/>
        <a:p>
          <a:endParaRPr lang="en-US"/>
        </a:p>
      </dgm:t>
    </dgm:pt>
    <dgm:pt modelId="{451823A2-E2DA-E649-A20F-B893FC8C6F62}">
      <dgm:prSet phldrT="[Text]"/>
      <dgm:spPr/>
      <dgm:t>
        <a:bodyPr/>
        <a:lstStyle/>
        <a:p>
          <a:r>
            <a:rPr lang="en-US" dirty="0"/>
            <a:t>Values</a:t>
          </a:r>
        </a:p>
      </dgm:t>
    </dgm:pt>
    <dgm:pt modelId="{C4BC0629-7DB3-1241-B3EC-2EEBC31D4B88}" type="parTrans" cxnId="{8BD59389-23BA-2240-B389-90FCE1159DB5}">
      <dgm:prSet/>
      <dgm:spPr/>
      <dgm:t>
        <a:bodyPr/>
        <a:lstStyle/>
        <a:p>
          <a:endParaRPr lang="en-US"/>
        </a:p>
      </dgm:t>
    </dgm:pt>
    <dgm:pt modelId="{7D80CC46-05FF-924E-83DE-4B5BD9AD6516}" type="sibTrans" cxnId="{8BD59389-23BA-2240-B389-90FCE1159DB5}">
      <dgm:prSet/>
      <dgm:spPr/>
      <dgm:t>
        <a:bodyPr/>
        <a:lstStyle/>
        <a:p>
          <a:endParaRPr lang="en-US"/>
        </a:p>
      </dgm:t>
    </dgm:pt>
    <dgm:pt modelId="{69848E32-357C-1443-9B00-AB5451CE1F36}">
      <dgm:prSet phldrT="[Text]"/>
      <dgm:spPr/>
      <dgm:t>
        <a:bodyPr/>
        <a:lstStyle/>
        <a:p>
          <a:r>
            <a:rPr lang="en-US" dirty="0"/>
            <a:t>Goals, norms &amp; principles held by the </a:t>
          </a:r>
          <a:r>
            <a:rPr lang="en-US" dirty="0" err="1"/>
            <a:t>organisation</a:t>
          </a:r>
          <a:endParaRPr lang="en-US" dirty="0"/>
        </a:p>
      </dgm:t>
    </dgm:pt>
    <dgm:pt modelId="{377CC631-F07B-4D4F-91A7-1FACFDBD5726}" type="parTrans" cxnId="{B258BD33-E4C9-C04B-AD48-52F46FA19616}">
      <dgm:prSet/>
      <dgm:spPr/>
      <dgm:t>
        <a:bodyPr/>
        <a:lstStyle/>
        <a:p>
          <a:endParaRPr lang="en-US"/>
        </a:p>
      </dgm:t>
    </dgm:pt>
    <dgm:pt modelId="{424BF93E-2DFC-314A-949C-60CAB6C1C1C3}" type="sibTrans" cxnId="{B258BD33-E4C9-C04B-AD48-52F46FA19616}">
      <dgm:prSet/>
      <dgm:spPr/>
      <dgm:t>
        <a:bodyPr/>
        <a:lstStyle/>
        <a:p>
          <a:endParaRPr lang="en-US"/>
        </a:p>
      </dgm:t>
    </dgm:pt>
    <dgm:pt modelId="{1B3F1C58-DC7D-4B49-BA9A-3BD44623BA5C}">
      <dgm:prSet phldrT="[Text]"/>
      <dgm:spPr/>
      <dgm:t>
        <a:bodyPr/>
        <a:lstStyle/>
        <a:p>
          <a:r>
            <a:rPr lang="en-US" dirty="0"/>
            <a:t>Assumptions</a:t>
          </a:r>
        </a:p>
      </dgm:t>
    </dgm:pt>
    <dgm:pt modelId="{CCE2E8F0-C182-2E44-9B17-546F459B2D99}" type="parTrans" cxnId="{AF7DADEE-0AB3-864A-8B3D-38DB7F31801B}">
      <dgm:prSet/>
      <dgm:spPr/>
      <dgm:t>
        <a:bodyPr/>
        <a:lstStyle/>
        <a:p>
          <a:endParaRPr lang="en-US"/>
        </a:p>
      </dgm:t>
    </dgm:pt>
    <dgm:pt modelId="{0C94CC08-1A0F-3140-BBFE-95649D4564C1}" type="sibTrans" cxnId="{AF7DADEE-0AB3-864A-8B3D-38DB7F31801B}">
      <dgm:prSet/>
      <dgm:spPr/>
      <dgm:t>
        <a:bodyPr/>
        <a:lstStyle/>
        <a:p>
          <a:endParaRPr lang="en-US"/>
        </a:p>
      </dgm:t>
    </dgm:pt>
    <dgm:pt modelId="{A3EE8B43-0A9E-3849-8D62-CD0AF2492556}">
      <dgm:prSet phldrT="[Text]"/>
      <dgm:spPr/>
      <dgm:t>
        <a:bodyPr/>
        <a:lstStyle/>
        <a:p>
          <a:r>
            <a:rPr lang="en-US" dirty="0"/>
            <a:t>Unconscious beliefs, perceptions &amp; feelings; source of values and action</a:t>
          </a:r>
        </a:p>
      </dgm:t>
    </dgm:pt>
    <dgm:pt modelId="{3016AE64-2E49-4D42-A9A5-2CF15EC67BBE}" type="parTrans" cxnId="{AE40F3AF-171B-9743-9CBC-235A30E7D403}">
      <dgm:prSet/>
      <dgm:spPr/>
      <dgm:t>
        <a:bodyPr/>
        <a:lstStyle/>
        <a:p>
          <a:endParaRPr lang="en-US"/>
        </a:p>
      </dgm:t>
    </dgm:pt>
    <dgm:pt modelId="{ACB83DF0-60D6-8C44-8487-C9DB44EF5AA0}" type="sibTrans" cxnId="{AE40F3AF-171B-9743-9CBC-235A30E7D403}">
      <dgm:prSet/>
      <dgm:spPr/>
      <dgm:t>
        <a:bodyPr/>
        <a:lstStyle/>
        <a:p>
          <a:endParaRPr lang="en-US"/>
        </a:p>
      </dgm:t>
    </dgm:pt>
    <dgm:pt modelId="{0768F185-9ECE-B849-80DE-272785F03D02}" type="pres">
      <dgm:prSet presAssocID="{E8F44D02-BAC4-0C45-AF5E-86C92937962E}" presName="linearFlow" presStyleCnt="0">
        <dgm:presLayoutVars>
          <dgm:dir/>
          <dgm:animLvl val="lvl"/>
          <dgm:resizeHandles val="exact"/>
        </dgm:presLayoutVars>
      </dgm:prSet>
      <dgm:spPr/>
      <dgm:t>
        <a:bodyPr/>
        <a:lstStyle/>
        <a:p>
          <a:endParaRPr lang="en-US"/>
        </a:p>
      </dgm:t>
    </dgm:pt>
    <dgm:pt modelId="{B389EFD9-1657-DC4F-AF69-4251927A82F7}" type="pres">
      <dgm:prSet presAssocID="{E1B4AA52-2A97-574D-AD79-466B6CD8A456}" presName="composite" presStyleCnt="0"/>
      <dgm:spPr/>
    </dgm:pt>
    <dgm:pt modelId="{DC9DC04C-EDD8-FA4A-BFE5-556E3F3743E8}" type="pres">
      <dgm:prSet presAssocID="{E1B4AA52-2A97-574D-AD79-466B6CD8A456}" presName="parentText" presStyleLbl="alignNode1" presStyleIdx="0" presStyleCnt="3">
        <dgm:presLayoutVars>
          <dgm:chMax val="1"/>
          <dgm:bulletEnabled val="1"/>
        </dgm:presLayoutVars>
      </dgm:prSet>
      <dgm:spPr/>
      <dgm:t>
        <a:bodyPr/>
        <a:lstStyle/>
        <a:p>
          <a:endParaRPr lang="en-US"/>
        </a:p>
      </dgm:t>
    </dgm:pt>
    <dgm:pt modelId="{2867F045-4629-0C4D-B2AE-96802F4DE6D9}" type="pres">
      <dgm:prSet presAssocID="{E1B4AA52-2A97-574D-AD79-466B6CD8A456}" presName="descendantText" presStyleLbl="alignAcc1" presStyleIdx="0" presStyleCnt="3">
        <dgm:presLayoutVars>
          <dgm:bulletEnabled val="1"/>
        </dgm:presLayoutVars>
      </dgm:prSet>
      <dgm:spPr/>
      <dgm:t>
        <a:bodyPr/>
        <a:lstStyle/>
        <a:p>
          <a:endParaRPr lang="en-US"/>
        </a:p>
      </dgm:t>
    </dgm:pt>
    <dgm:pt modelId="{E758B83C-7528-7243-8E3B-63473A2277DD}" type="pres">
      <dgm:prSet presAssocID="{B89238ED-7E5C-C440-8257-B3E67BFE1EC2}" presName="sp" presStyleCnt="0"/>
      <dgm:spPr/>
    </dgm:pt>
    <dgm:pt modelId="{69362668-80B7-D84F-B7C3-306F52640534}" type="pres">
      <dgm:prSet presAssocID="{451823A2-E2DA-E649-A20F-B893FC8C6F62}" presName="composite" presStyleCnt="0"/>
      <dgm:spPr/>
    </dgm:pt>
    <dgm:pt modelId="{11B4E8B0-4943-9A4B-BCD1-E01C2FEA9F9A}" type="pres">
      <dgm:prSet presAssocID="{451823A2-E2DA-E649-A20F-B893FC8C6F62}" presName="parentText" presStyleLbl="alignNode1" presStyleIdx="1" presStyleCnt="3">
        <dgm:presLayoutVars>
          <dgm:chMax val="1"/>
          <dgm:bulletEnabled val="1"/>
        </dgm:presLayoutVars>
      </dgm:prSet>
      <dgm:spPr/>
      <dgm:t>
        <a:bodyPr/>
        <a:lstStyle/>
        <a:p>
          <a:endParaRPr lang="en-US"/>
        </a:p>
      </dgm:t>
    </dgm:pt>
    <dgm:pt modelId="{DDF14D7F-D6A9-F04D-B0AC-15435523D7EC}" type="pres">
      <dgm:prSet presAssocID="{451823A2-E2DA-E649-A20F-B893FC8C6F62}" presName="descendantText" presStyleLbl="alignAcc1" presStyleIdx="1" presStyleCnt="3">
        <dgm:presLayoutVars>
          <dgm:bulletEnabled val="1"/>
        </dgm:presLayoutVars>
      </dgm:prSet>
      <dgm:spPr/>
      <dgm:t>
        <a:bodyPr/>
        <a:lstStyle/>
        <a:p>
          <a:endParaRPr lang="en-US"/>
        </a:p>
      </dgm:t>
    </dgm:pt>
    <dgm:pt modelId="{7D1E7F42-2C34-2941-8E7F-5C7CA0C13079}" type="pres">
      <dgm:prSet presAssocID="{7D80CC46-05FF-924E-83DE-4B5BD9AD6516}" presName="sp" presStyleCnt="0"/>
      <dgm:spPr/>
    </dgm:pt>
    <dgm:pt modelId="{5C10F04C-4569-2445-AFA5-34423694E3B6}" type="pres">
      <dgm:prSet presAssocID="{1B3F1C58-DC7D-4B49-BA9A-3BD44623BA5C}" presName="composite" presStyleCnt="0"/>
      <dgm:spPr/>
    </dgm:pt>
    <dgm:pt modelId="{69851E2E-8D7B-6449-BE66-4F127D7DC88B}" type="pres">
      <dgm:prSet presAssocID="{1B3F1C58-DC7D-4B49-BA9A-3BD44623BA5C}" presName="parentText" presStyleLbl="alignNode1" presStyleIdx="2" presStyleCnt="3">
        <dgm:presLayoutVars>
          <dgm:chMax val="1"/>
          <dgm:bulletEnabled val="1"/>
        </dgm:presLayoutVars>
      </dgm:prSet>
      <dgm:spPr/>
      <dgm:t>
        <a:bodyPr/>
        <a:lstStyle/>
        <a:p>
          <a:endParaRPr lang="en-US"/>
        </a:p>
      </dgm:t>
    </dgm:pt>
    <dgm:pt modelId="{AC9FBFB7-38FE-AC4A-9005-CD5C15EAD0F3}" type="pres">
      <dgm:prSet presAssocID="{1B3F1C58-DC7D-4B49-BA9A-3BD44623BA5C}" presName="descendantText" presStyleLbl="alignAcc1" presStyleIdx="2" presStyleCnt="3">
        <dgm:presLayoutVars>
          <dgm:bulletEnabled val="1"/>
        </dgm:presLayoutVars>
      </dgm:prSet>
      <dgm:spPr/>
      <dgm:t>
        <a:bodyPr/>
        <a:lstStyle/>
        <a:p>
          <a:endParaRPr lang="en-US"/>
        </a:p>
      </dgm:t>
    </dgm:pt>
  </dgm:ptLst>
  <dgm:cxnLst>
    <dgm:cxn modelId="{D59B6E19-F4AE-D341-8826-A7CFF7D0F2C6}" type="presOf" srcId="{E8F44D02-BAC4-0C45-AF5E-86C92937962E}" destId="{0768F185-9ECE-B849-80DE-272785F03D02}" srcOrd="0" destOrd="0" presId="urn:microsoft.com/office/officeart/2005/8/layout/chevron2"/>
    <dgm:cxn modelId="{C87F047A-8320-7948-868C-625C9CF6637E}" type="presOf" srcId="{1B3F1C58-DC7D-4B49-BA9A-3BD44623BA5C}" destId="{69851E2E-8D7B-6449-BE66-4F127D7DC88B}" srcOrd="0" destOrd="0" presId="urn:microsoft.com/office/officeart/2005/8/layout/chevron2"/>
    <dgm:cxn modelId="{8BD59389-23BA-2240-B389-90FCE1159DB5}" srcId="{E8F44D02-BAC4-0C45-AF5E-86C92937962E}" destId="{451823A2-E2DA-E649-A20F-B893FC8C6F62}" srcOrd="1" destOrd="0" parTransId="{C4BC0629-7DB3-1241-B3EC-2EEBC31D4B88}" sibTransId="{7D80CC46-05FF-924E-83DE-4B5BD9AD6516}"/>
    <dgm:cxn modelId="{AE40F3AF-171B-9743-9CBC-235A30E7D403}" srcId="{1B3F1C58-DC7D-4B49-BA9A-3BD44623BA5C}" destId="{A3EE8B43-0A9E-3849-8D62-CD0AF2492556}" srcOrd="0" destOrd="0" parTransId="{3016AE64-2E49-4D42-A9A5-2CF15EC67BBE}" sibTransId="{ACB83DF0-60D6-8C44-8487-C9DB44EF5AA0}"/>
    <dgm:cxn modelId="{B258BD33-E4C9-C04B-AD48-52F46FA19616}" srcId="{451823A2-E2DA-E649-A20F-B893FC8C6F62}" destId="{69848E32-357C-1443-9B00-AB5451CE1F36}" srcOrd="0" destOrd="0" parTransId="{377CC631-F07B-4D4F-91A7-1FACFDBD5726}" sibTransId="{424BF93E-2DFC-314A-949C-60CAB6C1C1C3}"/>
    <dgm:cxn modelId="{AF7DADEE-0AB3-864A-8B3D-38DB7F31801B}" srcId="{E8F44D02-BAC4-0C45-AF5E-86C92937962E}" destId="{1B3F1C58-DC7D-4B49-BA9A-3BD44623BA5C}" srcOrd="2" destOrd="0" parTransId="{CCE2E8F0-C182-2E44-9B17-546F459B2D99}" sibTransId="{0C94CC08-1A0F-3140-BBFE-95649D4564C1}"/>
    <dgm:cxn modelId="{0CF63799-C0D7-A342-85F4-346AD857112D}" type="presOf" srcId="{E1B4AA52-2A97-574D-AD79-466B6CD8A456}" destId="{DC9DC04C-EDD8-FA4A-BFE5-556E3F3743E8}" srcOrd="0" destOrd="0" presId="urn:microsoft.com/office/officeart/2005/8/layout/chevron2"/>
    <dgm:cxn modelId="{DFE2B8D0-110E-3545-9800-19B487A5DE46}" type="presOf" srcId="{69848E32-357C-1443-9B00-AB5451CE1F36}" destId="{DDF14D7F-D6A9-F04D-B0AC-15435523D7EC}" srcOrd="0" destOrd="0" presId="urn:microsoft.com/office/officeart/2005/8/layout/chevron2"/>
    <dgm:cxn modelId="{27DB14F3-FE7F-FF43-AD10-5328C4B13714}" srcId="{E1B4AA52-2A97-574D-AD79-466B6CD8A456}" destId="{01EEAECB-AB2D-844D-B58F-19B5A56FEC23}" srcOrd="0" destOrd="0" parTransId="{0A9C09E9-D334-BD47-9DA3-E14F3CE371D6}" sibTransId="{060EE6E0-EC51-D748-A24F-F4628124F67B}"/>
    <dgm:cxn modelId="{F2B4532C-C6D7-5C42-8198-750A4E9AAF0E}" srcId="{E8F44D02-BAC4-0C45-AF5E-86C92937962E}" destId="{E1B4AA52-2A97-574D-AD79-466B6CD8A456}" srcOrd="0" destOrd="0" parTransId="{753E9D13-8870-CB44-861F-3F4D0DEDFEBC}" sibTransId="{B89238ED-7E5C-C440-8257-B3E67BFE1EC2}"/>
    <dgm:cxn modelId="{645A473E-F1FE-824F-8811-A056A1C2B695}" type="presOf" srcId="{451823A2-E2DA-E649-A20F-B893FC8C6F62}" destId="{11B4E8B0-4943-9A4B-BCD1-E01C2FEA9F9A}" srcOrd="0" destOrd="0" presId="urn:microsoft.com/office/officeart/2005/8/layout/chevron2"/>
    <dgm:cxn modelId="{8A07ABA9-1907-214B-A98C-38EC556126AD}" type="presOf" srcId="{01EEAECB-AB2D-844D-B58F-19B5A56FEC23}" destId="{2867F045-4629-0C4D-B2AE-96802F4DE6D9}" srcOrd="0" destOrd="0" presId="urn:microsoft.com/office/officeart/2005/8/layout/chevron2"/>
    <dgm:cxn modelId="{C51331DD-57D9-3440-920C-22D71B393620}" type="presOf" srcId="{A3EE8B43-0A9E-3849-8D62-CD0AF2492556}" destId="{AC9FBFB7-38FE-AC4A-9005-CD5C15EAD0F3}" srcOrd="0" destOrd="0" presId="urn:microsoft.com/office/officeart/2005/8/layout/chevron2"/>
    <dgm:cxn modelId="{69C7C65B-0B40-EA4F-B5C5-B36870EF950D}" type="presParOf" srcId="{0768F185-9ECE-B849-80DE-272785F03D02}" destId="{B389EFD9-1657-DC4F-AF69-4251927A82F7}" srcOrd="0" destOrd="0" presId="urn:microsoft.com/office/officeart/2005/8/layout/chevron2"/>
    <dgm:cxn modelId="{E88D1C85-8CB8-084E-90FA-E11D052F6B1E}" type="presParOf" srcId="{B389EFD9-1657-DC4F-AF69-4251927A82F7}" destId="{DC9DC04C-EDD8-FA4A-BFE5-556E3F3743E8}" srcOrd="0" destOrd="0" presId="urn:microsoft.com/office/officeart/2005/8/layout/chevron2"/>
    <dgm:cxn modelId="{142C194C-E144-4046-AE21-E35A4096400E}" type="presParOf" srcId="{B389EFD9-1657-DC4F-AF69-4251927A82F7}" destId="{2867F045-4629-0C4D-B2AE-96802F4DE6D9}" srcOrd="1" destOrd="0" presId="urn:microsoft.com/office/officeart/2005/8/layout/chevron2"/>
    <dgm:cxn modelId="{6170D9A9-27DC-0B48-9DA2-A387529957F5}" type="presParOf" srcId="{0768F185-9ECE-B849-80DE-272785F03D02}" destId="{E758B83C-7528-7243-8E3B-63473A2277DD}" srcOrd="1" destOrd="0" presId="urn:microsoft.com/office/officeart/2005/8/layout/chevron2"/>
    <dgm:cxn modelId="{97FCCB37-31E5-1F4B-9D50-DD407022AA6D}" type="presParOf" srcId="{0768F185-9ECE-B849-80DE-272785F03D02}" destId="{69362668-80B7-D84F-B7C3-306F52640534}" srcOrd="2" destOrd="0" presId="urn:microsoft.com/office/officeart/2005/8/layout/chevron2"/>
    <dgm:cxn modelId="{BCEBA237-B211-054A-BC8E-E1B583A92E39}" type="presParOf" srcId="{69362668-80B7-D84F-B7C3-306F52640534}" destId="{11B4E8B0-4943-9A4B-BCD1-E01C2FEA9F9A}" srcOrd="0" destOrd="0" presId="urn:microsoft.com/office/officeart/2005/8/layout/chevron2"/>
    <dgm:cxn modelId="{B50A8C68-810E-E24F-8ED2-881CA43B1A7E}" type="presParOf" srcId="{69362668-80B7-D84F-B7C3-306F52640534}" destId="{DDF14D7F-D6A9-F04D-B0AC-15435523D7EC}" srcOrd="1" destOrd="0" presId="urn:microsoft.com/office/officeart/2005/8/layout/chevron2"/>
    <dgm:cxn modelId="{BD6C6F29-78F3-E145-B5D0-275450CFE0CF}" type="presParOf" srcId="{0768F185-9ECE-B849-80DE-272785F03D02}" destId="{7D1E7F42-2C34-2941-8E7F-5C7CA0C13079}" srcOrd="3" destOrd="0" presId="urn:microsoft.com/office/officeart/2005/8/layout/chevron2"/>
    <dgm:cxn modelId="{46F243FB-2187-9F42-8A63-FAF831399518}" type="presParOf" srcId="{0768F185-9ECE-B849-80DE-272785F03D02}" destId="{5C10F04C-4569-2445-AFA5-34423694E3B6}" srcOrd="4" destOrd="0" presId="urn:microsoft.com/office/officeart/2005/8/layout/chevron2"/>
    <dgm:cxn modelId="{C62DA235-F726-2D45-8BE3-9A6CB1DCB1E4}" type="presParOf" srcId="{5C10F04C-4569-2445-AFA5-34423694E3B6}" destId="{69851E2E-8D7B-6449-BE66-4F127D7DC88B}" srcOrd="0" destOrd="0" presId="urn:microsoft.com/office/officeart/2005/8/layout/chevron2"/>
    <dgm:cxn modelId="{208D6374-C36A-784F-90DC-6C205B39B102}" type="presParOf" srcId="{5C10F04C-4569-2445-AFA5-34423694E3B6}" destId="{AC9FBFB7-38FE-AC4A-9005-CD5C15EAD0F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DC04C-EDD8-FA4A-BFE5-556E3F3743E8}">
      <dsp:nvSpPr>
        <dsp:cNvPr id="0" name=""/>
        <dsp:cNvSpPr/>
      </dsp:nvSpPr>
      <dsp:spPr>
        <a:xfrm rot="5400000">
          <a:off x="-236795" y="238852"/>
          <a:ext cx="1578634" cy="110504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Artifacts</a:t>
          </a:r>
        </a:p>
      </dsp:txBody>
      <dsp:txXfrm rot="-5400000">
        <a:off x="0" y="554579"/>
        <a:ext cx="1105044" cy="473590"/>
      </dsp:txXfrm>
    </dsp:sp>
    <dsp:sp modelId="{2867F045-4629-0C4D-B2AE-96802F4DE6D9}">
      <dsp:nvSpPr>
        <dsp:cNvPr id="0" name=""/>
        <dsp:cNvSpPr/>
      </dsp:nvSpPr>
      <dsp:spPr>
        <a:xfrm rot="5400000">
          <a:off x="3605856" y="-2498754"/>
          <a:ext cx="1026112" cy="602773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Observable culture components</a:t>
          </a:r>
        </a:p>
      </dsp:txBody>
      <dsp:txXfrm rot="-5400000">
        <a:off x="1105044" y="52149"/>
        <a:ext cx="5977646" cy="925930"/>
      </dsp:txXfrm>
    </dsp:sp>
    <dsp:sp modelId="{11B4E8B0-4943-9A4B-BCD1-E01C2FEA9F9A}">
      <dsp:nvSpPr>
        <dsp:cNvPr id="0" name=""/>
        <dsp:cNvSpPr/>
      </dsp:nvSpPr>
      <dsp:spPr>
        <a:xfrm rot="5400000">
          <a:off x="-236795" y="1623146"/>
          <a:ext cx="1578634" cy="1105044"/>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Values</a:t>
          </a:r>
        </a:p>
      </dsp:txBody>
      <dsp:txXfrm rot="-5400000">
        <a:off x="0" y="1938873"/>
        <a:ext cx="1105044" cy="473590"/>
      </dsp:txXfrm>
    </dsp:sp>
    <dsp:sp modelId="{DDF14D7F-D6A9-F04D-B0AC-15435523D7EC}">
      <dsp:nvSpPr>
        <dsp:cNvPr id="0" name=""/>
        <dsp:cNvSpPr/>
      </dsp:nvSpPr>
      <dsp:spPr>
        <a:xfrm rot="5400000">
          <a:off x="3605856" y="-1114460"/>
          <a:ext cx="1026112" cy="6027737"/>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Goals, norms &amp; principles held by the </a:t>
          </a:r>
          <a:r>
            <a:rPr lang="en-US" sz="2900" kern="1200" dirty="0" err="1"/>
            <a:t>organisation</a:t>
          </a:r>
          <a:endParaRPr lang="en-US" sz="2900" kern="1200" dirty="0"/>
        </a:p>
      </dsp:txBody>
      <dsp:txXfrm rot="-5400000">
        <a:off x="1105044" y="1436443"/>
        <a:ext cx="5977646" cy="925930"/>
      </dsp:txXfrm>
    </dsp:sp>
    <dsp:sp modelId="{69851E2E-8D7B-6449-BE66-4F127D7DC88B}">
      <dsp:nvSpPr>
        <dsp:cNvPr id="0" name=""/>
        <dsp:cNvSpPr/>
      </dsp:nvSpPr>
      <dsp:spPr>
        <a:xfrm rot="5400000">
          <a:off x="-236795" y="3007440"/>
          <a:ext cx="1578634" cy="1105044"/>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Assumptions</a:t>
          </a:r>
        </a:p>
      </dsp:txBody>
      <dsp:txXfrm rot="-5400000">
        <a:off x="0" y="3323167"/>
        <a:ext cx="1105044" cy="473590"/>
      </dsp:txXfrm>
    </dsp:sp>
    <dsp:sp modelId="{AC9FBFB7-38FE-AC4A-9005-CD5C15EAD0F3}">
      <dsp:nvSpPr>
        <dsp:cNvPr id="0" name=""/>
        <dsp:cNvSpPr/>
      </dsp:nvSpPr>
      <dsp:spPr>
        <a:xfrm rot="5400000">
          <a:off x="3605856" y="269832"/>
          <a:ext cx="1026112" cy="6027737"/>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Unconscious beliefs, perceptions &amp; feelings; source of values and action</a:t>
          </a:r>
        </a:p>
      </dsp:txBody>
      <dsp:txXfrm rot="-5400000">
        <a:off x="1105044" y="2820736"/>
        <a:ext cx="5977646" cy="925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5AF7C46B-2B11-423B-BC0F-DFE19E36B10F}" type="datetimeFigureOut">
              <a:rPr lang="en-AU" smtClean="0"/>
              <a:t>24/10/2019</a:t>
            </a:fld>
            <a:endParaRPr lang="en-AU" dirty="0"/>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F950D7C4-00CE-470E-A0AB-A72074124615}" type="slidenum">
              <a:rPr lang="en-AU" smtClean="0"/>
              <a:t>‹#›</a:t>
            </a:fld>
            <a:endParaRPr lang="en-AU" dirty="0"/>
          </a:p>
        </p:txBody>
      </p:sp>
    </p:spTree>
    <p:extLst>
      <p:ext uri="{BB962C8B-B14F-4D97-AF65-F5344CB8AC3E}">
        <p14:creationId xmlns:p14="http://schemas.microsoft.com/office/powerpoint/2010/main" val="3074816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7A2BF7A4-D668-344D-A1CA-FCD97FDA5A54}" type="datetimeFigureOut">
              <a:rPr lang="en-US" smtClean="0"/>
              <a:t>10/24/2019</a:t>
            </a:fld>
            <a:endParaRPr lang="en-US" dirty="0"/>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8FF7476E-546B-EB45-831A-6002540D8585}" type="slidenum">
              <a:rPr lang="en-US" smtClean="0"/>
              <a:t>‹#›</a:t>
            </a:fld>
            <a:endParaRPr lang="en-US" dirty="0"/>
          </a:p>
        </p:txBody>
      </p:sp>
    </p:spTree>
    <p:extLst>
      <p:ext uri="{BB962C8B-B14F-4D97-AF65-F5344CB8AC3E}">
        <p14:creationId xmlns:p14="http://schemas.microsoft.com/office/powerpoint/2010/main" val="136748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zQj1VPNPHl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Pyr-XKQG2C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Pyr-XKQG2C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fZF6LyGne7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fZF6LyGne7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H8ygYIGsIQ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H8ygYIGsIQ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V0YgGdzmFt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V0YgGdzmFt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DqAJclwfyC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DqAJclwfyC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zQj1VPNPHl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10/24/2019</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43009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https://www.youtube.com/watch?v=zQj1VPNPHlI</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13</a:t>
            </a:fld>
            <a:endParaRPr lang="en-US" dirty="0"/>
          </a:p>
        </p:txBody>
      </p:sp>
    </p:spTree>
    <p:extLst>
      <p:ext uri="{BB962C8B-B14F-4D97-AF65-F5344CB8AC3E}">
        <p14:creationId xmlns:p14="http://schemas.microsoft.com/office/powerpoint/2010/main" val="299556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https://www.youtube.com/watch?v=Pyr-XKQG2CM</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14</a:t>
            </a:fld>
            <a:endParaRPr lang="en-US" dirty="0"/>
          </a:p>
        </p:txBody>
      </p:sp>
    </p:spTree>
    <p:extLst>
      <p:ext uri="{BB962C8B-B14F-4D97-AF65-F5344CB8AC3E}">
        <p14:creationId xmlns:p14="http://schemas.microsoft.com/office/powerpoint/2010/main" val="138190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https://www.youtube.com/watch?v=Pyr-XKQG2CM</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15</a:t>
            </a:fld>
            <a:endParaRPr lang="en-US" dirty="0"/>
          </a:p>
        </p:txBody>
      </p:sp>
    </p:spTree>
    <p:extLst>
      <p:ext uri="{BB962C8B-B14F-4D97-AF65-F5344CB8AC3E}">
        <p14:creationId xmlns:p14="http://schemas.microsoft.com/office/powerpoint/2010/main" val="97160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https://www.youtube.com/watch?v=fZF6LyGne7Q</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16</a:t>
            </a:fld>
            <a:endParaRPr lang="en-US" dirty="0"/>
          </a:p>
        </p:txBody>
      </p:sp>
    </p:spTree>
    <p:extLst>
      <p:ext uri="{BB962C8B-B14F-4D97-AF65-F5344CB8AC3E}">
        <p14:creationId xmlns:p14="http://schemas.microsoft.com/office/powerpoint/2010/main" val="276547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https://www.youtube.com/watch?v=fZF6LyGne7Q</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17</a:t>
            </a:fld>
            <a:endParaRPr lang="en-US" dirty="0"/>
          </a:p>
        </p:txBody>
      </p:sp>
    </p:spTree>
    <p:extLst>
      <p:ext uri="{BB962C8B-B14F-4D97-AF65-F5344CB8AC3E}">
        <p14:creationId xmlns:p14="http://schemas.microsoft.com/office/powerpoint/2010/main" val="202409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https://www.youtube.com/watch?v=H8ygYIGsIQ4</a:t>
            </a:r>
            <a:endParaRPr lang="en-US"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18</a:t>
            </a:fld>
            <a:endParaRPr lang="en-US" dirty="0"/>
          </a:p>
        </p:txBody>
      </p:sp>
    </p:spTree>
    <p:extLst>
      <p:ext uri="{BB962C8B-B14F-4D97-AF65-F5344CB8AC3E}">
        <p14:creationId xmlns:p14="http://schemas.microsoft.com/office/powerpoint/2010/main" val="784682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https://www.youtube.com/watch?v=H8ygYIGsIQ4</a:t>
            </a:r>
            <a:endParaRPr lang="en-US"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19</a:t>
            </a:fld>
            <a:endParaRPr lang="en-US" dirty="0"/>
          </a:p>
        </p:txBody>
      </p:sp>
    </p:spTree>
    <p:extLst>
      <p:ext uri="{BB962C8B-B14F-4D97-AF65-F5344CB8AC3E}">
        <p14:creationId xmlns:p14="http://schemas.microsoft.com/office/powerpoint/2010/main" val="157948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https://www.youtube.com/watch?v=V0YgGdzmFtA</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20</a:t>
            </a:fld>
            <a:endParaRPr lang="en-US" dirty="0"/>
          </a:p>
        </p:txBody>
      </p:sp>
    </p:spTree>
    <p:extLst>
      <p:ext uri="{BB962C8B-B14F-4D97-AF65-F5344CB8AC3E}">
        <p14:creationId xmlns:p14="http://schemas.microsoft.com/office/powerpoint/2010/main" val="102607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https://www.youtube.com/watch?v=V0YgGdzmFtA</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21</a:t>
            </a:fld>
            <a:endParaRPr lang="en-US" dirty="0"/>
          </a:p>
        </p:txBody>
      </p:sp>
    </p:spTree>
    <p:extLst>
      <p:ext uri="{BB962C8B-B14F-4D97-AF65-F5344CB8AC3E}">
        <p14:creationId xmlns:p14="http://schemas.microsoft.com/office/powerpoint/2010/main" val="1340593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26</a:t>
            </a:fld>
            <a:endParaRPr lang="en-US" dirty="0"/>
          </a:p>
        </p:txBody>
      </p:sp>
    </p:spTree>
    <p:extLst>
      <p:ext uri="{BB962C8B-B14F-4D97-AF65-F5344CB8AC3E}">
        <p14:creationId xmlns:p14="http://schemas.microsoft.com/office/powerpoint/2010/main" val="104896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2</a:t>
            </a:fld>
            <a:endParaRPr lang="en-US" dirty="0"/>
          </a:p>
        </p:txBody>
      </p:sp>
    </p:spTree>
    <p:extLst>
      <p:ext uri="{BB962C8B-B14F-4D97-AF65-F5344CB8AC3E}">
        <p14:creationId xmlns:p14="http://schemas.microsoft.com/office/powerpoint/2010/main" val="2084028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hospitals</a:t>
            </a:r>
          </a:p>
        </p:txBody>
      </p:sp>
      <p:sp>
        <p:nvSpPr>
          <p:cNvPr id="4" name="Slide Number Placeholder 3"/>
          <p:cNvSpPr>
            <a:spLocks noGrp="1"/>
          </p:cNvSpPr>
          <p:nvPr>
            <p:ph type="sldNum" sz="quarter" idx="5"/>
          </p:nvPr>
        </p:nvSpPr>
        <p:spPr/>
        <p:txBody>
          <a:bodyPr/>
          <a:lstStyle/>
          <a:p>
            <a:fld id="{8FF7476E-546B-EB45-831A-6002540D8585}" type="slidenum">
              <a:rPr lang="en-US" smtClean="0"/>
              <a:t>27</a:t>
            </a:fld>
            <a:endParaRPr lang="en-US" dirty="0"/>
          </a:p>
        </p:txBody>
      </p:sp>
    </p:spTree>
    <p:extLst>
      <p:ext uri="{BB962C8B-B14F-4D97-AF65-F5344CB8AC3E}">
        <p14:creationId xmlns:p14="http://schemas.microsoft.com/office/powerpoint/2010/main" val="327425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28</a:t>
            </a:fld>
            <a:endParaRPr lang="en-US" dirty="0"/>
          </a:p>
        </p:txBody>
      </p:sp>
    </p:spTree>
    <p:extLst>
      <p:ext uri="{BB962C8B-B14F-4D97-AF65-F5344CB8AC3E}">
        <p14:creationId xmlns:p14="http://schemas.microsoft.com/office/powerpoint/2010/main" val="313331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example of how powerful stories could be used in an organization to foster </a:t>
            </a:r>
            <a:r>
              <a:rPr lang="en-US" dirty="0" err="1"/>
              <a:t>behaviour</a:t>
            </a:r>
            <a:r>
              <a:rPr lang="en-US" dirty="0"/>
              <a:t>/ change</a:t>
            </a:r>
          </a:p>
        </p:txBody>
      </p:sp>
      <p:sp>
        <p:nvSpPr>
          <p:cNvPr id="4" name="Slide Number Placeholder 3"/>
          <p:cNvSpPr>
            <a:spLocks noGrp="1"/>
          </p:cNvSpPr>
          <p:nvPr>
            <p:ph type="sldNum" sz="quarter" idx="5"/>
          </p:nvPr>
        </p:nvSpPr>
        <p:spPr/>
        <p:txBody>
          <a:bodyPr/>
          <a:lstStyle/>
          <a:p>
            <a:fld id="{8FF7476E-546B-EB45-831A-6002540D8585}" type="slidenum">
              <a:rPr lang="en-US" smtClean="0"/>
              <a:t>29</a:t>
            </a:fld>
            <a:endParaRPr lang="en-US" dirty="0"/>
          </a:p>
        </p:txBody>
      </p:sp>
    </p:spTree>
    <p:extLst>
      <p:ext uri="{BB962C8B-B14F-4D97-AF65-F5344CB8AC3E}">
        <p14:creationId xmlns:p14="http://schemas.microsoft.com/office/powerpoint/2010/main" val="1043710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Stronger organizational cultures exert greater influence on individual and group </a:t>
            </a:r>
            <a:r>
              <a:rPr lang="en-US" dirty="0" err="1"/>
              <a:t>behaviour</a:t>
            </a:r>
            <a:endParaRPr lang="en-US" dirty="0"/>
          </a:p>
          <a:p>
            <a:pPr marL="171450" indent="-171450">
              <a:buFontTx/>
              <a:buChar char="-"/>
            </a:pPr>
            <a:r>
              <a:rPr lang="en-US" dirty="0"/>
              <a:t>It is important for THE firms to develop effective, customer oriented organizational culture</a:t>
            </a:r>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30</a:t>
            </a:fld>
            <a:endParaRPr lang="en-US" dirty="0"/>
          </a:p>
        </p:txBody>
      </p:sp>
    </p:spTree>
    <p:extLst>
      <p:ext uri="{BB962C8B-B14F-4D97-AF65-F5344CB8AC3E}">
        <p14:creationId xmlns:p14="http://schemas.microsoft.com/office/powerpoint/2010/main" val="2655368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Artifacts: </a:t>
            </a:r>
            <a:r>
              <a:rPr lang="en-AU" sz="1200" kern="1200" dirty="0">
                <a:solidFill>
                  <a:schemeClr val="tx1"/>
                </a:solidFill>
                <a:effectLst/>
                <a:latin typeface="+mn-lt"/>
                <a:ea typeface="+mn-ea"/>
                <a:cs typeface="+mn-cs"/>
              </a:rPr>
              <a:t>At the first level are organizational </a:t>
            </a:r>
            <a:r>
              <a:rPr lang="en-AU" sz="1200" kern="1200" dirty="0" err="1">
                <a:solidFill>
                  <a:schemeClr val="tx1"/>
                </a:solidFill>
                <a:effectLst/>
                <a:latin typeface="+mn-lt"/>
                <a:ea typeface="+mn-ea"/>
                <a:cs typeface="+mn-cs"/>
              </a:rPr>
              <a:t>artifacts</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Artifacts</a:t>
            </a:r>
            <a:r>
              <a:rPr lang="en-AU" sz="1200" kern="1200" dirty="0">
                <a:solidFill>
                  <a:schemeClr val="tx1"/>
                </a:solidFill>
                <a:effectLst/>
                <a:latin typeface="+mn-lt"/>
                <a:ea typeface="+mn-ea"/>
                <a:cs typeface="+mn-cs"/>
              </a:rPr>
              <a:t> refer to the things one might see, hear or feel when</a:t>
            </a:r>
          </a:p>
          <a:p>
            <a:r>
              <a:rPr lang="en-AU" sz="1200" kern="1200" dirty="0">
                <a:solidFill>
                  <a:schemeClr val="tx1"/>
                </a:solidFill>
                <a:effectLst/>
                <a:latin typeface="+mn-lt"/>
                <a:ea typeface="+mn-ea"/>
                <a:cs typeface="+mn-cs"/>
              </a:rPr>
              <a:t>confronted with a new environment and are easily identifiable. While easily observable, these </a:t>
            </a:r>
            <a:r>
              <a:rPr lang="en-AU" sz="1200" kern="1200" dirty="0" err="1">
                <a:solidFill>
                  <a:schemeClr val="tx1"/>
                </a:solidFill>
                <a:effectLst/>
                <a:latin typeface="+mn-lt"/>
                <a:ea typeface="+mn-ea"/>
                <a:cs typeface="+mn-cs"/>
              </a:rPr>
              <a:t>artifacts</a:t>
            </a:r>
            <a:r>
              <a:rPr lang="en-AU" sz="1200" kern="1200" dirty="0">
                <a:solidFill>
                  <a:schemeClr val="tx1"/>
                </a:solidFill>
                <a:effectLst/>
                <a:latin typeface="+mn-lt"/>
                <a:ea typeface="+mn-ea"/>
                <a:cs typeface="+mn-cs"/>
              </a:rPr>
              <a:t> may be difficult to decipher. Put simply, symbols can be ambiguous, and subsequently may send mixed messages to the observer.</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Greater exposure to the culture’s deeper levels and use of a variety of </a:t>
            </a:r>
            <a:r>
              <a:rPr lang="en-AU" sz="1200" kern="1200" dirty="0" err="1">
                <a:solidFill>
                  <a:schemeClr val="tx1"/>
                </a:solidFill>
                <a:effectLst/>
                <a:latin typeface="+mn-lt"/>
                <a:ea typeface="+mn-ea"/>
                <a:cs typeface="+mn-cs"/>
              </a:rPr>
              <a:t>artifacts</a:t>
            </a:r>
            <a:r>
              <a:rPr lang="en-AU" sz="1200" kern="1200" dirty="0">
                <a:solidFill>
                  <a:schemeClr val="tx1"/>
                </a:solidFill>
                <a:effectLst/>
                <a:latin typeface="+mn-lt"/>
                <a:ea typeface="+mn-ea"/>
                <a:cs typeface="+mn-cs"/>
              </a:rPr>
              <a:t> to craft an accurate depiction becomes important to counter ambiguity.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Values: Groups learn collectively and begin to create belief systems. For example, if an event manager uses technology to counter a difficult scheduling problem, the group may collectively believe that this is the appropriate way to confront such issues. Over time, these beliefs become ingrained in the culture and become both motivational and restrictive (restrictive, as these become habits and would not contribute to innovative thinking).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Example: a hotel company that says it values customers, but continues to find ways to provide less personalized service quality or treats service employees poorly, may be out of sync.</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Assumptions: At the deepest level, organizations make assumptions about how the world works and how it operates</a:t>
            </a:r>
          </a:p>
          <a:p>
            <a:r>
              <a:rPr lang="en-AU" sz="1200" kern="1200" dirty="0">
                <a:solidFill>
                  <a:schemeClr val="tx1"/>
                </a:solidFill>
                <a:effectLst/>
                <a:latin typeface="+mn-lt"/>
                <a:ea typeface="+mn-ea"/>
                <a:cs typeface="+mn-cs"/>
              </a:rPr>
              <a:t>within it. These assumptions are created over time and provide </a:t>
            </a:r>
            <a:r>
              <a:rPr lang="en-AU" sz="1200" kern="1200" dirty="0" err="1">
                <a:solidFill>
                  <a:schemeClr val="tx1"/>
                </a:solidFill>
                <a:effectLst/>
                <a:latin typeface="+mn-lt"/>
                <a:ea typeface="+mn-ea"/>
                <a:cs typeface="+mn-cs"/>
              </a:rPr>
              <a:t>behavioral</a:t>
            </a:r>
            <a:r>
              <a:rPr lang="en-AU" sz="1200" kern="1200" dirty="0">
                <a:solidFill>
                  <a:schemeClr val="tx1"/>
                </a:solidFill>
                <a:effectLst/>
                <a:latin typeface="+mn-lt"/>
                <a:ea typeface="+mn-ea"/>
                <a:cs typeface="+mn-cs"/>
              </a:rPr>
              <a:t> influence. For example, if is assumed</a:t>
            </a:r>
          </a:p>
          <a:p>
            <a:r>
              <a:rPr lang="en-AU" sz="1200" kern="1200" dirty="0">
                <a:solidFill>
                  <a:schemeClr val="tx1"/>
                </a:solidFill>
                <a:effectLst/>
                <a:latin typeface="+mn-lt"/>
                <a:ea typeface="+mn-ea"/>
                <a:cs typeface="+mn-cs"/>
              </a:rPr>
              <a:t>that customer satisfaction is predominantly determined by the technical components of service (i.e., speed of service, efficiency, etc.), the personal side of service quality may be discounted.</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F7476E-546B-EB45-831A-6002540D8585}" type="slidenum">
              <a:rPr lang="en-US" smtClean="0"/>
              <a:t>31</a:t>
            </a:fld>
            <a:endParaRPr lang="en-US" dirty="0"/>
          </a:p>
        </p:txBody>
      </p:sp>
    </p:spTree>
    <p:extLst>
      <p:ext uri="{BB962C8B-B14F-4D97-AF65-F5344CB8AC3E}">
        <p14:creationId xmlns:p14="http://schemas.microsoft.com/office/powerpoint/2010/main" val="41013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32</a:t>
            </a:fld>
            <a:endParaRPr lang="en-US" dirty="0"/>
          </a:p>
        </p:txBody>
      </p:sp>
    </p:spTree>
    <p:extLst>
      <p:ext uri="{BB962C8B-B14F-4D97-AF65-F5344CB8AC3E}">
        <p14:creationId xmlns:p14="http://schemas.microsoft.com/office/powerpoint/2010/main" val="737834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33</a:t>
            </a:fld>
            <a:endParaRPr lang="en-US" dirty="0"/>
          </a:p>
        </p:txBody>
      </p:sp>
    </p:spTree>
    <p:extLst>
      <p:ext uri="{BB962C8B-B14F-4D97-AF65-F5344CB8AC3E}">
        <p14:creationId xmlns:p14="http://schemas.microsoft.com/office/powerpoint/2010/main" val="1871532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34</a:t>
            </a:fld>
            <a:endParaRPr lang="en-US" dirty="0"/>
          </a:p>
        </p:txBody>
      </p:sp>
    </p:spTree>
    <p:extLst>
      <p:ext uri="{BB962C8B-B14F-4D97-AF65-F5344CB8AC3E}">
        <p14:creationId xmlns:p14="http://schemas.microsoft.com/office/powerpoint/2010/main" val="3552540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35</a:t>
            </a:fld>
            <a:endParaRPr lang="en-US" dirty="0"/>
          </a:p>
        </p:txBody>
      </p:sp>
    </p:spTree>
    <p:extLst>
      <p:ext uri="{BB962C8B-B14F-4D97-AF65-F5344CB8AC3E}">
        <p14:creationId xmlns:p14="http://schemas.microsoft.com/office/powerpoint/2010/main" val="3875410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36</a:t>
            </a:fld>
            <a:endParaRPr lang="en-US" dirty="0"/>
          </a:p>
        </p:txBody>
      </p:sp>
    </p:spTree>
    <p:extLst>
      <p:ext uri="{BB962C8B-B14F-4D97-AF65-F5344CB8AC3E}">
        <p14:creationId xmlns:p14="http://schemas.microsoft.com/office/powerpoint/2010/main" val="87747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a:t>
            </a:fld>
            <a:endParaRPr lang="en-US" dirty="0"/>
          </a:p>
        </p:txBody>
      </p:sp>
    </p:spTree>
    <p:extLst>
      <p:ext uri="{BB962C8B-B14F-4D97-AF65-F5344CB8AC3E}">
        <p14:creationId xmlns:p14="http://schemas.microsoft.com/office/powerpoint/2010/main" val="3105717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37</a:t>
            </a:fld>
            <a:endParaRPr lang="en-US" dirty="0"/>
          </a:p>
        </p:txBody>
      </p:sp>
    </p:spTree>
    <p:extLst>
      <p:ext uri="{BB962C8B-B14F-4D97-AF65-F5344CB8AC3E}">
        <p14:creationId xmlns:p14="http://schemas.microsoft.com/office/powerpoint/2010/main" val="3434094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38</a:t>
            </a:fld>
            <a:endParaRPr lang="en-US" dirty="0"/>
          </a:p>
        </p:txBody>
      </p:sp>
    </p:spTree>
    <p:extLst>
      <p:ext uri="{BB962C8B-B14F-4D97-AF65-F5344CB8AC3E}">
        <p14:creationId xmlns:p14="http://schemas.microsoft.com/office/powerpoint/2010/main" val="3386535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39</a:t>
            </a:fld>
            <a:endParaRPr lang="en-US" dirty="0"/>
          </a:p>
        </p:txBody>
      </p:sp>
    </p:spTree>
    <p:extLst>
      <p:ext uri="{BB962C8B-B14F-4D97-AF65-F5344CB8AC3E}">
        <p14:creationId xmlns:p14="http://schemas.microsoft.com/office/powerpoint/2010/main" val="1678177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40</a:t>
            </a:fld>
            <a:endParaRPr lang="en-US" dirty="0"/>
          </a:p>
        </p:txBody>
      </p:sp>
    </p:spTree>
    <p:extLst>
      <p:ext uri="{BB962C8B-B14F-4D97-AF65-F5344CB8AC3E}">
        <p14:creationId xmlns:p14="http://schemas.microsoft.com/office/powerpoint/2010/main" val="2717904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41</a:t>
            </a:fld>
            <a:endParaRPr lang="en-US" dirty="0"/>
          </a:p>
        </p:txBody>
      </p:sp>
    </p:spTree>
    <p:extLst>
      <p:ext uri="{BB962C8B-B14F-4D97-AF65-F5344CB8AC3E}">
        <p14:creationId xmlns:p14="http://schemas.microsoft.com/office/powerpoint/2010/main" val="3863811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42</a:t>
            </a:fld>
            <a:endParaRPr lang="en-US" dirty="0"/>
          </a:p>
        </p:txBody>
      </p:sp>
    </p:spTree>
    <p:extLst>
      <p:ext uri="{BB962C8B-B14F-4D97-AF65-F5344CB8AC3E}">
        <p14:creationId xmlns:p14="http://schemas.microsoft.com/office/powerpoint/2010/main" val="36954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a:t>
            </a:r>
            <a:r>
              <a:rPr lang="en-AU" baseline="0" dirty="0" smtClean="0"/>
              <a:t> do </a:t>
            </a:r>
            <a:r>
              <a:rPr lang="en-AU" dirty="0" smtClean="0"/>
              <a:t>Americans</a:t>
            </a:r>
            <a:r>
              <a:rPr lang="en-AU" baseline="0" dirty="0" smtClean="0"/>
              <a:t> think about China?</a:t>
            </a:r>
            <a:endParaRPr lang="en-AU" dirty="0"/>
          </a:p>
        </p:txBody>
      </p:sp>
      <p:sp>
        <p:nvSpPr>
          <p:cNvPr id="4" name="Slide Number Placeholder 3"/>
          <p:cNvSpPr>
            <a:spLocks noGrp="1"/>
          </p:cNvSpPr>
          <p:nvPr>
            <p:ph type="sldNum" sz="quarter" idx="10"/>
          </p:nvPr>
        </p:nvSpPr>
        <p:spPr/>
        <p:txBody>
          <a:bodyPr/>
          <a:lstStyle/>
          <a:p>
            <a:fld id="{8FF7476E-546B-EB45-831A-6002540D8585}" type="slidenum">
              <a:rPr lang="en-US" smtClean="0"/>
              <a:t>6</a:t>
            </a:fld>
            <a:endParaRPr lang="en-US" dirty="0"/>
          </a:p>
        </p:txBody>
      </p:sp>
    </p:spTree>
    <p:extLst>
      <p:ext uri="{BB962C8B-B14F-4D97-AF65-F5344CB8AC3E}">
        <p14:creationId xmlns:p14="http://schemas.microsoft.com/office/powerpoint/2010/main" val="893987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Interconnected culture elements shared by a society or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Preferences for certain </a:t>
            </a:r>
            <a:r>
              <a:rPr lang="en-US" dirty="0" err="1"/>
              <a:t>behaviour</a:t>
            </a:r>
            <a:r>
              <a:rPr lang="en-US" dirty="0"/>
              <a:t>; desirable vs. non-desirable</a:t>
            </a:r>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8</a:t>
            </a:fld>
            <a:endParaRPr lang="en-US" dirty="0"/>
          </a:p>
        </p:txBody>
      </p:sp>
    </p:spTree>
    <p:extLst>
      <p:ext uri="{BB962C8B-B14F-4D97-AF65-F5344CB8AC3E}">
        <p14:creationId xmlns:p14="http://schemas.microsoft.com/office/powerpoint/2010/main" val="306783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Hofstede’s cultural dimensions have been proven to be empirically effective in differentiating one country from another</a:t>
            </a:r>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9</a:t>
            </a:fld>
            <a:endParaRPr lang="en-US" dirty="0"/>
          </a:p>
        </p:txBody>
      </p:sp>
    </p:spTree>
    <p:extLst>
      <p:ext uri="{BB962C8B-B14F-4D97-AF65-F5344CB8AC3E}">
        <p14:creationId xmlns:p14="http://schemas.microsoft.com/office/powerpoint/2010/main" val="74509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https://www.youtube.com/watch?v=DqAJclwfyCw</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10</a:t>
            </a:fld>
            <a:endParaRPr lang="en-US" dirty="0"/>
          </a:p>
        </p:txBody>
      </p:sp>
    </p:spTree>
    <p:extLst>
      <p:ext uri="{BB962C8B-B14F-4D97-AF65-F5344CB8AC3E}">
        <p14:creationId xmlns:p14="http://schemas.microsoft.com/office/powerpoint/2010/main" val="363942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https://www.youtube.com/watch?v=DqAJclwfyCw</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11</a:t>
            </a:fld>
            <a:endParaRPr lang="en-US" dirty="0"/>
          </a:p>
        </p:txBody>
      </p:sp>
    </p:spTree>
    <p:extLst>
      <p:ext uri="{BB962C8B-B14F-4D97-AF65-F5344CB8AC3E}">
        <p14:creationId xmlns:p14="http://schemas.microsoft.com/office/powerpoint/2010/main" val="919392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https://www.youtube.com/watch?v=zQj1VPNPHlI</a:t>
            </a:r>
            <a:endParaRPr lang="en-AU" dirty="0"/>
          </a:p>
          <a:p>
            <a:endParaRPr lang="en-US" dirty="0"/>
          </a:p>
        </p:txBody>
      </p:sp>
      <p:sp>
        <p:nvSpPr>
          <p:cNvPr id="4" name="Slide Number Placeholder 3"/>
          <p:cNvSpPr>
            <a:spLocks noGrp="1"/>
          </p:cNvSpPr>
          <p:nvPr>
            <p:ph type="sldNum" sz="quarter" idx="5"/>
          </p:nvPr>
        </p:nvSpPr>
        <p:spPr/>
        <p:txBody>
          <a:bodyPr/>
          <a:lstStyle/>
          <a:p>
            <a:fld id="{8FF7476E-546B-EB45-831A-6002540D8585}" type="slidenum">
              <a:rPr lang="en-US" smtClean="0"/>
              <a:t>12</a:t>
            </a:fld>
            <a:endParaRPr lang="en-US" dirty="0"/>
          </a:p>
        </p:txBody>
      </p:sp>
    </p:spTree>
    <p:extLst>
      <p:ext uri="{BB962C8B-B14F-4D97-AF65-F5344CB8AC3E}">
        <p14:creationId xmlns:p14="http://schemas.microsoft.com/office/powerpoint/2010/main" val="405837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AU"/>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154823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118421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200450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80960" y="642918"/>
            <a:ext cx="5429288" cy="3571900"/>
          </a:xfrm>
        </p:spPr>
        <p:txBody>
          <a:bodyPr anchor="b"/>
          <a:lstStyle>
            <a:lvl1pPr algn="r">
              <a:defRPr cap="all" baseline="0"/>
            </a:lvl1pPr>
          </a:lstStyle>
          <a:p>
            <a:r>
              <a:rPr lang="en-US" dirty="0"/>
              <a:t>Click to edit Master title style</a:t>
            </a:r>
          </a:p>
        </p:txBody>
      </p:sp>
      <p:sp>
        <p:nvSpPr>
          <p:cNvPr id="9" name="Subtitle 8"/>
          <p:cNvSpPr>
            <a:spLocks noGrp="1"/>
          </p:cNvSpPr>
          <p:nvPr>
            <p:ph type="subTitle" idx="1"/>
          </p:nvPr>
        </p:nvSpPr>
        <p:spPr>
          <a:xfrm>
            <a:off x="3333731" y="4929198"/>
            <a:ext cx="8686800" cy="685800"/>
          </a:xfrm>
        </p:spPr>
        <p:txBody>
          <a:bodyPr anchor="ctr"/>
          <a:lstStyle>
            <a:lvl1pPr marL="0" indent="0" algn="r">
              <a:buNone/>
              <a:defRPr sz="2800">
                <a:solidFill>
                  <a:srgbClr val="EB7125"/>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8" name="Date Placeholder 27"/>
          <p:cNvSpPr>
            <a:spLocks noGrp="1"/>
          </p:cNvSpPr>
          <p:nvPr>
            <p:ph type="dt" sz="half" idx="10"/>
          </p:nvPr>
        </p:nvSpPr>
        <p:spPr>
          <a:xfrm>
            <a:off x="6305531" y="6409724"/>
            <a:ext cx="2743200" cy="257172"/>
          </a:xfrm>
        </p:spPr>
        <p:txBody>
          <a:bodyPr>
            <a:noAutofit/>
          </a:bodyPr>
          <a:lstStyle>
            <a:lvl1pPr algn="r">
              <a:defRPr sz="1100">
                <a:solidFill>
                  <a:srgbClr val="EB7125"/>
                </a:solidFill>
              </a:defRPr>
            </a:lvl1pPr>
          </a:lstStyle>
          <a:p>
            <a:endParaRPr lang="en-US" sz="1200" dirty="0"/>
          </a:p>
        </p:txBody>
      </p:sp>
      <p:sp>
        <p:nvSpPr>
          <p:cNvPr id="29" name="Slide Number Placeholder 28"/>
          <p:cNvSpPr>
            <a:spLocks noGrp="1"/>
          </p:cNvSpPr>
          <p:nvPr>
            <p:ph type="sldNum" sz="quarter" idx="12"/>
          </p:nvPr>
        </p:nvSpPr>
        <p:spPr>
          <a:xfrm>
            <a:off x="11376435" y="6429396"/>
            <a:ext cx="625045" cy="253320"/>
          </a:xfrm>
          <a:solidFill>
            <a:schemeClr val="accent2"/>
          </a:solidFill>
        </p:spPr>
        <p:txBody>
          <a:bodyPr>
            <a:normAutofit/>
          </a:bodyPr>
          <a:lstStyle>
            <a:lvl1pPr algn="ctr">
              <a:defRPr sz="1400">
                <a:solidFill>
                  <a:schemeClr val="tx1"/>
                </a:solidFill>
              </a:defRPr>
            </a:lvl1pPr>
          </a:lstStyle>
          <a:p>
            <a:fld id="{8F82E0A0-C266-4798-8C8F-B9F91E9DA37E}" type="slidenum">
              <a:rPr lang="en-US" smtClean="0"/>
              <a:pPr/>
              <a:t>‹#›</a:t>
            </a:fld>
            <a:endParaRPr lang="en-US" dirty="0"/>
          </a:p>
        </p:txBody>
      </p:sp>
      <p:sp>
        <p:nvSpPr>
          <p:cNvPr id="22" name="Text Placeholder 21"/>
          <p:cNvSpPr>
            <a:spLocks noGrp="1"/>
          </p:cNvSpPr>
          <p:nvPr>
            <p:ph type="body" sz="quarter" idx="13"/>
          </p:nvPr>
        </p:nvSpPr>
        <p:spPr>
          <a:xfrm>
            <a:off x="3333731" y="5643564"/>
            <a:ext cx="8667749" cy="428643"/>
          </a:xfrm>
        </p:spPr>
        <p:txBody>
          <a:bodyPr>
            <a:noAutofit/>
          </a:bodyPr>
          <a:lstStyle>
            <a:lvl1pPr algn="r">
              <a:buNone/>
              <a:defRPr sz="1800">
                <a:solidFill>
                  <a:srgbClr val="8996A0"/>
                </a:solidFill>
              </a:defRPr>
            </a:lvl1pPr>
            <a:lvl2pPr>
              <a:buNone/>
              <a:defRPr sz="2000">
                <a:solidFill>
                  <a:srgbClr val="8996A0"/>
                </a:solidFill>
              </a:defRPr>
            </a:lvl2pPr>
            <a:lvl3pPr>
              <a:buNone/>
              <a:defRPr sz="1800">
                <a:solidFill>
                  <a:srgbClr val="8996A0"/>
                </a:solidFill>
              </a:defRPr>
            </a:lvl3pPr>
            <a:lvl4pPr>
              <a:buNone/>
              <a:defRPr sz="1600">
                <a:solidFill>
                  <a:srgbClr val="8996A0"/>
                </a:solidFill>
              </a:defRPr>
            </a:lvl4pPr>
            <a:lvl5pPr>
              <a:buNone/>
              <a:defRPr sz="1600">
                <a:solidFill>
                  <a:srgbClr val="8996A0"/>
                </a:solidFill>
              </a:defRPr>
            </a:lvl5pPr>
          </a:lstStyle>
          <a:p>
            <a:pPr lvl="0"/>
            <a:r>
              <a:rPr lang="en-US" dirty="0"/>
              <a:t>Click to edit Master text styles</a:t>
            </a:r>
            <a:endParaRPr lang="en-AU" dirty="0"/>
          </a:p>
        </p:txBody>
      </p:sp>
      <p:sp>
        <p:nvSpPr>
          <p:cNvPr id="3" name="TextBox 2"/>
          <p:cNvSpPr txBox="1"/>
          <p:nvPr userDrawn="1"/>
        </p:nvSpPr>
        <p:spPr>
          <a:xfrm>
            <a:off x="239350" y="6453336"/>
            <a:ext cx="3435556"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EB7125"/>
                </a:solidFill>
              </a:rPr>
              <a:t>Copyright all text and images William Angliss Institute unless otherwise stated</a:t>
            </a:r>
          </a:p>
        </p:txBody>
      </p:sp>
    </p:spTree>
    <p:extLst>
      <p:ext uri="{BB962C8B-B14F-4D97-AF65-F5344CB8AC3E}">
        <p14:creationId xmlns:p14="http://schemas.microsoft.com/office/powerpoint/2010/main" val="167537511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95999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AU"/>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151626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186600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AU"/>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117552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158690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200249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50061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F56FCC8-A588-F64A-A99F-3FA33B111451}"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A4E382-8369-E746-ACC1-3CC34AF4118F}" type="slidenum">
              <a:rPr lang="en-US" smtClean="0"/>
              <a:t>‹#›</a:t>
            </a:fld>
            <a:endParaRPr lang="en-US" dirty="0"/>
          </a:p>
        </p:txBody>
      </p:sp>
    </p:spTree>
    <p:extLst>
      <p:ext uri="{BB962C8B-B14F-4D97-AF65-F5344CB8AC3E}">
        <p14:creationId xmlns:p14="http://schemas.microsoft.com/office/powerpoint/2010/main" val="198980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6FCC8-A588-F64A-A99F-3FA33B111451}" type="datetimeFigureOut">
              <a:rPr lang="en-US" smtClean="0"/>
              <a:t>10/24/2019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4E382-8369-E746-ACC1-3CC34AF4118F}" type="slidenum">
              <a:rPr lang="en-US" smtClean="0"/>
              <a:t>‹#›</a:t>
            </a:fld>
            <a:endParaRPr lang="en-US" dirty="0"/>
          </a:p>
        </p:txBody>
      </p:sp>
    </p:spTree>
    <p:extLst>
      <p:ext uri="{BB962C8B-B14F-4D97-AF65-F5344CB8AC3E}">
        <p14:creationId xmlns:p14="http://schemas.microsoft.com/office/powerpoint/2010/main" val="1998898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eerthofstede.com/culture-geert-hofstede-gert-jan-hofstede/6d-model-of-national-cultu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eerthofstede.com/culture-geert-hofstede-gert-jan-hofstede/6d-model-of-national-cultur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eerthofstede.com/culture-geert-hofstede-gert-jan-hofstede/6d-model-of-national-cultu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eerthofstede.com/culture-geert-hofstede-gert-jan-hofstede/6d-model-of-national-cultu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eerthofstede.com/culture-geert-hofstede-gert-jan-hofstede/6d-model-of-national-cultu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eerthofstede.com/culture-geert-hofstede-gert-jan-hofstede/6d-model-of-national-cultu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hyperlink" Target="https://www.hofstede-insights.com/product/compare-countri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u.youtube.com/watch?v=zicgut4gpw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jTh6Oo9Lbb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mACUOnvSS6c"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oWp_djG3zj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pPr algn="l"/>
            <a:r>
              <a:rPr lang="en-AU" sz="2700" b="1" dirty="0"/>
              <a:t>MAN707 Strategy, change &amp; leadership</a:t>
            </a:r>
            <a:br>
              <a:rPr lang="en-AU" sz="2700" b="1" dirty="0"/>
            </a:br>
            <a:r>
              <a:rPr lang="en-AU" sz="2700" b="1" dirty="0"/>
              <a:t/>
            </a:r>
            <a:br>
              <a:rPr lang="en-AU" sz="2700" b="1" dirty="0"/>
            </a:br>
            <a:r>
              <a:rPr lang="en-GB" dirty="0"/>
              <a:t/>
            </a:r>
            <a:br>
              <a:rPr lang="en-GB" dirty="0"/>
            </a:br>
            <a:endParaRPr lang="en-AU" dirty="0"/>
          </a:p>
        </p:txBody>
      </p:sp>
      <p:sp>
        <p:nvSpPr>
          <p:cNvPr id="8" name="Subtitle 7"/>
          <p:cNvSpPr>
            <a:spLocks noGrp="1"/>
          </p:cNvSpPr>
          <p:nvPr>
            <p:ph type="subTitle" idx="1"/>
          </p:nvPr>
        </p:nvSpPr>
        <p:spPr/>
        <p:txBody>
          <a:bodyPr>
            <a:normAutofit fontScale="32500" lnSpcReduction="20000"/>
          </a:bodyPr>
          <a:lstStyle/>
          <a:p>
            <a:endParaRPr lang="en-AU" i="1" dirty="0"/>
          </a:p>
          <a:p>
            <a:r>
              <a:rPr lang="en-AU" sz="8600" i="1" dirty="0"/>
              <a:t>Culture &amp; Performance</a:t>
            </a:r>
            <a:endParaRPr lang="en-AU" sz="8600" dirty="0"/>
          </a:p>
        </p:txBody>
      </p:sp>
      <p:sp>
        <p:nvSpPr>
          <p:cNvPr id="4" name="Slide Number Placeholder 3"/>
          <p:cNvSpPr>
            <a:spLocks noGrp="1"/>
          </p:cNvSpPr>
          <p:nvPr>
            <p:ph type="sldNum" sz="quarter" idx="12"/>
          </p:nvPr>
        </p:nvSpPr>
        <p:spPr/>
        <p:txBody>
          <a:bodyPr>
            <a:normAutofit fontScale="85000" lnSpcReduction="20000"/>
          </a:bodyPr>
          <a:lstStyle/>
          <a:p>
            <a:fld id="{50935222-B196-4F9B-9AEC-1292459A754A}" type="slidenum">
              <a:rPr lang="en-US" smtClean="0"/>
              <a:pPr/>
              <a:t>1</a:t>
            </a:fld>
            <a:endParaRPr lang="en-US" dirty="0"/>
          </a:p>
        </p:txBody>
      </p:sp>
      <p:sp>
        <p:nvSpPr>
          <p:cNvPr id="9" name="Text Placeholder 8"/>
          <p:cNvSpPr>
            <a:spLocks noGrp="1"/>
          </p:cNvSpPr>
          <p:nvPr>
            <p:ph type="body" sz="quarter" idx="13"/>
          </p:nvPr>
        </p:nvSpPr>
        <p:spPr/>
        <p:txBody>
          <a:bodyPr/>
          <a:lstStyle/>
          <a:p>
            <a:r>
              <a:rPr lang="en-AU" i="1" dirty="0"/>
              <a:t>Lecture 9</a:t>
            </a:r>
            <a:endParaRPr lang="en-AU" dirty="0"/>
          </a:p>
        </p:txBody>
      </p:sp>
    </p:spTree>
    <p:extLst>
      <p:ext uri="{BB962C8B-B14F-4D97-AF65-F5344CB8AC3E}">
        <p14:creationId xmlns:p14="http://schemas.microsoft.com/office/powerpoint/2010/main" val="22401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9652-03EB-BB48-86A1-0714E89C50F1}"/>
              </a:ext>
            </a:extLst>
          </p:cNvPr>
          <p:cNvSpPr>
            <a:spLocks noGrp="1"/>
          </p:cNvSpPr>
          <p:nvPr>
            <p:ph type="title"/>
          </p:nvPr>
        </p:nvSpPr>
        <p:spPr/>
        <p:txBody>
          <a:bodyPr/>
          <a:lstStyle/>
          <a:p>
            <a:r>
              <a:rPr lang="en-US" dirty="0">
                <a:solidFill>
                  <a:schemeClr val="accent2"/>
                </a:solidFill>
              </a:rPr>
              <a:t>Power Distance (PD)</a:t>
            </a:r>
          </a:p>
        </p:txBody>
      </p:sp>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fontScale="92500" lnSpcReduction="10000"/>
          </a:bodyPr>
          <a:lstStyle/>
          <a:p>
            <a:pPr marL="0" indent="0">
              <a:buNone/>
            </a:pPr>
            <a:r>
              <a:rPr lang="en-AU" dirty="0"/>
              <a:t>The amount of inequality that exists and is accepted by people</a:t>
            </a:r>
          </a:p>
          <a:p>
            <a:r>
              <a:rPr lang="en-AU" b="1" dirty="0" smtClean="0"/>
              <a:t>High PD: </a:t>
            </a:r>
            <a:r>
              <a:rPr lang="en-AU" dirty="0"/>
              <a:t>Society accepts the unequal distribution of the power hierarchy </a:t>
            </a:r>
          </a:p>
          <a:p>
            <a:r>
              <a:rPr lang="en-AU" b="1" dirty="0" smtClean="0"/>
              <a:t>Low PD: </a:t>
            </a:r>
            <a:r>
              <a:rPr lang="en-AU" dirty="0"/>
              <a:t>People question authority and attempt to distribute power</a:t>
            </a:r>
          </a:p>
          <a:p>
            <a:pPr marL="0" indent="0" algn="ctr">
              <a:buNone/>
            </a:pPr>
            <a:r>
              <a:rPr lang="en-AU" dirty="0">
                <a:solidFill>
                  <a:srgbClr val="FF0000"/>
                </a:solidFill>
              </a:rPr>
              <a:t>---</a:t>
            </a:r>
          </a:p>
          <a:p>
            <a:r>
              <a:rPr lang="en-AU" b="1" dirty="0"/>
              <a:t>Organisationally</a:t>
            </a:r>
          </a:p>
          <a:p>
            <a:pPr marL="0" indent="0">
              <a:buNone/>
            </a:pPr>
            <a:r>
              <a:rPr lang="en-AU" dirty="0">
                <a:solidFill>
                  <a:srgbClr val="FF0000"/>
                </a:solidFill>
              </a:rPr>
              <a:t>High: </a:t>
            </a:r>
            <a:r>
              <a:rPr lang="en-AU" dirty="0"/>
              <a:t>managers tend to prefer autocratic or directive managerial style; employees tend to expect structure and close supervision; managerial decisions are made with limited employee communication</a:t>
            </a:r>
          </a:p>
          <a:p>
            <a:pPr marL="0" indent="0">
              <a:buNone/>
            </a:pPr>
            <a:endParaRPr lang="en-AU" dirty="0"/>
          </a:p>
          <a:p>
            <a:pPr marL="0" indent="0">
              <a:buNone/>
            </a:pPr>
            <a:r>
              <a:rPr lang="en-AU" dirty="0">
                <a:solidFill>
                  <a:srgbClr val="FF0000"/>
                </a:solidFill>
              </a:rPr>
              <a:t>Low: </a:t>
            </a:r>
            <a:r>
              <a:rPr lang="en-AU" dirty="0"/>
              <a:t>flatter organisations, staff equality</a:t>
            </a:r>
          </a:p>
          <a:p>
            <a:pPr marL="0" indent="0">
              <a:buNone/>
            </a:pPr>
            <a:endParaRPr lang="en-AU" dirty="0"/>
          </a:p>
          <a:p>
            <a:pPr marL="0" indent="0">
              <a:buNone/>
            </a:pPr>
            <a:endParaRPr lang="en-AU" dirty="0"/>
          </a:p>
          <a:p>
            <a:endParaRPr lang="en-US" dirty="0"/>
          </a:p>
        </p:txBody>
      </p:sp>
    </p:spTree>
    <p:extLst>
      <p:ext uri="{BB962C8B-B14F-4D97-AF65-F5344CB8AC3E}">
        <p14:creationId xmlns:p14="http://schemas.microsoft.com/office/powerpoint/2010/main" val="190749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lnSpcReduction="10000"/>
          </a:bodyPr>
          <a:lstStyle/>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r>
              <a:rPr lang="en-AU" sz="1300" dirty="0"/>
              <a:t>Source: </a:t>
            </a:r>
            <a:r>
              <a:rPr lang="en-AU" sz="1300" dirty="0">
                <a:hlinkClick r:id="rId3"/>
              </a:rPr>
              <a:t>https://geerthofstede.com/culture-geert-hofstede-gert-jan-hofstede/6d-model-of-national-culture/</a:t>
            </a:r>
            <a:endParaRPr lang="en-AU" sz="1300" dirty="0"/>
          </a:p>
          <a:p>
            <a:pPr marL="0" indent="0">
              <a:buNone/>
            </a:pPr>
            <a:endParaRPr lang="en-AU" dirty="0"/>
          </a:p>
          <a:p>
            <a:pPr marL="0" indent="0">
              <a:buNone/>
            </a:pPr>
            <a:endParaRPr lang="en-AU" dirty="0"/>
          </a:p>
          <a:p>
            <a:pPr marL="0" indent="0">
              <a:buNone/>
            </a:pPr>
            <a:endParaRPr lang="en-AU" dirty="0"/>
          </a:p>
          <a:p>
            <a:endParaRPr lang="en-US" dirty="0"/>
          </a:p>
        </p:txBody>
      </p:sp>
      <p:pic>
        <p:nvPicPr>
          <p:cNvPr id="5" name="Picture 4" descr="A close up of a map&#10;&#10;Description automatically generated">
            <a:extLst>
              <a:ext uri="{FF2B5EF4-FFF2-40B4-BE49-F238E27FC236}">
                <a16:creationId xmlns:a16="http://schemas.microsoft.com/office/drawing/2014/main" id="{C23E6535-5575-6043-86A0-1D3917274F1F}"/>
              </a:ext>
            </a:extLst>
          </p:cNvPr>
          <p:cNvPicPr>
            <a:picLocks noChangeAspect="1"/>
          </p:cNvPicPr>
          <p:nvPr/>
        </p:nvPicPr>
        <p:blipFill>
          <a:blip r:embed="rId4"/>
          <a:stretch>
            <a:fillRect/>
          </a:stretch>
        </p:blipFill>
        <p:spPr>
          <a:xfrm>
            <a:off x="1288444" y="522679"/>
            <a:ext cx="9327169" cy="44382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930062C3-8C33-744E-A115-F563E3749865}"/>
              </a:ext>
            </a:extLst>
          </p:cNvPr>
          <p:cNvPicPr>
            <a:picLocks noChangeAspect="1"/>
          </p:cNvPicPr>
          <p:nvPr/>
        </p:nvPicPr>
        <p:blipFill>
          <a:blip r:embed="rId5"/>
          <a:stretch>
            <a:fillRect/>
          </a:stretch>
        </p:blipFill>
        <p:spPr>
          <a:xfrm>
            <a:off x="5746750" y="3384550"/>
            <a:ext cx="698500" cy="88900"/>
          </a:xfrm>
          <a:prstGeom prst="rect">
            <a:avLst/>
          </a:prstGeom>
        </p:spPr>
      </p:pic>
    </p:spTree>
    <p:extLst>
      <p:ext uri="{BB962C8B-B14F-4D97-AF65-F5344CB8AC3E}">
        <p14:creationId xmlns:p14="http://schemas.microsoft.com/office/powerpoint/2010/main" val="245010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9652-03EB-BB48-86A1-0714E89C50F1}"/>
              </a:ext>
            </a:extLst>
          </p:cNvPr>
          <p:cNvSpPr>
            <a:spLocks noGrp="1"/>
          </p:cNvSpPr>
          <p:nvPr>
            <p:ph type="title"/>
          </p:nvPr>
        </p:nvSpPr>
        <p:spPr/>
        <p:txBody>
          <a:bodyPr/>
          <a:lstStyle/>
          <a:p>
            <a:r>
              <a:rPr lang="en-US" dirty="0">
                <a:solidFill>
                  <a:schemeClr val="accent2"/>
                </a:solidFill>
              </a:rPr>
              <a:t>Individualism Vs. Collectivism (IDV)</a:t>
            </a:r>
          </a:p>
        </p:txBody>
      </p:sp>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fontScale="92500" lnSpcReduction="20000"/>
          </a:bodyPr>
          <a:lstStyle/>
          <a:p>
            <a:pPr marL="0" indent="0">
              <a:buNone/>
            </a:pPr>
            <a:r>
              <a:rPr lang="en-AU" sz="2600" dirty="0"/>
              <a:t>The strength of connection with community</a:t>
            </a:r>
          </a:p>
          <a:p>
            <a:r>
              <a:rPr lang="en-AU" sz="2600" b="1" dirty="0"/>
              <a:t>Individualistic cultures: </a:t>
            </a:r>
            <a:r>
              <a:rPr lang="en-AU" sz="2600" dirty="0"/>
              <a:t>assume that people look after their own interests; focus on ‘I’; express own thoughts and opinions; question teachers/ employees; manage rather than avoid conflict. </a:t>
            </a:r>
            <a:r>
              <a:rPr lang="en-AU" sz="2600" b="1" dirty="0"/>
              <a:t>Western countries</a:t>
            </a:r>
          </a:p>
          <a:p>
            <a:pPr marL="0" indent="0">
              <a:buNone/>
            </a:pPr>
            <a:endParaRPr lang="en-AU" sz="2600" b="1" dirty="0"/>
          </a:p>
          <a:p>
            <a:r>
              <a:rPr lang="en-AU" sz="2600" b="1" dirty="0"/>
              <a:t>Collectivist cultures: </a:t>
            </a:r>
            <a:r>
              <a:rPr lang="en-AU" sz="2600" dirty="0"/>
              <a:t>emphasise the ‘group’; ‘we’; protect interest of others but expect loyalty in return; tend not to express thoughts openly; likely to avoid conflict and confrontation to ‘save face’. </a:t>
            </a:r>
            <a:r>
              <a:rPr lang="en-AU" sz="2600" b="1" dirty="0"/>
              <a:t>South American and Asian countries. </a:t>
            </a:r>
          </a:p>
          <a:p>
            <a:pPr marL="0" indent="0" algn="ctr">
              <a:buNone/>
            </a:pPr>
            <a:r>
              <a:rPr lang="en-AU" sz="2600" dirty="0">
                <a:solidFill>
                  <a:srgbClr val="FF0000"/>
                </a:solidFill>
              </a:rPr>
              <a:t>---</a:t>
            </a:r>
          </a:p>
          <a:p>
            <a:r>
              <a:rPr lang="en-AU" sz="2600" b="1" dirty="0"/>
              <a:t>Organisationally</a:t>
            </a:r>
          </a:p>
          <a:p>
            <a:pPr marL="457200" lvl="1" indent="0">
              <a:buNone/>
            </a:pPr>
            <a:r>
              <a:rPr lang="en-AU" sz="2600" dirty="0" smtClean="0">
                <a:solidFill>
                  <a:srgbClr val="FF0000"/>
                </a:solidFill>
              </a:rPr>
              <a:t>High (individualistic)</a:t>
            </a:r>
            <a:r>
              <a:rPr lang="en-AU" sz="2600" dirty="0" smtClean="0"/>
              <a:t>: </a:t>
            </a:r>
            <a:r>
              <a:rPr lang="en-AU" sz="2600" dirty="0"/>
              <a:t>value personal achievement/challenges/ reward for effort, respect privacy</a:t>
            </a:r>
          </a:p>
          <a:p>
            <a:pPr marL="457200" lvl="1" indent="0">
              <a:buNone/>
            </a:pPr>
            <a:r>
              <a:rPr lang="en-AU" sz="2600" dirty="0" smtClean="0">
                <a:solidFill>
                  <a:srgbClr val="FF0000"/>
                </a:solidFill>
              </a:rPr>
              <a:t>Low (collectivist)</a:t>
            </a:r>
            <a:r>
              <a:rPr lang="en-AU" sz="2600" dirty="0" smtClean="0"/>
              <a:t>: </a:t>
            </a:r>
            <a:r>
              <a:rPr lang="en-AU" sz="2600" dirty="0"/>
              <a:t>team-building/harmony/intrinsic rewards</a:t>
            </a:r>
          </a:p>
          <a:p>
            <a:pPr marL="457200" lvl="1" indent="0">
              <a:buNone/>
            </a:pPr>
            <a:endParaRPr lang="en-AU" dirty="0"/>
          </a:p>
          <a:p>
            <a:pPr marL="457200" lvl="1" indent="0">
              <a:buNone/>
            </a:pPr>
            <a:endParaRPr lang="en-AU" dirty="0"/>
          </a:p>
          <a:p>
            <a:pPr marL="0" indent="0">
              <a:buNone/>
            </a:pPr>
            <a:endParaRPr lang="en-AU" dirty="0"/>
          </a:p>
          <a:p>
            <a:endParaRPr lang="en-US" dirty="0"/>
          </a:p>
        </p:txBody>
      </p:sp>
    </p:spTree>
    <p:extLst>
      <p:ext uri="{BB962C8B-B14F-4D97-AF65-F5344CB8AC3E}">
        <p14:creationId xmlns:p14="http://schemas.microsoft.com/office/powerpoint/2010/main" val="148036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a:bodyPr>
          <a:lstStyle/>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r>
              <a:rPr lang="en-AU" sz="1200" dirty="0"/>
              <a:t>Source: </a:t>
            </a:r>
            <a:r>
              <a:rPr lang="en-AU" sz="1200" dirty="0">
                <a:hlinkClick r:id="rId3"/>
              </a:rPr>
              <a:t>https://geerthofstede.com/culture-geert-hofstede-gert-jan-hofstede/6d-model-of-national-culture/</a:t>
            </a:r>
            <a:endParaRPr lang="en-AU" sz="1200" dirty="0"/>
          </a:p>
          <a:p>
            <a:pPr marL="0" indent="0">
              <a:buNone/>
            </a:pPr>
            <a:endParaRPr lang="en-AU" sz="2400" dirty="0"/>
          </a:p>
          <a:p>
            <a:pPr marL="457200" lvl="1" indent="0">
              <a:buNone/>
            </a:pPr>
            <a:endParaRPr lang="en-AU" dirty="0"/>
          </a:p>
          <a:p>
            <a:pPr marL="0" indent="0">
              <a:buNone/>
            </a:pPr>
            <a:endParaRPr lang="en-AU" dirty="0"/>
          </a:p>
          <a:p>
            <a:endParaRPr lang="en-US" dirty="0"/>
          </a:p>
        </p:txBody>
      </p:sp>
      <p:pic>
        <p:nvPicPr>
          <p:cNvPr id="5" name="Picture 4" descr="A close up of a map&#10;&#10;Description automatically generated">
            <a:extLst>
              <a:ext uri="{FF2B5EF4-FFF2-40B4-BE49-F238E27FC236}">
                <a16:creationId xmlns:a16="http://schemas.microsoft.com/office/drawing/2014/main" id="{CACC2BED-66A0-814E-BE86-E813B53D1869}"/>
              </a:ext>
            </a:extLst>
          </p:cNvPr>
          <p:cNvPicPr>
            <a:picLocks noChangeAspect="1"/>
          </p:cNvPicPr>
          <p:nvPr/>
        </p:nvPicPr>
        <p:blipFill>
          <a:blip r:embed="rId4"/>
          <a:stretch>
            <a:fillRect/>
          </a:stretch>
        </p:blipFill>
        <p:spPr>
          <a:xfrm>
            <a:off x="838200" y="466725"/>
            <a:ext cx="9649400" cy="4839410"/>
          </a:xfrm>
          <a:prstGeom prst="rect">
            <a:avLst/>
          </a:prstGeom>
        </p:spPr>
      </p:pic>
    </p:spTree>
    <p:extLst>
      <p:ext uri="{BB962C8B-B14F-4D97-AF65-F5344CB8AC3E}">
        <p14:creationId xmlns:p14="http://schemas.microsoft.com/office/powerpoint/2010/main" val="11678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9652-03EB-BB48-86A1-0714E89C50F1}"/>
              </a:ext>
            </a:extLst>
          </p:cNvPr>
          <p:cNvSpPr>
            <a:spLocks noGrp="1"/>
          </p:cNvSpPr>
          <p:nvPr>
            <p:ph type="title"/>
          </p:nvPr>
        </p:nvSpPr>
        <p:spPr/>
        <p:txBody>
          <a:bodyPr/>
          <a:lstStyle/>
          <a:p>
            <a:r>
              <a:rPr lang="en-US" dirty="0">
                <a:solidFill>
                  <a:schemeClr val="accent2"/>
                </a:solidFill>
              </a:rPr>
              <a:t>Masculinity Vs. Femininity (MAS)</a:t>
            </a:r>
          </a:p>
        </p:txBody>
      </p:sp>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fontScale="77500" lnSpcReduction="20000"/>
          </a:bodyPr>
          <a:lstStyle/>
          <a:p>
            <a:pPr marL="0" indent="0">
              <a:buNone/>
            </a:pPr>
            <a:r>
              <a:rPr lang="en-AU" dirty="0"/>
              <a:t>Extent to which a society adopts male-oriented work values that differ from feminine values</a:t>
            </a:r>
          </a:p>
          <a:p>
            <a:r>
              <a:rPr lang="en-AU" b="1" dirty="0"/>
              <a:t>Masculine society:</a:t>
            </a:r>
            <a:r>
              <a:rPr lang="en-AU" dirty="0"/>
              <a:t> define gender roles more rigidly; distinguish between goals for men and women; preference for assertiveness, achievement, ambition, material acquisition and competition. </a:t>
            </a:r>
            <a:r>
              <a:rPr lang="en-AU" b="1" dirty="0"/>
              <a:t>Japan</a:t>
            </a:r>
          </a:p>
          <a:p>
            <a:endParaRPr lang="en-AU" b="1" dirty="0"/>
          </a:p>
          <a:p>
            <a:r>
              <a:rPr lang="en-AU" b="1" dirty="0"/>
              <a:t>Feminine societies:  </a:t>
            </a:r>
            <a:r>
              <a:rPr lang="en-AU" dirty="0"/>
              <a:t>preference for nurturance and caring for others; value quality of life (non-material values), more flexible and accept overlapping roles for men and women. </a:t>
            </a:r>
            <a:r>
              <a:rPr lang="en-AU" b="1" dirty="0"/>
              <a:t>Sweden</a:t>
            </a:r>
            <a:r>
              <a:rPr lang="en-AU" dirty="0"/>
              <a:t> and </a:t>
            </a:r>
            <a:r>
              <a:rPr lang="en-AU" b="1" dirty="0"/>
              <a:t>Norway</a:t>
            </a:r>
          </a:p>
          <a:p>
            <a:pPr marL="0" indent="0" algn="ctr">
              <a:buNone/>
            </a:pPr>
            <a:r>
              <a:rPr lang="en-AU" dirty="0">
                <a:solidFill>
                  <a:srgbClr val="FF0000"/>
                </a:solidFill>
              </a:rPr>
              <a:t>---</a:t>
            </a:r>
            <a:endParaRPr lang="en-AU" dirty="0"/>
          </a:p>
          <a:p>
            <a:r>
              <a:rPr lang="en-AU" b="1" dirty="0"/>
              <a:t>Organisationally</a:t>
            </a:r>
          </a:p>
          <a:p>
            <a:pPr marL="0" indent="0">
              <a:buNone/>
            </a:pPr>
            <a:r>
              <a:rPr lang="en-AU" dirty="0"/>
              <a:t>	</a:t>
            </a:r>
            <a:r>
              <a:rPr lang="en-AU" dirty="0" smtClean="0">
                <a:solidFill>
                  <a:srgbClr val="FF0000"/>
                </a:solidFill>
              </a:rPr>
              <a:t>High (masculine)</a:t>
            </a:r>
            <a:r>
              <a:rPr lang="en-AU" dirty="0" smtClean="0"/>
              <a:t>: </a:t>
            </a:r>
            <a:r>
              <a:rPr lang="en-AU" dirty="0"/>
              <a:t>strong egos, importance of status, money and achievement</a:t>
            </a:r>
          </a:p>
          <a:p>
            <a:pPr marL="0" indent="0">
              <a:buNone/>
            </a:pPr>
            <a:r>
              <a:rPr lang="en-AU" dirty="0"/>
              <a:t>	</a:t>
            </a:r>
            <a:r>
              <a:rPr lang="en-AU" dirty="0" smtClean="0">
                <a:solidFill>
                  <a:srgbClr val="FF0000"/>
                </a:solidFill>
              </a:rPr>
              <a:t>Low (feminine)</a:t>
            </a:r>
            <a:r>
              <a:rPr lang="en-AU" dirty="0" smtClean="0"/>
              <a:t>: </a:t>
            </a:r>
            <a:r>
              <a:rPr lang="en-AU" dirty="0"/>
              <a:t>relationship oriented , focus on quality of life</a:t>
            </a:r>
          </a:p>
          <a:p>
            <a:pPr marL="0" indent="0">
              <a:buNone/>
            </a:pPr>
            <a:endParaRPr lang="en-AU" dirty="0"/>
          </a:p>
          <a:p>
            <a:pPr marL="0" indent="0">
              <a:buNone/>
            </a:pPr>
            <a:endParaRPr lang="en-AU" dirty="0"/>
          </a:p>
          <a:p>
            <a:pPr marL="0" indent="0">
              <a:buNone/>
            </a:pPr>
            <a:endParaRPr lang="en-AU" dirty="0"/>
          </a:p>
          <a:p>
            <a:endParaRPr lang="en-US" dirty="0"/>
          </a:p>
        </p:txBody>
      </p:sp>
    </p:spTree>
    <p:extLst>
      <p:ext uri="{BB962C8B-B14F-4D97-AF65-F5344CB8AC3E}">
        <p14:creationId xmlns:p14="http://schemas.microsoft.com/office/powerpoint/2010/main" val="147098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lnSpcReduction="10000"/>
          </a:bodyPr>
          <a:lstStyle/>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sz="1300" dirty="0"/>
          </a:p>
          <a:p>
            <a:pPr marL="0" indent="0">
              <a:buNone/>
            </a:pPr>
            <a:r>
              <a:rPr lang="en-AU" sz="1300" dirty="0"/>
              <a:t>Source: </a:t>
            </a:r>
            <a:r>
              <a:rPr lang="en-AU" sz="1300" dirty="0">
                <a:hlinkClick r:id="rId3"/>
              </a:rPr>
              <a:t>https://geerthofstede.com/culture-geert-hofstede-gert-jan-hofstede/6d-model-of-national-culture/</a:t>
            </a:r>
            <a:endParaRPr lang="en-AU" sz="1300" dirty="0"/>
          </a:p>
          <a:p>
            <a:pPr marL="0" indent="0">
              <a:buNone/>
            </a:pPr>
            <a:endParaRPr lang="en-AU" sz="4800" dirty="0"/>
          </a:p>
          <a:p>
            <a:pPr marL="0" indent="0">
              <a:buNone/>
            </a:pPr>
            <a:endParaRPr lang="en-AU" dirty="0"/>
          </a:p>
          <a:p>
            <a:pPr marL="0" indent="0">
              <a:buNone/>
            </a:pPr>
            <a:endParaRPr lang="en-AU" dirty="0"/>
          </a:p>
          <a:p>
            <a:endParaRPr lang="en-US" dirty="0"/>
          </a:p>
        </p:txBody>
      </p:sp>
      <p:pic>
        <p:nvPicPr>
          <p:cNvPr id="5" name="Picture 4" descr="A close up of a map&#10;&#10;Description automatically generated">
            <a:extLst>
              <a:ext uri="{FF2B5EF4-FFF2-40B4-BE49-F238E27FC236}">
                <a16:creationId xmlns:a16="http://schemas.microsoft.com/office/drawing/2014/main" id="{3D616A3D-3C12-A04E-82CC-96E7A6F31E4B}"/>
              </a:ext>
            </a:extLst>
          </p:cNvPr>
          <p:cNvPicPr>
            <a:picLocks noChangeAspect="1"/>
          </p:cNvPicPr>
          <p:nvPr/>
        </p:nvPicPr>
        <p:blipFill>
          <a:blip r:embed="rId4"/>
          <a:stretch>
            <a:fillRect/>
          </a:stretch>
        </p:blipFill>
        <p:spPr>
          <a:xfrm>
            <a:off x="1173955" y="552449"/>
            <a:ext cx="9844089" cy="4883651"/>
          </a:xfrm>
          <a:prstGeom prst="rect">
            <a:avLst/>
          </a:prstGeom>
        </p:spPr>
      </p:pic>
    </p:spTree>
    <p:extLst>
      <p:ext uri="{BB962C8B-B14F-4D97-AF65-F5344CB8AC3E}">
        <p14:creationId xmlns:p14="http://schemas.microsoft.com/office/powerpoint/2010/main" val="274202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9652-03EB-BB48-86A1-0714E89C50F1}"/>
              </a:ext>
            </a:extLst>
          </p:cNvPr>
          <p:cNvSpPr>
            <a:spLocks noGrp="1"/>
          </p:cNvSpPr>
          <p:nvPr>
            <p:ph type="title"/>
          </p:nvPr>
        </p:nvSpPr>
        <p:spPr>
          <a:xfrm>
            <a:off x="838200" y="365125"/>
            <a:ext cx="10515600" cy="1325563"/>
          </a:xfrm>
        </p:spPr>
        <p:txBody>
          <a:bodyPr/>
          <a:lstStyle/>
          <a:p>
            <a:r>
              <a:rPr lang="en-US" dirty="0">
                <a:solidFill>
                  <a:schemeClr val="accent2"/>
                </a:solidFill>
              </a:rPr>
              <a:t>Uncertainty Avoidance (UA)</a:t>
            </a:r>
          </a:p>
        </p:txBody>
      </p:sp>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fontScale="85000" lnSpcReduction="20000"/>
          </a:bodyPr>
          <a:lstStyle/>
          <a:p>
            <a:pPr marL="0" indent="0">
              <a:buNone/>
            </a:pPr>
            <a:r>
              <a:rPr lang="en-AU" dirty="0"/>
              <a:t>Extent to which members of a culture feel nervous about, or are threatened by, ambiguous, unclear or unstructured situations</a:t>
            </a:r>
          </a:p>
          <a:p>
            <a:r>
              <a:rPr lang="en-AU" b="1" dirty="0"/>
              <a:t>High UA: </a:t>
            </a:r>
            <a:r>
              <a:rPr lang="en-AU" dirty="0"/>
              <a:t>risk averse, maintain strict codes of behaviour, establish more formal rules, tend to be resistant to change.</a:t>
            </a:r>
          </a:p>
          <a:p>
            <a:pPr marL="0" indent="0">
              <a:buNone/>
            </a:pPr>
            <a:endParaRPr lang="en-AU" dirty="0"/>
          </a:p>
          <a:p>
            <a:r>
              <a:rPr lang="en-AU" b="1" dirty="0"/>
              <a:t>Low UA: </a:t>
            </a:r>
            <a:r>
              <a:rPr lang="en-AU" dirty="0"/>
              <a:t>take more risks, require fewer structures, more informal and relaxed, willing to accept change.</a:t>
            </a:r>
          </a:p>
          <a:p>
            <a:pPr marL="0" indent="0" algn="ctr">
              <a:buNone/>
            </a:pPr>
            <a:r>
              <a:rPr lang="en-AU" dirty="0">
                <a:solidFill>
                  <a:srgbClr val="FF0000"/>
                </a:solidFill>
              </a:rPr>
              <a:t>---</a:t>
            </a:r>
            <a:endParaRPr lang="en-AU" dirty="0"/>
          </a:p>
          <a:p>
            <a:pPr marL="0" indent="0">
              <a:buNone/>
            </a:pPr>
            <a:endParaRPr lang="en-AU" dirty="0"/>
          </a:p>
          <a:p>
            <a:r>
              <a:rPr lang="en-AU" b="1" dirty="0"/>
              <a:t>Organisationally</a:t>
            </a:r>
          </a:p>
          <a:p>
            <a:pPr marL="0" indent="0">
              <a:buNone/>
            </a:pPr>
            <a:r>
              <a:rPr lang="en-AU" dirty="0"/>
              <a:t>	</a:t>
            </a:r>
            <a:r>
              <a:rPr lang="en-AU" dirty="0" smtClean="0">
                <a:solidFill>
                  <a:srgbClr val="FF0000"/>
                </a:solidFill>
              </a:rPr>
              <a:t>High (UA)</a:t>
            </a:r>
            <a:r>
              <a:rPr lang="en-AU" dirty="0" smtClean="0"/>
              <a:t>: </a:t>
            </a:r>
            <a:r>
              <a:rPr lang="en-AU" dirty="0"/>
              <a:t>conservative, rigid and structured</a:t>
            </a:r>
          </a:p>
          <a:p>
            <a:pPr marL="0" indent="0">
              <a:buNone/>
            </a:pPr>
            <a:r>
              <a:rPr lang="en-AU" dirty="0"/>
              <a:t>	</a:t>
            </a:r>
            <a:r>
              <a:rPr lang="en-AU" dirty="0" smtClean="0">
                <a:solidFill>
                  <a:srgbClr val="FF0000"/>
                </a:solidFill>
              </a:rPr>
              <a:t>Low (UA)</a:t>
            </a:r>
            <a:r>
              <a:rPr lang="en-AU" dirty="0" smtClean="0"/>
              <a:t>: </a:t>
            </a:r>
            <a:r>
              <a:rPr lang="en-AU" dirty="0"/>
              <a:t>open to change , innovation, less sense of urgency</a:t>
            </a:r>
          </a:p>
          <a:p>
            <a:pPr marL="0" indent="0">
              <a:buNone/>
            </a:pPr>
            <a:endParaRPr lang="en-AU" dirty="0"/>
          </a:p>
          <a:p>
            <a:pPr marL="0" indent="0">
              <a:buNone/>
            </a:pPr>
            <a:endParaRPr lang="en-AU" dirty="0"/>
          </a:p>
          <a:p>
            <a:pPr marL="0" indent="0">
              <a:buNone/>
            </a:pPr>
            <a:endParaRPr lang="en-AU" dirty="0"/>
          </a:p>
          <a:p>
            <a:endParaRPr lang="en-US" dirty="0"/>
          </a:p>
        </p:txBody>
      </p:sp>
    </p:spTree>
    <p:extLst>
      <p:ext uri="{BB962C8B-B14F-4D97-AF65-F5344CB8AC3E}">
        <p14:creationId xmlns:p14="http://schemas.microsoft.com/office/powerpoint/2010/main" val="323512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lnSpcReduction="10000"/>
          </a:bodyPr>
          <a:lstStyle/>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sz="1300" dirty="0"/>
          </a:p>
          <a:p>
            <a:pPr marL="0" indent="0">
              <a:buNone/>
            </a:pPr>
            <a:endParaRPr lang="en-AU" sz="1300" dirty="0"/>
          </a:p>
          <a:p>
            <a:pPr marL="0" indent="0">
              <a:buNone/>
            </a:pPr>
            <a:r>
              <a:rPr lang="en-AU" sz="1300" dirty="0"/>
              <a:t>Source: </a:t>
            </a:r>
            <a:r>
              <a:rPr lang="en-AU" sz="1300" dirty="0">
                <a:hlinkClick r:id="rId3"/>
              </a:rPr>
              <a:t>https://geerthofstede.com/culture-geert-hofstede-gert-jan-hofstede/6d-model-of-national-culture/</a:t>
            </a:r>
            <a:endParaRPr lang="en-AU" sz="1300" dirty="0"/>
          </a:p>
          <a:p>
            <a:pPr marL="0" indent="0">
              <a:buNone/>
            </a:pPr>
            <a:endParaRPr lang="en-AU" sz="8000" dirty="0"/>
          </a:p>
          <a:p>
            <a:pPr marL="0" indent="0">
              <a:buNone/>
            </a:pPr>
            <a:endParaRPr lang="en-AU" dirty="0"/>
          </a:p>
          <a:p>
            <a:pPr marL="0" indent="0">
              <a:buNone/>
            </a:pPr>
            <a:endParaRPr lang="en-AU" dirty="0"/>
          </a:p>
          <a:p>
            <a:endParaRPr lang="en-US" dirty="0"/>
          </a:p>
        </p:txBody>
      </p:sp>
      <p:pic>
        <p:nvPicPr>
          <p:cNvPr id="7" name="Picture 6" descr="A close up of a map&#10;&#10;Description automatically generated">
            <a:extLst>
              <a:ext uri="{FF2B5EF4-FFF2-40B4-BE49-F238E27FC236}">
                <a16:creationId xmlns:a16="http://schemas.microsoft.com/office/drawing/2014/main" id="{66F174CB-AEEF-5E4A-AD24-1EFE4DF4479C}"/>
              </a:ext>
            </a:extLst>
          </p:cNvPr>
          <p:cNvPicPr>
            <a:picLocks noChangeAspect="1"/>
          </p:cNvPicPr>
          <p:nvPr/>
        </p:nvPicPr>
        <p:blipFill>
          <a:blip r:embed="rId4"/>
          <a:stretch>
            <a:fillRect/>
          </a:stretch>
        </p:blipFill>
        <p:spPr>
          <a:xfrm>
            <a:off x="838200" y="681037"/>
            <a:ext cx="9356931" cy="4811713"/>
          </a:xfrm>
          <a:prstGeom prst="rect">
            <a:avLst/>
          </a:prstGeom>
        </p:spPr>
      </p:pic>
    </p:spTree>
    <p:extLst>
      <p:ext uri="{BB962C8B-B14F-4D97-AF65-F5344CB8AC3E}">
        <p14:creationId xmlns:p14="http://schemas.microsoft.com/office/powerpoint/2010/main" val="173127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9652-03EB-BB48-86A1-0714E89C50F1}"/>
              </a:ext>
            </a:extLst>
          </p:cNvPr>
          <p:cNvSpPr>
            <a:spLocks noGrp="1"/>
          </p:cNvSpPr>
          <p:nvPr>
            <p:ph type="title"/>
          </p:nvPr>
        </p:nvSpPr>
        <p:spPr>
          <a:xfrm>
            <a:off x="838200" y="365125"/>
            <a:ext cx="10515600" cy="1325563"/>
          </a:xfrm>
        </p:spPr>
        <p:txBody>
          <a:bodyPr/>
          <a:lstStyle/>
          <a:p>
            <a:r>
              <a:rPr lang="en-US" dirty="0">
                <a:solidFill>
                  <a:schemeClr val="accent2"/>
                </a:solidFill>
              </a:rPr>
              <a:t>Short-term Vs. Long-term Orientation </a:t>
            </a:r>
          </a:p>
        </p:txBody>
      </p:sp>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a:bodyPr>
          <a:lstStyle/>
          <a:p>
            <a:pPr marL="0" indent="0">
              <a:buNone/>
            </a:pPr>
            <a:r>
              <a:rPr lang="en-US" dirty="0"/>
              <a:t>Extent to which societies maintain some links with its own past while dealing wit the challenges of the present and future</a:t>
            </a:r>
          </a:p>
          <a:p>
            <a:pPr marL="0" indent="0">
              <a:buNone/>
            </a:pPr>
            <a:endParaRPr lang="en-US" dirty="0"/>
          </a:p>
          <a:p>
            <a:r>
              <a:rPr lang="en-US" b="1" dirty="0"/>
              <a:t>Low degree</a:t>
            </a:r>
            <a:r>
              <a:rPr lang="en-US" dirty="0"/>
              <a:t> (Shot-term) indicates that traditions are honored and kept; being firm is valued. </a:t>
            </a:r>
            <a:r>
              <a:rPr lang="en-US" b="1" dirty="0"/>
              <a:t>Western countries  </a:t>
            </a:r>
          </a:p>
          <a:p>
            <a:pPr marL="0" indent="0">
              <a:buNone/>
            </a:pPr>
            <a:endParaRPr lang="en-US" dirty="0"/>
          </a:p>
          <a:p>
            <a:r>
              <a:rPr lang="en-US" b="1" dirty="0"/>
              <a:t>High</a:t>
            </a:r>
            <a:r>
              <a:rPr lang="en-US" dirty="0"/>
              <a:t> </a:t>
            </a:r>
            <a:r>
              <a:rPr lang="en-US" b="1" dirty="0"/>
              <a:t>degree</a:t>
            </a:r>
            <a:r>
              <a:rPr lang="en-US" dirty="0"/>
              <a:t> index societies (Long-term): view adaptability and pragmatic problem-solving as essential. </a:t>
            </a:r>
            <a:r>
              <a:rPr lang="en-US" b="1" dirty="0"/>
              <a:t>Asian countries</a:t>
            </a:r>
          </a:p>
          <a:p>
            <a:endParaRPr lang="en-US" dirty="0"/>
          </a:p>
          <a:p>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5826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22221-87AF-EE47-96AF-6C125C0CB2D5}"/>
              </a:ext>
            </a:extLst>
          </p:cNvPr>
          <p:cNvSpPr>
            <a:spLocks noGrp="1"/>
          </p:cNvSpPr>
          <p:nvPr>
            <p:ph idx="1"/>
          </p:nvPr>
        </p:nvSpPr>
        <p:spPr/>
        <p:txBody>
          <a:bodyPr>
            <a:normAutofit/>
          </a:bodyPr>
          <a:lstStyle/>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r>
              <a:rPr lang="en-AU" sz="1200" dirty="0"/>
              <a:t>Source: </a:t>
            </a:r>
            <a:r>
              <a:rPr lang="en-AU" sz="1200" dirty="0">
                <a:hlinkClick r:id="rId3"/>
              </a:rPr>
              <a:t>https://geerthofstede.com/culture-geert-hofstede-gert-jan-hofstede/6d-model-of-national-culture/</a:t>
            </a:r>
            <a:endParaRPr lang="en-AU" sz="1200" dirty="0"/>
          </a:p>
          <a:p>
            <a:endParaRPr lang="en-US" dirty="0"/>
          </a:p>
          <a:p>
            <a:endParaRPr lang="en-US" dirty="0"/>
          </a:p>
          <a:p>
            <a:pPr marL="0" indent="0">
              <a:buNone/>
            </a:pPr>
            <a:endParaRPr lang="en-US" dirty="0"/>
          </a:p>
          <a:p>
            <a:endParaRPr lang="en-US" dirty="0"/>
          </a:p>
          <a:p>
            <a:pPr marL="0" indent="0">
              <a:buNone/>
            </a:pPr>
            <a:endParaRPr lang="en-US" dirty="0"/>
          </a:p>
        </p:txBody>
      </p:sp>
      <p:pic>
        <p:nvPicPr>
          <p:cNvPr id="8" name="Picture 7" descr="A close up of a map&#10;&#10;Description automatically generated">
            <a:extLst>
              <a:ext uri="{FF2B5EF4-FFF2-40B4-BE49-F238E27FC236}">
                <a16:creationId xmlns:a16="http://schemas.microsoft.com/office/drawing/2014/main" id="{A31E5C9F-E1D5-914E-8200-509D27CCF233}"/>
              </a:ext>
            </a:extLst>
          </p:cNvPr>
          <p:cNvPicPr>
            <a:picLocks noChangeAspect="1"/>
          </p:cNvPicPr>
          <p:nvPr/>
        </p:nvPicPr>
        <p:blipFill>
          <a:blip r:embed="rId4"/>
          <a:stretch>
            <a:fillRect/>
          </a:stretch>
        </p:blipFill>
        <p:spPr>
          <a:xfrm>
            <a:off x="838200" y="681037"/>
            <a:ext cx="9473921" cy="4875213"/>
          </a:xfrm>
          <a:prstGeom prst="rect">
            <a:avLst/>
          </a:prstGeom>
        </p:spPr>
      </p:pic>
    </p:spTree>
    <p:extLst>
      <p:ext uri="{BB962C8B-B14F-4D97-AF65-F5344CB8AC3E}">
        <p14:creationId xmlns:p14="http://schemas.microsoft.com/office/powerpoint/2010/main" val="275163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a:xfrm>
            <a:off x="838200" y="258800"/>
            <a:ext cx="10515600" cy="1325563"/>
          </a:xfrm>
        </p:spPr>
        <p:txBody>
          <a:bodyPr>
            <a:normAutofit/>
          </a:bodyPr>
          <a:lstStyle/>
          <a:p>
            <a:r>
              <a:rPr lang="en-US" sz="4000" dirty="0" smtClean="0">
                <a:solidFill>
                  <a:schemeClr val="accent2"/>
                </a:solidFill>
              </a:rPr>
              <a:t>Assessment 3 – Strategy Report</a:t>
            </a:r>
            <a:endParaRPr lang="en-US" sz="4000" dirty="0">
              <a:solidFill>
                <a:schemeClr val="accent2"/>
              </a:solidFill>
            </a:endParaRP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p:txBody>
          <a:bodyPr>
            <a:normAutofit/>
          </a:bodyPr>
          <a:lstStyle/>
          <a:p>
            <a:r>
              <a:rPr lang="en-US" dirty="0" smtClean="0">
                <a:solidFill>
                  <a:srgbClr val="0070C0"/>
                </a:solidFill>
              </a:rPr>
              <a:t>Have you identified 2-3 growth opportunities for your business case?</a:t>
            </a:r>
          </a:p>
          <a:p>
            <a:pPr lvl="1"/>
            <a:r>
              <a:rPr lang="en-US" dirty="0" smtClean="0"/>
              <a:t>Need to do a gap analysis to find what these might be (internal situation vs. external and industry environment)</a:t>
            </a:r>
          </a:p>
          <a:p>
            <a:pPr lvl="1"/>
            <a:endParaRPr lang="en-US" dirty="0" smtClean="0"/>
          </a:p>
          <a:p>
            <a:r>
              <a:rPr lang="en-US" dirty="0" smtClean="0">
                <a:solidFill>
                  <a:srgbClr val="0070C0"/>
                </a:solidFill>
              </a:rPr>
              <a:t>Are these worthwhile exploring?</a:t>
            </a:r>
          </a:p>
          <a:p>
            <a:pPr lvl="1"/>
            <a:r>
              <a:rPr lang="en-US" dirty="0" smtClean="0"/>
              <a:t>Need to be linked with the business strategy – vision/ mission/ purpose</a:t>
            </a:r>
          </a:p>
          <a:p>
            <a:pPr lvl="1"/>
            <a:r>
              <a:rPr lang="en-US" dirty="0" smtClean="0"/>
              <a:t>If the current strategy/ purpose of the business are not clear, this may need to be looked at first</a:t>
            </a:r>
          </a:p>
          <a:p>
            <a:pPr lvl="1"/>
            <a:endParaRPr lang="en-US" dirty="0"/>
          </a:p>
          <a:p>
            <a:pPr marL="457200" lvl="1" indent="0">
              <a:buNone/>
            </a:pPr>
            <a:r>
              <a:rPr lang="en-US" dirty="0" smtClean="0"/>
              <a:t> </a:t>
            </a:r>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7307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2"/>
                </a:solidFill>
              </a:rPr>
              <a:t>Indulgence Vs. Restraint (IVR)</a:t>
            </a:r>
          </a:p>
        </p:txBody>
      </p:sp>
      <p:sp>
        <p:nvSpPr>
          <p:cNvPr id="3" name="Content Placeholder 2"/>
          <p:cNvSpPr>
            <a:spLocks noGrp="1"/>
          </p:cNvSpPr>
          <p:nvPr>
            <p:ph idx="1"/>
          </p:nvPr>
        </p:nvSpPr>
        <p:spPr/>
        <p:txBody>
          <a:bodyPr>
            <a:normAutofit fontScale="92500" lnSpcReduction="10000"/>
          </a:bodyPr>
          <a:lstStyle/>
          <a:p>
            <a:pPr marL="0" indent="0">
              <a:buNone/>
            </a:pPr>
            <a:r>
              <a:rPr lang="en-AU" dirty="0"/>
              <a:t>The extent to which people try to control their desires and impulses</a:t>
            </a:r>
          </a:p>
          <a:p>
            <a:pPr marL="0" indent="0">
              <a:buNone/>
            </a:pPr>
            <a:endParaRPr lang="en-AU" dirty="0"/>
          </a:p>
          <a:p>
            <a:r>
              <a:rPr lang="en-AU" b="1" dirty="0"/>
              <a:t>High </a:t>
            </a:r>
            <a:r>
              <a:rPr lang="en-AU" dirty="0"/>
              <a:t>IVR allows/encourages free gratification of ones drives and emotions, having fun. Australia, US</a:t>
            </a:r>
          </a:p>
          <a:p>
            <a:r>
              <a:rPr lang="en-AU" b="1" dirty="0"/>
              <a:t>Low</a:t>
            </a:r>
            <a:r>
              <a:rPr lang="en-AU" dirty="0"/>
              <a:t> IVR emphasises on suppressing gratification, regulating behaviour and stricter social norms. </a:t>
            </a:r>
            <a:r>
              <a:rPr lang="en-AU" b="1" dirty="0"/>
              <a:t>China, Japan</a:t>
            </a:r>
          </a:p>
          <a:p>
            <a:pPr marL="0" indent="0" algn="ctr">
              <a:buNone/>
            </a:pPr>
            <a:r>
              <a:rPr lang="en-AU" dirty="0">
                <a:solidFill>
                  <a:srgbClr val="FF0000"/>
                </a:solidFill>
              </a:rPr>
              <a:t>---</a:t>
            </a:r>
          </a:p>
          <a:p>
            <a:r>
              <a:rPr lang="en-AU" b="1" dirty="0"/>
              <a:t>Organisationally</a:t>
            </a:r>
          </a:p>
          <a:p>
            <a:pPr marL="0" indent="0">
              <a:buNone/>
            </a:pPr>
            <a:r>
              <a:rPr lang="en-AU" dirty="0"/>
              <a:t>	</a:t>
            </a:r>
            <a:r>
              <a:rPr lang="en-AU" dirty="0">
                <a:solidFill>
                  <a:srgbClr val="FF0000"/>
                </a:solidFill>
              </a:rPr>
              <a:t>High</a:t>
            </a:r>
            <a:r>
              <a:rPr lang="en-AU" dirty="0"/>
              <a:t>: optimistic, freedom of speech, happy</a:t>
            </a:r>
          </a:p>
          <a:p>
            <a:pPr marL="0" indent="0">
              <a:buNone/>
            </a:pPr>
            <a:r>
              <a:rPr lang="en-AU" dirty="0"/>
              <a:t>	</a:t>
            </a:r>
            <a:r>
              <a:rPr lang="en-AU" dirty="0">
                <a:solidFill>
                  <a:srgbClr val="FF0000"/>
                </a:solidFill>
              </a:rPr>
              <a:t>Low</a:t>
            </a:r>
            <a:r>
              <a:rPr lang="en-AU" dirty="0"/>
              <a:t>: pessimistic, controlled behaviour</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94252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r>
              <a:rPr lang="en-AU" sz="1200" dirty="0"/>
              <a:t>Source: </a:t>
            </a:r>
            <a:r>
              <a:rPr lang="en-AU" sz="1200" dirty="0">
                <a:hlinkClick r:id="rId3"/>
              </a:rPr>
              <a:t>https://geerthofstede.com/culture-geert-hofstede-gert-jan-hofstede/6d-model-of-national-culture/</a:t>
            </a:r>
            <a:endParaRPr lang="en-AU" sz="1200" dirty="0"/>
          </a:p>
          <a:p>
            <a:pPr marL="0" indent="0">
              <a:buNone/>
            </a:pPr>
            <a:endParaRPr lang="en-AU" dirty="0"/>
          </a:p>
          <a:p>
            <a:pPr marL="0" indent="0">
              <a:buNone/>
            </a:pPr>
            <a:endParaRPr lang="en-AU" dirty="0"/>
          </a:p>
        </p:txBody>
      </p:sp>
      <p:pic>
        <p:nvPicPr>
          <p:cNvPr id="5" name="Picture 4" descr="A close up of a map&#10;&#10;Description automatically generated">
            <a:extLst>
              <a:ext uri="{FF2B5EF4-FFF2-40B4-BE49-F238E27FC236}">
                <a16:creationId xmlns:a16="http://schemas.microsoft.com/office/drawing/2014/main" id="{E794BB79-ED2C-4648-BE62-B6BD6EDA8F48}"/>
              </a:ext>
            </a:extLst>
          </p:cNvPr>
          <p:cNvPicPr>
            <a:picLocks noChangeAspect="1"/>
          </p:cNvPicPr>
          <p:nvPr/>
        </p:nvPicPr>
        <p:blipFill>
          <a:blip r:embed="rId4"/>
          <a:stretch>
            <a:fillRect/>
          </a:stretch>
        </p:blipFill>
        <p:spPr>
          <a:xfrm>
            <a:off x="1312443" y="681037"/>
            <a:ext cx="9567113" cy="4722813"/>
          </a:xfrm>
          <a:prstGeom prst="rect">
            <a:avLst/>
          </a:prstGeom>
        </p:spPr>
      </p:pic>
    </p:spTree>
    <p:extLst>
      <p:ext uri="{BB962C8B-B14F-4D97-AF65-F5344CB8AC3E}">
        <p14:creationId xmlns:p14="http://schemas.microsoft.com/office/powerpoint/2010/main" val="160664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B3FE3-0032-8748-8887-EE49104A4B0B}"/>
              </a:ext>
            </a:extLst>
          </p:cNvPr>
          <p:cNvSpPr>
            <a:spLocks noGrp="1"/>
          </p:cNvSpPr>
          <p:nvPr>
            <p:ph type="title"/>
          </p:nvPr>
        </p:nvSpPr>
        <p:spPr>
          <a:xfrm>
            <a:off x="1524000" y="961275"/>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Comparing countries </a:t>
            </a:r>
          </a:p>
        </p:txBody>
      </p:sp>
      <p:sp>
        <p:nvSpPr>
          <p:cNvPr id="3" name="Content Placeholder 2">
            <a:extLst>
              <a:ext uri="{FF2B5EF4-FFF2-40B4-BE49-F238E27FC236}">
                <a16:creationId xmlns:a16="http://schemas.microsoft.com/office/drawing/2014/main" id="{4A34A082-FDEC-A447-853F-2499E172080E}"/>
              </a:ext>
            </a:extLst>
          </p:cNvPr>
          <p:cNvSpPr>
            <a:spLocks noGrp="1"/>
          </p:cNvSpPr>
          <p:nvPr>
            <p:ph idx="1"/>
          </p:nvPr>
        </p:nvSpPr>
        <p:spPr>
          <a:xfrm>
            <a:off x="1536478" y="4295907"/>
            <a:ext cx="9144000" cy="1600818"/>
          </a:xfrm>
        </p:spPr>
        <p:txBody>
          <a:bodyPr vert="horz" lIns="91440" tIns="45720" rIns="91440" bIns="45720" rtlCol="0">
            <a:normAutofit/>
          </a:bodyPr>
          <a:lstStyle/>
          <a:p>
            <a:pPr marL="0" indent="0" algn="ctr">
              <a:buNone/>
            </a:pPr>
            <a:r>
              <a:rPr lang="en-AU" sz="2400" dirty="0">
                <a:hlinkClick r:id="rId2"/>
              </a:rPr>
              <a:t>https://www.hofstede-insights.com/product/compare-countries/</a:t>
            </a:r>
            <a:endParaRPr lang="en-AU" sz="2400" dirty="0"/>
          </a:p>
          <a:p>
            <a:pPr marL="0" indent="0" algn="ctr">
              <a:buNone/>
            </a:pPr>
            <a:endParaRPr lang="en-US" sz="2400" kern="1200" dirty="0">
              <a:solidFill>
                <a:schemeClr val="accent1"/>
              </a:solidFill>
              <a:latin typeface="+mn-lt"/>
              <a:ea typeface="+mn-ea"/>
              <a:cs typeface="+mn-cs"/>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60695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Activity</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a:xfrm>
            <a:off x="838200" y="1690688"/>
            <a:ext cx="10515600" cy="4486275"/>
          </a:xfrm>
        </p:spPr>
        <p:txBody>
          <a:bodyPr>
            <a:normAutofit/>
          </a:bodyPr>
          <a:lstStyle/>
          <a:p>
            <a:pPr marL="0" indent="0">
              <a:buNone/>
            </a:pPr>
            <a:r>
              <a:rPr lang="en-US" sz="2000" dirty="0"/>
              <a:t>Find a student of other cultural background to your own to get an understanding of their world. </a:t>
            </a:r>
          </a:p>
          <a:p>
            <a:pPr marL="0" indent="0">
              <a:buNone/>
            </a:pPr>
            <a:r>
              <a:rPr lang="en-US" sz="2000" dirty="0"/>
              <a:t>Use the Hofstede’s dimensions to get the conversation started:</a:t>
            </a:r>
          </a:p>
          <a:p>
            <a:pPr marL="0" indent="0">
              <a:buNone/>
            </a:pPr>
            <a:endParaRPr lang="en-US" sz="2000" dirty="0"/>
          </a:p>
          <a:p>
            <a:pPr marL="514350" indent="-514350">
              <a:buAutoNum type="arabicPeriod"/>
            </a:pPr>
            <a:r>
              <a:rPr lang="en-US" sz="2000" dirty="0">
                <a:solidFill>
                  <a:srgbClr val="0070C0"/>
                </a:solidFill>
              </a:rPr>
              <a:t>Power Distance (High/ Low)</a:t>
            </a:r>
          </a:p>
          <a:p>
            <a:pPr marL="514350" indent="-514350">
              <a:buAutoNum type="arabicPeriod"/>
            </a:pPr>
            <a:r>
              <a:rPr lang="en-US" sz="2000" dirty="0">
                <a:solidFill>
                  <a:srgbClr val="0070C0"/>
                </a:solidFill>
              </a:rPr>
              <a:t>Individualism Vs. Collectivism</a:t>
            </a:r>
          </a:p>
          <a:p>
            <a:pPr marL="514350" indent="-514350">
              <a:buAutoNum type="arabicPeriod"/>
            </a:pPr>
            <a:r>
              <a:rPr lang="en-US" sz="2000" dirty="0">
                <a:solidFill>
                  <a:srgbClr val="0070C0"/>
                </a:solidFill>
              </a:rPr>
              <a:t>Masculinity Vs. Femininity</a:t>
            </a:r>
          </a:p>
          <a:p>
            <a:pPr marL="514350" indent="-514350">
              <a:buAutoNum type="arabicPeriod"/>
            </a:pPr>
            <a:r>
              <a:rPr lang="en-US" sz="2000" dirty="0">
                <a:solidFill>
                  <a:srgbClr val="0070C0"/>
                </a:solidFill>
              </a:rPr>
              <a:t>Uncertainty Avoidance (High/ Low) </a:t>
            </a:r>
          </a:p>
          <a:p>
            <a:pPr marL="514350" indent="-514350">
              <a:buAutoNum type="arabicPeriod"/>
            </a:pPr>
            <a:endParaRPr lang="en-US" sz="2000" dirty="0"/>
          </a:p>
          <a:p>
            <a:pPr marL="0" indent="0">
              <a:buNone/>
            </a:pPr>
            <a:r>
              <a:rPr lang="en-US" sz="2000" dirty="0"/>
              <a:t>Debrief: What new insights have you gained? How would this activity and these insights change your worldly mind-set?  </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61878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National Culture and Workplace</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p:txBody>
          <a:bodyPr/>
          <a:lstStyle/>
          <a:p>
            <a:r>
              <a:rPr lang="en-US" dirty="0"/>
              <a:t>National culture norms play an important part in </a:t>
            </a:r>
            <a:r>
              <a:rPr lang="en-US" b="1" dirty="0"/>
              <a:t>interpersonal relationships </a:t>
            </a:r>
            <a:r>
              <a:rPr lang="en-US" dirty="0"/>
              <a:t>and </a:t>
            </a:r>
            <a:r>
              <a:rPr lang="en-US" b="1" dirty="0"/>
              <a:t>communication</a:t>
            </a:r>
            <a:r>
              <a:rPr lang="en-US" dirty="0"/>
              <a:t> in the workplace </a:t>
            </a:r>
          </a:p>
          <a:p>
            <a:pPr lvl="1"/>
            <a:r>
              <a:rPr lang="en-US" dirty="0"/>
              <a:t>Between employees</a:t>
            </a:r>
          </a:p>
          <a:p>
            <a:pPr lvl="1"/>
            <a:r>
              <a:rPr lang="en-US" dirty="0"/>
              <a:t>Between managers &amp; their staff</a:t>
            </a:r>
          </a:p>
          <a:p>
            <a:pPr lvl="1"/>
            <a:r>
              <a:rPr lang="en-US" dirty="0"/>
              <a:t>Between teams &amp; their members</a:t>
            </a:r>
          </a:p>
          <a:p>
            <a:pPr marL="457200" lvl="1" indent="0">
              <a:buNone/>
            </a:pPr>
            <a:endParaRPr lang="en-US" dirty="0"/>
          </a:p>
          <a:p>
            <a:r>
              <a:rPr lang="en-US" dirty="0"/>
              <a:t>Culture differences can act as barriers to effective communication, which may also affect the overall </a:t>
            </a:r>
            <a:r>
              <a:rPr lang="en-US" dirty="0" err="1"/>
              <a:t>organisational</a:t>
            </a:r>
            <a:r>
              <a:rPr lang="en-US" dirty="0"/>
              <a:t> performance</a:t>
            </a:r>
          </a:p>
        </p:txBody>
      </p:sp>
    </p:spTree>
    <p:extLst>
      <p:ext uri="{BB962C8B-B14F-4D97-AF65-F5344CB8AC3E}">
        <p14:creationId xmlns:p14="http://schemas.microsoft.com/office/powerpoint/2010/main" val="3707552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46E4-E624-4040-8743-0025367DDAD1}"/>
              </a:ext>
            </a:extLst>
          </p:cNvPr>
          <p:cNvSpPr>
            <a:spLocks noGrp="1"/>
          </p:cNvSpPr>
          <p:nvPr>
            <p:ph type="title"/>
          </p:nvPr>
        </p:nvSpPr>
        <p:spPr/>
        <p:txBody>
          <a:bodyPr/>
          <a:lstStyle/>
          <a:p>
            <a:r>
              <a:rPr lang="en-US" dirty="0" err="1"/>
              <a:t>Organisational</a:t>
            </a:r>
            <a:r>
              <a:rPr lang="en-US" dirty="0"/>
              <a:t> Culture </a:t>
            </a:r>
          </a:p>
        </p:txBody>
      </p:sp>
    </p:spTree>
    <p:extLst>
      <p:ext uri="{BB962C8B-B14F-4D97-AF65-F5344CB8AC3E}">
        <p14:creationId xmlns:p14="http://schemas.microsoft.com/office/powerpoint/2010/main" val="58291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p:txBody>
          <a:bodyPr>
            <a:normAutofit/>
          </a:bodyPr>
          <a:lstStyle/>
          <a:p>
            <a:r>
              <a:rPr lang="en-US" sz="4000" dirty="0" err="1">
                <a:solidFill>
                  <a:schemeClr val="accent2"/>
                </a:solidFill>
              </a:rPr>
              <a:t>Organisational</a:t>
            </a:r>
            <a:r>
              <a:rPr lang="en-US" sz="4000" dirty="0">
                <a:solidFill>
                  <a:schemeClr val="accent2"/>
                </a:solidFill>
              </a:rPr>
              <a:t> Culture </a:t>
            </a: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a:xfrm>
            <a:off x="838200" y="1621587"/>
            <a:ext cx="10515600" cy="4351338"/>
          </a:xfrm>
        </p:spPr>
        <p:txBody>
          <a:bodyPr>
            <a:normAutofit/>
          </a:bodyPr>
          <a:lstStyle/>
          <a:p>
            <a:pPr marL="0" indent="0" fontAlgn="base">
              <a:spcBef>
                <a:spcPct val="0"/>
              </a:spcBef>
              <a:spcAft>
                <a:spcPct val="0"/>
              </a:spcAft>
              <a:buNone/>
              <a:defRPr/>
            </a:pPr>
            <a:endParaRPr lang="en-GB" dirty="0">
              <a:solidFill>
                <a:srgbClr val="000000"/>
              </a:solidFill>
              <a:ea typeface="ヒラギノ角ゴ Pro W3" pitchFamily="-84" charset="-128"/>
            </a:endParaRPr>
          </a:p>
          <a:p>
            <a:pPr marL="342900" indent="-342900" fontAlgn="base">
              <a:spcBef>
                <a:spcPct val="0"/>
              </a:spcBef>
              <a:spcAft>
                <a:spcPct val="0"/>
              </a:spcAft>
              <a:buFont typeface="Arial" pitchFamily="34" charset="0"/>
              <a:buChar char="•"/>
              <a:defRPr/>
            </a:pPr>
            <a:r>
              <a:rPr lang="en-GB" dirty="0">
                <a:solidFill>
                  <a:srgbClr val="000000"/>
                </a:solidFill>
                <a:ea typeface="ヒラギノ角ゴ Pro W3" pitchFamily="-84" charset="-128"/>
              </a:rPr>
              <a:t>A company’s DNA: an invisible yet powerful template that shapes employee behaviour</a:t>
            </a:r>
          </a:p>
          <a:p>
            <a:pPr marL="342900" indent="-342900" fontAlgn="base">
              <a:spcBef>
                <a:spcPct val="0"/>
              </a:spcBef>
              <a:spcAft>
                <a:spcPct val="0"/>
              </a:spcAft>
              <a:buFont typeface="Arial" pitchFamily="34" charset="0"/>
              <a:buChar char="•"/>
              <a:defRPr/>
            </a:pPr>
            <a:endParaRPr lang="en-GB" dirty="0">
              <a:solidFill>
                <a:srgbClr val="000000"/>
              </a:solidFill>
              <a:ea typeface="ヒラギノ角ゴ Pro W3" pitchFamily="-84" charset="-128"/>
            </a:endParaRPr>
          </a:p>
          <a:p>
            <a:pPr marL="342900" indent="-342900" fontAlgn="base">
              <a:spcBef>
                <a:spcPct val="0"/>
              </a:spcBef>
              <a:spcAft>
                <a:spcPct val="0"/>
              </a:spcAft>
              <a:buFont typeface="Arial" pitchFamily="34" charset="0"/>
              <a:buChar char="•"/>
              <a:defRPr/>
            </a:pPr>
            <a:r>
              <a:rPr lang="en-GB" dirty="0">
                <a:solidFill>
                  <a:srgbClr val="000000"/>
                </a:solidFill>
                <a:ea typeface="ヒラギノ角ゴ Pro W3" pitchFamily="-84" charset="-128"/>
              </a:rPr>
              <a:t>The values &amp; assumptions shared within the organisation</a:t>
            </a:r>
          </a:p>
          <a:p>
            <a:pPr marL="0" indent="0" fontAlgn="base">
              <a:spcBef>
                <a:spcPct val="0"/>
              </a:spcBef>
              <a:spcAft>
                <a:spcPct val="0"/>
              </a:spcAft>
              <a:buNone/>
              <a:defRPr/>
            </a:pPr>
            <a:endParaRPr lang="en-GB" dirty="0">
              <a:solidFill>
                <a:srgbClr val="000000"/>
              </a:solidFill>
              <a:ea typeface="ヒラギノ角ゴ Pro W3" pitchFamily="-84" charset="-128"/>
            </a:endParaRPr>
          </a:p>
          <a:p>
            <a:pPr marL="342900" indent="-342900" fontAlgn="base">
              <a:spcBef>
                <a:spcPct val="0"/>
              </a:spcBef>
              <a:spcAft>
                <a:spcPct val="0"/>
              </a:spcAft>
              <a:buFont typeface="Arial" pitchFamily="34" charset="0"/>
              <a:buChar char="•"/>
              <a:defRPr/>
            </a:pPr>
            <a:r>
              <a:rPr lang="en-GB" dirty="0">
                <a:solidFill>
                  <a:srgbClr val="000000"/>
                </a:solidFill>
                <a:ea typeface="ヒラギノ角ゴ Pro W3" pitchFamily="-84" charset="-128"/>
              </a:rPr>
              <a:t>Like an organisation’s personality</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079454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p:txBody>
          <a:bodyPr>
            <a:normAutofit/>
          </a:bodyPr>
          <a:lstStyle/>
          <a:p>
            <a:r>
              <a:rPr lang="en-US" sz="4000" dirty="0">
                <a:solidFill>
                  <a:schemeClr val="accent2"/>
                </a:solidFill>
              </a:rPr>
              <a:t>Why is </a:t>
            </a:r>
            <a:r>
              <a:rPr lang="en-US" sz="4000" dirty="0" err="1">
                <a:solidFill>
                  <a:schemeClr val="accent2"/>
                </a:solidFill>
              </a:rPr>
              <a:t>Organisational</a:t>
            </a:r>
            <a:r>
              <a:rPr lang="en-US" sz="4000" dirty="0">
                <a:solidFill>
                  <a:schemeClr val="accent2"/>
                </a:solidFill>
              </a:rPr>
              <a:t> Culture Important? </a:t>
            </a: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a:xfrm>
            <a:off x="838200" y="1621587"/>
            <a:ext cx="10515600" cy="4351338"/>
          </a:xfrm>
        </p:spPr>
        <p:txBody>
          <a:bodyPr>
            <a:normAutofit/>
          </a:bodyPr>
          <a:lstStyle/>
          <a:p>
            <a:pPr marL="0" indent="0" algn="ctr" fontAlgn="base">
              <a:spcBef>
                <a:spcPct val="0"/>
              </a:spcBef>
              <a:spcAft>
                <a:spcPct val="0"/>
              </a:spcAft>
              <a:buNone/>
              <a:defRPr/>
            </a:pPr>
            <a:endParaRPr lang="en-GB" dirty="0">
              <a:solidFill>
                <a:srgbClr val="000000"/>
              </a:solidFill>
              <a:ea typeface="ヒラギノ角ゴ Pro W3" pitchFamily="-84" charset="-128"/>
            </a:endParaRPr>
          </a:p>
          <a:p>
            <a:pPr marL="0" indent="0" algn="ctr" fontAlgn="base">
              <a:spcBef>
                <a:spcPct val="0"/>
              </a:spcBef>
              <a:spcAft>
                <a:spcPct val="0"/>
              </a:spcAft>
              <a:buNone/>
              <a:defRPr/>
            </a:pPr>
            <a:r>
              <a:rPr lang="en-GB" dirty="0">
                <a:solidFill>
                  <a:srgbClr val="000000"/>
                </a:solidFill>
                <a:ea typeface="ヒラギノ角ゴ Pro W3" pitchFamily="-84" charset="-128"/>
              </a:rPr>
              <a:t>There is a relationship between organisational culture and performance: individual, team, and organisational level</a:t>
            </a:r>
          </a:p>
          <a:p>
            <a:pPr marL="0" indent="0" algn="ctr" fontAlgn="base">
              <a:spcBef>
                <a:spcPct val="0"/>
              </a:spcBef>
              <a:spcAft>
                <a:spcPct val="0"/>
              </a:spcAft>
              <a:buNone/>
              <a:defRPr/>
            </a:pPr>
            <a:endParaRPr lang="en-GB" dirty="0">
              <a:solidFill>
                <a:srgbClr val="000000"/>
              </a:solidFill>
              <a:ea typeface="ヒラギノ角ゴ Pro W3" pitchFamily="-84" charset="-128"/>
            </a:endParaRPr>
          </a:p>
          <a:p>
            <a:pPr marL="0" indent="0" algn="ctr" fontAlgn="base">
              <a:spcBef>
                <a:spcPct val="0"/>
              </a:spcBef>
              <a:spcAft>
                <a:spcPct val="0"/>
              </a:spcAft>
              <a:buNone/>
              <a:defRPr/>
            </a:pPr>
            <a:r>
              <a:rPr lang="en-GB" dirty="0">
                <a:solidFill>
                  <a:srgbClr val="000000"/>
                </a:solidFill>
                <a:ea typeface="ヒラギノ角ゴ Pro W3" pitchFamily="-84" charset="-128"/>
              </a:rPr>
              <a:t>---</a:t>
            </a:r>
          </a:p>
          <a:p>
            <a:pPr marL="0" indent="0" algn="ctr" fontAlgn="base">
              <a:spcBef>
                <a:spcPct val="0"/>
              </a:spcBef>
              <a:spcAft>
                <a:spcPct val="0"/>
              </a:spcAft>
              <a:buNone/>
              <a:defRPr/>
            </a:pPr>
            <a:endParaRPr lang="en-GB" dirty="0">
              <a:solidFill>
                <a:srgbClr val="000000"/>
              </a:solidFill>
              <a:ea typeface="ヒラギノ角ゴ Pro W3" pitchFamily="-84" charset="-128"/>
            </a:endParaRPr>
          </a:p>
          <a:p>
            <a:pPr marL="0" indent="0" algn="ctr" fontAlgn="base">
              <a:spcBef>
                <a:spcPct val="0"/>
              </a:spcBef>
              <a:spcAft>
                <a:spcPct val="0"/>
              </a:spcAft>
              <a:buNone/>
              <a:defRPr/>
            </a:pPr>
            <a:r>
              <a:rPr lang="en-GB" dirty="0">
                <a:solidFill>
                  <a:srgbClr val="000000"/>
                </a:solidFill>
                <a:ea typeface="ヒラギノ角ゴ Pro W3" pitchFamily="-84" charset="-128"/>
              </a:rPr>
              <a:t>Organisational culture (e.g., service orientation, employee orientation, quality orientation etc.) is linked with effectiveness and profitability </a:t>
            </a:r>
          </a:p>
          <a:p>
            <a:pPr fontAlgn="base">
              <a:spcBef>
                <a:spcPct val="0"/>
              </a:spcBef>
              <a:spcAft>
                <a:spcPct val="0"/>
              </a:spcAft>
              <a:defRPr/>
            </a:pPr>
            <a:endParaRPr lang="en-GB" dirty="0">
              <a:solidFill>
                <a:srgbClr val="000000"/>
              </a:solidFill>
              <a:ea typeface="ヒラギノ角ゴ Pro W3" pitchFamily="-84" charset="-128"/>
            </a:endParaRPr>
          </a:p>
          <a:p>
            <a:endParaRPr lang="en-US" dirty="0"/>
          </a:p>
          <a:p>
            <a:pPr marL="0" indent="0">
              <a:buNone/>
            </a:pPr>
            <a:endParaRPr lang="en-US" dirty="0"/>
          </a:p>
        </p:txBody>
      </p:sp>
    </p:spTree>
    <p:extLst>
      <p:ext uri="{BB962C8B-B14F-4D97-AF65-F5344CB8AC3E}">
        <p14:creationId xmlns:p14="http://schemas.microsoft.com/office/powerpoint/2010/main" val="2578894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p:txBody>
          <a:bodyPr>
            <a:normAutofit/>
          </a:bodyPr>
          <a:lstStyle/>
          <a:p>
            <a:r>
              <a:rPr lang="en-US" sz="4000" dirty="0">
                <a:solidFill>
                  <a:schemeClr val="accent2"/>
                </a:solidFill>
              </a:rPr>
              <a:t>Sources of </a:t>
            </a:r>
            <a:r>
              <a:rPr lang="en-US" sz="4000" dirty="0" err="1">
                <a:solidFill>
                  <a:schemeClr val="accent2"/>
                </a:solidFill>
              </a:rPr>
              <a:t>Organisational</a:t>
            </a:r>
            <a:r>
              <a:rPr lang="en-US" sz="4000" dirty="0">
                <a:solidFill>
                  <a:schemeClr val="accent2"/>
                </a:solidFill>
              </a:rPr>
              <a:t> Culture</a:t>
            </a: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p:txBody>
          <a:bodyPr>
            <a:normAutofit/>
          </a:bodyPr>
          <a:lstStyle/>
          <a:p>
            <a:r>
              <a:rPr lang="en-US" sz="2400" dirty="0"/>
              <a:t>Founders </a:t>
            </a:r>
          </a:p>
          <a:p>
            <a:r>
              <a:rPr lang="en-US" sz="2400" dirty="0"/>
              <a:t>Vision, mission &amp; values</a:t>
            </a:r>
          </a:p>
          <a:p>
            <a:r>
              <a:rPr lang="en-US" sz="2400" dirty="0" err="1"/>
              <a:t>Behaviour</a:t>
            </a:r>
            <a:r>
              <a:rPr lang="en-US" sz="2400" dirty="0"/>
              <a:t> of top management </a:t>
            </a:r>
          </a:p>
          <a:p>
            <a:r>
              <a:rPr lang="en-US" sz="2400" dirty="0"/>
              <a:t>The way things have been done</a:t>
            </a:r>
          </a:p>
          <a:p>
            <a:endParaRPr lang="en-US" sz="2400" dirty="0"/>
          </a:p>
          <a:p>
            <a:endParaRPr lang="en-US" sz="2400" dirty="0"/>
          </a:p>
          <a:p>
            <a:pPr marL="0" indent="0">
              <a:buNone/>
            </a:pPr>
            <a:r>
              <a:rPr lang="en-AU" sz="2400" dirty="0">
                <a:hlinkClick r:id="rId3"/>
              </a:rPr>
              <a:t>http://au.youtube.com/watch?v=zicgut4gpwU</a:t>
            </a:r>
            <a:endParaRPr lang="en-AU" sz="2400" dirty="0"/>
          </a:p>
          <a:p>
            <a:pPr marL="0" indent="0">
              <a:buNone/>
            </a:pPr>
            <a:r>
              <a:rPr lang="en-AU" sz="2400" dirty="0"/>
              <a:t>*A good example of how management behaviour drives organisational performance</a:t>
            </a:r>
          </a:p>
          <a:p>
            <a:pPr marL="0" indent="0">
              <a:buNone/>
            </a:pPr>
            <a:endParaRPr lang="en-US" dirty="0"/>
          </a:p>
        </p:txBody>
      </p:sp>
    </p:spTree>
    <p:extLst>
      <p:ext uri="{BB962C8B-B14F-4D97-AF65-F5344CB8AC3E}">
        <p14:creationId xmlns:p14="http://schemas.microsoft.com/office/powerpoint/2010/main" val="3746248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p:txBody>
          <a:bodyPr>
            <a:normAutofit/>
          </a:bodyPr>
          <a:lstStyle/>
          <a:p>
            <a:r>
              <a:rPr lang="en-US" sz="4000" dirty="0">
                <a:solidFill>
                  <a:schemeClr val="accent2"/>
                </a:solidFill>
              </a:rPr>
              <a:t>The ways employees learn culture </a:t>
            </a: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p:txBody>
          <a:bodyPr>
            <a:normAutofit/>
          </a:bodyPr>
          <a:lstStyle/>
          <a:p>
            <a:r>
              <a:rPr lang="en-US" dirty="0"/>
              <a:t>Stories</a:t>
            </a:r>
          </a:p>
          <a:p>
            <a:r>
              <a:rPr lang="en-US" dirty="0"/>
              <a:t>Symbols</a:t>
            </a:r>
          </a:p>
          <a:p>
            <a:r>
              <a:rPr lang="en-US" dirty="0"/>
              <a:t>Rituals</a:t>
            </a:r>
          </a:p>
          <a:p>
            <a:r>
              <a:rPr lang="en-US" dirty="0"/>
              <a:t>Language</a:t>
            </a:r>
          </a:p>
          <a:p>
            <a:endParaRPr lang="en-US" dirty="0"/>
          </a:p>
          <a:p>
            <a:endParaRPr lang="en-US" dirty="0"/>
          </a:p>
          <a:p>
            <a:pPr marL="0" indent="0">
              <a:buNone/>
            </a:pPr>
            <a:endParaRPr lang="en-US" dirty="0"/>
          </a:p>
          <a:p>
            <a:pPr marL="0" indent="0">
              <a:buNone/>
            </a:pPr>
            <a:r>
              <a:rPr lang="en-AU" dirty="0">
                <a:hlinkClick r:id="rId3"/>
              </a:rPr>
              <a:t>https://www.youtube.com/watch?v=jTh6Oo9LbbA</a:t>
            </a:r>
            <a:endParaRPr lang="en-US" dirty="0"/>
          </a:p>
        </p:txBody>
      </p:sp>
    </p:spTree>
    <p:extLst>
      <p:ext uri="{BB962C8B-B14F-4D97-AF65-F5344CB8AC3E}">
        <p14:creationId xmlns:p14="http://schemas.microsoft.com/office/powerpoint/2010/main" val="388148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a:xfrm>
            <a:off x="838200" y="258800"/>
            <a:ext cx="10515600" cy="1325563"/>
          </a:xfrm>
        </p:spPr>
        <p:txBody>
          <a:bodyPr>
            <a:normAutofit/>
          </a:bodyPr>
          <a:lstStyle/>
          <a:p>
            <a:r>
              <a:rPr lang="en-US" sz="4000" dirty="0" smtClean="0">
                <a:solidFill>
                  <a:schemeClr val="accent2"/>
                </a:solidFill>
              </a:rPr>
              <a:t>Culture &amp; Performance - Learning </a:t>
            </a:r>
            <a:r>
              <a:rPr lang="en-US" sz="4000" dirty="0">
                <a:solidFill>
                  <a:schemeClr val="accent2"/>
                </a:solidFill>
              </a:rPr>
              <a:t>Objectives</a:t>
            </a: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p:txBody>
          <a:bodyPr>
            <a:normAutofit/>
          </a:bodyPr>
          <a:lstStyle/>
          <a:p>
            <a:r>
              <a:rPr lang="en-US" dirty="0"/>
              <a:t>Explain the relationship between national culture, </a:t>
            </a:r>
            <a:r>
              <a:rPr lang="en-US" dirty="0" err="1"/>
              <a:t>organisational</a:t>
            </a:r>
            <a:r>
              <a:rPr lang="en-US" dirty="0"/>
              <a:t> culture and </a:t>
            </a:r>
            <a:r>
              <a:rPr lang="en-US" dirty="0" err="1"/>
              <a:t>organisational</a:t>
            </a:r>
            <a:r>
              <a:rPr lang="en-US" dirty="0"/>
              <a:t> performance</a:t>
            </a:r>
          </a:p>
          <a:p>
            <a:r>
              <a:rPr lang="en-US" dirty="0"/>
              <a:t>Evaluate the effectiveness of </a:t>
            </a:r>
            <a:r>
              <a:rPr lang="en-US" dirty="0" err="1"/>
              <a:t>organisational</a:t>
            </a:r>
            <a:r>
              <a:rPr lang="en-US" dirty="0"/>
              <a:t> culture and make recommendations</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03624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7E1E-9EA2-5243-96F1-652C72E3E8F6}"/>
              </a:ext>
            </a:extLst>
          </p:cNvPr>
          <p:cNvSpPr>
            <a:spLocks noGrp="1"/>
          </p:cNvSpPr>
          <p:nvPr>
            <p:ph type="title"/>
          </p:nvPr>
        </p:nvSpPr>
        <p:spPr/>
        <p:txBody>
          <a:bodyPr>
            <a:normAutofit/>
          </a:bodyPr>
          <a:lstStyle/>
          <a:p>
            <a:r>
              <a:rPr lang="en-US" sz="4000" dirty="0" err="1">
                <a:solidFill>
                  <a:schemeClr val="accent2"/>
                </a:solidFill>
              </a:rPr>
              <a:t>Organisational</a:t>
            </a:r>
            <a:r>
              <a:rPr lang="en-US" sz="4000" dirty="0">
                <a:solidFill>
                  <a:schemeClr val="accent2"/>
                </a:solidFill>
              </a:rPr>
              <a:t> culture: Strong Vs. Weak</a:t>
            </a:r>
          </a:p>
        </p:txBody>
      </p:sp>
      <p:sp>
        <p:nvSpPr>
          <p:cNvPr id="3" name="Content Placeholder 2">
            <a:extLst>
              <a:ext uri="{FF2B5EF4-FFF2-40B4-BE49-F238E27FC236}">
                <a16:creationId xmlns:a16="http://schemas.microsoft.com/office/drawing/2014/main" id="{76563999-799D-4449-8B51-C74BAB4AF47F}"/>
              </a:ext>
            </a:extLst>
          </p:cNvPr>
          <p:cNvSpPr>
            <a:spLocks noGrp="1"/>
          </p:cNvSpPr>
          <p:nvPr>
            <p:ph idx="1"/>
          </p:nvPr>
        </p:nvSpPr>
        <p:spPr>
          <a:xfrm>
            <a:off x="838200" y="1614921"/>
            <a:ext cx="10515600" cy="4351338"/>
          </a:xfrm>
        </p:spPr>
        <p:txBody>
          <a:bodyPr>
            <a:normAutofit/>
          </a:bodyPr>
          <a:lstStyle/>
          <a:p>
            <a:endParaRPr lang="en-AU" sz="2400" dirty="0"/>
          </a:p>
          <a:p>
            <a:endParaRPr lang="en-AU" dirty="0"/>
          </a:p>
          <a:p>
            <a:pPr marL="0" indent="0">
              <a:buNone/>
            </a:pPr>
            <a:endParaRPr lang="en-US" dirty="0"/>
          </a:p>
        </p:txBody>
      </p:sp>
      <p:graphicFrame>
        <p:nvGraphicFramePr>
          <p:cNvPr id="5" name="Table 4">
            <a:extLst>
              <a:ext uri="{FF2B5EF4-FFF2-40B4-BE49-F238E27FC236}">
                <a16:creationId xmlns:a16="http://schemas.microsoft.com/office/drawing/2014/main" id="{D0EC0A64-E79E-974A-8C81-3E852E6B9E63}"/>
              </a:ext>
            </a:extLst>
          </p:cNvPr>
          <p:cNvGraphicFramePr>
            <a:graphicFrameLocks noGrp="1"/>
          </p:cNvGraphicFramePr>
          <p:nvPr>
            <p:extLst>
              <p:ext uri="{D42A27DB-BD31-4B8C-83A1-F6EECF244321}">
                <p14:modId xmlns:p14="http://schemas.microsoft.com/office/powerpoint/2010/main" val="350929311"/>
              </p:ext>
            </p:extLst>
          </p:nvPr>
        </p:nvGraphicFramePr>
        <p:xfrm>
          <a:off x="838200" y="1604827"/>
          <a:ext cx="10515600" cy="4850814"/>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3564156019"/>
                    </a:ext>
                  </a:extLst>
                </a:gridCol>
                <a:gridCol w="5257800">
                  <a:extLst>
                    <a:ext uri="{9D8B030D-6E8A-4147-A177-3AD203B41FA5}">
                      <a16:colId xmlns:a16="http://schemas.microsoft.com/office/drawing/2014/main" val="4269315812"/>
                    </a:ext>
                  </a:extLst>
                </a:gridCol>
              </a:tblGrid>
              <a:tr h="736014">
                <a:tc>
                  <a:txBody>
                    <a:bodyPr/>
                    <a:lstStyle/>
                    <a:p>
                      <a:pPr algn="l"/>
                      <a:r>
                        <a:rPr lang="en-US" sz="2800" dirty="0">
                          <a:solidFill>
                            <a:schemeClr val="tx1"/>
                          </a:solidFill>
                        </a:rPr>
                        <a:t>Strong Culture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n-US" sz="2800" dirty="0">
                          <a:solidFill>
                            <a:schemeClr val="tx1"/>
                          </a:solidFill>
                        </a:rPr>
                        <a:t>Weak Culture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67697746"/>
                  </a:ext>
                </a:extLst>
              </a:tr>
              <a:tr h="736014">
                <a:tc>
                  <a:txBody>
                    <a:bodyPr/>
                    <a:lstStyle/>
                    <a:p>
                      <a:r>
                        <a:rPr lang="en-US" sz="2400" dirty="0"/>
                        <a:t>Values widely 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t>Values limited to a few people – usually top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072429"/>
                  </a:ext>
                </a:extLst>
              </a:tr>
              <a:tr h="736014">
                <a:tc>
                  <a:txBody>
                    <a:bodyPr/>
                    <a:lstStyle/>
                    <a:p>
                      <a:r>
                        <a:rPr lang="en-US" sz="2400" dirty="0"/>
                        <a:t>Culture conveys consistent messages about what is important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t>Culture sends contradicting messages about what is important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7393399"/>
                  </a:ext>
                </a:extLst>
              </a:tr>
              <a:tr h="736014">
                <a:tc>
                  <a:txBody>
                    <a:bodyPr/>
                    <a:lstStyle/>
                    <a:p>
                      <a:r>
                        <a:rPr lang="en-US" sz="2400" dirty="0"/>
                        <a:t>Most employees can tell stories about company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t>Employees have little knowledge of company history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28737"/>
                  </a:ext>
                </a:extLst>
              </a:tr>
              <a:tr h="736014">
                <a:tc>
                  <a:txBody>
                    <a:bodyPr/>
                    <a:lstStyle/>
                    <a:p>
                      <a:r>
                        <a:rPr lang="en-US" sz="2400" dirty="0"/>
                        <a:t>Employees strongly identify with 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t>Employees have little identification with 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667976"/>
                  </a:ext>
                </a:extLst>
              </a:tr>
              <a:tr h="736014">
                <a:tc>
                  <a:txBody>
                    <a:bodyPr/>
                    <a:lstStyle/>
                    <a:p>
                      <a:r>
                        <a:rPr lang="en-US" sz="2400" dirty="0"/>
                        <a:t>There is a strong connection between shared values and </a:t>
                      </a:r>
                      <a:r>
                        <a:rPr lang="en-US" sz="2400" dirty="0" err="1"/>
                        <a:t>behaviours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t>Little connection between shared values and </a:t>
                      </a:r>
                      <a:r>
                        <a:rPr lang="en-US" sz="2400" dirty="0" err="1"/>
                        <a:t>behaviours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0683238"/>
                  </a:ext>
                </a:extLst>
              </a:tr>
            </a:tbl>
          </a:graphicData>
        </a:graphic>
      </p:graphicFrame>
    </p:spTree>
    <p:extLst>
      <p:ext uri="{BB962C8B-B14F-4D97-AF65-F5344CB8AC3E}">
        <p14:creationId xmlns:p14="http://schemas.microsoft.com/office/powerpoint/2010/main" val="988870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a:xfrm>
            <a:off x="838200" y="461432"/>
            <a:ext cx="10515600" cy="1325563"/>
          </a:xfrm>
        </p:spPr>
        <p:txBody>
          <a:bodyPr>
            <a:normAutofit/>
          </a:bodyPr>
          <a:lstStyle/>
          <a:p>
            <a:r>
              <a:rPr lang="en-US" sz="4000" dirty="0">
                <a:solidFill>
                  <a:schemeClr val="accent2"/>
                </a:solidFill>
              </a:rPr>
              <a:t>Three Levels of Culture Model: Schein (1985) </a:t>
            </a: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p:txBody>
          <a:bodyPr>
            <a:normAutofit/>
          </a:bodyPr>
          <a:lstStyle/>
          <a:p>
            <a:pPr marL="0" indent="0">
              <a:buNone/>
            </a:pPr>
            <a:endParaRPr lang="en-US" dirty="0"/>
          </a:p>
          <a:p>
            <a:endParaRPr lang="en-US" dirty="0"/>
          </a:p>
          <a:p>
            <a:pPr marL="0" indent="0">
              <a:buNone/>
            </a:pPr>
            <a:endParaRPr lang="en-US" dirty="0"/>
          </a:p>
        </p:txBody>
      </p:sp>
      <p:graphicFrame>
        <p:nvGraphicFramePr>
          <p:cNvPr id="6" name="Diagram 5">
            <a:extLst>
              <a:ext uri="{FF2B5EF4-FFF2-40B4-BE49-F238E27FC236}">
                <a16:creationId xmlns:a16="http://schemas.microsoft.com/office/drawing/2014/main" id="{BBED9054-6146-4640-91A3-75112DD284D4}"/>
              </a:ext>
            </a:extLst>
          </p:cNvPr>
          <p:cNvGraphicFramePr/>
          <p:nvPr>
            <p:extLst>
              <p:ext uri="{D42A27DB-BD31-4B8C-83A1-F6EECF244321}">
                <p14:modId xmlns:p14="http://schemas.microsoft.com/office/powerpoint/2010/main" val="428227281"/>
              </p:ext>
            </p:extLst>
          </p:nvPr>
        </p:nvGraphicFramePr>
        <p:xfrm>
          <a:off x="2189018" y="1825625"/>
          <a:ext cx="713278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819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err="1">
                <a:solidFill>
                  <a:schemeClr val="accent2"/>
                </a:solidFill>
              </a:rPr>
              <a:t>Organisational</a:t>
            </a:r>
            <a:r>
              <a:rPr lang="en-US" dirty="0">
                <a:solidFill>
                  <a:schemeClr val="accent2"/>
                </a:solidFill>
              </a:rPr>
              <a:t> culture audit</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p:txBody>
          <a:bodyPr/>
          <a:lstStyle/>
          <a:p>
            <a:pPr marL="514350" indent="-514350">
              <a:buAutoNum type="arabicPeriod"/>
            </a:pPr>
            <a:r>
              <a:rPr lang="en-US" dirty="0"/>
              <a:t>Examine cultural artifacts and determine their consistency with espoused values and assumptions</a:t>
            </a:r>
          </a:p>
          <a:p>
            <a:pPr marL="0" indent="0">
              <a:buNone/>
            </a:pPr>
            <a:endParaRPr lang="en-US" dirty="0"/>
          </a:p>
          <a:p>
            <a:pPr marL="0" indent="0">
              <a:buNone/>
            </a:pPr>
            <a:r>
              <a:rPr lang="en-US" dirty="0"/>
              <a:t>2. Identify conflicts in espoused and actual beliefs and values</a:t>
            </a:r>
          </a:p>
          <a:p>
            <a:pPr marL="0" indent="0">
              <a:buNone/>
            </a:pPr>
            <a:endParaRPr lang="en-US" dirty="0"/>
          </a:p>
          <a:p>
            <a:pPr marL="0" indent="0">
              <a:buNone/>
            </a:pPr>
            <a:r>
              <a:rPr lang="en-US" dirty="0"/>
              <a:t>3. Re-examine deeply held assumptions and identify their validity</a:t>
            </a:r>
          </a:p>
          <a:p>
            <a:pPr marL="0" indent="0">
              <a:buNone/>
            </a:pPr>
            <a:endParaRPr lang="en-US" dirty="0"/>
          </a:p>
          <a:p>
            <a:pPr marL="0" indent="0">
              <a:buNone/>
            </a:pPr>
            <a:r>
              <a:rPr lang="en-US" dirty="0"/>
              <a:t>4. Develop an action plan for addressing inconsistencies in any of the cultural levels</a:t>
            </a:r>
          </a:p>
        </p:txBody>
      </p:sp>
    </p:spTree>
    <p:extLst>
      <p:ext uri="{BB962C8B-B14F-4D97-AF65-F5344CB8AC3E}">
        <p14:creationId xmlns:p14="http://schemas.microsoft.com/office/powerpoint/2010/main" val="68690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Culture Audit</a:t>
            </a:r>
            <a:endParaRPr lang="en-US" dirty="0"/>
          </a:p>
        </p:txBody>
      </p:sp>
      <p:graphicFrame>
        <p:nvGraphicFramePr>
          <p:cNvPr id="6" name="Table 5">
            <a:extLst>
              <a:ext uri="{FF2B5EF4-FFF2-40B4-BE49-F238E27FC236}">
                <a16:creationId xmlns:a16="http://schemas.microsoft.com/office/drawing/2014/main" id="{E7C8DDE0-60B9-644D-B275-A025ACC0F882}"/>
              </a:ext>
            </a:extLst>
          </p:cNvPr>
          <p:cNvGraphicFramePr>
            <a:graphicFrameLocks noGrp="1"/>
          </p:cNvGraphicFramePr>
          <p:nvPr>
            <p:extLst>
              <p:ext uri="{D42A27DB-BD31-4B8C-83A1-F6EECF244321}">
                <p14:modId xmlns:p14="http://schemas.microsoft.com/office/powerpoint/2010/main" val="359541172"/>
              </p:ext>
            </p:extLst>
          </p:nvPr>
        </p:nvGraphicFramePr>
        <p:xfrm>
          <a:off x="838200" y="1574800"/>
          <a:ext cx="10690412" cy="4846918"/>
        </p:xfrm>
        <a:graphic>
          <a:graphicData uri="http://schemas.openxmlformats.org/drawingml/2006/table">
            <a:tbl>
              <a:tblPr firstRow="1" bandRow="1">
                <a:tableStyleId>{5C22544A-7EE6-4342-B048-85BDC9FD1C3A}</a:tableStyleId>
              </a:tblPr>
              <a:tblGrid>
                <a:gridCol w="1098176">
                  <a:extLst>
                    <a:ext uri="{9D8B030D-6E8A-4147-A177-3AD203B41FA5}">
                      <a16:colId xmlns:a16="http://schemas.microsoft.com/office/drawing/2014/main" val="976502304"/>
                    </a:ext>
                  </a:extLst>
                </a:gridCol>
                <a:gridCol w="9592236">
                  <a:extLst>
                    <a:ext uri="{9D8B030D-6E8A-4147-A177-3AD203B41FA5}">
                      <a16:colId xmlns:a16="http://schemas.microsoft.com/office/drawing/2014/main" val="4117044402"/>
                    </a:ext>
                  </a:extLst>
                </a:gridCol>
              </a:tblGrid>
              <a:tr h="732118">
                <a:tc>
                  <a:txBody>
                    <a:bodyPr/>
                    <a:lstStyle/>
                    <a:p>
                      <a:r>
                        <a:rPr lang="en-US" sz="2400" dirty="0"/>
                        <a:t>Steps</a:t>
                      </a:r>
                    </a:p>
                  </a:txBody>
                  <a:tcPr/>
                </a:tc>
                <a:tc>
                  <a:txBody>
                    <a:bodyPr/>
                    <a:lstStyle/>
                    <a:p>
                      <a:r>
                        <a:rPr lang="en-US" sz="2400" dirty="0"/>
                        <a:t>Activities</a:t>
                      </a:r>
                    </a:p>
                  </a:txBody>
                  <a:tcPr/>
                </a:tc>
                <a:extLst>
                  <a:ext uri="{0D108BD9-81ED-4DB2-BD59-A6C34878D82A}">
                    <a16:rowId xmlns:a16="http://schemas.microsoft.com/office/drawing/2014/main" val="2242290773"/>
                  </a:ext>
                </a:extLst>
              </a:tr>
              <a:tr h="732118">
                <a:tc>
                  <a:txBody>
                    <a:bodyPr/>
                    <a:lstStyle/>
                    <a:p>
                      <a:r>
                        <a:rPr lang="en-US" sz="2400" dirty="0"/>
                        <a:t>Step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Identification of </a:t>
                      </a:r>
                      <a:r>
                        <a:rPr lang="en-US" sz="2400" dirty="0" err="1"/>
                        <a:t>organisation’s</a:t>
                      </a:r>
                      <a:r>
                        <a:rPr lang="en-US" sz="2400" dirty="0"/>
                        <a:t> vision, mission, values &amp; strategic goals</a:t>
                      </a:r>
                    </a:p>
                    <a:p>
                      <a:endParaRPr lang="en-US" sz="2400" dirty="0"/>
                    </a:p>
                  </a:txBody>
                  <a:tcPr/>
                </a:tc>
                <a:extLst>
                  <a:ext uri="{0D108BD9-81ED-4DB2-BD59-A6C34878D82A}">
                    <a16:rowId xmlns:a16="http://schemas.microsoft.com/office/drawing/2014/main" val="2754011984"/>
                  </a:ext>
                </a:extLst>
              </a:tr>
              <a:tr h="732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Step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desired culture narrative</a:t>
                      </a:r>
                    </a:p>
                    <a:p>
                      <a:endParaRPr lang="en-US" sz="2400" dirty="0"/>
                    </a:p>
                  </a:txBody>
                  <a:tcPr/>
                </a:tc>
                <a:extLst>
                  <a:ext uri="{0D108BD9-81ED-4DB2-BD59-A6C34878D82A}">
                    <a16:rowId xmlns:a16="http://schemas.microsoft.com/office/drawing/2014/main" val="2200597871"/>
                  </a:ext>
                </a:extLst>
              </a:tr>
              <a:tr h="732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Step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Audit team</a:t>
                      </a:r>
                    </a:p>
                    <a:p>
                      <a:endParaRPr lang="en-US" sz="2400" dirty="0"/>
                    </a:p>
                  </a:txBody>
                  <a:tcPr/>
                </a:tc>
                <a:extLst>
                  <a:ext uri="{0D108BD9-81ED-4DB2-BD59-A6C34878D82A}">
                    <a16:rowId xmlns:a16="http://schemas.microsoft.com/office/drawing/2014/main" val="1305703461"/>
                  </a:ext>
                </a:extLst>
              </a:tr>
              <a:tr h="732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Step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Data collection</a:t>
                      </a:r>
                    </a:p>
                    <a:p>
                      <a:endParaRPr lang="en-US" sz="2400" dirty="0"/>
                    </a:p>
                  </a:txBody>
                  <a:tcPr/>
                </a:tc>
                <a:extLst>
                  <a:ext uri="{0D108BD9-81ED-4DB2-BD59-A6C34878D82A}">
                    <a16:rowId xmlns:a16="http://schemas.microsoft.com/office/drawing/2014/main" val="3882157903"/>
                  </a:ext>
                </a:extLst>
              </a:tr>
              <a:tr h="732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Step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Interpretation &amp; reporting</a:t>
                      </a:r>
                    </a:p>
                    <a:p>
                      <a:endParaRPr lang="en-US" sz="2400" dirty="0"/>
                    </a:p>
                  </a:txBody>
                  <a:tcPr/>
                </a:tc>
                <a:extLst>
                  <a:ext uri="{0D108BD9-81ED-4DB2-BD59-A6C34878D82A}">
                    <a16:rowId xmlns:a16="http://schemas.microsoft.com/office/drawing/2014/main" val="460246411"/>
                  </a:ext>
                </a:extLst>
              </a:tr>
            </a:tbl>
          </a:graphicData>
        </a:graphic>
      </p:graphicFrame>
    </p:spTree>
    <p:extLst>
      <p:ext uri="{BB962C8B-B14F-4D97-AF65-F5344CB8AC3E}">
        <p14:creationId xmlns:p14="http://schemas.microsoft.com/office/powerpoint/2010/main" val="3377531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Culture Audit</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p:txBody>
          <a:bodyPr/>
          <a:lstStyle/>
          <a:p>
            <a:pPr marL="0" indent="0">
              <a:buNone/>
            </a:pPr>
            <a:r>
              <a:rPr lang="en-US" b="1" dirty="0"/>
              <a:t>Step 1</a:t>
            </a:r>
          </a:p>
          <a:p>
            <a:pPr marL="0" indent="0">
              <a:buNone/>
            </a:pPr>
            <a:r>
              <a:rPr lang="en-US" dirty="0"/>
              <a:t>Identification of </a:t>
            </a:r>
            <a:r>
              <a:rPr lang="en-US" dirty="0" err="1"/>
              <a:t>organisation’s</a:t>
            </a:r>
            <a:r>
              <a:rPr lang="en-US" dirty="0"/>
              <a:t> vision, mission, values &amp; strategic goals to uncover inconsistencies</a:t>
            </a:r>
          </a:p>
          <a:p>
            <a:pPr marL="0" indent="0">
              <a:buNone/>
            </a:pPr>
            <a:endParaRPr lang="en-US" dirty="0"/>
          </a:p>
          <a:p>
            <a:r>
              <a:rPr lang="en-US" dirty="0"/>
              <a:t>Where is the </a:t>
            </a:r>
            <a:r>
              <a:rPr lang="en-US" dirty="0" err="1"/>
              <a:t>organisation</a:t>
            </a:r>
            <a:r>
              <a:rPr lang="en-US" dirty="0"/>
              <a:t> going? </a:t>
            </a:r>
          </a:p>
          <a:p>
            <a:r>
              <a:rPr lang="en-US" dirty="0"/>
              <a:t>What is the plan to get there?</a:t>
            </a:r>
          </a:p>
          <a:p>
            <a:pPr marL="0" indent="0">
              <a:buNone/>
            </a:pPr>
            <a:endParaRPr lang="en-US" dirty="0"/>
          </a:p>
          <a:p>
            <a:pPr marL="0" indent="0">
              <a:buNone/>
            </a:pPr>
            <a:r>
              <a:rPr lang="en-US" dirty="0">
                <a:solidFill>
                  <a:schemeClr val="accent2"/>
                </a:solidFill>
              </a:rPr>
              <a:t>*Answers may provide direction for the type of culture (e.g., high level customer service culture – need employees to value this culture)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12934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Culture Audit</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p:txBody>
          <a:bodyPr>
            <a:normAutofit fontScale="92500" lnSpcReduction="20000"/>
          </a:bodyPr>
          <a:lstStyle/>
          <a:p>
            <a:pPr marL="0" indent="0">
              <a:buNone/>
            </a:pPr>
            <a:r>
              <a:rPr lang="en-US" b="1" dirty="0"/>
              <a:t>Step 2</a:t>
            </a:r>
          </a:p>
          <a:p>
            <a:pPr marL="0" indent="0">
              <a:buNone/>
            </a:pPr>
            <a:r>
              <a:rPr lang="en-US" dirty="0"/>
              <a:t>Writing the culture narrative to covey important values &amp; beliefs</a:t>
            </a:r>
          </a:p>
          <a:p>
            <a:pPr marL="0" indent="0">
              <a:buNone/>
            </a:pPr>
            <a:endParaRPr lang="en-US" dirty="0"/>
          </a:p>
          <a:p>
            <a:pPr marL="0" indent="0">
              <a:buNone/>
            </a:pPr>
            <a:r>
              <a:rPr lang="en-US" dirty="0"/>
              <a:t>Questions to consider in this step:</a:t>
            </a:r>
          </a:p>
          <a:p>
            <a:pPr marL="0" indent="0">
              <a:buNone/>
            </a:pPr>
            <a:endParaRPr lang="en-US" dirty="0"/>
          </a:p>
          <a:p>
            <a:r>
              <a:rPr lang="en-US" dirty="0">
                <a:solidFill>
                  <a:srgbClr val="0070C0"/>
                </a:solidFill>
              </a:rPr>
              <a:t>How do you want your employees to view the </a:t>
            </a:r>
            <a:r>
              <a:rPr lang="en-US" dirty="0" err="1">
                <a:solidFill>
                  <a:srgbClr val="0070C0"/>
                </a:solidFill>
              </a:rPr>
              <a:t>organisation</a:t>
            </a:r>
            <a:r>
              <a:rPr lang="en-US" dirty="0">
                <a:solidFill>
                  <a:srgbClr val="0070C0"/>
                </a:solidFill>
              </a:rPr>
              <a:t>?</a:t>
            </a:r>
          </a:p>
          <a:p>
            <a:r>
              <a:rPr lang="en-US" dirty="0">
                <a:solidFill>
                  <a:srgbClr val="0070C0"/>
                </a:solidFill>
              </a:rPr>
              <a:t>How do you want guests to view the </a:t>
            </a:r>
            <a:r>
              <a:rPr lang="en-US" dirty="0" err="1">
                <a:solidFill>
                  <a:srgbClr val="0070C0"/>
                </a:solidFill>
              </a:rPr>
              <a:t>organisation</a:t>
            </a:r>
            <a:r>
              <a:rPr lang="en-US" dirty="0">
                <a:solidFill>
                  <a:srgbClr val="0070C0"/>
                </a:solidFill>
              </a:rPr>
              <a:t>?</a:t>
            </a:r>
          </a:p>
          <a:p>
            <a:r>
              <a:rPr lang="en-US" dirty="0">
                <a:solidFill>
                  <a:srgbClr val="0070C0"/>
                </a:solidFill>
              </a:rPr>
              <a:t>What ‘feeling’ do you want to permeate throughout </a:t>
            </a:r>
            <a:r>
              <a:rPr lang="en-US" dirty="0" err="1">
                <a:solidFill>
                  <a:srgbClr val="0070C0"/>
                </a:solidFill>
              </a:rPr>
              <a:t>organisation</a:t>
            </a:r>
            <a:r>
              <a:rPr lang="en-US" dirty="0">
                <a:solidFill>
                  <a:srgbClr val="0070C0"/>
                </a:solidFill>
              </a:rPr>
              <a:t>?</a:t>
            </a:r>
          </a:p>
          <a:p>
            <a:r>
              <a:rPr lang="en-US" dirty="0">
                <a:solidFill>
                  <a:srgbClr val="0070C0"/>
                </a:solidFill>
              </a:rPr>
              <a:t>What stories best represent what this </a:t>
            </a:r>
            <a:r>
              <a:rPr lang="en-US" dirty="0" err="1">
                <a:solidFill>
                  <a:srgbClr val="0070C0"/>
                </a:solidFill>
              </a:rPr>
              <a:t>organisation</a:t>
            </a:r>
            <a:r>
              <a:rPr lang="en-US" dirty="0">
                <a:solidFill>
                  <a:srgbClr val="0070C0"/>
                </a:solidFill>
              </a:rPr>
              <a:t> stands for?</a:t>
            </a:r>
          </a:p>
          <a:p>
            <a:r>
              <a:rPr lang="en-US" dirty="0">
                <a:solidFill>
                  <a:srgbClr val="0070C0"/>
                </a:solidFill>
              </a:rPr>
              <a:t>Who are the legendary leaders in this </a:t>
            </a:r>
            <a:r>
              <a:rPr lang="en-US" dirty="0" err="1">
                <a:solidFill>
                  <a:srgbClr val="0070C0"/>
                </a:solidFill>
              </a:rPr>
              <a:t>organisation</a:t>
            </a:r>
            <a:r>
              <a:rPr lang="en-US" dirty="0">
                <a:solidFill>
                  <a:srgbClr val="0070C0"/>
                </a:solidFill>
              </a:rPr>
              <a:t> and what do they represent?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4058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Culture Audit</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p:txBody>
          <a:bodyPr>
            <a:normAutofit/>
          </a:bodyPr>
          <a:lstStyle/>
          <a:p>
            <a:pPr marL="0" indent="0">
              <a:buNone/>
            </a:pPr>
            <a:r>
              <a:rPr lang="en-US" b="1" dirty="0"/>
              <a:t>Step 3 </a:t>
            </a:r>
          </a:p>
          <a:p>
            <a:pPr marL="0" indent="0">
              <a:buNone/>
            </a:pPr>
            <a:r>
              <a:rPr lang="en-US" dirty="0"/>
              <a:t>Audit team (various </a:t>
            </a:r>
            <a:r>
              <a:rPr lang="en-US" dirty="0" err="1"/>
              <a:t>organisational</a:t>
            </a:r>
            <a:r>
              <a:rPr lang="en-US" dirty="0"/>
              <a:t> managers)</a:t>
            </a:r>
          </a:p>
          <a:p>
            <a:pPr marL="0" indent="0">
              <a:buNone/>
            </a:pPr>
            <a:endParaRPr lang="en-US" dirty="0"/>
          </a:p>
          <a:p>
            <a:pPr marL="0" indent="0">
              <a:buNone/>
            </a:pPr>
            <a:r>
              <a:rPr lang="en-US" dirty="0"/>
              <a:t>The aim is to search for the meaning behind the artifacts, symbols, policies, practices, etc. that make up the </a:t>
            </a:r>
            <a:r>
              <a:rPr lang="en-US" dirty="0" err="1"/>
              <a:t>organisational</a:t>
            </a:r>
            <a:r>
              <a:rPr lang="en-US" dirty="0"/>
              <a:t> culture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1700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Culture Audit</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p:txBody>
          <a:bodyPr>
            <a:normAutofit/>
          </a:bodyPr>
          <a:lstStyle/>
          <a:p>
            <a:pPr marL="0" indent="0">
              <a:buNone/>
            </a:pPr>
            <a:r>
              <a:rPr lang="en-US" b="1" dirty="0"/>
              <a:t>Step 4 </a:t>
            </a:r>
          </a:p>
          <a:p>
            <a:pPr marL="0" indent="0">
              <a:buNone/>
            </a:pPr>
            <a:r>
              <a:rPr lang="en-US" dirty="0"/>
              <a:t>Data collection</a:t>
            </a:r>
          </a:p>
          <a:p>
            <a:pPr marL="0" indent="0">
              <a:buNone/>
            </a:pPr>
            <a:endParaRPr lang="en-US" dirty="0"/>
          </a:p>
          <a:p>
            <a:pPr>
              <a:buFontTx/>
              <a:buChar char="-"/>
            </a:pPr>
            <a:r>
              <a:rPr lang="en-US" dirty="0"/>
              <a:t>Site visits, review of physical artifacts</a:t>
            </a:r>
          </a:p>
          <a:p>
            <a:pPr>
              <a:buFontTx/>
              <a:buChar char="-"/>
            </a:pPr>
            <a:r>
              <a:rPr lang="en-US" dirty="0"/>
              <a:t>Observations of employee and guest interactions</a:t>
            </a:r>
          </a:p>
          <a:p>
            <a:pPr>
              <a:buFontTx/>
              <a:buChar char="-"/>
            </a:pPr>
            <a:r>
              <a:rPr lang="en-US" dirty="0"/>
              <a:t>Viewing documents: training manuals, orientation manuals, standard operating procedures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69875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Culture Audit</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a:xfrm>
            <a:off x="838200" y="1825625"/>
            <a:ext cx="4379259" cy="4351338"/>
          </a:xfrm>
        </p:spPr>
        <p:txBody>
          <a:bodyPr>
            <a:normAutofit/>
          </a:bodyPr>
          <a:lstStyle/>
          <a:p>
            <a:pPr marL="0" indent="0">
              <a:buNone/>
            </a:pPr>
            <a:r>
              <a:rPr lang="en-US" b="1" dirty="0"/>
              <a:t>Step 5</a:t>
            </a:r>
          </a:p>
          <a:p>
            <a:r>
              <a:rPr lang="en-US" dirty="0"/>
              <a:t>Interpretation and reporting</a:t>
            </a:r>
          </a:p>
          <a:p>
            <a:r>
              <a:rPr lang="en-US" dirty="0"/>
              <a:t>Positives and negatives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FC6E7A23-ECDD-DE40-917E-FDA6ADF799FA}"/>
              </a:ext>
            </a:extLst>
          </p:cNvPr>
          <p:cNvGraphicFramePr>
            <a:graphicFrameLocks noGrp="1"/>
          </p:cNvGraphicFramePr>
          <p:nvPr>
            <p:extLst>
              <p:ext uri="{D42A27DB-BD31-4B8C-83A1-F6EECF244321}">
                <p14:modId xmlns:p14="http://schemas.microsoft.com/office/powerpoint/2010/main" val="4150921780"/>
              </p:ext>
            </p:extLst>
          </p:nvPr>
        </p:nvGraphicFramePr>
        <p:xfrm>
          <a:off x="6285753" y="1825623"/>
          <a:ext cx="5068047" cy="4351340"/>
        </p:xfrm>
        <a:graphic>
          <a:graphicData uri="http://schemas.openxmlformats.org/drawingml/2006/table">
            <a:tbl>
              <a:tblPr firstRow="1" bandRow="1">
                <a:tableStyleId>{21E4AEA4-8DFA-4A89-87EB-49C32662AFE0}</a:tableStyleId>
              </a:tblPr>
              <a:tblGrid>
                <a:gridCol w="5068047">
                  <a:extLst>
                    <a:ext uri="{9D8B030D-6E8A-4147-A177-3AD203B41FA5}">
                      <a16:colId xmlns:a16="http://schemas.microsoft.com/office/drawing/2014/main" val="2076431001"/>
                    </a:ext>
                  </a:extLst>
                </a:gridCol>
              </a:tblGrid>
              <a:tr h="435134">
                <a:tc>
                  <a:txBody>
                    <a:bodyPr/>
                    <a:lstStyle/>
                    <a:p>
                      <a:pPr algn="ctr"/>
                      <a:r>
                        <a:rPr lang="en-US" dirty="0"/>
                        <a:t>Physical reporting areas</a:t>
                      </a:r>
                    </a:p>
                  </a:txBody>
                  <a:tcPr/>
                </a:tc>
                <a:extLst>
                  <a:ext uri="{0D108BD9-81ED-4DB2-BD59-A6C34878D82A}">
                    <a16:rowId xmlns:a16="http://schemas.microsoft.com/office/drawing/2014/main" val="4002941157"/>
                  </a:ext>
                </a:extLst>
              </a:tr>
              <a:tr h="435134">
                <a:tc>
                  <a:txBody>
                    <a:bodyPr/>
                    <a:lstStyle/>
                    <a:p>
                      <a:r>
                        <a:rPr lang="en-US" dirty="0"/>
                        <a:t>Signage (quantity and style)</a:t>
                      </a:r>
                    </a:p>
                  </a:txBody>
                  <a:tcPr/>
                </a:tc>
                <a:extLst>
                  <a:ext uri="{0D108BD9-81ED-4DB2-BD59-A6C34878D82A}">
                    <a16:rowId xmlns:a16="http://schemas.microsoft.com/office/drawing/2014/main" val="1417800448"/>
                  </a:ext>
                </a:extLst>
              </a:tr>
              <a:tr h="435134">
                <a:tc>
                  <a:txBody>
                    <a:bodyPr/>
                    <a:lstStyle/>
                    <a:p>
                      <a:r>
                        <a:rPr lang="en-US" dirty="0"/>
                        <a:t>Furniture &amp; accessories</a:t>
                      </a:r>
                    </a:p>
                  </a:txBody>
                  <a:tcPr/>
                </a:tc>
                <a:extLst>
                  <a:ext uri="{0D108BD9-81ED-4DB2-BD59-A6C34878D82A}">
                    <a16:rowId xmlns:a16="http://schemas.microsoft.com/office/drawing/2014/main" val="4075069856"/>
                  </a:ext>
                </a:extLst>
              </a:tr>
              <a:tr h="435134">
                <a:tc>
                  <a:txBody>
                    <a:bodyPr/>
                    <a:lstStyle/>
                    <a:p>
                      <a:r>
                        <a:rPr lang="en-US" dirty="0"/>
                        <a:t>Tradition vs. Modern</a:t>
                      </a:r>
                    </a:p>
                  </a:txBody>
                  <a:tcPr/>
                </a:tc>
                <a:extLst>
                  <a:ext uri="{0D108BD9-81ED-4DB2-BD59-A6C34878D82A}">
                    <a16:rowId xmlns:a16="http://schemas.microsoft.com/office/drawing/2014/main" val="126191596"/>
                  </a:ext>
                </a:extLst>
              </a:tr>
              <a:tr h="435134">
                <a:tc>
                  <a:txBody>
                    <a:bodyPr/>
                    <a:lstStyle/>
                    <a:p>
                      <a:r>
                        <a:rPr lang="en-US" dirty="0"/>
                        <a:t>Colors</a:t>
                      </a:r>
                    </a:p>
                  </a:txBody>
                  <a:tcPr/>
                </a:tc>
                <a:extLst>
                  <a:ext uri="{0D108BD9-81ED-4DB2-BD59-A6C34878D82A}">
                    <a16:rowId xmlns:a16="http://schemas.microsoft.com/office/drawing/2014/main" val="3472699672"/>
                  </a:ext>
                </a:extLst>
              </a:tr>
              <a:tr h="435134">
                <a:tc>
                  <a:txBody>
                    <a:bodyPr/>
                    <a:lstStyle/>
                    <a:p>
                      <a:r>
                        <a:rPr lang="en-US" dirty="0"/>
                        <a:t>Symbols &amp; logos</a:t>
                      </a:r>
                    </a:p>
                  </a:txBody>
                  <a:tcPr/>
                </a:tc>
                <a:extLst>
                  <a:ext uri="{0D108BD9-81ED-4DB2-BD59-A6C34878D82A}">
                    <a16:rowId xmlns:a16="http://schemas.microsoft.com/office/drawing/2014/main" val="2119382544"/>
                  </a:ext>
                </a:extLst>
              </a:tr>
              <a:tr h="435134">
                <a:tc>
                  <a:txBody>
                    <a:bodyPr/>
                    <a:lstStyle/>
                    <a:p>
                      <a:r>
                        <a:rPr lang="en-US" dirty="0"/>
                        <a:t>Lighting</a:t>
                      </a:r>
                    </a:p>
                  </a:txBody>
                  <a:tcPr/>
                </a:tc>
                <a:extLst>
                  <a:ext uri="{0D108BD9-81ED-4DB2-BD59-A6C34878D82A}">
                    <a16:rowId xmlns:a16="http://schemas.microsoft.com/office/drawing/2014/main" val="3367378780"/>
                  </a:ext>
                </a:extLst>
              </a:tr>
              <a:tr h="435134">
                <a:tc>
                  <a:txBody>
                    <a:bodyPr/>
                    <a:lstStyle/>
                    <a:p>
                      <a:r>
                        <a:rPr lang="en-US" dirty="0"/>
                        <a:t>Sounds, level and type</a:t>
                      </a:r>
                    </a:p>
                  </a:txBody>
                  <a:tcPr/>
                </a:tc>
                <a:extLst>
                  <a:ext uri="{0D108BD9-81ED-4DB2-BD59-A6C34878D82A}">
                    <a16:rowId xmlns:a16="http://schemas.microsoft.com/office/drawing/2014/main" val="3466013410"/>
                  </a:ext>
                </a:extLst>
              </a:tr>
              <a:tr h="435134">
                <a:tc>
                  <a:txBody>
                    <a:bodyPr/>
                    <a:lstStyle/>
                    <a:p>
                      <a:r>
                        <a:rPr lang="en-US" dirty="0"/>
                        <a:t>Uniforms</a:t>
                      </a:r>
                    </a:p>
                  </a:txBody>
                  <a:tcPr/>
                </a:tc>
                <a:extLst>
                  <a:ext uri="{0D108BD9-81ED-4DB2-BD59-A6C34878D82A}">
                    <a16:rowId xmlns:a16="http://schemas.microsoft.com/office/drawing/2014/main" val="1962179668"/>
                  </a:ext>
                </a:extLst>
              </a:tr>
              <a:tr h="435134">
                <a:tc>
                  <a:txBody>
                    <a:bodyPr/>
                    <a:lstStyle/>
                    <a:p>
                      <a:r>
                        <a:rPr lang="en-US" dirty="0"/>
                        <a:t>Cleanliness &amp; </a:t>
                      </a:r>
                      <a:r>
                        <a:rPr lang="en-US" dirty="0" err="1"/>
                        <a:t>organisation</a:t>
                      </a:r>
                      <a:endParaRPr lang="en-US" dirty="0"/>
                    </a:p>
                  </a:txBody>
                  <a:tcPr/>
                </a:tc>
                <a:extLst>
                  <a:ext uri="{0D108BD9-81ED-4DB2-BD59-A6C34878D82A}">
                    <a16:rowId xmlns:a16="http://schemas.microsoft.com/office/drawing/2014/main" val="2473870207"/>
                  </a:ext>
                </a:extLst>
              </a:tr>
            </a:tbl>
          </a:graphicData>
        </a:graphic>
      </p:graphicFrame>
    </p:spTree>
    <p:extLst>
      <p:ext uri="{BB962C8B-B14F-4D97-AF65-F5344CB8AC3E}">
        <p14:creationId xmlns:p14="http://schemas.microsoft.com/office/powerpoint/2010/main" val="2351247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Culture Audit</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a:xfrm>
            <a:off x="838200" y="1825625"/>
            <a:ext cx="4379259" cy="4351338"/>
          </a:xfrm>
        </p:spPr>
        <p:txBody>
          <a:bodyPr>
            <a:normAutofit fontScale="92500"/>
          </a:bodyPr>
          <a:lstStyle/>
          <a:p>
            <a:pPr marL="0" indent="0">
              <a:buNone/>
            </a:pPr>
            <a:r>
              <a:rPr lang="en-US" b="1" dirty="0"/>
              <a:t>Step 5</a:t>
            </a:r>
          </a:p>
          <a:p>
            <a:r>
              <a:rPr lang="en-US" dirty="0"/>
              <a:t>Identify conflict between artifacts &amp; beliefs; values &amp; actual </a:t>
            </a:r>
            <a:r>
              <a:rPr lang="en-US" dirty="0" err="1"/>
              <a:t>organisational</a:t>
            </a:r>
            <a:r>
              <a:rPr lang="en-US" dirty="0"/>
              <a:t> actions</a:t>
            </a:r>
          </a:p>
          <a:p>
            <a:r>
              <a:rPr lang="en-US" dirty="0"/>
              <a:t>Are the assumptions still valid or have they been negated by changes in the environments?</a:t>
            </a:r>
          </a:p>
          <a:p>
            <a:r>
              <a:rPr lang="en-US" dirty="0"/>
              <a:t>Make recommendations on what should be changed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FC6E7A23-ECDD-DE40-917E-FDA6ADF799FA}"/>
              </a:ext>
            </a:extLst>
          </p:cNvPr>
          <p:cNvGraphicFramePr>
            <a:graphicFrameLocks noGrp="1"/>
          </p:cNvGraphicFramePr>
          <p:nvPr>
            <p:extLst>
              <p:ext uri="{D42A27DB-BD31-4B8C-83A1-F6EECF244321}">
                <p14:modId xmlns:p14="http://schemas.microsoft.com/office/powerpoint/2010/main" val="2014037256"/>
              </p:ext>
            </p:extLst>
          </p:nvPr>
        </p:nvGraphicFramePr>
        <p:xfrm>
          <a:off x="6285753" y="1825623"/>
          <a:ext cx="5068047" cy="3916206"/>
        </p:xfrm>
        <a:graphic>
          <a:graphicData uri="http://schemas.openxmlformats.org/drawingml/2006/table">
            <a:tbl>
              <a:tblPr firstRow="1" bandRow="1">
                <a:tableStyleId>{7DF18680-E054-41AD-8BC1-D1AEF772440D}</a:tableStyleId>
              </a:tblPr>
              <a:tblGrid>
                <a:gridCol w="5068047">
                  <a:extLst>
                    <a:ext uri="{9D8B030D-6E8A-4147-A177-3AD203B41FA5}">
                      <a16:colId xmlns:a16="http://schemas.microsoft.com/office/drawing/2014/main" val="2076431001"/>
                    </a:ext>
                  </a:extLst>
                </a:gridCol>
              </a:tblGrid>
              <a:tr h="435134">
                <a:tc>
                  <a:txBody>
                    <a:bodyPr/>
                    <a:lstStyle/>
                    <a:p>
                      <a:pPr algn="ctr"/>
                      <a:r>
                        <a:rPr lang="en-US" dirty="0"/>
                        <a:t>Custom &amp; Norm reporting areas</a:t>
                      </a:r>
                    </a:p>
                  </a:txBody>
                  <a:tcPr/>
                </a:tc>
                <a:extLst>
                  <a:ext uri="{0D108BD9-81ED-4DB2-BD59-A6C34878D82A}">
                    <a16:rowId xmlns:a16="http://schemas.microsoft.com/office/drawing/2014/main" val="4002941157"/>
                  </a:ext>
                </a:extLst>
              </a:tr>
              <a:tr h="435134">
                <a:tc>
                  <a:txBody>
                    <a:bodyPr/>
                    <a:lstStyle/>
                    <a:p>
                      <a:r>
                        <a:rPr lang="en-US" dirty="0"/>
                        <a:t>Greeting</a:t>
                      </a:r>
                    </a:p>
                  </a:txBody>
                  <a:tcPr/>
                </a:tc>
                <a:extLst>
                  <a:ext uri="{0D108BD9-81ED-4DB2-BD59-A6C34878D82A}">
                    <a16:rowId xmlns:a16="http://schemas.microsoft.com/office/drawing/2014/main" val="1417800448"/>
                  </a:ext>
                </a:extLst>
              </a:tr>
              <a:tr h="435134">
                <a:tc>
                  <a:txBody>
                    <a:bodyPr/>
                    <a:lstStyle/>
                    <a:p>
                      <a:r>
                        <a:rPr lang="en-US" dirty="0"/>
                        <a:t>Language &amp; phrases</a:t>
                      </a:r>
                    </a:p>
                  </a:txBody>
                  <a:tcPr/>
                </a:tc>
                <a:extLst>
                  <a:ext uri="{0D108BD9-81ED-4DB2-BD59-A6C34878D82A}">
                    <a16:rowId xmlns:a16="http://schemas.microsoft.com/office/drawing/2014/main" val="4075069856"/>
                  </a:ext>
                </a:extLst>
              </a:tr>
              <a:tr h="435134">
                <a:tc>
                  <a:txBody>
                    <a:bodyPr/>
                    <a:lstStyle/>
                    <a:p>
                      <a:r>
                        <a:rPr lang="en-US" dirty="0"/>
                        <a:t>Common employee interactions</a:t>
                      </a:r>
                    </a:p>
                  </a:txBody>
                  <a:tcPr/>
                </a:tc>
                <a:extLst>
                  <a:ext uri="{0D108BD9-81ED-4DB2-BD59-A6C34878D82A}">
                    <a16:rowId xmlns:a16="http://schemas.microsoft.com/office/drawing/2014/main" val="126191596"/>
                  </a:ext>
                </a:extLst>
              </a:tr>
              <a:tr h="435134">
                <a:tc>
                  <a:txBody>
                    <a:bodyPr/>
                    <a:lstStyle/>
                    <a:p>
                      <a:r>
                        <a:rPr lang="en-US" dirty="0"/>
                        <a:t>Expectations set by leadership</a:t>
                      </a:r>
                    </a:p>
                  </a:txBody>
                  <a:tcPr/>
                </a:tc>
                <a:extLst>
                  <a:ext uri="{0D108BD9-81ED-4DB2-BD59-A6C34878D82A}">
                    <a16:rowId xmlns:a16="http://schemas.microsoft.com/office/drawing/2014/main" val="3472699672"/>
                  </a:ext>
                </a:extLst>
              </a:tr>
              <a:tr h="435134">
                <a:tc>
                  <a:txBody>
                    <a:bodyPr/>
                    <a:lstStyle/>
                    <a:p>
                      <a:r>
                        <a:rPr lang="en-US" dirty="0"/>
                        <a:t>Common leader-employee interactions</a:t>
                      </a:r>
                    </a:p>
                  </a:txBody>
                  <a:tcPr/>
                </a:tc>
                <a:extLst>
                  <a:ext uri="{0D108BD9-81ED-4DB2-BD59-A6C34878D82A}">
                    <a16:rowId xmlns:a16="http://schemas.microsoft.com/office/drawing/2014/main" val="2119382544"/>
                  </a:ext>
                </a:extLst>
              </a:tr>
              <a:tr h="435134">
                <a:tc>
                  <a:txBody>
                    <a:bodyPr/>
                    <a:lstStyle/>
                    <a:p>
                      <a:r>
                        <a:rPr lang="en-US" dirty="0"/>
                        <a:t>Common leader/ employee-guest interactions</a:t>
                      </a:r>
                    </a:p>
                  </a:txBody>
                  <a:tcPr/>
                </a:tc>
                <a:extLst>
                  <a:ext uri="{0D108BD9-81ED-4DB2-BD59-A6C34878D82A}">
                    <a16:rowId xmlns:a16="http://schemas.microsoft.com/office/drawing/2014/main" val="3367378780"/>
                  </a:ext>
                </a:extLst>
              </a:tr>
              <a:tr h="435134">
                <a:tc>
                  <a:txBody>
                    <a:bodyPr/>
                    <a:lstStyle/>
                    <a:p>
                      <a:r>
                        <a:rPr lang="en-US" dirty="0"/>
                        <a:t>Unspoken rules</a:t>
                      </a:r>
                    </a:p>
                  </a:txBody>
                  <a:tcPr/>
                </a:tc>
                <a:extLst>
                  <a:ext uri="{0D108BD9-81ED-4DB2-BD59-A6C34878D82A}">
                    <a16:rowId xmlns:a16="http://schemas.microsoft.com/office/drawing/2014/main" val="3466013410"/>
                  </a:ext>
                </a:extLst>
              </a:tr>
              <a:tr h="435134">
                <a:tc>
                  <a:txBody>
                    <a:bodyPr/>
                    <a:lstStyle/>
                    <a:p>
                      <a:r>
                        <a:rPr lang="en-US" dirty="0"/>
                        <a:t>Uniforms norms</a:t>
                      </a:r>
                    </a:p>
                  </a:txBody>
                  <a:tcPr/>
                </a:tc>
                <a:extLst>
                  <a:ext uri="{0D108BD9-81ED-4DB2-BD59-A6C34878D82A}">
                    <a16:rowId xmlns:a16="http://schemas.microsoft.com/office/drawing/2014/main" val="1962179668"/>
                  </a:ext>
                </a:extLst>
              </a:tr>
            </a:tbl>
          </a:graphicData>
        </a:graphic>
      </p:graphicFrame>
    </p:spTree>
    <p:extLst>
      <p:ext uri="{BB962C8B-B14F-4D97-AF65-F5344CB8AC3E}">
        <p14:creationId xmlns:p14="http://schemas.microsoft.com/office/powerpoint/2010/main" val="124175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46E4-E624-4040-8743-0025367DDAD1}"/>
              </a:ext>
            </a:extLst>
          </p:cNvPr>
          <p:cNvSpPr>
            <a:spLocks noGrp="1"/>
          </p:cNvSpPr>
          <p:nvPr>
            <p:ph type="title"/>
          </p:nvPr>
        </p:nvSpPr>
        <p:spPr/>
        <p:txBody>
          <a:bodyPr/>
          <a:lstStyle/>
          <a:p>
            <a:r>
              <a:rPr lang="en-US" dirty="0"/>
              <a:t>National Culture </a:t>
            </a:r>
          </a:p>
        </p:txBody>
      </p:sp>
    </p:spTree>
    <p:extLst>
      <p:ext uri="{BB962C8B-B14F-4D97-AF65-F5344CB8AC3E}">
        <p14:creationId xmlns:p14="http://schemas.microsoft.com/office/powerpoint/2010/main" val="590397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p:txBody>
          <a:bodyPr>
            <a:normAutofit/>
          </a:bodyPr>
          <a:lstStyle/>
          <a:p>
            <a:r>
              <a:rPr lang="en-US" sz="4000" dirty="0">
                <a:solidFill>
                  <a:schemeClr val="accent2"/>
                </a:solidFill>
              </a:rPr>
              <a:t>Current issues concerning </a:t>
            </a:r>
            <a:r>
              <a:rPr lang="en-US" sz="4000" dirty="0" err="1">
                <a:solidFill>
                  <a:schemeClr val="accent2"/>
                </a:solidFill>
              </a:rPr>
              <a:t>organisational</a:t>
            </a:r>
            <a:r>
              <a:rPr lang="en-US" sz="4000" dirty="0">
                <a:solidFill>
                  <a:schemeClr val="accent2"/>
                </a:solidFill>
              </a:rPr>
              <a:t> culture </a:t>
            </a: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p:txBody>
          <a:bodyPr>
            <a:normAutofit/>
          </a:bodyPr>
          <a:lstStyle/>
          <a:p>
            <a:pPr marL="0" indent="0">
              <a:buNone/>
            </a:pPr>
            <a:r>
              <a:rPr lang="en-US" b="1" dirty="0"/>
              <a:t>Creating an Ethical Culture</a:t>
            </a:r>
          </a:p>
          <a:p>
            <a:r>
              <a:rPr lang="en-AU" sz="2400" dirty="0">
                <a:latin typeface="Verdana" charset="0"/>
                <a:cs typeface="Arial" charset="0"/>
              </a:rPr>
              <a:t>communicate ethical expectations</a:t>
            </a:r>
          </a:p>
          <a:p>
            <a:r>
              <a:rPr lang="en-AU" sz="2400" dirty="0">
                <a:latin typeface="Verdana" charset="0"/>
                <a:cs typeface="Arial" charset="0"/>
              </a:rPr>
              <a:t>provide ethics training</a:t>
            </a:r>
          </a:p>
          <a:p>
            <a:r>
              <a:rPr lang="en-AU" sz="2400" dirty="0">
                <a:latin typeface="Verdana" charset="0"/>
                <a:cs typeface="Arial" charset="0"/>
              </a:rPr>
              <a:t>be a visible role model</a:t>
            </a:r>
          </a:p>
          <a:p>
            <a:r>
              <a:rPr lang="en-AU" sz="2400" dirty="0">
                <a:latin typeface="Verdana" charset="0"/>
                <a:cs typeface="Arial" charset="0"/>
              </a:rPr>
              <a:t>visibly reward ethical acts and punish unethical ones</a:t>
            </a:r>
          </a:p>
          <a:p>
            <a:r>
              <a:rPr lang="en-AU" sz="2400" dirty="0">
                <a:latin typeface="Verdana" charset="0"/>
                <a:cs typeface="Arial" charset="0"/>
              </a:rPr>
              <a:t>provide protective mechanisms so employees can discuss ethical dilemmas and report unethical behaviour without fear</a:t>
            </a:r>
          </a:p>
          <a:p>
            <a:pPr marL="0" indent="0">
              <a:buNone/>
            </a:pPr>
            <a:endParaRPr lang="en-US" b="1" dirty="0"/>
          </a:p>
        </p:txBody>
      </p:sp>
    </p:spTree>
    <p:extLst>
      <p:ext uri="{BB962C8B-B14F-4D97-AF65-F5344CB8AC3E}">
        <p14:creationId xmlns:p14="http://schemas.microsoft.com/office/powerpoint/2010/main" val="2091583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p:txBody>
          <a:bodyPr>
            <a:normAutofit/>
          </a:bodyPr>
          <a:lstStyle/>
          <a:p>
            <a:r>
              <a:rPr lang="en-US" sz="4000" dirty="0">
                <a:solidFill>
                  <a:schemeClr val="accent2"/>
                </a:solidFill>
              </a:rPr>
              <a:t>Current issues concerning </a:t>
            </a:r>
            <a:r>
              <a:rPr lang="en-US" sz="4000" dirty="0" err="1">
                <a:solidFill>
                  <a:schemeClr val="accent2"/>
                </a:solidFill>
              </a:rPr>
              <a:t>organisational</a:t>
            </a:r>
            <a:r>
              <a:rPr lang="en-US" sz="4000" dirty="0">
                <a:solidFill>
                  <a:schemeClr val="accent2"/>
                </a:solidFill>
              </a:rPr>
              <a:t> culture </a:t>
            </a: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p:txBody>
          <a:bodyPr>
            <a:normAutofit/>
          </a:bodyPr>
          <a:lstStyle/>
          <a:p>
            <a:pPr marL="0" indent="0">
              <a:buNone/>
            </a:pPr>
            <a:r>
              <a:rPr lang="en-US" b="1" dirty="0"/>
              <a:t>Creating a Customer Responsive Culture </a:t>
            </a:r>
          </a:p>
          <a:p>
            <a:r>
              <a:rPr lang="en-AU" sz="2400" dirty="0">
                <a:latin typeface="Verdana" charset="0"/>
                <a:cs typeface="Arial" charset="0"/>
              </a:rPr>
              <a:t>Hire customer-focused employees</a:t>
            </a:r>
          </a:p>
          <a:p>
            <a:r>
              <a:rPr lang="en-AU" sz="2400" dirty="0">
                <a:latin typeface="Verdana" charset="0"/>
                <a:cs typeface="Arial" charset="0"/>
              </a:rPr>
              <a:t>Have few rules &amp; regulations</a:t>
            </a:r>
          </a:p>
          <a:p>
            <a:r>
              <a:rPr lang="en-AU" sz="2400" dirty="0">
                <a:latin typeface="Verdana" charset="0"/>
                <a:cs typeface="Arial" charset="0"/>
              </a:rPr>
              <a:t>Empower employees</a:t>
            </a:r>
          </a:p>
          <a:p>
            <a:r>
              <a:rPr lang="en-AU" sz="2400" dirty="0">
                <a:latin typeface="Verdana" charset="0"/>
                <a:cs typeface="Arial" charset="0"/>
              </a:rPr>
              <a:t>Develop listening skills</a:t>
            </a:r>
          </a:p>
          <a:p>
            <a:endParaRPr lang="en-AU" sz="2400" dirty="0">
              <a:latin typeface="Verdana" charset="0"/>
              <a:cs typeface="Arial" charset="0"/>
            </a:endParaRPr>
          </a:p>
          <a:p>
            <a:endParaRPr lang="en-AU" sz="2400" dirty="0">
              <a:latin typeface="Verdana" charset="0"/>
              <a:cs typeface="Arial" charset="0"/>
            </a:endParaRPr>
          </a:p>
          <a:p>
            <a:endParaRPr lang="en-AU" sz="2400" dirty="0">
              <a:latin typeface="Verdana" charset="0"/>
              <a:cs typeface="Arial" charset="0"/>
            </a:endParaRPr>
          </a:p>
          <a:p>
            <a:pPr marL="0" indent="0">
              <a:buNone/>
            </a:pPr>
            <a:r>
              <a:rPr lang="en-AU" sz="2400" dirty="0">
                <a:latin typeface="Verdana" charset="0"/>
                <a:cs typeface="Arial" charset="0"/>
              </a:rPr>
              <a:t>Ritz-Carlton: </a:t>
            </a:r>
            <a:r>
              <a:rPr lang="en-AU" sz="2400" dirty="0">
                <a:latin typeface="Verdana" charset="0"/>
                <a:cs typeface="Arial" charset="0"/>
                <a:hlinkClick r:id="rId3"/>
              </a:rPr>
              <a:t>https://www.youtube.com/watch?v=mACUOnvSS6c</a:t>
            </a:r>
            <a:endParaRPr lang="en-AU" sz="2400" dirty="0">
              <a:latin typeface="Verdana" charset="0"/>
              <a:cs typeface="Arial" charset="0"/>
            </a:endParaRPr>
          </a:p>
          <a:p>
            <a:pPr marL="0" indent="0">
              <a:buNone/>
            </a:pPr>
            <a:endParaRPr lang="en-AU" sz="2400" dirty="0">
              <a:latin typeface="Verdana" charset="0"/>
              <a:cs typeface="Arial" charset="0"/>
            </a:endParaRPr>
          </a:p>
          <a:p>
            <a:pPr marL="0" indent="0">
              <a:buNone/>
            </a:pPr>
            <a:endParaRPr lang="en-US" b="1" dirty="0"/>
          </a:p>
        </p:txBody>
      </p:sp>
    </p:spTree>
    <p:extLst>
      <p:ext uri="{BB962C8B-B14F-4D97-AF65-F5344CB8AC3E}">
        <p14:creationId xmlns:p14="http://schemas.microsoft.com/office/powerpoint/2010/main" val="2817775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E5E2-5081-E441-9FD4-3F0C119FFD52}"/>
              </a:ext>
            </a:extLst>
          </p:cNvPr>
          <p:cNvSpPr>
            <a:spLocks noGrp="1"/>
          </p:cNvSpPr>
          <p:nvPr>
            <p:ph type="title"/>
          </p:nvPr>
        </p:nvSpPr>
        <p:spPr/>
        <p:txBody>
          <a:bodyPr>
            <a:normAutofit/>
          </a:bodyPr>
          <a:lstStyle/>
          <a:p>
            <a:r>
              <a:rPr lang="en-US" sz="4000" dirty="0">
                <a:solidFill>
                  <a:schemeClr val="accent2"/>
                </a:solidFill>
              </a:rPr>
              <a:t>Current issues concerning </a:t>
            </a:r>
            <a:r>
              <a:rPr lang="en-US" sz="4000" dirty="0" err="1">
                <a:solidFill>
                  <a:schemeClr val="accent2"/>
                </a:solidFill>
              </a:rPr>
              <a:t>organisational</a:t>
            </a:r>
            <a:r>
              <a:rPr lang="en-US" sz="4000" dirty="0">
                <a:solidFill>
                  <a:schemeClr val="accent2"/>
                </a:solidFill>
              </a:rPr>
              <a:t> culture </a:t>
            </a:r>
          </a:p>
        </p:txBody>
      </p:sp>
      <p:sp>
        <p:nvSpPr>
          <p:cNvPr id="3" name="Content Placeholder 2">
            <a:extLst>
              <a:ext uri="{FF2B5EF4-FFF2-40B4-BE49-F238E27FC236}">
                <a16:creationId xmlns:a16="http://schemas.microsoft.com/office/drawing/2014/main" id="{0139C8C6-44EE-C74F-8451-B14D97778B82}"/>
              </a:ext>
            </a:extLst>
          </p:cNvPr>
          <p:cNvSpPr>
            <a:spLocks noGrp="1"/>
          </p:cNvSpPr>
          <p:nvPr>
            <p:ph idx="1"/>
          </p:nvPr>
        </p:nvSpPr>
        <p:spPr/>
        <p:txBody>
          <a:bodyPr>
            <a:normAutofit/>
          </a:bodyPr>
          <a:lstStyle/>
          <a:p>
            <a:pPr marL="0" indent="0">
              <a:buNone/>
            </a:pPr>
            <a:r>
              <a:rPr lang="en-US" b="1" dirty="0"/>
              <a:t>Creating an </a:t>
            </a:r>
            <a:r>
              <a:rPr lang="en-US" b="1" dirty="0" err="1"/>
              <a:t>organisational</a:t>
            </a:r>
            <a:r>
              <a:rPr lang="en-US" b="1" dirty="0"/>
              <a:t> culture that embraces sustainability</a:t>
            </a:r>
          </a:p>
          <a:p>
            <a:r>
              <a:rPr lang="en-AU" sz="2400" dirty="0">
                <a:latin typeface="Verdana" charset="0"/>
                <a:cs typeface="Arial" charset="0"/>
              </a:rPr>
              <a:t>Ingrain deep sustainability values</a:t>
            </a:r>
          </a:p>
          <a:p>
            <a:r>
              <a:rPr lang="en-AU" sz="2400" dirty="0">
                <a:latin typeface="Verdana" charset="0"/>
                <a:cs typeface="Arial" charset="0"/>
              </a:rPr>
              <a:t>Strategic positioning</a:t>
            </a:r>
          </a:p>
          <a:p>
            <a:r>
              <a:rPr lang="en-AU" sz="2400" dirty="0">
                <a:latin typeface="Verdana" charset="0"/>
                <a:cs typeface="Arial" charset="0"/>
              </a:rPr>
              <a:t>Top management support</a:t>
            </a:r>
          </a:p>
          <a:p>
            <a:r>
              <a:rPr lang="en-AU" sz="2400" dirty="0">
                <a:latin typeface="Verdana" charset="0"/>
                <a:cs typeface="Arial" charset="0"/>
              </a:rPr>
              <a:t>Systematic alignment</a:t>
            </a:r>
          </a:p>
          <a:p>
            <a:r>
              <a:rPr lang="en-AU" sz="2400" dirty="0">
                <a:latin typeface="Verdana" charset="0"/>
                <a:cs typeface="Arial" charset="0"/>
              </a:rPr>
              <a:t>Stakeholder engagement</a:t>
            </a:r>
          </a:p>
          <a:p>
            <a:r>
              <a:rPr lang="en-AU" sz="2400" dirty="0">
                <a:latin typeface="Verdana" charset="0"/>
                <a:cs typeface="Arial" charset="0"/>
              </a:rPr>
              <a:t>Metrics</a:t>
            </a:r>
          </a:p>
          <a:p>
            <a:endParaRPr lang="en-AU" sz="2400" dirty="0">
              <a:latin typeface="Verdana" charset="0"/>
              <a:cs typeface="Arial" charset="0"/>
            </a:endParaRPr>
          </a:p>
          <a:p>
            <a:pPr marL="0" indent="0">
              <a:buNone/>
            </a:pPr>
            <a:endParaRPr lang="en-US" b="1" dirty="0"/>
          </a:p>
        </p:txBody>
      </p:sp>
    </p:spTree>
    <p:extLst>
      <p:ext uri="{BB962C8B-B14F-4D97-AF65-F5344CB8AC3E}">
        <p14:creationId xmlns:p14="http://schemas.microsoft.com/office/powerpoint/2010/main" val="1168372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normAutofit fontScale="90000"/>
          </a:bodyPr>
          <a:lstStyle/>
          <a:p>
            <a:r>
              <a:rPr lang="en-US" dirty="0">
                <a:solidFill>
                  <a:schemeClr val="accent2"/>
                </a:solidFill>
              </a:rPr>
              <a:t>National Culture, </a:t>
            </a:r>
            <a:r>
              <a:rPr lang="en-US" dirty="0" err="1">
                <a:solidFill>
                  <a:schemeClr val="accent2"/>
                </a:solidFill>
              </a:rPr>
              <a:t>Organisational</a:t>
            </a:r>
            <a:r>
              <a:rPr lang="en-US" dirty="0">
                <a:solidFill>
                  <a:schemeClr val="accent2"/>
                </a:solidFill>
              </a:rPr>
              <a:t> Culture &amp; </a:t>
            </a:r>
            <a:r>
              <a:rPr lang="en-US" dirty="0" err="1">
                <a:solidFill>
                  <a:schemeClr val="accent2"/>
                </a:solidFill>
              </a:rPr>
              <a:t>Organisational</a:t>
            </a:r>
            <a:r>
              <a:rPr lang="en-US" dirty="0">
                <a:solidFill>
                  <a:schemeClr val="accent2"/>
                </a:solidFill>
              </a:rPr>
              <a:t> Performance – concluding points</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p:txBody>
          <a:bodyPr/>
          <a:lstStyle/>
          <a:p>
            <a:r>
              <a:rPr lang="en-AU" dirty="0"/>
              <a:t>National culture affects organisational culture</a:t>
            </a:r>
          </a:p>
          <a:p>
            <a:pPr marL="0" indent="0">
              <a:buNone/>
            </a:pPr>
            <a:endParaRPr lang="en-AU" dirty="0"/>
          </a:p>
          <a:p>
            <a:r>
              <a:rPr lang="en-AU" dirty="0"/>
              <a:t>Organisational culture affects organisational performance</a:t>
            </a:r>
          </a:p>
          <a:p>
            <a:pPr marL="0" indent="0">
              <a:buNone/>
            </a:pPr>
            <a:endParaRPr lang="en-AU" dirty="0"/>
          </a:p>
          <a:p>
            <a:r>
              <a:rPr lang="en-AU" dirty="0"/>
              <a:t>Tourism and hospitality players aiming to operate in international destinations need to consider both, the national and organisation culture, when making important business decisions (e.g., global Vs. local approach)</a:t>
            </a:r>
          </a:p>
          <a:p>
            <a:pPr marL="0" indent="0" algn="r">
              <a:buNone/>
            </a:pPr>
            <a:r>
              <a:rPr lang="en-AU" dirty="0"/>
              <a:t>					</a:t>
            </a:r>
            <a:endParaRPr lang="en-AU" sz="1800" dirty="0"/>
          </a:p>
          <a:p>
            <a:pPr marL="0" indent="0">
              <a:buNone/>
            </a:pPr>
            <a:endParaRPr lang="en-AU" sz="1800" dirty="0"/>
          </a:p>
          <a:p>
            <a:pPr marL="0" indent="0">
              <a:buNone/>
            </a:pPr>
            <a:endParaRPr lang="en-US" dirty="0"/>
          </a:p>
        </p:txBody>
      </p:sp>
    </p:spTree>
    <p:extLst>
      <p:ext uri="{BB962C8B-B14F-4D97-AF65-F5344CB8AC3E}">
        <p14:creationId xmlns:p14="http://schemas.microsoft.com/office/powerpoint/2010/main" val="2425509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050D-E536-4B47-AAE5-221013A88FEC}"/>
              </a:ext>
            </a:extLst>
          </p:cNvPr>
          <p:cNvSpPr>
            <a:spLocks noGrp="1"/>
          </p:cNvSpPr>
          <p:nvPr>
            <p:ph type="title"/>
          </p:nvPr>
        </p:nvSpPr>
        <p:spPr/>
        <p:txBody>
          <a:bodyPr/>
          <a:lstStyle/>
          <a:p>
            <a:r>
              <a:rPr lang="en-US" dirty="0">
                <a:solidFill>
                  <a:schemeClr val="accent2"/>
                </a:solidFill>
              </a:rPr>
              <a:t>Questions?</a:t>
            </a:r>
          </a:p>
        </p:txBody>
      </p:sp>
    </p:spTree>
    <p:extLst>
      <p:ext uri="{BB962C8B-B14F-4D97-AF65-F5344CB8AC3E}">
        <p14:creationId xmlns:p14="http://schemas.microsoft.com/office/powerpoint/2010/main" val="32815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617C-884D-DB43-8EDA-69F5EA3F267A}"/>
              </a:ext>
            </a:extLst>
          </p:cNvPr>
          <p:cNvSpPr>
            <a:spLocks noGrp="1"/>
          </p:cNvSpPr>
          <p:nvPr>
            <p:ph type="title"/>
          </p:nvPr>
        </p:nvSpPr>
        <p:spPr/>
        <p:txBody>
          <a:bodyPr/>
          <a:lstStyle/>
          <a:p>
            <a:r>
              <a:rPr lang="en-US" dirty="0">
                <a:solidFill>
                  <a:schemeClr val="accent2"/>
                </a:solidFill>
              </a:rPr>
              <a:t>Introduction</a:t>
            </a:r>
            <a:endParaRPr lang="en-US" dirty="0"/>
          </a:p>
        </p:txBody>
      </p:sp>
      <p:sp>
        <p:nvSpPr>
          <p:cNvPr id="3" name="Content Placeholder 2">
            <a:extLst>
              <a:ext uri="{FF2B5EF4-FFF2-40B4-BE49-F238E27FC236}">
                <a16:creationId xmlns:a16="http://schemas.microsoft.com/office/drawing/2014/main" id="{AE929C21-ACCF-AE49-9F05-A0B695E16A7B}"/>
              </a:ext>
            </a:extLst>
          </p:cNvPr>
          <p:cNvSpPr>
            <a:spLocks noGrp="1"/>
          </p:cNvSpPr>
          <p:nvPr>
            <p:ph idx="1"/>
          </p:nvPr>
        </p:nvSpPr>
        <p:spPr/>
        <p:txBody>
          <a:bodyPr/>
          <a:lstStyle/>
          <a:p>
            <a:pPr marL="0" indent="0">
              <a:buNone/>
            </a:pPr>
            <a:r>
              <a:rPr lang="en-US" dirty="0"/>
              <a:t>The global nature of today’s business and growing diversity within countries, businesses and </a:t>
            </a:r>
            <a:r>
              <a:rPr lang="en-US" dirty="0" err="1"/>
              <a:t>organisations</a:t>
            </a:r>
            <a:r>
              <a:rPr lang="en-US" dirty="0"/>
              <a:t> need to know how to:</a:t>
            </a:r>
          </a:p>
          <a:p>
            <a:pPr marL="0" indent="0">
              <a:buNone/>
            </a:pPr>
            <a:endParaRPr lang="en-US" dirty="0"/>
          </a:p>
          <a:p>
            <a:pPr lvl="1"/>
            <a:r>
              <a:rPr lang="en-US" sz="2800" dirty="0"/>
              <a:t>interact across national boundaries;</a:t>
            </a:r>
          </a:p>
          <a:p>
            <a:pPr lvl="1"/>
            <a:endParaRPr lang="en-US" sz="2800" dirty="0"/>
          </a:p>
          <a:p>
            <a:pPr lvl="1"/>
            <a:r>
              <a:rPr lang="en-US" sz="2800" dirty="0"/>
              <a:t>manage the diversity of their staff effectively; and</a:t>
            </a:r>
          </a:p>
          <a:p>
            <a:pPr lvl="1"/>
            <a:endParaRPr lang="en-US" sz="2800" dirty="0"/>
          </a:p>
          <a:p>
            <a:pPr lvl="1"/>
            <a:r>
              <a:rPr lang="en-US" sz="2800" dirty="0"/>
              <a:t>communicate effectively with variety of stakeholders. </a:t>
            </a:r>
          </a:p>
          <a:p>
            <a:pPr marL="457200" lvl="1" indent="0">
              <a:buNone/>
            </a:pPr>
            <a:endParaRPr lang="en-US" dirty="0"/>
          </a:p>
        </p:txBody>
      </p:sp>
    </p:spTree>
    <p:extLst>
      <p:ext uri="{BB962C8B-B14F-4D97-AF65-F5344CB8AC3E}">
        <p14:creationId xmlns:p14="http://schemas.microsoft.com/office/powerpoint/2010/main" val="413474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this a </a:t>
            </a:r>
            <a:r>
              <a:rPr lang="en-AU" dirty="0" smtClean="0">
                <a:solidFill>
                  <a:schemeClr val="accent2"/>
                </a:solidFill>
              </a:rPr>
              <a:t>worldly mindset </a:t>
            </a:r>
            <a:r>
              <a:rPr lang="en-AU" dirty="0" smtClean="0"/>
              <a:t>or not?</a:t>
            </a:r>
            <a:br>
              <a:rPr lang="en-AU" dirty="0" smtClean="0"/>
            </a:br>
            <a:r>
              <a:rPr lang="en-AU" dirty="0" smtClean="0"/>
              <a:t>…pause for a thought</a:t>
            </a:r>
            <a:endParaRPr lang="en-AU" dirty="0"/>
          </a:p>
        </p:txBody>
      </p:sp>
      <p:sp>
        <p:nvSpPr>
          <p:cNvPr id="3" name="Content Placeholder 2"/>
          <p:cNvSpPr>
            <a:spLocks noGrp="1"/>
          </p:cNvSpPr>
          <p:nvPr>
            <p:ph idx="1"/>
          </p:nvPr>
        </p:nvSpPr>
        <p:spPr/>
        <p:txBody>
          <a:bodyPr/>
          <a:lstStyle/>
          <a:p>
            <a:pPr marL="0" indent="0">
              <a:buNone/>
            </a:pPr>
            <a:endParaRPr lang="en-AU" sz="2400" u="sng" dirty="0" smtClean="0">
              <a:hlinkClick r:id="rId3"/>
            </a:endParaRPr>
          </a:p>
          <a:p>
            <a:pPr marL="0" indent="0">
              <a:buNone/>
            </a:pPr>
            <a:r>
              <a:rPr lang="en-AU" sz="2400" u="sng" dirty="0" smtClean="0">
                <a:hlinkClick r:id="rId3"/>
              </a:rPr>
              <a:t>https</a:t>
            </a:r>
            <a:r>
              <a:rPr lang="en-AU" sz="2400" u="sng" dirty="0">
                <a:hlinkClick r:id="rId3"/>
              </a:rPr>
              <a:t>://youtu.be/oWp_djG3zjw</a:t>
            </a:r>
            <a:endParaRPr lang="en-AU" sz="2400" dirty="0"/>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4075982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Culture: Hofstede (2001)</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p:txBody>
          <a:bodyPr>
            <a:normAutofit fontScale="77500" lnSpcReduction="20000"/>
          </a:bodyPr>
          <a:lstStyle/>
          <a:p>
            <a:pPr marL="0" indent="0" algn="ctr">
              <a:buNone/>
            </a:pPr>
            <a:r>
              <a:rPr lang="en-AU" sz="3000" b="1" dirty="0"/>
              <a:t>‘The collective programming of the mind distinguishing the members of one group or category of people from other’</a:t>
            </a:r>
          </a:p>
          <a:p>
            <a:pPr marL="0" indent="0" algn="ctr">
              <a:buNone/>
            </a:pPr>
            <a:endParaRPr lang="en-AU" sz="3000" dirty="0"/>
          </a:p>
          <a:p>
            <a:pPr marL="0" indent="0" algn="ctr">
              <a:buNone/>
            </a:pPr>
            <a:endParaRPr lang="en-AU" sz="3000" dirty="0"/>
          </a:p>
          <a:p>
            <a:r>
              <a:rPr lang="en-AU" sz="3100" dirty="0"/>
              <a:t>National culture is a key source of people’s </a:t>
            </a:r>
            <a:r>
              <a:rPr lang="en-AU" sz="3100" dirty="0">
                <a:solidFill>
                  <a:srgbClr val="0070C0"/>
                </a:solidFill>
              </a:rPr>
              <a:t>values</a:t>
            </a:r>
            <a:r>
              <a:rPr lang="en-AU" sz="3100" dirty="0"/>
              <a:t> and </a:t>
            </a:r>
            <a:r>
              <a:rPr lang="en-AU" sz="3100" dirty="0">
                <a:solidFill>
                  <a:srgbClr val="0070C0"/>
                </a:solidFill>
              </a:rPr>
              <a:t>beliefs</a:t>
            </a:r>
          </a:p>
          <a:p>
            <a:endParaRPr lang="en-AU" sz="3100" dirty="0"/>
          </a:p>
          <a:p>
            <a:r>
              <a:rPr lang="en-AU" sz="3100" dirty="0"/>
              <a:t>National culture has a noticeable influence on </a:t>
            </a:r>
            <a:r>
              <a:rPr lang="en-AU" sz="3100" dirty="0">
                <a:solidFill>
                  <a:srgbClr val="0070C0"/>
                </a:solidFill>
              </a:rPr>
              <a:t>behaviour</a:t>
            </a:r>
            <a:r>
              <a:rPr lang="en-AU" sz="3100" dirty="0"/>
              <a:t> and dictates rules about how to behave </a:t>
            </a:r>
          </a:p>
          <a:p>
            <a:pPr lvl="1"/>
            <a:r>
              <a:rPr lang="en-AU" sz="3100" dirty="0"/>
              <a:t>e.g., solve problems, make decisions</a:t>
            </a:r>
          </a:p>
          <a:p>
            <a:pPr marL="0" indent="0" algn="ctr">
              <a:buNone/>
            </a:pPr>
            <a:endParaRPr lang="en-AU" dirty="0"/>
          </a:p>
          <a:p>
            <a:pPr marL="0" indent="0">
              <a:buNone/>
            </a:pPr>
            <a:endParaRPr lang="en-AU" dirty="0"/>
          </a:p>
          <a:p>
            <a:pPr marL="0" indent="0" algn="r">
              <a:buNone/>
            </a:pPr>
            <a:r>
              <a:rPr lang="en-AU" dirty="0"/>
              <a:t>					</a:t>
            </a:r>
            <a:endParaRPr lang="en-AU" sz="1800" dirty="0"/>
          </a:p>
          <a:p>
            <a:pPr marL="0" indent="0">
              <a:buNone/>
            </a:pPr>
            <a:endParaRPr lang="en-AU" sz="1800" dirty="0"/>
          </a:p>
          <a:p>
            <a:pPr marL="0" indent="0">
              <a:buNone/>
            </a:pPr>
            <a:endParaRPr lang="en-US" dirty="0"/>
          </a:p>
        </p:txBody>
      </p:sp>
    </p:spTree>
    <p:extLst>
      <p:ext uri="{BB962C8B-B14F-4D97-AF65-F5344CB8AC3E}">
        <p14:creationId xmlns:p14="http://schemas.microsoft.com/office/powerpoint/2010/main" val="119819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Culture</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p:txBody>
          <a:bodyPr>
            <a:normAutofit lnSpcReduction="10000"/>
          </a:bodyPr>
          <a:lstStyle/>
          <a:p>
            <a:r>
              <a:rPr lang="en-US" dirty="0"/>
              <a:t>Values </a:t>
            </a:r>
          </a:p>
          <a:p>
            <a:r>
              <a:rPr lang="en-US" dirty="0"/>
              <a:t>Beliefs</a:t>
            </a:r>
          </a:p>
          <a:p>
            <a:r>
              <a:rPr lang="en-US" dirty="0"/>
              <a:t>Norms</a:t>
            </a:r>
          </a:p>
          <a:p>
            <a:r>
              <a:rPr lang="en-US" dirty="0"/>
              <a:t>Symbols</a:t>
            </a:r>
          </a:p>
          <a:p>
            <a:r>
              <a:rPr lang="en-US" dirty="0"/>
              <a:t>Language</a:t>
            </a:r>
          </a:p>
          <a:p>
            <a:r>
              <a:rPr lang="en-US" dirty="0"/>
              <a:t>Traditions</a:t>
            </a:r>
          </a:p>
          <a:p>
            <a:r>
              <a:rPr lang="en-US" dirty="0"/>
              <a:t>Dress &amp; morality</a:t>
            </a:r>
          </a:p>
          <a:p>
            <a:r>
              <a:rPr lang="en-US" dirty="0"/>
              <a:t>Religion</a:t>
            </a:r>
          </a:p>
          <a:p>
            <a:r>
              <a:rPr lang="en-US" dirty="0"/>
              <a:t>Public &amp; private </a:t>
            </a:r>
            <a:r>
              <a:rPr lang="en-US" dirty="0" err="1"/>
              <a:t>behaviours</a:t>
            </a:r>
            <a:r>
              <a:rPr lang="en-US" dirty="0"/>
              <a:t> </a:t>
            </a:r>
          </a:p>
          <a:p>
            <a:endParaRPr lang="en-US" dirty="0"/>
          </a:p>
        </p:txBody>
      </p:sp>
    </p:spTree>
    <p:extLst>
      <p:ext uri="{BB962C8B-B14F-4D97-AF65-F5344CB8AC3E}">
        <p14:creationId xmlns:p14="http://schemas.microsoft.com/office/powerpoint/2010/main" val="197813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2616-BC50-FE4F-85AF-42E25E7486BE}"/>
              </a:ext>
            </a:extLst>
          </p:cNvPr>
          <p:cNvSpPr>
            <a:spLocks noGrp="1"/>
          </p:cNvSpPr>
          <p:nvPr>
            <p:ph type="title"/>
          </p:nvPr>
        </p:nvSpPr>
        <p:spPr/>
        <p:txBody>
          <a:bodyPr/>
          <a:lstStyle/>
          <a:p>
            <a:r>
              <a:rPr lang="en-US" dirty="0">
                <a:solidFill>
                  <a:schemeClr val="accent2"/>
                </a:solidFill>
              </a:rPr>
              <a:t>Six Dimensions of Culture</a:t>
            </a:r>
            <a:endParaRPr lang="en-US" dirty="0"/>
          </a:p>
        </p:txBody>
      </p:sp>
      <p:sp>
        <p:nvSpPr>
          <p:cNvPr id="3" name="Content Placeholder 2">
            <a:extLst>
              <a:ext uri="{FF2B5EF4-FFF2-40B4-BE49-F238E27FC236}">
                <a16:creationId xmlns:a16="http://schemas.microsoft.com/office/drawing/2014/main" id="{F2798CA4-8E8F-5046-BD60-061C0B677C5A}"/>
              </a:ext>
            </a:extLst>
          </p:cNvPr>
          <p:cNvSpPr>
            <a:spLocks noGrp="1"/>
          </p:cNvSpPr>
          <p:nvPr>
            <p:ph idx="1"/>
          </p:nvPr>
        </p:nvSpPr>
        <p:spPr>
          <a:xfrm>
            <a:off x="838200" y="1690688"/>
            <a:ext cx="10515600" cy="4486275"/>
          </a:xfrm>
        </p:spPr>
        <p:txBody>
          <a:bodyPr>
            <a:normAutofit lnSpcReduction="10000"/>
          </a:bodyPr>
          <a:lstStyle/>
          <a:p>
            <a:pPr marL="0" indent="0">
              <a:buNone/>
            </a:pPr>
            <a:r>
              <a:rPr lang="en-US" dirty="0"/>
              <a:t>Hofstede’s national culture dimensions help global managers improve their understanding of cultural differences and cope with workplace diversity:</a:t>
            </a:r>
          </a:p>
          <a:p>
            <a:pPr marL="0" indent="0">
              <a:buNone/>
            </a:pPr>
            <a:endParaRPr lang="en-US" dirty="0"/>
          </a:p>
          <a:p>
            <a:pPr marL="514350" indent="-514350">
              <a:buAutoNum type="arabicPeriod"/>
            </a:pPr>
            <a:r>
              <a:rPr lang="en-US" dirty="0"/>
              <a:t>Power Distance</a:t>
            </a:r>
          </a:p>
          <a:p>
            <a:pPr marL="514350" indent="-514350">
              <a:buAutoNum type="arabicPeriod"/>
            </a:pPr>
            <a:r>
              <a:rPr lang="en-US" dirty="0"/>
              <a:t>Individualism Vs. Collectivism</a:t>
            </a:r>
          </a:p>
          <a:p>
            <a:pPr marL="514350" indent="-514350">
              <a:buAutoNum type="arabicPeriod"/>
            </a:pPr>
            <a:r>
              <a:rPr lang="en-US" dirty="0"/>
              <a:t>Masculinity Vs. Femininity</a:t>
            </a:r>
          </a:p>
          <a:p>
            <a:pPr marL="514350" indent="-514350">
              <a:buAutoNum type="arabicPeriod"/>
            </a:pPr>
            <a:r>
              <a:rPr lang="en-US" dirty="0"/>
              <a:t>Uncertainty Avoidance </a:t>
            </a:r>
          </a:p>
          <a:p>
            <a:pPr marL="514350" indent="-514350">
              <a:buAutoNum type="arabicPeriod"/>
            </a:pPr>
            <a:r>
              <a:rPr lang="en-US" dirty="0"/>
              <a:t>Long-term orientation Vs. Short-term orientation</a:t>
            </a:r>
          </a:p>
          <a:p>
            <a:pPr marL="514350" indent="-514350">
              <a:buAutoNum type="arabicPeriod"/>
            </a:pPr>
            <a:r>
              <a:rPr lang="en-US" dirty="0"/>
              <a:t>Indulgence Vs. Restraint</a:t>
            </a:r>
          </a:p>
        </p:txBody>
      </p:sp>
    </p:spTree>
    <p:extLst>
      <p:ext uri="{BB962C8B-B14F-4D97-AF65-F5344CB8AC3E}">
        <p14:creationId xmlns:p14="http://schemas.microsoft.com/office/powerpoint/2010/main" val="756858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Strategy and Innovation&amp;quot;&quot;/&gt;&lt;property id=&quot;20307&quot; value=&quot;273&quot;/&gt;&lt;/object&gt;&lt;object type=&quot;3&quot; unique_id=&quot;10004&quot;&gt;&lt;property id=&quot;20148&quot; value=&quot;5&quot;/&gt;&lt;property id=&quot;20300&quot; value=&quot;Slide 2 - &amp;quot;Objectives&amp;quot;&quot;/&gt;&lt;property id=&quot;20307&quot; value=&quot;271&quot;/&gt;&lt;/object&gt;&lt;object type=&quot;3&quot; unique_id=&quot;10005&quot;&gt;&lt;property id=&quot;20148&quot; value=&quot;5&quot;/&gt;&lt;property id=&quot;20300&quot; value=&quot;Slide 3 - &amp;quot;External Environment&amp;quot;&quot;/&gt;&lt;property id=&quot;20307&quot; value=&quot;285&quot;/&gt;&lt;/object&gt;&lt;object type=&quot;3&quot; unique_id=&quot;10006&quot;&gt;&lt;property id=&quot;20148&quot; value=&quot;5&quot;/&gt;&lt;property id=&quot;20300&quot; value=&quot;Slide 6 - &amp;quot;Industry Environment&amp;quot;&quot;/&gt;&lt;property id=&quot;20307&quot; value=&quot;286&quot;/&gt;&lt;/object&gt;&lt;object type=&quot;3&quot; unique_id=&quot;10007&quot;&gt;&lt;property id=&quot;20148&quot; value=&quot;5&quot;/&gt;&lt;property id=&quot;20300&quot; value=&quot;Slide 7 - &amp;quot;Industry Analysis:  Threats&amp;quot;&quot;/&gt;&lt;property id=&quot;20307&quot; value=&quot;276&quot;/&gt;&lt;/object&gt;&lt;object type=&quot;3&quot; unique_id=&quot;10008&quot;&gt;&lt;property id=&quot;20148&quot; value=&quot;5&quot;/&gt;&lt;property id=&quot;20300&quot; value=&quot;Slide 8 - &amp;quot;Threat of New Entrants&amp;quot;&quot;/&gt;&lt;property id=&quot;20307&quot; value=&quot;278&quot;/&gt;&lt;/object&gt;&lt;object type=&quot;3&quot; unique_id=&quot;10009&quot;&gt;&lt;property id=&quot;20148&quot; value=&quot;5&quot;/&gt;&lt;property id=&quot;20300&quot; value=&quot;Slide 9 - &amp;quot;Threat of New Entrants&amp;quot;&quot;/&gt;&lt;property id=&quot;20307&quot; value=&quot;287&quot;/&gt;&lt;/object&gt;&lt;object type=&quot;3&quot; unique_id=&quot;10010&quot;&gt;&lt;property id=&quot;20148&quot; value=&quot;5&quot;/&gt;&lt;property id=&quot;20300&quot; value=&quot;Slide 10 - &amp;quot;Threat of New Entrants&amp;quot;&quot;/&gt;&lt;property id=&quot;20307&quot; value=&quot;288&quot;/&gt;&lt;/object&gt;&lt;object type=&quot;3&quot; unique_id=&quot;10011&quot;&gt;&lt;property id=&quot;20148&quot; value=&quot;5&quot;/&gt;&lt;property id=&quot;20300&quot; value=&quot;Slide 12 - &amp;quot;Intensity of Rivalry among Competitors&amp;quot;&quot;/&gt;&lt;property id=&quot;20307&quot; value=&quot;277&quot;/&gt;&lt;/object&gt;&lt;object type=&quot;3&quot; unique_id=&quot;10012&quot;&gt;&lt;property id=&quot;20148&quot; value=&quot;5&quot;/&gt;&lt;property id=&quot;20300&quot; value=&quot;Slide 13 - &amp;quot;Threat of Substitute Products&amp;quot;&quot;/&gt;&lt;property id=&quot;20307&quot; value=&quot;279&quot;/&gt;&lt;/object&gt;&lt;object type=&quot;3&quot; unique_id=&quot;10013&quot;&gt;&lt;property id=&quot;20148&quot; value=&quot;5&quot;/&gt;&lt;property id=&quot;20300&quot; value=&quot;Slide 14 - &amp;quot;Bargaining Power of Suppliers&amp;quot;&quot;/&gt;&lt;property id=&quot;20307&quot; value=&quot;280&quot;/&gt;&lt;/object&gt;&lt;object type=&quot;3&quot; unique_id=&quot;10014&quot;&gt;&lt;property id=&quot;20148&quot; value=&quot;5&quot;/&gt;&lt;property id=&quot;20300&quot; value=&quot;Slide 16 - &amp;quot;Bargaining Power of Customers &amp;quot;&quot;/&gt;&lt;property id=&quot;20307&quot; value=&quot;281&quot;/&gt;&lt;/object&gt;&lt;object type=&quot;3&quot; unique_id=&quot;10015&quot;&gt;&lt;property id=&quot;20148&quot; value=&quot;5&quot;/&gt;&lt;property id=&quot;20300&quot; value=&quot;Slide 18 - &amp;quot;Profitability Potential&amp;quot;&quot;/&gt;&lt;property id=&quot;20307&quot; value=&quot;282&quot;/&gt;&lt;/object&gt;&lt;object type=&quot;3&quot; unique_id=&quot;10016&quot;&gt;&lt;property id=&quot;20148&quot; value=&quot;5&quot;/&gt;&lt;property id=&quot;20300&quot; value=&quot;Slide 19 - &amp;quot;Managing the Threats&amp;quot;&quot;/&gt;&lt;property id=&quot;20307&quot; value=&quot;284&quot;/&gt;&lt;/object&gt;&lt;object type=&quot;3&quot; unique_id=&quot;10017&quot;&gt;&lt;property id=&quot;20148&quot; value=&quot;5&quot;/&gt;&lt;property id=&quot;20300&quot; value=&quot;Slide 22 - &amp;quot;Summary&amp;quot;&quot;/&gt;&lt;property id=&quot;20307&quot; value=&quot;289&quot;/&gt;&lt;/object&gt;&lt;object type=&quot;3&quot; unique_id=&quot;10086&quot;&gt;&lt;property id=&quot;20148&quot; value=&quot;5&quot;/&gt;&lt;property id=&quot;20300&quot; value=&quot;Slide 4 - &amp;quot;What is an industry?&amp;quot;&quot;/&gt;&lt;property id=&quot;20307&quot; value=&quot;290&quot;/&gt;&lt;/object&gt;&lt;object type=&quot;3&quot; unique_id=&quot;10141&quot;&gt;&lt;property id=&quot;20148&quot; value=&quot;5&quot;/&gt;&lt;property id=&quot;20300&quot; value=&quot;Slide 5 - &amp;quot;What is an industry?&amp;quot;&quot;/&gt;&lt;property id=&quot;20307&quot; value=&quot;291&quot;/&gt;&lt;/object&gt;&lt;object type=&quot;3&quot; unique_id=&quot;10256&quot;&gt;&lt;property id=&quot;20148&quot; value=&quot;5&quot;/&gt;&lt;property id=&quot;20300&quot; value=&quot;Slide 15 - &amp;quot;Example:  Surging Oil Prices Slap Airlines (and Travellers) &amp;quot;&quot;/&gt;&lt;property id=&quot;20307&quot; value=&quot;292&quot;/&gt;&lt;/object&gt;&lt;object type=&quot;3&quot; unique_id=&quot;10257&quot;&gt;&lt;property id=&quot;20148&quot; value=&quot;5&quot;/&gt;&lt;property id=&quot;20300&quot; value=&quot;Slide 17 - &amp;quot;Example: Big Tomato ‘sent home’ by chains &amp;quot;&quot;/&gt;&lt;property id=&quot;20307&quot; value=&quot;293&quot;/&gt;&lt;/object&gt;&lt;object type=&quot;3&quot; unique_id=&quot;10321&quot;&gt;&lt;property id=&quot;20148&quot; value=&quot;5&quot;/&gt;&lt;property id=&quot;20300&quot; value=&quot;Slide 11 - &amp;quot;Example:  Retailers scared of 'online shopping monster' &amp;quot;&quot;/&gt;&lt;property id=&quot;20307&quot; value=&quot;294&quot;/&gt;&lt;/object&gt;&lt;object type=&quot;3&quot; unique_id=&quot;10454&quot;&gt;&lt;property id=&quot;20148&quot; value=&quot;5&quot;/&gt;&lt;property id=&quot;20300&quot; value=&quot;Slide 20 - &amp;quot;Bringing it all together&amp;quot;&quot;/&gt;&lt;property id=&quot;20307&quot; value=&quot;295&quot;/&gt;&lt;/object&gt;&lt;object type=&quot;3&quot; unique_id=&quot;10455&quot;&gt;&lt;property id=&quot;20148&quot; value=&quot;5&quot;/&gt;&lt;property id=&quot;20300&quot; value=&quot;Slide 21 - &amp;quot;Gathering data &amp;quot;&quot;/&gt;&lt;property id=&quot;20307&quot; value=&quot;296&quot;/&gt;&lt;/object&gt;&lt;/object&gt;&lt;object type=&quot;8&quot; unique_id=&quot;1003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2148</Words>
  <Application>Microsoft Office PowerPoint</Application>
  <PresentationFormat>Widescreen</PresentationFormat>
  <Paragraphs>481</Paragraphs>
  <Slides>44</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Verdana</vt:lpstr>
      <vt:lpstr>ヒラギノ角ゴ Pro W3</vt:lpstr>
      <vt:lpstr>Office Theme</vt:lpstr>
      <vt:lpstr>MAN707 Strategy, change &amp; leadership   </vt:lpstr>
      <vt:lpstr>Assessment 3 – Strategy Report</vt:lpstr>
      <vt:lpstr>Culture &amp; Performance - Learning Objectives</vt:lpstr>
      <vt:lpstr>National Culture </vt:lpstr>
      <vt:lpstr>Introduction</vt:lpstr>
      <vt:lpstr>Is this a worldly mindset or not? …pause for a thought</vt:lpstr>
      <vt:lpstr>Culture: Hofstede (2001)</vt:lpstr>
      <vt:lpstr>Culture</vt:lpstr>
      <vt:lpstr>Six Dimensions of Culture</vt:lpstr>
      <vt:lpstr>Power Distance (PD)</vt:lpstr>
      <vt:lpstr>PowerPoint Presentation</vt:lpstr>
      <vt:lpstr>Individualism Vs. Collectivism (IDV)</vt:lpstr>
      <vt:lpstr>PowerPoint Presentation</vt:lpstr>
      <vt:lpstr>Masculinity Vs. Femininity (MAS)</vt:lpstr>
      <vt:lpstr>PowerPoint Presentation</vt:lpstr>
      <vt:lpstr>Uncertainty Avoidance (UA)</vt:lpstr>
      <vt:lpstr>PowerPoint Presentation</vt:lpstr>
      <vt:lpstr>Short-term Vs. Long-term Orientation </vt:lpstr>
      <vt:lpstr>PowerPoint Presentation</vt:lpstr>
      <vt:lpstr>Indulgence Vs. Restraint (IVR)</vt:lpstr>
      <vt:lpstr>PowerPoint Presentation</vt:lpstr>
      <vt:lpstr>Comparing countries </vt:lpstr>
      <vt:lpstr>Activity</vt:lpstr>
      <vt:lpstr>National Culture and Workplace</vt:lpstr>
      <vt:lpstr>Organisational Culture </vt:lpstr>
      <vt:lpstr>Organisational Culture </vt:lpstr>
      <vt:lpstr>Why is Organisational Culture Important? </vt:lpstr>
      <vt:lpstr>Sources of Organisational Culture</vt:lpstr>
      <vt:lpstr>The ways employees learn culture </vt:lpstr>
      <vt:lpstr>Organisational culture: Strong Vs. Weak</vt:lpstr>
      <vt:lpstr>Three Levels of Culture Model: Schein (1985) </vt:lpstr>
      <vt:lpstr>Organisational culture audit</vt:lpstr>
      <vt:lpstr>Culture Audit</vt:lpstr>
      <vt:lpstr>Culture Audit</vt:lpstr>
      <vt:lpstr>Culture Audit</vt:lpstr>
      <vt:lpstr>Culture Audit</vt:lpstr>
      <vt:lpstr>Culture Audit</vt:lpstr>
      <vt:lpstr>Culture Audit</vt:lpstr>
      <vt:lpstr>Culture Audit</vt:lpstr>
      <vt:lpstr>Current issues concerning organisational culture </vt:lpstr>
      <vt:lpstr>Current issues concerning organisational culture </vt:lpstr>
      <vt:lpstr>Current issues concerning organisational culture </vt:lpstr>
      <vt:lpstr>National Culture, Organisational Culture &amp; Organisational Performance – concluding points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MAN707 Strategy, change &amp; leadership</dc:title>
  <dc:creator>Marcela Fang</dc:creator>
  <cp:lastModifiedBy>Marcela Fang</cp:lastModifiedBy>
  <cp:revision>21</cp:revision>
  <cp:lastPrinted>2019-10-07T23:08:30Z</cp:lastPrinted>
  <dcterms:created xsi:type="dcterms:W3CDTF">2019-10-07T04:11:51Z</dcterms:created>
  <dcterms:modified xsi:type="dcterms:W3CDTF">2019-10-24T04:21:06Z</dcterms:modified>
</cp:coreProperties>
</file>