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18" r:id="rId2"/>
    <p:sldId id="319" r:id="rId3"/>
    <p:sldId id="348" r:id="rId4"/>
    <p:sldId id="349" r:id="rId5"/>
    <p:sldId id="350" r:id="rId6"/>
    <p:sldId id="351" r:id="rId7"/>
    <p:sldId id="353" r:id="rId8"/>
    <p:sldId id="352" r:id="rId9"/>
    <p:sldId id="331" r:id="rId10"/>
    <p:sldId id="332" r:id="rId11"/>
    <p:sldId id="354" r:id="rId12"/>
    <p:sldId id="268" r:id="rId13"/>
    <p:sldId id="355" r:id="rId14"/>
    <p:sldId id="335" r:id="rId15"/>
    <p:sldId id="321" r:id="rId16"/>
    <p:sldId id="322" r:id="rId17"/>
    <p:sldId id="336" r:id="rId18"/>
    <p:sldId id="337" r:id="rId19"/>
    <p:sldId id="338" r:id="rId20"/>
    <p:sldId id="356" r:id="rId21"/>
    <p:sldId id="343" r:id="rId22"/>
    <p:sldId id="344" r:id="rId23"/>
    <p:sldId id="357" r:id="rId24"/>
    <p:sldId id="358" r:id="rId25"/>
    <p:sldId id="359" r:id="rId26"/>
    <p:sldId id="342" r:id="rId27"/>
  </p:sldIdLst>
  <p:sldSz cx="12192000" cy="6858000"/>
  <p:notesSz cx="6805613" cy="9939338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6"/>
    <p:restoredTop sz="85175"/>
  </p:normalViewPr>
  <p:slideViewPr>
    <p:cSldViewPr snapToGrid="0" snapToObjects="1">
      <p:cViewPr varScale="1">
        <p:scale>
          <a:sx n="82" d="100"/>
          <a:sy n="82" d="100"/>
        </p:scale>
        <p:origin x="106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C6776E-4C5A-9044-BDF2-CBEEB5AECB7C}" type="doc">
      <dgm:prSet loTypeId="urn:microsoft.com/office/officeart/2005/8/layout/arrow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2E9BAD1-1AFA-6347-A3C1-780CD0290F5E}">
      <dgm:prSet phldrT="[Text]"/>
      <dgm:spPr/>
      <dgm:t>
        <a:bodyPr/>
        <a:lstStyle/>
        <a:p>
          <a:r>
            <a:rPr lang="en-US" dirty="0"/>
            <a:t>Driving forces</a:t>
          </a:r>
        </a:p>
      </dgm:t>
    </dgm:pt>
    <dgm:pt modelId="{9D7ACC66-782B-124D-A95B-A2317A680954}" type="parTrans" cxnId="{EFF7A130-7EA5-5044-B4D2-C9F8E78519FD}">
      <dgm:prSet/>
      <dgm:spPr/>
      <dgm:t>
        <a:bodyPr/>
        <a:lstStyle/>
        <a:p>
          <a:endParaRPr lang="en-US"/>
        </a:p>
      </dgm:t>
    </dgm:pt>
    <dgm:pt modelId="{06DA0470-1B0E-E04D-A59A-3FE481EF32C6}" type="sibTrans" cxnId="{EFF7A130-7EA5-5044-B4D2-C9F8E78519FD}">
      <dgm:prSet/>
      <dgm:spPr/>
      <dgm:t>
        <a:bodyPr/>
        <a:lstStyle/>
        <a:p>
          <a:endParaRPr lang="en-US"/>
        </a:p>
      </dgm:t>
    </dgm:pt>
    <dgm:pt modelId="{E7046D46-76D4-CF42-8CB1-E774DD228345}">
      <dgm:prSet phldrT="[Text]"/>
      <dgm:spPr/>
      <dgm:t>
        <a:bodyPr/>
        <a:lstStyle/>
        <a:p>
          <a:r>
            <a:rPr lang="en-US" dirty="0"/>
            <a:t>Restraining Forces</a:t>
          </a:r>
        </a:p>
      </dgm:t>
    </dgm:pt>
    <dgm:pt modelId="{A87EDBE1-E223-CD4C-AC10-5E88A88492A5}" type="parTrans" cxnId="{C24F8F36-0A25-494E-B710-AE2F1FACC5EE}">
      <dgm:prSet/>
      <dgm:spPr/>
      <dgm:t>
        <a:bodyPr/>
        <a:lstStyle/>
        <a:p>
          <a:endParaRPr lang="en-US"/>
        </a:p>
      </dgm:t>
    </dgm:pt>
    <dgm:pt modelId="{FB7EB68C-9066-7F43-B968-B3749AF43A76}" type="sibTrans" cxnId="{C24F8F36-0A25-494E-B710-AE2F1FACC5EE}">
      <dgm:prSet/>
      <dgm:spPr/>
      <dgm:t>
        <a:bodyPr/>
        <a:lstStyle/>
        <a:p>
          <a:endParaRPr lang="en-US"/>
        </a:p>
      </dgm:t>
    </dgm:pt>
    <dgm:pt modelId="{A0A69FA8-52A3-9443-977C-430B98E55439}" type="pres">
      <dgm:prSet presAssocID="{25C6776E-4C5A-9044-BDF2-CBEEB5AECB7C}" presName="diagram" presStyleCnt="0">
        <dgm:presLayoutVars>
          <dgm:dir/>
          <dgm:resizeHandles val="exact"/>
        </dgm:presLayoutVars>
      </dgm:prSet>
      <dgm:spPr/>
    </dgm:pt>
    <dgm:pt modelId="{6E80D5D0-75C4-CC4E-98B4-FA30EA633577}" type="pres">
      <dgm:prSet presAssocID="{02E9BAD1-1AFA-6347-A3C1-780CD0290F5E}" presName="arrow" presStyleLbl="node1" presStyleIdx="0" presStyleCnt="2">
        <dgm:presLayoutVars>
          <dgm:bulletEnabled val="1"/>
        </dgm:presLayoutVars>
      </dgm:prSet>
      <dgm:spPr/>
    </dgm:pt>
    <dgm:pt modelId="{ADE324C2-1FBE-DC49-96C8-454952EE6367}" type="pres">
      <dgm:prSet presAssocID="{E7046D46-76D4-CF42-8CB1-E774DD228345}" presName="arrow" presStyleLbl="node1" presStyleIdx="1" presStyleCnt="2">
        <dgm:presLayoutVars>
          <dgm:bulletEnabled val="1"/>
        </dgm:presLayoutVars>
      </dgm:prSet>
      <dgm:spPr/>
    </dgm:pt>
  </dgm:ptLst>
  <dgm:cxnLst>
    <dgm:cxn modelId="{EFF7A130-7EA5-5044-B4D2-C9F8E78519FD}" srcId="{25C6776E-4C5A-9044-BDF2-CBEEB5AECB7C}" destId="{02E9BAD1-1AFA-6347-A3C1-780CD0290F5E}" srcOrd="0" destOrd="0" parTransId="{9D7ACC66-782B-124D-A95B-A2317A680954}" sibTransId="{06DA0470-1B0E-E04D-A59A-3FE481EF32C6}"/>
    <dgm:cxn modelId="{C24F8F36-0A25-494E-B710-AE2F1FACC5EE}" srcId="{25C6776E-4C5A-9044-BDF2-CBEEB5AECB7C}" destId="{E7046D46-76D4-CF42-8CB1-E774DD228345}" srcOrd="1" destOrd="0" parTransId="{A87EDBE1-E223-CD4C-AC10-5E88A88492A5}" sibTransId="{FB7EB68C-9066-7F43-B968-B3749AF43A76}"/>
    <dgm:cxn modelId="{6B84287F-4DDB-5F4E-B3DE-9C1EE838CDCA}" type="presOf" srcId="{E7046D46-76D4-CF42-8CB1-E774DD228345}" destId="{ADE324C2-1FBE-DC49-96C8-454952EE6367}" srcOrd="0" destOrd="0" presId="urn:microsoft.com/office/officeart/2005/8/layout/arrow5"/>
    <dgm:cxn modelId="{A51B35EA-9261-5F46-A1B3-A756C466AA43}" type="presOf" srcId="{02E9BAD1-1AFA-6347-A3C1-780CD0290F5E}" destId="{6E80D5D0-75C4-CC4E-98B4-FA30EA633577}" srcOrd="0" destOrd="0" presId="urn:microsoft.com/office/officeart/2005/8/layout/arrow5"/>
    <dgm:cxn modelId="{6EBBD3F0-26C7-C141-905F-85C6E5814AF4}" type="presOf" srcId="{25C6776E-4C5A-9044-BDF2-CBEEB5AECB7C}" destId="{A0A69FA8-52A3-9443-977C-430B98E55439}" srcOrd="0" destOrd="0" presId="urn:microsoft.com/office/officeart/2005/8/layout/arrow5"/>
    <dgm:cxn modelId="{A15FF527-9DD9-C640-BE12-8B3D7AC9CAE4}" type="presParOf" srcId="{A0A69FA8-52A3-9443-977C-430B98E55439}" destId="{6E80D5D0-75C4-CC4E-98B4-FA30EA633577}" srcOrd="0" destOrd="0" presId="urn:microsoft.com/office/officeart/2005/8/layout/arrow5"/>
    <dgm:cxn modelId="{6390677E-4D30-8346-A20D-9533270FE08C}" type="presParOf" srcId="{A0A69FA8-52A3-9443-977C-430B98E55439}" destId="{ADE324C2-1FBE-DC49-96C8-454952EE636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AEA440-D49A-A344-86F3-8D0611505FD4}" type="doc">
      <dgm:prSet loTypeId="urn:microsoft.com/office/officeart/2005/8/layout/pyramid3" loCatId="" qsTypeId="urn:microsoft.com/office/officeart/2005/8/quickstyle/simple1" qsCatId="simple" csTypeId="urn:microsoft.com/office/officeart/2005/8/colors/colorful3" csCatId="colorful" phldr="1"/>
      <dgm:spPr/>
    </dgm:pt>
    <dgm:pt modelId="{BA0E7CFE-8CC7-494D-9830-C387F30ACA72}">
      <dgm:prSet phldrT="[Text]"/>
      <dgm:spPr/>
      <dgm:t>
        <a:bodyPr/>
        <a:lstStyle/>
        <a:p>
          <a:r>
            <a:rPr lang="en-GB" dirty="0"/>
            <a:t>Communication</a:t>
          </a:r>
        </a:p>
      </dgm:t>
    </dgm:pt>
    <dgm:pt modelId="{6F97B4E7-D138-3145-AB4E-D7764378D127}" type="parTrans" cxnId="{27A56471-5932-D84A-9AD8-70E575031A05}">
      <dgm:prSet/>
      <dgm:spPr/>
      <dgm:t>
        <a:bodyPr/>
        <a:lstStyle/>
        <a:p>
          <a:endParaRPr lang="en-GB"/>
        </a:p>
      </dgm:t>
    </dgm:pt>
    <dgm:pt modelId="{CBE3A375-F4DB-394C-A2C0-C4D5B351B9AE}" type="sibTrans" cxnId="{27A56471-5932-D84A-9AD8-70E575031A05}">
      <dgm:prSet/>
      <dgm:spPr/>
      <dgm:t>
        <a:bodyPr/>
        <a:lstStyle/>
        <a:p>
          <a:endParaRPr lang="en-GB"/>
        </a:p>
      </dgm:t>
    </dgm:pt>
    <dgm:pt modelId="{7A383051-B53F-3D45-B56E-3B6DEC5B56D5}">
      <dgm:prSet phldrT="[Text]"/>
      <dgm:spPr/>
      <dgm:t>
        <a:bodyPr/>
        <a:lstStyle/>
        <a:p>
          <a:r>
            <a:rPr lang="en-GB" dirty="0"/>
            <a:t>Learning</a:t>
          </a:r>
        </a:p>
      </dgm:t>
    </dgm:pt>
    <dgm:pt modelId="{52E115D1-27EF-AE4C-91D1-718C68F67ADA}" type="parTrans" cxnId="{4E17E567-876D-B743-A82A-5FABB57426C8}">
      <dgm:prSet/>
      <dgm:spPr/>
      <dgm:t>
        <a:bodyPr/>
        <a:lstStyle/>
        <a:p>
          <a:endParaRPr lang="en-GB"/>
        </a:p>
      </dgm:t>
    </dgm:pt>
    <dgm:pt modelId="{1D56E553-0CB4-504F-BF06-A2C21A516B8F}" type="sibTrans" cxnId="{4E17E567-876D-B743-A82A-5FABB57426C8}">
      <dgm:prSet/>
      <dgm:spPr/>
      <dgm:t>
        <a:bodyPr/>
        <a:lstStyle/>
        <a:p>
          <a:endParaRPr lang="en-GB"/>
        </a:p>
      </dgm:t>
    </dgm:pt>
    <dgm:pt modelId="{CA6D64A3-AAB8-434A-8775-A5825143460D}">
      <dgm:prSet phldrT="[Text]"/>
      <dgm:spPr/>
      <dgm:t>
        <a:bodyPr/>
        <a:lstStyle/>
        <a:p>
          <a:r>
            <a:rPr lang="en-GB" dirty="0"/>
            <a:t>Involvement</a:t>
          </a:r>
        </a:p>
      </dgm:t>
    </dgm:pt>
    <dgm:pt modelId="{CAE87530-7EC5-F644-982B-4EF71C0FD3E3}" type="parTrans" cxnId="{F76D1F29-9B09-8D4C-8481-2188F6FD0BF2}">
      <dgm:prSet/>
      <dgm:spPr/>
      <dgm:t>
        <a:bodyPr/>
        <a:lstStyle/>
        <a:p>
          <a:endParaRPr lang="en-GB"/>
        </a:p>
      </dgm:t>
    </dgm:pt>
    <dgm:pt modelId="{E10DE49A-975D-DC4E-971B-FA93A4485378}" type="sibTrans" cxnId="{F76D1F29-9B09-8D4C-8481-2188F6FD0BF2}">
      <dgm:prSet/>
      <dgm:spPr/>
      <dgm:t>
        <a:bodyPr/>
        <a:lstStyle/>
        <a:p>
          <a:endParaRPr lang="en-GB"/>
        </a:p>
      </dgm:t>
    </dgm:pt>
    <dgm:pt modelId="{6AA7C9EE-DC33-E445-9166-65B0E8AFDCA5}">
      <dgm:prSet/>
      <dgm:spPr/>
      <dgm:t>
        <a:bodyPr/>
        <a:lstStyle/>
        <a:p>
          <a:r>
            <a:rPr lang="en-GB" dirty="0"/>
            <a:t>Stress management</a:t>
          </a:r>
        </a:p>
      </dgm:t>
    </dgm:pt>
    <dgm:pt modelId="{E9018B5E-DEB1-9A48-9C81-90E008E36ADA}" type="parTrans" cxnId="{4C90D756-283D-D348-BD8A-2738C26CECA2}">
      <dgm:prSet/>
      <dgm:spPr/>
      <dgm:t>
        <a:bodyPr/>
        <a:lstStyle/>
        <a:p>
          <a:endParaRPr lang="en-GB"/>
        </a:p>
      </dgm:t>
    </dgm:pt>
    <dgm:pt modelId="{9E9BCAA6-C799-4945-A47C-E2FEB06AA06F}" type="sibTrans" cxnId="{4C90D756-283D-D348-BD8A-2738C26CECA2}">
      <dgm:prSet/>
      <dgm:spPr/>
      <dgm:t>
        <a:bodyPr/>
        <a:lstStyle/>
        <a:p>
          <a:endParaRPr lang="en-GB"/>
        </a:p>
      </dgm:t>
    </dgm:pt>
    <dgm:pt modelId="{39B0C2D0-6FF8-1A4C-BD95-B834A733B6B8}">
      <dgm:prSet/>
      <dgm:spPr/>
      <dgm:t>
        <a:bodyPr/>
        <a:lstStyle/>
        <a:p>
          <a:r>
            <a:rPr lang="en-GB" dirty="0"/>
            <a:t>Negotiation</a:t>
          </a:r>
        </a:p>
      </dgm:t>
    </dgm:pt>
    <dgm:pt modelId="{45E19BA0-74CB-DE47-BB91-482F63F9C7A0}" type="parTrans" cxnId="{9B88DD31-CA71-4D41-9001-E6CA3F705DCE}">
      <dgm:prSet/>
      <dgm:spPr/>
      <dgm:t>
        <a:bodyPr/>
        <a:lstStyle/>
        <a:p>
          <a:endParaRPr lang="en-GB"/>
        </a:p>
      </dgm:t>
    </dgm:pt>
    <dgm:pt modelId="{A2267436-27E5-294D-840E-5648C4F63782}" type="sibTrans" cxnId="{9B88DD31-CA71-4D41-9001-E6CA3F705DCE}">
      <dgm:prSet/>
      <dgm:spPr/>
      <dgm:t>
        <a:bodyPr/>
        <a:lstStyle/>
        <a:p>
          <a:endParaRPr lang="en-GB"/>
        </a:p>
      </dgm:t>
    </dgm:pt>
    <dgm:pt modelId="{FF9456F0-5EEA-4246-A57D-BE8D0C4DDDC3}">
      <dgm:prSet/>
      <dgm:spPr/>
      <dgm:t>
        <a:bodyPr/>
        <a:lstStyle/>
        <a:p>
          <a:r>
            <a:rPr lang="en-GB" dirty="0"/>
            <a:t>Coercion</a:t>
          </a:r>
        </a:p>
      </dgm:t>
    </dgm:pt>
    <dgm:pt modelId="{C4A8B1F9-3A52-C74A-91BE-3AD578D87242}" type="parTrans" cxnId="{BDAF1611-7AE6-E54A-AA8D-DEC94AD3FEDD}">
      <dgm:prSet/>
      <dgm:spPr/>
      <dgm:t>
        <a:bodyPr/>
        <a:lstStyle/>
        <a:p>
          <a:endParaRPr lang="en-GB"/>
        </a:p>
      </dgm:t>
    </dgm:pt>
    <dgm:pt modelId="{7C456388-2BC7-9345-A5D5-978A822EA464}" type="sibTrans" cxnId="{BDAF1611-7AE6-E54A-AA8D-DEC94AD3FEDD}">
      <dgm:prSet/>
      <dgm:spPr/>
      <dgm:t>
        <a:bodyPr/>
        <a:lstStyle/>
        <a:p>
          <a:endParaRPr lang="en-GB"/>
        </a:p>
      </dgm:t>
    </dgm:pt>
    <dgm:pt modelId="{30B1DB10-BAA4-0546-85DC-7F582102A500}" type="pres">
      <dgm:prSet presAssocID="{BBAEA440-D49A-A344-86F3-8D0611505FD4}" presName="Name0" presStyleCnt="0">
        <dgm:presLayoutVars>
          <dgm:dir/>
          <dgm:animLvl val="lvl"/>
          <dgm:resizeHandles val="exact"/>
        </dgm:presLayoutVars>
      </dgm:prSet>
      <dgm:spPr/>
    </dgm:pt>
    <dgm:pt modelId="{28FACFC6-25BE-9444-95EC-AAF9886EDD50}" type="pres">
      <dgm:prSet presAssocID="{BA0E7CFE-8CC7-494D-9830-C387F30ACA72}" presName="Name8" presStyleCnt="0"/>
      <dgm:spPr/>
    </dgm:pt>
    <dgm:pt modelId="{3277AA46-E8EF-1345-9E03-6F12D4674380}" type="pres">
      <dgm:prSet presAssocID="{BA0E7CFE-8CC7-494D-9830-C387F30ACA72}" presName="level" presStyleLbl="node1" presStyleIdx="0" presStyleCnt="6">
        <dgm:presLayoutVars>
          <dgm:chMax val="1"/>
          <dgm:bulletEnabled val="1"/>
        </dgm:presLayoutVars>
      </dgm:prSet>
      <dgm:spPr/>
    </dgm:pt>
    <dgm:pt modelId="{33DFFB37-59B0-DA42-AC76-2C52970500CC}" type="pres">
      <dgm:prSet presAssocID="{BA0E7CFE-8CC7-494D-9830-C387F30ACA7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CBE4ED9-FA63-C945-B1E5-1C752F85EC27}" type="pres">
      <dgm:prSet presAssocID="{7A383051-B53F-3D45-B56E-3B6DEC5B56D5}" presName="Name8" presStyleCnt="0"/>
      <dgm:spPr/>
    </dgm:pt>
    <dgm:pt modelId="{167EAFE6-017E-D54A-8183-5B6451384127}" type="pres">
      <dgm:prSet presAssocID="{7A383051-B53F-3D45-B56E-3B6DEC5B56D5}" presName="level" presStyleLbl="node1" presStyleIdx="1" presStyleCnt="6">
        <dgm:presLayoutVars>
          <dgm:chMax val="1"/>
          <dgm:bulletEnabled val="1"/>
        </dgm:presLayoutVars>
      </dgm:prSet>
      <dgm:spPr/>
    </dgm:pt>
    <dgm:pt modelId="{35A9BE4C-9148-B849-B546-855676315C97}" type="pres">
      <dgm:prSet presAssocID="{7A383051-B53F-3D45-B56E-3B6DEC5B56D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DF3DC4D-A8DC-254F-BB3C-0D474D9BBF76}" type="pres">
      <dgm:prSet presAssocID="{CA6D64A3-AAB8-434A-8775-A5825143460D}" presName="Name8" presStyleCnt="0"/>
      <dgm:spPr/>
    </dgm:pt>
    <dgm:pt modelId="{08D8069A-E430-8C41-87AA-086642CDB8F9}" type="pres">
      <dgm:prSet presAssocID="{CA6D64A3-AAB8-434A-8775-A5825143460D}" presName="level" presStyleLbl="node1" presStyleIdx="2" presStyleCnt="6">
        <dgm:presLayoutVars>
          <dgm:chMax val="1"/>
          <dgm:bulletEnabled val="1"/>
        </dgm:presLayoutVars>
      </dgm:prSet>
      <dgm:spPr/>
    </dgm:pt>
    <dgm:pt modelId="{100AE463-286D-9446-9646-ECE3F194281C}" type="pres">
      <dgm:prSet presAssocID="{CA6D64A3-AAB8-434A-8775-A5825143460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DB12FD8-6FA6-D840-B20B-AACF3775F44D}" type="pres">
      <dgm:prSet presAssocID="{6AA7C9EE-DC33-E445-9166-65B0E8AFDCA5}" presName="Name8" presStyleCnt="0"/>
      <dgm:spPr/>
    </dgm:pt>
    <dgm:pt modelId="{CA9E1FCE-40CD-F241-81CA-44A215420175}" type="pres">
      <dgm:prSet presAssocID="{6AA7C9EE-DC33-E445-9166-65B0E8AFDCA5}" presName="level" presStyleLbl="node1" presStyleIdx="3" presStyleCnt="6">
        <dgm:presLayoutVars>
          <dgm:chMax val="1"/>
          <dgm:bulletEnabled val="1"/>
        </dgm:presLayoutVars>
      </dgm:prSet>
      <dgm:spPr/>
    </dgm:pt>
    <dgm:pt modelId="{F9FF05A0-8B1D-014B-BC79-ECE883B9195D}" type="pres">
      <dgm:prSet presAssocID="{6AA7C9EE-DC33-E445-9166-65B0E8AFDCA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651B5A4-005C-3D45-BB95-24CF8874F8A7}" type="pres">
      <dgm:prSet presAssocID="{39B0C2D0-6FF8-1A4C-BD95-B834A733B6B8}" presName="Name8" presStyleCnt="0"/>
      <dgm:spPr/>
    </dgm:pt>
    <dgm:pt modelId="{D5C69083-4F71-CF43-80C0-64FAC880F4F0}" type="pres">
      <dgm:prSet presAssocID="{39B0C2D0-6FF8-1A4C-BD95-B834A733B6B8}" presName="level" presStyleLbl="node1" presStyleIdx="4" presStyleCnt="6">
        <dgm:presLayoutVars>
          <dgm:chMax val="1"/>
          <dgm:bulletEnabled val="1"/>
        </dgm:presLayoutVars>
      </dgm:prSet>
      <dgm:spPr/>
    </dgm:pt>
    <dgm:pt modelId="{3BCB4FB1-DD44-2242-B59C-F821D57C1AC3}" type="pres">
      <dgm:prSet presAssocID="{39B0C2D0-6FF8-1A4C-BD95-B834A733B6B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F9DCDA6-3B36-244C-AC56-57DB3522EA0E}" type="pres">
      <dgm:prSet presAssocID="{FF9456F0-5EEA-4246-A57D-BE8D0C4DDDC3}" presName="Name8" presStyleCnt="0"/>
      <dgm:spPr/>
    </dgm:pt>
    <dgm:pt modelId="{BA239684-D04A-B942-BE9D-ABB8FA43AF63}" type="pres">
      <dgm:prSet presAssocID="{FF9456F0-5EEA-4246-A57D-BE8D0C4DDDC3}" presName="level" presStyleLbl="node1" presStyleIdx="5" presStyleCnt="6">
        <dgm:presLayoutVars>
          <dgm:chMax val="1"/>
          <dgm:bulletEnabled val="1"/>
        </dgm:presLayoutVars>
      </dgm:prSet>
      <dgm:spPr/>
    </dgm:pt>
    <dgm:pt modelId="{987365C4-46BF-8242-983D-4F59D7F3D887}" type="pres">
      <dgm:prSet presAssocID="{FF9456F0-5EEA-4246-A57D-BE8D0C4DDDC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C124804-9F91-3D46-943A-0DF4936FE8C2}" type="presOf" srcId="{BA0E7CFE-8CC7-494D-9830-C387F30ACA72}" destId="{33DFFB37-59B0-DA42-AC76-2C52970500CC}" srcOrd="1" destOrd="0" presId="urn:microsoft.com/office/officeart/2005/8/layout/pyramid3"/>
    <dgm:cxn modelId="{353D2405-32BE-C04F-87E0-8BFBC6F148F5}" type="presOf" srcId="{7A383051-B53F-3D45-B56E-3B6DEC5B56D5}" destId="{35A9BE4C-9148-B849-B546-855676315C97}" srcOrd="1" destOrd="0" presId="urn:microsoft.com/office/officeart/2005/8/layout/pyramid3"/>
    <dgm:cxn modelId="{E04CE006-9D43-A14E-9708-C9CD854C9F88}" type="presOf" srcId="{6AA7C9EE-DC33-E445-9166-65B0E8AFDCA5}" destId="{F9FF05A0-8B1D-014B-BC79-ECE883B9195D}" srcOrd="1" destOrd="0" presId="urn:microsoft.com/office/officeart/2005/8/layout/pyramid3"/>
    <dgm:cxn modelId="{BDAF1611-7AE6-E54A-AA8D-DEC94AD3FEDD}" srcId="{BBAEA440-D49A-A344-86F3-8D0611505FD4}" destId="{FF9456F0-5EEA-4246-A57D-BE8D0C4DDDC3}" srcOrd="5" destOrd="0" parTransId="{C4A8B1F9-3A52-C74A-91BE-3AD578D87242}" sibTransId="{7C456388-2BC7-9345-A5D5-978A822EA464}"/>
    <dgm:cxn modelId="{A365E912-D3CC-814B-AF2B-A5C4B8C5571C}" type="presOf" srcId="{FF9456F0-5EEA-4246-A57D-BE8D0C4DDDC3}" destId="{987365C4-46BF-8242-983D-4F59D7F3D887}" srcOrd="1" destOrd="0" presId="urn:microsoft.com/office/officeart/2005/8/layout/pyramid3"/>
    <dgm:cxn modelId="{8CF26613-75A5-6D46-8C98-067F25814175}" type="presOf" srcId="{39B0C2D0-6FF8-1A4C-BD95-B834A733B6B8}" destId="{3BCB4FB1-DD44-2242-B59C-F821D57C1AC3}" srcOrd="1" destOrd="0" presId="urn:microsoft.com/office/officeart/2005/8/layout/pyramid3"/>
    <dgm:cxn modelId="{56756E22-B206-FD47-B1AE-0A8008BF78B3}" type="presOf" srcId="{6AA7C9EE-DC33-E445-9166-65B0E8AFDCA5}" destId="{CA9E1FCE-40CD-F241-81CA-44A215420175}" srcOrd="0" destOrd="0" presId="urn:microsoft.com/office/officeart/2005/8/layout/pyramid3"/>
    <dgm:cxn modelId="{D9C6B028-8B9F-D046-999B-BE736CE1D6D7}" type="presOf" srcId="{BA0E7CFE-8CC7-494D-9830-C387F30ACA72}" destId="{3277AA46-E8EF-1345-9E03-6F12D4674380}" srcOrd="0" destOrd="0" presId="urn:microsoft.com/office/officeart/2005/8/layout/pyramid3"/>
    <dgm:cxn modelId="{F76D1F29-9B09-8D4C-8481-2188F6FD0BF2}" srcId="{BBAEA440-D49A-A344-86F3-8D0611505FD4}" destId="{CA6D64A3-AAB8-434A-8775-A5825143460D}" srcOrd="2" destOrd="0" parTransId="{CAE87530-7EC5-F644-982B-4EF71C0FD3E3}" sibTransId="{E10DE49A-975D-DC4E-971B-FA93A4485378}"/>
    <dgm:cxn modelId="{F812BF2A-DECB-9848-B72A-AD749CB10A62}" type="presOf" srcId="{FF9456F0-5EEA-4246-A57D-BE8D0C4DDDC3}" destId="{BA239684-D04A-B942-BE9D-ABB8FA43AF63}" srcOrd="0" destOrd="0" presId="urn:microsoft.com/office/officeart/2005/8/layout/pyramid3"/>
    <dgm:cxn modelId="{9B88DD31-CA71-4D41-9001-E6CA3F705DCE}" srcId="{BBAEA440-D49A-A344-86F3-8D0611505FD4}" destId="{39B0C2D0-6FF8-1A4C-BD95-B834A733B6B8}" srcOrd="4" destOrd="0" parTransId="{45E19BA0-74CB-DE47-BB91-482F63F9C7A0}" sibTransId="{A2267436-27E5-294D-840E-5648C4F63782}"/>
    <dgm:cxn modelId="{4C90D756-283D-D348-BD8A-2738C26CECA2}" srcId="{BBAEA440-D49A-A344-86F3-8D0611505FD4}" destId="{6AA7C9EE-DC33-E445-9166-65B0E8AFDCA5}" srcOrd="3" destOrd="0" parTransId="{E9018B5E-DEB1-9A48-9C81-90E008E36ADA}" sibTransId="{9E9BCAA6-C799-4945-A47C-E2FEB06AA06F}"/>
    <dgm:cxn modelId="{4E17E567-876D-B743-A82A-5FABB57426C8}" srcId="{BBAEA440-D49A-A344-86F3-8D0611505FD4}" destId="{7A383051-B53F-3D45-B56E-3B6DEC5B56D5}" srcOrd="1" destOrd="0" parTransId="{52E115D1-27EF-AE4C-91D1-718C68F67ADA}" sibTransId="{1D56E553-0CB4-504F-BF06-A2C21A516B8F}"/>
    <dgm:cxn modelId="{55A64A6E-2F16-654F-A416-86F4D435D72B}" type="presOf" srcId="{39B0C2D0-6FF8-1A4C-BD95-B834A733B6B8}" destId="{D5C69083-4F71-CF43-80C0-64FAC880F4F0}" srcOrd="0" destOrd="0" presId="urn:microsoft.com/office/officeart/2005/8/layout/pyramid3"/>
    <dgm:cxn modelId="{27A56471-5932-D84A-9AD8-70E575031A05}" srcId="{BBAEA440-D49A-A344-86F3-8D0611505FD4}" destId="{BA0E7CFE-8CC7-494D-9830-C387F30ACA72}" srcOrd="0" destOrd="0" parTransId="{6F97B4E7-D138-3145-AB4E-D7764378D127}" sibTransId="{CBE3A375-F4DB-394C-A2C0-C4D5B351B9AE}"/>
    <dgm:cxn modelId="{9069C2BE-4F68-8343-B8CA-32A21CF2316A}" type="presOf" srcId="{7A383051-B53F-3D45-B56E-3B6DEC5B56D5}" destId="{167EAFE6-017E-D54A-8183-5B6451384127}" srcOrd="0" destOrd="0" presId="urn:microsoft.com/office/officeart/2005/8/layout/pyramid3"/>
    <dgm:cxn modelId="{D3FCF8CD-C29B-544E-8977-902D7049D1EC}" type="presOf" srcId="{CA6D64A3-AAB8-434A-8775-A5825143460D}" destId="{08D8069A-E430-8C41-87AA-086642CDB8F9}" srcOrd="0" destOrd="0" presId="urn:microsoft.com/office/officeart/2005/8/layout/pyramid3"/>
    <dgm:cxn modelId="{1703C4F1-0A37-F743-A746-EC13AFE005FA}" type="presOf" srcId="{BBAEA440-D49A-A344-86F3-8D0611505FD4}" destId="{30B1DB10-BAA4-0546-85DC-7F582102A500}" srcOrd="0" destOrd="0" presId="urn:microsoft.com/office/officeart/2005/8/layout/pyramid3"/>
    <dgm:cxn modelId="{E92793F5-DF25-594D-8ACB-08386A6AAB7A}" type="presOf" srcId="{CA6D64A3-AAB8-434A-8775-A5825143460D}" destId="{100AE463-286D-9446-9646-ECE3F194281C}" srcOrd="1" destOrd="0" presId="urn:microsoft.com/office/officeart/2005/8/layout/pyramid3"/>
    <dgm:cxn modelId="{A0262D31-2BB0-7D45-8AF1-7DDF20A35F17}" type="presParOf" srcId="{30B1DB10-BAA4-0546-85DC-7F582102A500}" destId="{28FACFC6-25BE-9444-95EC-AAF9886EDD50}" srcOrd="0" destOrd="0" presId="urn:microsoft.com/office/officeart/2005/8/layout/pyramid3"/>
    <dgm:cxn modelId="{31764DD6-577E-AD4C-B24E-65C486139D22}" type="presParOf" srcId="{28FACFC6-25BE-9444-95EC-AAF9886EDD50}" destId="{3277AA46-E8EF-1345-9E03-6F12D4674380}" srcOrd="0" destOrd="0" presId="urn:microsoft.com/office/officeart/2005/8/layout/pyramid3"/>
    <dgm:cxn modelId="{710F7EBF-1763-5E47-96AB-6AFD7F90D44E}" type="presParOf" srcId="{28FACFC6-25BE-9444-95EC-AAF9886EDD50}" destId="{33DFFB37-59B0-DA42-AC76-2C52970500CC}" srcOrd="1" destOrd="0" presId="urn:microsoft.com/office/officeart/2005/8/layout/pyramid3"/>
    <dgm:cxn modelId="{CFF13CA9-EFCB-804B-954A-E50D6A9BDFC7}" type="presParOf" srcId="{30B1DB10-BAA4-0546-85DC-7F582102A500}" destId="{5CBE4ED9-FA63-C945-B1E5-1C752F85EC27}" srcOrd="1" destOrd="0" presId="urn:microsoft.com/office/officeart/2005/8/layout/pyramid3"/>
    <dgm:cxn modelId="{C3B68F6C-909B-3641-957C-73DC2862BD2C}" type="presParOf" srcId="{5CBE4ED9-FA63-C945-B1E5-1C752F85EC27}" destId="{167EAFE6-017E-D54A-8183-5B6451384127}" srcOrd="0" destOrd="0" presId="urn:microsoft.com/office/officeart/2005/8/layout/pyramid3"/>
    <dgm:cxn modelId="{389E2BF7-6760-C34A-8E08-CF25B78A2E45}" type="presParOf" srcId="{5CBE4ED9-FA63-C945-B1E5-1C752F85EC27}" destId="{35A9BE4C-9148-B849-B546-855676315C97}" srcOrd="1" destOrd="0" presId="urn:microsoft.com/office/officeart/2005/8/layout/pyramid3"/>
    <dgm:cxn modelId="{BBBCF93C-9C54-8040-8CC1-92FADDD0FD98}" type="presParOf" srcId="{30B1DB10-BAA4-0546-85DC-7F582102A500}" destId="{1DF3DC4D-A8DC-254F-BB3C-0D474D9BBF76}" srcOrd="2" destOrd="0" presId="urn:microsoft.com/office/officeart/2005/8/layout/pyramid3"/>
    <dgm:cxn modelId="{7547CC3D-49F5-2E4F-BB09-CB5A52C44E55}" type="presParOf" srcId="{1DF3DC4D-A8DC-254F-BB3C-0D474D9BBF76}" destId="{08D8069A-E430-8C41-87AA-086642CDB8F9}" srcOrd="0" destOrd="0" presId="urn:microsoft.com/office/officeart/2005/8/layout/pyramid3"/>
    <dgm:cxn modelId="{A11772E1-23D0-B04F-9C01-43ACB097C655}" type="presParOf" srcId="{1DF3DC4D-A8DC-254F-BB3C-0D474D9BBF76}" destId="{100AE463-286D-9446-9646-ECE3F194281C}" srcOrd="1" destOrd="0" presId="urn:microsoft.com/office/officeart/2005/8/layout/pyramid3"/>
    <dgm:cxn modelId="{4E247757-3C99-EB45-9460-5BFF9B477999}" type="presParOf" srcId="{30B1DB10-BAA4-0546-85DC-7F582102A500}" destId="{4DB12FD8-6FA6-D840-B20B-AACF3775F44D}" srcOrd="3" destOrd="0" presId="urn:microsoft.com/office/officeart/2005/8/layout/pyramid3"/>
    <dgm:cxn modelId="{3EBE3A91-3945-9841-9BDD-B5E6FB8CC5C3}" type="presParOf" srcId="{4DB12FD8-6FA6-D840-B20B-AACF3775F44D}" destId="{CA9E1FCE-40CD-F241-81CA-44A215420175}" srcOrd="0" destOrd="0" presId="urn:microsoft.com/office/officeart/2005/8/layout/pyramid3"/>
    <dgm:cxn modelId="{45213BF5-DFC6-3649-AF40-4BD198BE9C93}" type="presParOf" srcId="{4DB12FD8-6FA6-D840-B20B-AACF3775F44D}" destId="{F9FF05A0-8B1D-014B-BC79-ECE883B9195D}" srcOrd="1" destOrd="0" presId="urn:microsoft.com/office/officeart/2005/8/layout/pyramid3"/>
    <dgm:cxn modelId="{60CFBA90-FE8B-8B40-9480-5B29074A5C9A}" type="presParOf" srcId="{30B1DB10-BAA4-0546-85DC-7F582102A500}" destId="{0651B5A4-005C-3D45-BB95-24CF8874F8A7}" srcOrd="4" destOrd="0" presId="urn:microsoft.com/office/officeart/2005/8/layout/pyramid3"/>
    <dgm:cxn modelId="{D86A5852-C566-D44C-A046-54C799074020}" type="presParOf" srcId="{0651B5A4-005C-3D45-BB95-24CF8874F8A7}" destId="{D5C69083-4F71-CF43-80C0-64FAC880F4F0}" srcOrd="0" destOrd="0" presId="urn:microsoft.com/office/officeart/2005/8/layout/pyramid3"/>
    <dgm:cxn modelId="{CB68E72A-E656-C744-AD27-83367EF4B3AB}" type="presParOf" srcId="{0651B5A4-005C-3D45-BB95-24CF8874F8A7}" destId="{3BCB4FB1-DD44-2242-B59C-F821D57C1AC3}" srcOrd="1" destOrd="0" presId="urn:microsoft.com/office/officeart/2005/8/layout/pyramid3"/>
    <dgm:cxn modelId="{63D967C8-8185-8347-9F58-CD32FFF039EE}" type="presParOf" srcId="{30B1DB10-BAA4-0546-85DC-7F582102A500}" destId="{8F9DCDA6-3B36-244C-AC56-57DB3522EA0E}" srcOrd="5" destOrd="0" presId="urn:microsoft.com/office/officeart/2005/8/layout/pyramid3"/>
    <dgm:cxn modelId="{22A3FA32-F8E6-E343-A21C-D2E0CCE8A8A5}" type="presParOf" srcId="{8F9DCDA6-3B36-244C-AC56-57DB3522EA0E}" destId="{BA239684-D04A-B942-BE9D-ABB8FA43AF63}" srcOrd="0" destOrd="0" presId="urn:microsoft.com/office/officeart/2005/8/layout/pyramid3"/>
    <dgm:cxn modelId="{F0454B28-F2E5-7D47-9837-9E165F93C93D}" type="presParOf" srcId="{8F9DCDA6-3B36-244C-AC56-57DB3522EA0E}" destId="{987365C4-46BF-8242-983D-4F59D7F3D887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136F7B-27F5-9A4C-AF9D-6B0C2E5EC075}" type="doc">
      <dgm:prSet loTypeId="urn:microsoft.com/office/officeart/2005/8/layout/chevron2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6C7331D-0221-E448-A044-C283CB22AFCE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3A5CECEB-3149-C44B-8473-F3C02EBCEB08}" type="parTrans" cxnId="{BE56617B-1DCA-4E4B-BEFD-74378938D404}">
      <dgm:prSet/>
      <dgm:spPr/>
      <dgm:t>
        <a:bodyPr/>
        <a:lstStyle/>
        <a:p>
          <a:endParaRPr lang="en-US"/>
        </a:p>
      </dgm:t>
    </dgm:pt>
    <dgm:pt modelId="{6FDF95BF-F345-5044-ABE2-D35F168A2E85}" type="sibTrans" cxnId="{BE56617B-1DCA-4E4B-BEFD-74378938D404}">
      <dgm:prSet/>
      <dgm:spPr/>
      <dgm:t>
        <a:bodyPr/>
        <a:lstStyle/>
        <a:p>
          <a:endParaRPr lang="en-US"/>
        </a:p>
      </dgm:t>
    </dgm:pt>
    <dgm:pt modelId="{88E4A446-B544-4A40-B5C2-5C3BDC3A4914}">
      <dgm:prSet phldrT="[Text]"/>
      <dgm:spPr/>
      <dgm:t>
        <a:bodyPr/>
        <a:lstStyle/>
        <a:p>
          <a:r>
            <a:rPr lang="en-US" b="1" dirty="0">
              <a:solidFill>
                <a:srgbClr val="FFC000"/>
              </a:solidFill>
            </a:rPr>
            <a:t>Aspiration: </a:t>
          </a:r>
          <a:r>
            <a:rPr lang="en-US" dirty="0"/>
            <a:t>What are our strategic objectives? What are our health goals?</a:t>
          </a:r>
          <a:endParaRPr lang="en-US" dirty="0">
            <a:solidFill>
              <a:srgbClr val="0432FF"/>
            </a:solidFill>
          </a:endParaRPr>
        </a:p>
      </dgm:t>
    </dgm:pt>
    <dgm:pt modelId="{E7DC7E9A-5AF8-804C-9493-568F8690805B}" type="parTrans" cxnId="{48C1E37B-37CD-C143-A140-D618E6156C34}">
      <dgm:prSet/>
      <dgm:spPr/>
      <dgm:t>
        <a:bodyPr/>
        <a:lstStyle/>
        <a:p>
          <a:endParaRPr lang="en-US"/>
        </a:p>
      </dgm:t>
    </dgm:pt>
    <dgm:pt modelId="{F1C79368-41BB-F945-BFCE-20C8F72C0C2D}" type="sibTrans" cxnId="{48C1E37B-37CD-C143-A140-D618E6156C34}">
      <dgm:prSet/>
      <dgm:spPr/>
      <dgm:t>
        <a:bodyPr/>
        <a:lstStyle/>
        <a:p>
          <a:endParaRPr lang="en-US"/>
        </a:p>
      </dgm:t>
    </dgm:pt>
    <dgm:pt modelId="{1F3DAD91-645F-D447-8024-93A2F5FD6EE5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58DC5B5E-956C-814C-9ABE-961B604A20AF}" type="parTrans" cxnId="{54C59CC9-FEFE-DB44-827D-5B627C837FC5}">
      <dgm:prSet/>
      <dgm:spPr/>
      <dgm:t>
        <a:bodyPr/>
        <a:lstStyle/>
        <a:p>
          <a:endParaRPr lang="en-US"/>
        </a:p>
      </dgm:t>
    </dgm:pt>
    <dgm:pt modelId="{81FD7332-690F-A74C-BC60-14DBD465015C}" type="sibTrans" cxnId="{54C59CC9-FEFE-DB44-827D-5B627C837FC5}">
      <dgm:prSet/>
      <dgm:spPr/>
      <dgm:t>
        <a:bodyPr/>
        <a:lstStyle/>
        <a:p>
          <a:endParaRPr lang="en-US"/>
        </a:p>
      </dgm:t>
    </dgm:pt>
    <dgm:pt modelId="{8667FD0D-C6AA-8F45-BD89-4098EEA603E0}">
      <dgm:prSet phldrT="[Text]"/>
      <dgm:spPr/>
      <dgm:t>
        <a:bodyPr/>
        <a:lstStyle/>
        <a:p>
          <a:r>
            <a:rPr lang="en-US" b="1" dirty="0">
              <a:solidFill>
                <a:srgbClr val="92D050"/>
              </a:solidFill>
            </a:rPr>
            <a:t>Assess: </a:t>
          </a:r>
          <a:r>
            <a:rPr lang="en-US" dirty="0"/>
            <a:t>What are our current skills, capabilities &amp; mind-sets? What are we going to need to implement the needed change?</a:t>
          </a:r>
          <a:endParaRPr lang="en-US" dirty="0">
            <a:solidFill>
              <a:srgbClr val="0432FF"/>
            </a:solidFill>
          </a:endParaRPr>
        </a:p>
      </dgm:t>
    </dgm:pt>
    <dgm:pt modelId="{28484E14-05F4-644B-B8B4-019194F99008}" type="parTrans" cxnId="{AD27B152-1E5F-5144-B761-4665A5AAD47D}">
      <dgm:prSet/>
      <dgm:spPr/>
      <dgm:t>
        <a:bodyPr/>
        <a:lstStyle/>
        <a:p>
          <a:endParaRPr lang="en-US"/>
        </a:p>
      </dgm:t>
    </dgm:pt>
    <dgm:pt modelId="{08900364-896B-8749-AB39-10AF482D492C}" type="sibTrans" cxnId="{AD27B152-1E5F-5144-B761-4665A5AAD47D}">
      <dgm:prSet/>
      <dgm:spPr/>
      <dgm:t>
        <a:bodyPr/>
        <a:lstStyle/>
        <a:p>
          <a:endParaRPr lang="en-US"/>
        </a:p>
      </dgm:t>
    </dgm:pt>
    <dgm:pt modelId="{01C45C11-6073-AA4B-865D-6651D89FCE53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996CA5DD-9A30-A84E-90D0-3D81CF3BE6B5}" type="parTrans" cxnId="{0FBA13B9-B9BA-A140-95B0-0E76FF358482}">
      <dgm:prSet/>
      <dgm:spPr/>
      <dgm:t>
        <a:bodyPr/>
        <a:lstStyle/>
        <a:p>
          <a:endParaRPr lang="en-US"/>
        </a:p>
      </dgm:t>
    </dgm:pt>
    <dgm:pt modelId="{D287DFAE-A369-5944-A6DF-32761E62B74E}" type="sibTrans" cxnId="{0FBA13B9-B9BA-A140-95B0-0E76FF358482}">
      <dgm:prSet/>
      <dgm:spPr/>
      <dgm:t>
        <a:bodyPr/>
        <a:lstStyle/>
        <a:p>
          <a:endParaRPr lang="en-US"/>
        </a:p>
      </dgm:t>
    </dgm:pt>
    <dgm:pt modelId="{A8E2605C-E508-8B45-8EC5-20C94CAC4D1E}">
      <dgm:prSet phldrT="[Text]"/>
      <dgm:spPr/>
      <dgm:t>
        <a:bodyPr/>
        <a:lstStyle/>
        <a:p>
          <a:r>
            <a:rPr lang="en-US" b="1" dirty="0">
              <a:solidFill>
                <a:srgbClr val="0070C0"/>
              </a:solidFill>
            </a:rPr>
            <a:t>Architect stage: </a:t>
          </a:r>
          <a:r>
            <a:rPr lang="en-US" dirty="0"/>
            <a:t>Creating the </a:t>
          </a:r>
          <a:r>
            <a:rPr lang="en-US" b="1" dirty="0"/>
            <a:t>change plan </a:t>
          </a:r>
          <a:r>
            <a:rPr lang="en-US" dirty="0"/>
            <a:t>&amp; </a:t>
          </a:r>
          <a:r>
            <a:rPr lang="en-US" b="1" dirty="0"/>
            <a:t>supporting environment </a:t>
          </a:r>
          <a:r>
            <a:rPr lang="en-US" dirty="0"/>
            <a:t>to increase the likelihood of how people </a:t>
          </a:r>
          <a:r>
            <a:rPr lang="en-US" b="1" dirty="0"/>
            <a:t>think</a:t>
          </a:r>
          <a:r>
            <a:rPr lang="en-US" dirty="0"/>
            <a:t> and </a:t>
          </a:r>
          <a:r>
            <a:rPr lang="en-US" b="1" dirty="0"/>
            <a:t>behave</a:t>
          </a:r>
          <a:endParaRPr lang="en-US" b="1" dirty="0">
            <a:solidFill>
              <a:srgbClr val="0432FF"/>
            </a:solidFill>
          </a:endParaRPr>
        </a:p>
      </dgm:t>
    </dgm:pt>
    <dgm:pt modelId="{F52981D5-1697-4945-B786-2CC1C0573826}" type="parTrans" cxnId="{E102363F-AA3E-6A40-AFC6-7FE107ACF354}">
      <dgm:prSet/>
      <dgm:spPr/>
      <dgm:t>
        <a:bodyPr/>
        <a:lstStyle/>
        <a:p>
          <a:endParaRPr lang="en-US"/>
        </a:p>
      </dgm:t>
    </dgm:pt>
    <dgm:pt modelId="{EA18B6F9-C004-8045-B6A1-285A264E0946}" type="sibTrans" cxnId="{E102363F-AA3E-6A40-AFC6-7FE107ACF354}">
      <dgm:prSet/>
      <dgm:spPr/>
      <dgm:t>
        <a:bodyPr/>
        <a:lstStyle/>
        <a:p>
          <a:endParaRPr lang="en-US"/>
        </a:p>
      </dgm:t>
    </dgm:pt>
    <dgm:pt modelId="{C0B355E2-0711-E447-850B-B65C36FFB188}" type="pres">
      <dgm:prSet presAssocID="{D4136F7B-27F5-9A4C-AF9D-6B0C2E5EC075}" presName="linearFlow" presStyleCnt="0">
        <dgm:presLayoutVars>
          <dgm:dir/>
          <dgm:animLvl val="lvl"/>
          <dgm:resizeHandles val="exact"/>
        </dgm:presLayoutVars>
      </dgm:prSet>
      <dgm:spPr/>
    </dgm:pt>
    <dgm:pt modelId="{03206581-38EB-2F4F-B333-4EEC88F18A65}" type="pres">
      <dgm:prSet presAssocID="{36C7331D-0221-E448-A044-C283CB22AFCE}" presName="composite" presStyleCnt="0"/>
      <dgm:spPr/>
    </dgm:pt>
    <dgm:pt modelId="{E4005F0F-81AF-2B49-80C0-0B2A8C9F800F}" type="pres">
      <dgm:prSet presAssocID="{36C7331D-0221-E448-A044-C283CB22AFC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67F78ABC-E851-334D-B7D5-87BB4D3B698E}" type="pres">
      <dgm:prSet presAssocID="{36C7331D-0221-E448-A044-C283CB22AFCE}" presName="descendantText" presStyleLbl="alignAcc1" presStyleIdx="0" presStyleCnt="3" custLinFactNeighborX="638" custLinFactNeighborY="10457">
        <dgm:presLayoutVars>
          <dgm:bulletEnabled val="1"/>
        </dgm:presLayoutVars>
      </dgm:prSet>
      <dgm:spPr/>
    </dgm:pt>
    <dgm:pt modelId="{E0236787-36F5-AF4A-B4AE-8306D4231BBA}" type="pres">
      <dgm:prSet presAssocID="{6FDF95BF-F345-5044-ABE2-D35F168A2E85}" presName="sp" presStyleCnt="0"/>
      <dgm:spPr/>
    </dgm:pt>
    <dgm:pt modelId="{2441D73E-06B7-C84C-BC86-86C15A459BE8}" type="pres">
      <dgm:prSet presAssocID="{1F3DAD91-645F-D447-8024-93A2F5FD6EE5}" presName="composite" presStyleCnt="0"/>
      <dgm:spPr/>
    </dgm:pt>
    <dgm:pt modelId="{FCC86410-AEFE-6640-9FA8-C1653EC51115}" type="pres">
      <dgm:prSet presAssocID="{1F3DAD91-645F-D447-8024-93A2F5FD6EE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9920106-96A3-3D4A-8353-D38DF511A166}" type="pres">
      <dgm:prSet presAssocID="{1F3DAD91-645F-D447-8024-93A2F5FD6EE5}" presName="descendantText" presStyleLbl="alignAcc1" presStyleIdx="1" presStyleCnt="3">
        <dgm:presLayoutVars>
          <dgm:bulletEnabled val="1"/>
        </dgm:presLayoutVars>
      </dgm:prSet>
      <dgm:spPr/>
    </dgm:pt>
    <dgm:pt modelId="{ABD3534E-CAEB-E445-AECF-FD240DB30BA7}" type="pres">
      <dgm:prSet presAssocID="{81FD7332-690F-A74C-BC60-14DBD465015C}" presName="sp" presStyleCnt="0"/>
      <dgm:spPr/>
    </dgm:pt>
    <dgm:pt modelId="{3AFCD974-BB04-BD49-8F1B-AF673BE1BA6D}" type="pres">
      <dgm:prSet presAssocID="{01C45C11-6073-AA4B-865D-6651D89FCE53}" presName="composite" presStyleCnt="0"/>
      <dgm:spPr/>
    </dgm:pt>
    <dgm:pt modelId="{A6ED0E76-E282-334F-9A97-2E77E3BD55A0}" type="pres">
      <dgm:prSet presAssocID="{01C45C11-6073-AA4B-865D-6651D89FCE53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A572BE53-931E-274D-AF9E-0991D81802AF}" type="pres">
      <dgm:prSet presAssocID="{01C45C11-6073-AA4B-865D-6651D89FCE53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927CB06-B8ED-C745-9036-B59BC29A08BD}" type="presOf" srcId="{01C45C11-6073-AA4B-865D-6651D89FCE53}" destId="{A6ED0E76-E282-334F-9A97-2E77E3BD55A0}" srcOrd="0" destOrd="0" presId="urn:microsoft.com/office/officeart/2005/8/layout/chevron2"/>
    <dgm:cxn modelId="{1EDBC838-94A1-8145-8DCD-771E267A01EB}" type="presOf" srcId="{D4136F7B-27F5-9A4C-AF9D-6B0C2E5EC075}" destId="{C0B355E2-0711-E447-850B-B65C36FFB188}" srcOrd="0" destOrd="0" presId="urn:microsoft.com/office/officeart/2005/8/layout/chevron2"/>
    <dgm:cxn modelId="{E102363F-AA3E-6A40-AFC6-7FE107ACF354}" srcId="{01C45C11-6073-AA4B-865D-6651D89FCE53}" destId="{A8E2605C-E508-8B45-8EC5-20C94CAC4D1E}" srcOrd="0" destOrd="0" parTransId="{F52981D5-1697-4945-B786-2CC1C0573826}" sibTransId="{EA18B6F9-C004-8045-B6A1-285A264E0946}"/>
    <dgm:cxn modelId="{AD27B152-1E5F-5144-B761-4665A5AAD47D}" srcId="{1F3DAD91-645F-D447-8024-93A2F5FD6EE5}" destId="{8667FD0D-C6AA-8F45-BD89-4098EEA603E0}" srcOrd="0" destOrd="0" parTransId="{28484E14-05F4-644B-B8B4-019194F99008}" sibTransId="{08900364-896B-8749-AB39-10AF482D492C}"/>
    <dgm:cxn modelId="{5E96195A-400D-7C46-A1AD-C90D2F2A40F1}" type="presOf" srcId="{8667FD0D-C6AA-8F45-BD89-4098EEA603E0}" destId="{F9920106-96A3-3D4A-8353-D38DF511A166}" srcOrd="0" destOrd="0" presId="urn:microsoft.com/office/officeart/2005/8/layout/chevron2"/>
    <dgm:cxn modelId="{09AE8761-CDA3-AD40-8D68-E344EABACE67}" type="presOf" srcId="{A8E2605C-E508-8B45-8EC5-20C94CAC4D1E}" destId="{A572BE53-931E-274D-AF9E-0991D81802AF}" srcOrd="0" destOrd="0" presId="urn:microsoft.com/office/officeart/2005/8/layout/chevron2"/>
    <dgm:cxn modelId="{53CAEF78-ADCE-D247-AEC6-2F04A19BAEA3}" type="presOf" srcId="{88E4A446-B544-4A40-B5C2-5C3BDC3A4914}" destId="{67F78ABC-E851-334D-B7D5-87BB4D3B698E}" srcOrd="0" destOrd="0" presId="urn:microsoft.com/office/officeart/2005/8/layout/chevron2"/>
    <dgm:cxn modelId="{BE56617B-1DCA-4E4B-BEFD-74378938D404}" srcId="{D4136F7B-27F5-9A4C-AF9D-6B0C2E5EC075}" destId="{36C7331D-0221-E448-A044-C283CB22AFCE}" srcOrd="0" destOrd="0" parTransId="{3A5CECEB-3149-C44B-8473-F3C02EBCEB08}" sibTransId="{6FDF95BF-F345-5044-ABE2-D35F168A2E85}"/>
    <dgm:cxn modelId="{48C1E37B-37CD-C143-A140-D618E6156C34}" srcId="{36C7331D-0221-E448-A044-C283CB22AFCE}" destId="{88E4A446-B544-4A40-B5C2-5C3BDC3A4914}" srcOrd="0" destOrd="0" parTransId="{E7DC7E9A-5AF8-804C-9493-568F8690805B}" sibTransId="{F1C79368-41BB-F945-BFCE-20C8F72C0C2D}"/>
    <dgm:cxn modelId="{0FBA13B9-B9BA-A140-95B0-0E76FF358482}" srcId="{D4136F7B-27F5-9A4C-AF9D-6B0C2E5EC075}" destId="{01C45C11-6073-AA4B-865D-6651D89FCE53}" srcOrd="2" destOrd="0" parTransId="{996CA5DD-9A30-A84E-90D0-3D81CF3BE6B5}" sibTransId="{D287DFAE-A369-5944-A6DF-32761E62B74E}"/>
    <dgm:cxn modelId="{54C59CC9-FEFE-DB44-827D-5B627C837FC5}" srcId="{D4136F7B-27F5-9A4C-AF9D-6B0C2E5EC075}" destId="{1F3DAD91-645F-D447-8024-93A2F5FD6EE5}" srcOrd="1" destOrd="0" parTransId="{58DC5B5E-956C-814C-9ABE-961B604A20AF}" sibTransId="{81FD7332-690F-A74C-BC60-14DBD465015C}"/>
    <dgm:cxn modelId="{79F83DD1-674C-8C45-8620-F078720CC757}" type="presOf" srcId="{36C7331D-0221-E448-A044-C283CB22AFCE}" destId="{E4005F0F-81AF-2B49-80C0-0B2A8C9F800F}" srcOrd="0" destOrd="0" presId="urn:microsoft.com/office/officeart/2005/8/layout/chevron2"/>
    <dgm:cxn modelId="{553469FA-889F-264C-9EC6-FAF0F3919F36}" type="presOf" srcId="{1F3DAD91-645F-D447-8024-93A2F5FD6EE5}" destId="{FCC86410-AEFE-6640-9FA8-C1653EC51115}" srcOrd="0" destOrd="0" presId="urn:microsoft.com/office/officeart/2005/8/layout/chevron2"/>
    <dgm:cxn modelId="{76AC6F58-3CA8-E949-BB28-6BCBC508C8AF}" type="presParOf" srcId="{C0B355E2-0711-E447-850B-B65C36FFB188}" destId="{03206581-38EB-2F4F-B333-4EEC88F18A65}" srcOrd="0" destOrd="0" presId="urn:microsoft.com/office/officeart/2005/8/layout/chevron2"/>
    <dgm:cxn modelId="{F2CE1DD5-D63A-3745-826B-6802941173F2}" type="presParOf" srcId="{03206581-38EB-2F4F-B333-4EEC88F18A65}" destId="{E4005F0F-81AF-2B49-80C0-0B2A8C9F800F}" srcOrd="0" destOrd="0" presId="urn:microsoft.com/office/officeart/2005/8/layout/chevron2"/>
    <dgm:cxn modelId="{262B8C4C-0710-A543-A48C-52F0D95EEF59}" type="presParOf" srcId="{03206581-38EB-2F4F-B333-4EEC88F18A65}" destId="{67F78ABC-E851-334D-B7D5-87BB4D3B698E}" srcOrd="1" destOrd="0" presId="urn:microsoft.com/office/officeart/2005/8/layout/chevron2"/>
    <dgm:cxn modelId="{7F415FF3-916C-7E41-900A-DFF9E71A1738}" type="presParOf" srcId="{C0B355E2-0711-E447-850B-B65C36FFB188}" destId="{E0236787-36F5-AF4A-B4AE-8306D4231BBA}" srcOrd="1" destOrd="0" presId="urn:microsoft.com/office/officeart/2005/8/layout/chevron2"/>
    <dgm:cxn modelId="{EAFF6011-E9B0-BF4A-B42B-C59CB9DAEF04}" type="presParOf" srcId="{C0B355E2-0711-E447-850B-B65C36FFB188}" destId="{2441D73E-06B7-C84C-BC86-86C15A459BE8}" srcOrd="2" destOrd="0" presId="urn:microsoft.com/office/officeart/2005/8/layout/chevron2"/>
    <dgm:cxn modelId="{60ECAF84-CC56-234B-A49F-FA09C2E63A86}" type="presParOf" srcId="{2441D73E-06B7-C84C-BC86-86C15A459BE8}" destId="{FCC86410-AEFE-6640-9FA8-C1653EC51115}" srcOrd="0" destOrd="0" presId="urn:microsoft.com/office/officeart/2005/8/layout/chevron2"/>
    <dgm:cxn modelId="{8A07AA87-3274-534B-82A3-972E81A3660E}" type="presParOf" srcId="{2441D73E-06B7-C84C-BC86-86C15A459BE8}" destId="{F9920106-96A3-3D4A-8353-D38DF511A166}" srcOrd="1" destOrd="0" presId="urn:microsoft.com/office/officeart/2005/8/layout/chevron2"/>
    <dgm:cxn modelId="{48AA6322-5DDA-8A41-8DAD-E67EF5FC873D}" type="presParOf" srcId="{C0B355E2-0711-E447-850B-B65C36FFB188}" destId="{ABD3534E-CAEB-E445-AECF-FD240DB30BA7}" srcOrd="3" destOrd="0" presId="urn:microsoft.com/office/officeart/2005/8/layout/chevron2"/>
    <dgm:cxn modelId="{51799FB5-70DD-6F4D-B925-9351A8819609}" type="presParOf" srcId="{C0B355E2-0711-E447-850B-B65C36FFB188}" destId="{3AFCD974-BB04-BD49-8F1B-AF673BE1BA6D}" srcOrd="4" destOrd="0" presId="urn:microsoft.com/office/officeart/2005/8/layout/chevron2"/>
    <dgm:cxn modelId="{A7E99B22-48D3-8C4B-9729-14A605028C6F}" type="presParOf" srcId="{3AFCD974-BB04-BD49-8F1B-AF673BE1BA6D}" destId="{A6ED0E76-E282-334F-9A97-2E77E3BD55A0}" srcOrd="0" destOrd="0" presId="urn:microsoft.com/office/officeart/2005/8/layout/chevron2"/>
    <dgm:cxn modelId="{5B377E1B-25A0-7945-9A48-F65EACE29E02}" type="presParOf" srcId="{3AFCD974-BB04-BD49-8F1B-AF673BE1BA6D}" destId="{A572BE53-931E-274D-AF9E-0991D81802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136F7B-27F5-9A4C-AF9D-6B0C2E5EC075}" type="doc">
      <dgm:prSet loTypeId="urn:microsoft.com/office/officeart/2005/8/layout/chevron2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6C7331D-0221-E448-A044-C283CB22AFCE}">
      <dgm:prSet phldrT="[Text]"/>
      <dgm:spPr/>
      <dgm:t>
        <a:bodyPr/>
        <a:lstStyle/>
        <a:p>
          <a:r>
            <a:rPr lang="en-US" dirty="0"/>
            <a:t>4</a:t>
          </a:r>
        </a:p>
      </dgm:t>
    </dgm:pt>
    <dgm:pt modelId="{3A5CECEB-3149-C44B-8473-F3C02EBCEB08}" type="parTrans" cxnId="{BE56617B-1DCA-4E4B-BEFD-74378938D404}">
      <dgm:prSet/>
      <dgm:spPr/>
      <dgm:t>
        <a:bodyPr/>
        <a:lstStyle/>
        <a:p>
          <a:endParaRPr lang="en-US"/>
        </a:p>
      </dgm:t>
    </dgm:pt>
    <dgm:pt modelId="{6FDF95BF-F345-5044-ABE2-D35F168A2E85}" type="sibTrans" cxnId="{BE56617B-1DCA-4E4B-BEFD-74378938D404}">
      <dgm:prSet/>
      <dgm:spPr/>
      <dgm:t>
        <a:bodyPr/>
        <a:lstStyle/>
        <a:p>
          <a:endParaRPr lang="en-US"/>
        </a:p>
      </dgm:t>
    </dgm:pt>
    <dgm:pt modelId="{88E4A446-B544-4A40-B5C2-5C3BDC3A4914}">
      <dgm:prSet phldrT="[Text]"/>
      <dgm:spPr/>
      <dgm:t>
        <a:bodyPr/>
        <a:lstStyle/>
        <a:p>
          <a:r>
            <a:rPr lang="en-AU" altLang="en-US" b="1" dirty="0">
              <a:solidFill>
                <a:schemeClr val="accent2">
                  <a:lumMod val="75000"/>
                </a:schemeClr>
              </a:solidFill>
            </a:rPr>
            <a:t>Act: </a:t>
          </a:r>
          <a:r>
            <a:rPr lang="en-AU" altLang="en-US" dirty="0"/>
            <a:t>implementing the change (the steep part of the S-curve)</a:t>
          </a:r>
          <a:endParaRPr lang="en-US" dirty="0"/>
        </a:p>
      </dgm:t>
    </dgm:pt>
    <dgm:pt modelId="{E7DC7E9A-5AF8-804C-9493-568F8690805B}" type="parTrans" cxnId="{48C1E37B-37CD-C143-A140-D618E6156C34}">
      <dgm:prSet/>
      <dgm:spPr/>
      <dgm:t>
        <a:bodyPr/>
        <a:lstStyle/>
        <a:p>
          <a:endParaRPr lang="en-US"/>
        </a:p>
      </dgm:t>
    </dgm:pt>
    <dgm:pt modelId="{F1C79368-41BB-F945-BFCE-20C8F72C0C2D}" type="sibTrans" cxnId="{48C1E37B-37CD-C143-A140-D618E6156C34}">
      <dgm:prSet/>
      <dgm:spPr/>
      <dgm:t>
        <a:bodyPr/>
        <a:lstStyle/>
        <a:p>
          <a:endParaRPr lang="en-US"/>
        </a:p>
      </dgm:t>
    </dgm:pt>
    <dgm:pt modelId="{1F3DAD91-645F-D447-8024-93A2F5FD6EE5}">
      <dgm:prSet phldrT="[Text]"/>
      <dgm:spPr/>
      <dgm:t>
        <a:bodyPr/>
        <a:lstStyle/>
        <a:p>
          <a:r>
            <a:rPr lang="en-US" dirty="0"/>
            <a:t>5</a:t>
          </a:r>
        </a:p>
      </dgm:t>
    </dgm:pt>
    <dgm:pt modelId="{58DC5B5E-956C-814C-9ABE-961B604A20AF}" type="parTrans" cxnId="{54C59CC9-FEFE-DB44-827D-5B627C837FC5}">
      <dgm:prSet/>
      <dgm:spPr/>
      <dgm:t>
        <a:bodyPr/>
        <a:lstStyle/>
        <a:p>
          <a:endParaRPr lang="en-US"/>
        </a:p>
      </dgm:t>
    </dgm:pt>
    <dgm:pt modelId="{81FD7332-690F-A74C-BC60-14DBD465015C}" type="sibTrans" cxnId="{54C59CC9-FEFE-DB44-827D-5B627C837FC5}">
      <dgm:prSet/>
      <dgm:spPr/>
      <dgm:t>
        <a:bodyPr/>
        <a:lstStyle/>
        <a:p>
          <a:endParaRPr lang="en-US"/>
        </a:p>
      </dgm:t>
    </dgm:pt>
    <dgm:pt modelId="{8667FD0D-C6AA-8F45-BD89-4098EEA603E0}">
      <dgm:prSet phldrT="[Text]"/>
      <dgm:spPr/>
      <dgm:t>
        <a:bodyPr/>
        <a:lstStyle/>
        <a:p>
          <a:r>
            <a:rPr lang="en-AU" altLang="en-US" b="1" dirty="0">
              <a:solidFill>
                <a:schemeClr val="bg1">
                  <a:lumMod val="50000"/>
                </a:schemeClr>
              </a:solidFill>
            </a:rPr>
            <a:t>Advance: </a:t>
          </a:r>
          <a:r>
            <a:rPr lang="en-AU" altLang="en-US" dirty="0"/>
            <a:t>getting to the top of the S-curve; stage of continuous improvement</a:t>
          </a:r>
          <a:endParaRPr lang="en-US" dirty="0"/>
        </a:p>
      </dgm:t>
    </dgm:pt>
    <dgm:pt modelId="{28484E14-05F4-644B-B8B4-019194F99008}" type="parTrans" cxnId="{AD27B152-1E5F-5144-B761-4665A5AAD47D}">
      <dgm:prSet/>
      <dgm:spPr/>
      <dgm:t>
        <a:bodyPr/>
        <a:lstStyle/>
        <a:p>
          <a:endParaRPr lang="en-US"/>
        </a:p>
      </dgm:t>
    </dgm:pt>
    <dgm:pt modelId="{08900364-896B-8749-AB39-10AF482D492C}" type="sibTrans" cxnId="{AD27B152-1E5F-5144-B761-4665A5AAD47D}">
      <dgm:prSet/>
      <dgm:spPr/>
      <dgm:t>
        <a:bodyPr/>
        <a:lstStyle/>
        <a:p>
          <a:endParaRPr lang="en-US"/>
        </a:p>
      </dgm:t>
    </dgm:pt>
    <dgm:pt modelId="{C0B355E2-0711-E447-850B-B65C36FFB188}" type="pres">
      <dgm:prSet presAssocID="{D4136F7B-27F5-9A4C-AF9D-6B0C2E5EC075}" presName="linearFlow" presStyleCnt="0">
        <dgm:presLayoutVars>
          <dgm:dir/>
          <dgm:animLvl val="lvl"/>
          <dgm:resizeHandles val="exact"/>
        </dgm:presLayoutVars>
      </dgm:prSet>
      <dgm:spPr/>
    </dgm:pt>
    <dgm:pt modelId="{03206581-38EB-2F4F-B333-4EEC88F18A65}" type="pres">
      <dgm:prSet presAssocID="{36C7331D-0221-E448-A044-C283CB22AFCE}" presName="composite" presStyleCnt="0"/>
      <dgm:spPr/>
    </dgm:pt>
    <dgm:pt modelId="{E4005F0F-81AF-2B49-80C0-0B2A8C9F800F}" type="pres">
      <dgm:prSet presAssocID="{36C7331D-0221-E448-A044-C283CB22AFCE}" presName="parentText" presStyleLbl="alignNode1" presStyleIdx="0" presStyleCnt="2" custLinFactNeighborX="2276">
        <dgm:presLayoutVars>
          <dgm:chMax val="1"/>
          <dgm:bulletEnabled val="1"/>
        </dgm:presLayoutVars>
      </dgm:prSet>
      <dgm:spPr/>
    </dgm:pt>
    <dgm:pt modelId="{67F78ABC-E851-334D-B7D5-87BB4D3B698E}" type="pres">
      <dgm:prSet presAssocID="{36C7331D-0221-E448-A044-C283CB22AFCE}" presName="descendantText" presStyleLbl="alignAcc1" presStyleIdx="0" presStyleCnt="2">
        <dgm:presLayoutVars>
          <dgm:bulletEnabled val="1"/>
        </dgm:presLayoutVars>
      </dgm:prSet>
      <dgm:spPr/>
    </dgm:pt>
    <dgm:pt modelId="{E0236787-36F5-AF4A-B4AE-8306D4231BBA}" type="pres">
      <dgm:prSet presAssocID="{6FDF95BF-F345-5044-ABE2-D35F168A2E85}" presName="sp" presStyleCnt="0"/>
      <dgm:spPr/>
    </dgm:pt>
    <dgm:pt modelId="{2441D73E-06B7-C84C-BC86-86C15A459BE8}" type="pres">
      <dgm:prSet presAssocID="{1F3DAD91-645F-D447-8024-93A2F5FD6EE5}" presName="composite" presStyleCnt="0"/>
      <dgm:spPr/>
    </dgm:pt>
    <dgm:pt modelId="{FCC86410-AEFE-6640-9FA8-C1653EC51115}" type="pres">
      <dgm:prSet presAssocID="{1F3DAD91-645F-D447-8024-93A2F5FD6EE5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F9920106-96A3-3D4A-8353-D38DF511A166}" type="pres">
      <dgm:prSet presAssocID="{1F3DAD91-645F-D447-8024-93A2F5FD6EE5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1EDBC838-94A1-8145-8DCD-771E267A01EB}" type="presOf" srcId="{D4136F7B-27F5-9A4C-AF9D-6B0C2E5EC075}" destId="{C0B355E2-0711-E447-850B-B65C36FFB188}" srcOrd="0" destOrd="0" presId="urn:microsoft.com/office/officeart/2005/8/layout/chevron2"/>
    <dgm:cxn modelId="{AD27B152-1E5F-5144-B761-4665A5AAD47D}" srcId="{1F3DAD91-645F-D447-8024-93A2F5FD6EE5}" destId="{8667FD0D-C6AA-8F45-BD89-4098EEA603E0}" srcOrd="0" destOrd="0" parTransId="{28484E14-05F4-644B-B8B4-019194F99008}" sibTransId="{08900364-896B-8749-AB39-10AF482D492C}"/>
    <dgm:cxn modelId="{5E96195A-400D-7C46-A1AD-C90D2F2A40F1}" type="presOf" srcId="{8667FD0D-C6AA-8F45-BD89-4098EEA603E0}" destId="{F9920106-96A3-3D4A-8353-D38DF511A166}" srcOrd="0" destOrd="0" presId="urn:microsoft.com/office/officeart/2005/8/layout/chevron2"/>
    <dgm:cxn modelId="{53CAEF78-ADCE-D247-AEC6-2F04A19BAEA3}" type="presOf" srcId="{88E4A446-B544-4A40-B5C2-5C3BDC3A4914}" destId="{67F78ABC-E851-334D-B7D5-87BB4D3B698E}" srcOrd="0" destOrd="0" presId="urn:microsoft.com/office/officeart/2005/8/layout/chevron2"/>
    <dgm:cxn modelId="{BE56617B-1DCA-4E4B-BEFD-74378938D404}" srcId="{D4136F7B-27F5-9A4C-AF9D-6B0C2E5EC075}" destId="{36C7331D-0221-E448-A044-C283CB22AFCE}" srcOrd="0" destOrd="0" parTransId="{3A5CECEB-3149-C44B-8473-F3C02EBCEB08}" sibTransId="{6FDF95BF-F345-5044-ABE2-D35F168A2E85}"/>
    <dgm:cxn modelId="{48C1E37B-37CD-C143-A140-D618E6156C34}" srcId="{36C7331D-0221-E448-A044-C283CB22AFCE}" destId="{88E4A446-B544-4A40-B5C2-5C3BDC3A4914}" srcOrd="0" destOrd="0" parTransId="{E7DC7E9A-5AF8-804C-9493-568F8690805B}" sibTransId="{F1C79368-41BB-F945-BFCE-20C8F72C0C2D}"/>
    <dgm:cxn modelId="{54C59CC9-FEFE-DB44-827D-5B627C837FC5}" srcId="{D4136F7B-27F5-9A4C-AF9D-6B0C2E5EC075}" destId="{1F3DAD91-645F-D447-8024-93A2F5FD6EE5}" srcOrd="1" destOrd="0" parTransId="{58DC5B5E-956C-814C-9ABE-961B604A20AF}" sibTransId="{81FD7332-690F-A74C-BC60-14DBD465015C}"/>
    <dgm:cxn modelId="{79F83DD1-674C-8C45-8620-F078720CC757}" type="presOf" srcId="{36C7331D-0221-E448-A044-C283CB22AFCE}" destId="{E4005F0F-81AF-2B49-80C0-0B2A8C9F800F}" srcOrd="0" destOrd="0" presId="urn:microsoft.com/office/officeart/2005/8/layout/chevron2"/>
    <dgm:cxn modelId="{553469FA-889F-264C-9EC6-FAF0F3919F36}" type="presOf" srcId="{1F3DAD91-645F-D447-8024-93A2F5FD6EE5}" destId="{FCC86410-AEFE-6640-9FA8-C1653EC51115}" srcOrd="0" destOrd="0" presId="urn:microsoft.com/office/officeart/2005/8/layout/chevron2"/>
    <dgm:cxn modelId="{76AC6F58-3CA8-E949-BB28-6BCBC508C8AF}" type="presParOf" srcId="{C0B355E2-0711-E447-850B-B65C36FFB188}" destId="{03206581-38EB-2F4F-B333-4EEC88F18A65}" srcOrd="0" destOrd="0" presId="urn:microsoft.com/office/officeart/2005/8/layout/chevron2"/>
    <dgm:cxn modelId="{F2CE1DD5-D63A-3745-826B-6802941173F2}" type="presParOf" srcId="{03206581-38EB-2F4F-B333-4EEC88F18A65}" destId="{E4005F0F-81AF-2B49-80C0-0B2A8C9F800F}" srcOrd="0" destOrd="0" presId="urn:microsoft.com/office/officeart/2005/8/layout/chevron2"/>
    <dgm:cxn modelId="{262B8C4C-0710-A543-A48C-52F0D95EEF59}" type="presParOf" srcId="{03206581-38EB-2F4F-B333-4EEC88F18A65}" destId="{67F78ABC-E851-334D-B7D5-87BB4D3B698E}" srcOrd="1" destOrd="0" presId="urn:microsoft.com/office/officeart/2005/8/layout/chevron2"/>
    <dgm:cxn modelId="{7F415FF3-916C-7E41-900A-DFF9E71A1738}" type="presParOf" srcId="{C0B355E2-0711-E447-850B-B65C36FFB188}" destId="{E0236787-36F5-AF4A-B4AE-8306D4231BBA}" srcOrd="1" destOrd="0" presId="urn:microsoft.com/office/officeart/2005/8/layout/chevron2"/>
    <dgm:cxn modelId="{EAFF6011-E9B0-BF4A-B42B-C59CB9DAEF04}" type="presParOf" srcId="{C0B355E2-0711-E447-850B-B65C36FFB188}" destId="{2441D73E-06B7-C84C-BC86-86C15A459BE8}" srcOrd="2" destOrd="0" presId="urn:microsoft.com/office/officeart/2005/8/layout/chevron2"/>
    <dgm:cxn modelId="{60ECAF84-CC56-234B-A49F-FA09C2E63A86}" type="presParOf" srcId="{2441D73E-06B7-C84C-BC86-86C15A459BE8}" destId="{FCC86410-AEFE-6640-9FA8-C1653EC51115}" srcOrd="0" destOrd="0" presId="urn:microsoft.com/office/officeart/2005/8/layout/chevron2"/>
    <dgm:cxn modelId="{8A07AA87-3274-534B-82A3-972E81A3660E}" type="presParOf" srcId="{2441D73E-06B7-C84C-BC86-86C15A459BE8}" destId="{F9920106-96A3-3D4A-8353-D38DF511A16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0D5D0-75C4-CC4E-98B4-FA30EA633577}">
      <dsp:nvSpPr>
        <dsp:cNvPr id="0" name=""/>
        <dsp:cNvSpPr/>
      </dsp:nvSpPr>
      <dsp:spPr>
        <a:xfrm rot="16200000">
          <a:off x="542" y="833639"/>
          <a:ext cx="2039581" cy="203958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Driving forces</a:t>
          </a:r>
        </a:p>
      </dsp:txBody>
      <dsp:txXfrm rot="5400000">
        <a:off x="543" y="1343534"/>
        <a:ext cx="1682654" cy="1019791"/>
      </dsp:txXfrm>
    </dsp:sp>
    <dsp:sp modelId="{ADE324C2-1FBE-DC49-96C8-454952EE6367}">
      <dsp:nvSpPr>
        <dsp:cNvPr id="0" name=""/>
        <dsp:cNvSpPr/>
      </dsp:nvSpPr>
      <dsp:spPr>
        <a:xfrm rot="5400000">
          <a:off x="2217839" y="833639"/>
          <a:ext cx="2039581" cy="203958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Restraining Forces</a:t>
          </a:r>
        </a:p>
      </dsp:txBody>
      <dsp:txXfrm rot="-5400000">
        <a:off x="2574767" y="1343534"/>
        <a:ext cx="1682654" cy="10197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7AA46-E8EF-1345-9E03-6F12D4674380}">
      <dsp:nvSpPr>
        <dsp:cNvPr id="0" name=""/>
        <dsp:cNvSpPr/>
      </dsp:nvSpPr>
      <dsp:spPr>
        <a:xfrm rot="10800000">
          <a:off x="0" y="0"/>
          <a:ext cx="7222209" cy="815727"/>
        </a:xfrm>
        <a:prstGeom prst="trapezoid">
          <a:avLst>
            <a:gd name="adj" fmla="val 7378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Communication</a:t>
          </a:r>
        </a:p>
      </dsp:txBody>
      <dsp:txXfrm rot="-10800000">
        <a:off x="1263886" y="0"/>
        <a:ext cx="4694435" cy="815727"/>
      </dsp:txXfrm>
    </dsp:sp>
    <dsp:sp modelId="{167EAFE6-017E-D54A-8183-5B6451384127}">
      <dsp:nvSpPr>
        <dsp:cNvPr id="0" name=""/>
        <dsp:cNvSpPr/>
      </dsp:nvSpPr>
      <dsp:spPr>
        <a:xfrm rot="10800000">
          <a:off x="601850" y="815727"/>
          <a:ext cx="6018507" cy="815727"/>
        </a:xfrm>
        <a:prstGeom prst="trapezoid">
          <a:avLst>
            <a:gd name="adj" fmla="val 73781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Learning</a:t>
          </a:r>
        </a:p>
      </dsp:txBody>
      <dsp:txXfrm rot="-10800000">
        <a:off x="1655089" y="815727"/>
        <a:ext cx="3912029" cy="815727"/>
      </dsp:txXfrm>
    </dsp:sp>
    <dsp:sp modelId="{08D8069A-E430-8C41-87AA-086642CDB8F9}">
      <dsp:nvSpPr>
        <dsp:cNvPr id="0" name=""/>
        <dsp:cNvSpPr/>
      </dsp:nvSpPr>
      <dsp:spPr>
        <a:xfrm rot="10800000">
          <a:off x="1203701" y="1631455"/>
          <a:ext cx="4814806" cy="815727"/>
        </a:xfrm>
        <a:prstGeom prst="trapezoid">
          <a:avLst>
            <a:gd name="adj" fmla="val 73781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Involvement</a:t>
          </a:r>
        </a:p>
      </dsp:txBody>
      <dsp:txXfrm rot="-10800000">
        <a:off x="2046292" y="1631455"/>
        <a:ext cx="3129623" cy="815727"/>
      </dsp:txXfrm>
    </dsp:sp>
    <dsp:sp modelId="{CA9E1FCE-40CD-F241-81CA-44A215420175}">
      <dsp:nvSpPr>
        <dsp:cNvPr id="0" name=""/>
        <dsp:cNvSpPr/>
      </dsp:nvSpPr>
      <dsp:spPr>
        <a:xfrm rot="10800000">
          <a:off x="1805552" y="2447183"/>
          <a:ext cx="3611104" cy="815727"/>
        </a:xfrm>
        <a:prstGeom prst="trapezoid">
          <a:avLst>
            <a:gd name="adj" fmla="val 73781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Stress management</a:t>
          </a:r>
        </a:p>
      </dsp:txBody>
      <dsp:txXfrm rot="-10800000">
        <a:off x="2437495" y="2447183"/>
        <a:ext cx="2347217" cy="815727"/>
      </dsp:txXfrm>
    </dsp:sp>
    <dsp:sp modelId="{D5C69083-4F71-CF43-80C0-64FAC880F4F0}">
      <dsp:nvSpPr>
        <dsp:cNvPr id="0" name=""/>
        <dsp:cNvSpPr/>
      </dsp:nvSpPr>
      <dsp:spPr>
        <a:xfrm rot="10800000">
          <a:off x="2407403" y="3262910"/>
          <a:ext cx="2407403" cy="815727"/>
        </a:xfrm>
        <a:prstGeom prst="trapezoid">
          <a:avLst>
            <a:gd name="adj" fmla="val 73781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Negotiation</a:t>
          </a:r>
        </a:p>
      </dsp:txBody>
      <dsp:txXfrm rot="-10800000">
        <a:off x="2828698" y="3262910"/>
        <a:ext cx="1564811" cy="815727"/>
      </dsp:txXfrm>
    </dsp:sp>
    <dsp:sp modelId="{BA239684-D04A-B942-BE9D-ABB8FA43AF63}">
      <dsp:nvSpPr>
        <dsp:cNvPr id="0" name=""/>
        <dsp:cNvSpPr/>
      </dsp:nvSpPr>
      <dsp:spPr>
        <a:xfrm rot="10800000">
          <a:off x="3009253" y="4078638"/>
          <a:ext cx="1203701" cy="815727"/>
        </a:xfrm>
        <a:prstGeom prst="trapezoid">
          <a:avLst>
            <a:gd name="adj" fmla="val 73781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Coercion</a:t>
          </a:r>
        </a:p>
      </dsp:txBody>
      <dsp:txXfrm rot="-10800000">
        <a:off x="3009253" y="4078638"/>
        <a:ext cx="1203701" cy="8157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05F0F-81AF-2B49-80C0-0B2A8C9F800F}">
      <dsp:nvSpPr>
        <dsp:cNvPr id="0" name=""/>
        <dsp:cNvSpPr/>
      </dsp:nvSpPr>
      <dsp:spPr>
        <a:xfrm rot="5400000">
          <a:off x="-221860" y="223727"/>
          <a:ext cx="1479067" cy="103534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1</a:t>
          </a:r>
        </a:p>
      </dsp:txBody>
      <dsp:txXfrm rot="-5400000">
        <a:off x="1" y="519541"/>
        <a:ext cx="1035347" cy="443720"/>
      </dsp:txXfrm>
    </dsp:sp>
    <dsp:sp modelId="{67F78ABC-E851-334D-B7D5-87BB4D3B698E}">
      <dsp:nvSpPr>
        <dsp:cNvPr id="0" name=""/>
        <dsp:cNvSpPr/>
      </dsp:nvSpPr>
      <dsp:spPr>
        <a:xfrm rot="5400000">
          <a:off x="4303608" y="-3165861"/>
          <a:ext cx="961394" cy="74979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FFC000"/>
              </a:solidFill>
            </a:rPr>
            <a:t>Aspiration: </a:t>
          </a:r>
          <a:r>
            <a:rPr lang="en-US" sz="2000" kern="1200" dirty="0"/>
            <a:t>What are our strategic objectives? What are our health goals?</a:t>
          </a:r>
          <a:endParaRPr lang="en-US" sz="2000" kern="1200" dirty="0">
            <a:solidFill>
              <a:srgbClr val="0432FF"/>
            </a:solidFill>
          </a:endParaRPr>
        </a:p>
      </dsp:txBody>
      <dsp:txXfrm rot="-5400000">
        <a:off x="1035348" y="149330"/>
        <a:ext cx="7450985" cy="867532"/>
      </dsp:txXfrm>
    </dsp:sp>
    <dsp:sp modelId="{FCC86410-AEFE-6640-9FA8-C1653EC51115}">
      <dsp:nvSpPr>
        <dsp:cNvPr id="0" name=""/>
        <dsp:cNvSpPr/>
      </dsp:nvSpPr>
      <dsp:spPr>
        <a:xfrm rot="5400000">
          <a:off x="-221860" y="1507146"/>
          <a:ext cx="1479067" cy="1035347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2</a:t>
          </a:r>
        </a:p>
      </dsp:txBody>
      <dsp:txXfrm rot="-5400000">
        <a:off x="1" y="1802960"/>
        <a:ext cx="1035347" cy="443720"/>
      </dsp:txXfrm>
    </dsp:sp>
    <dsp:sp modelId="{F9920106-96A3-3D4A-8353-D38DF511A166}">
      <dsp:nvSpPr>
        <dsp:cNvPr id="0" name=""/>
        <dsp:cNvSpPr/>
      </dsp:nvSpPr>
      <dsp:spPr>
        <a:xfrm rot="5400000">
          <a:off x="4303608" y="-1982975"/>
          <a:ext cx="961394" cy="74979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92D050"/>
              </a:solidFill>
            </a:rPr>
            <a:t>Assess: </a:t>
          </a:r>
          <a:r>
            <a:rPr lang="en-US" sz="2000" kern="1200" dirty="0"/>
            <a:t>What are our current skills, capabilities &amp; mind-sets? What are we going to need to implement the needed change?</a:t>
          </a:r>
          <a:endParaRPr lang="en-US" sz="2000" kern="1200" dirty="0">
            <a:solidFill>
              <a:srgbClr val="0432FF"/>
            </a:solidFill>
          </a:endParaRPr>
        </a:p>
      </dsp:txBody>
      <dsp:txXfrm rot="-5400000">
        <a:off x="1035348" y="1332216"/>
        <a:ext cx="7450985" cy="867532"/>
      </dsp:txXfrm>
    </dsp:sp>
    <dsp:sp modelId="{A6ED0E76-E282-334F-9A97-2E77E3BD55A0}">
      <dsp:nvSpPr>
        <dsp:cNvPr id="0" name=""/>
        <dsp:cNvSpPr/>
      </dsp:nvSpPr>
      <dsp:spPr>
        <a:xfrm rot="5400000">
          <a:off x="-221860" y="2790565"/>
          <a:ext cx="1479067" cy="1035347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3</a:t>
          </a:r>
        </a:p>
      </dsp:txBody>
      <dsp:txXfrm rot="-5400000">
        <a:off x="1" y="3086379"/>
        <a:ext cx="1035347" cy="443720"/>
      </dsp:txXfrm>
    </dsp:sp>
    <dsp:sp modelId="{A572BE53-931E-274D-AF9E-0991D81802AF}">
      <dsp:nvSpPr>
        <dsp:cNvPr id="0" name=""/>
        <dsp:cNvSpPr/>
      </dsp:nvSpPr>
      <dsp:spPr>
        <a:xfrm rot="5400000">
          <a:off x="4303608" y="-699556"/>
          <a:ext cx="961394" cy="74979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0070C0"/>
              </a:solidFill>
            </a:rPr>
            <a:t>Architect stage: </a:t>
          </a:r>
          <a:r>
            <a:rPr lang="en-US" sz="2000" kern="1200" dirty="0"/>
            <a:t>Creating the </a:t>
          </a:r>
          <a:r>
            <a:rPr lang="en-US" sz="2000" b="1" kern="1200" dirty="0"/>
            <a:t>change plan </a:t>
          </a:r>
          <a:r>
            <a:rPr lang="en-US" sz="2000" kern="1200" dirty="0"/>
            <a:t>&amp; </a:t>
          </a:r>
          <a:r>
            <a:rPr lang="en-US" sz="2000" b="1" kern="1200" dirty="0"/>
            <a:t>supporting environment </a:t>
          </a:r>
          <a:r>
            <a:rPr lang="en-US" sz="2000" kern="1200" dirty="0"/>
            <a:t>to increase the likelihood of how people </a:t>
          </a:r>
          <a:r>
            <a:rPr lang="en-US" sz="2000" b="1" kern="1200" dirty="0"/>
            <a:t>think</a:t>
          </a:r>
          <a:r>
            <a:rPr lang="en-US" sz="2000" kern="1200" dirty="0"/>
            <a:t> and </a:t>
          </a:r>
          <a:r>
            <a:rPr lang="en-US" sz="2000" b="1" kern="1200" dirty="0"/>
            <a:t>behave</a:t>
          </a:r>
          <a:endParaRPr lang="en-US" sz="2000" b="1" kern="1200" dirty="0">
            <a:solidFill>
              <a:srgbClr val="0432FF"/>
            </a:solidFill>
          </a:endParaRPr>
        </a:p>
      </dsp:txBody>
      <dsp:txXfrm rot="-5400000">
        <a:off x="1035348" y="2615635"/>
        <a:ext cx="7450985" cy="8675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05F0F-81AF-2B49-80C0-0B2A8C9F800F}">
      <dsp:nvSpPr>
        <dsp:cNvPr id="0" name=""/>
        <dsp:cNvSpPr/>
      </dsp:nvSpPr>
      <dsp:spPr>
        <a:xfrm rot="5400000">
          <a:off x="-255320" y="286189"/>
          <a:ext cx="1904410" cy="133308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4</a:t>
          </a:r>
        </a:p>
      </dsp:txBody>
      <dsp:txXfrm rot="-5400000">
        <a:off x="30342" y="667072"/>
        <a:ext cx="1333087" cy="571323"/>
      </dsp:txXfrm>
    </dsp:sp>
    <dsp:sp modelId="{67F78ABC-E851-334D-B7D5-87BB4D3B698E}">
      <dsp:nvSpPr>
        <dsp:cNvPr id="0" name=""/>
        <dsp:cNvSpPr/>
      </dsp:nvSpPr>
      <dsp:spPr>
        <a:xfrm rot="5400000">
          <a:off x="3717909" y="-2384294"/>
          <a:ext cx="1237866" cy="60075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altLang="en-US" sz="2600" b="1" kern="1200" dirty="0">
              <a:solidFill>
                <a:schemeClr val="accent2">
                  <a:lumMod val="75000"/>
                </a:schemeClr>
              </a:solidFill>
            </a:rPr>
            <a:t>Act: </a:t>
          </a:r>
          <a:r>
            <a:rPr lang="en-AU" altLang="en-US" sz="2600" kern="1200" dirty="0"/>
            <a:t>implementing the change (the steep part of the S-curve)</a:t>
          </a:r>
          <a:endParaRPr lang="en-US" sz="2600" kern="1200" dirty="0"/>
        </a:p>
      </dsp:txBody>
      <dsp:txXfrm rot="-5400000">
        <a:off x="1333087" y="60956"/>
        <a:ext cx="5947083" cy="1117010"/>
      </dsp:txXfrm>
    </dsp:sp>
    <dsp:sp modelId="{FCC86410-AEFE-6640-9FA8-C1653EC51115}">
      <dsp:nvSpPr>
        <dsp:cNvPr id="0" name=""/>
        <dsp:cNvSpPr/>
      </dsp:nvSpPr>
      <dsp:spPr>
        <a:xfrm rot="5400000">
          <a:off x="-285661" y="1900788"/>
          <a:ext cx="1904410" cy="1333087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5</a:t>
          </a:r>
        </a:p>
      </dsp:txBody>
      <dsp:txXfrm rot="-5400000">
        <a:off x="1" y="2281671"/>
        <a:ext cx="1333087" cy="571323"/>
      </dsp:txXfrm>
    </dsp:sp>
    <dsp:sp modelId="{F9920106-96A3-3D4A-8353-D38DF511A166}">
      <dsp:nvSpPr>
        <dsp:cNvPr id="0" name=""/>
        <dsp:cNvSpPr/>
      </dsp:nvSpPr>
      <dsp:spPr>
        <a:xfrm rot="5400000">
          <a:off x="3717909" y="-769695"/>
          <a:ext cx="1237866" cy="60075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altLang="en-US" sz="2600" b="1" kern="1200" dirty="0">
              <a:solidFill>
                <a:schemeClr val="bg1">
                  <a:lumMod val="50000"/>
                </a:schemeClr>
              </a:solidFill>
            </a:rPr>
            <a:t>Advance: </a:t>
          </a:r>
          <a:r>
            <a:rPr lang="en-AU" altLang="en-US" sz="2600" kern="1200" dirty="0"/>
            <a:t>getting to the top of the S-curve; stage of continuous improvement</a:t>
          </a:r>
          <a:endParaRPr lang="en-US" sz="2600" kern="1200" dirty="0"/>
        </a:p>
      </dsp:txBody>
      <dsp:txXfrm rot="-5400000">
        <a:off x="1333087" y="1675555"/>
        <a:ext cx="5947083" cy="1117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7C46B-2B11-423B-BC0F-DFE19E36B10F}" type="datetimeFigureOut">
              <a:rPr lang="en-AU" smtClean="0"/>
              <a:t>29/9/19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0D7C4-00CE-470E-A0AB-A7207412461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4816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BF7A4-D668-344D-A1CA-FCD97FDA5A54}" type="datetimeFigureOut">
              <a:rPr lang="en-US" smtClean="0"/>
              <a:t>9/29/19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7476E-546B-EB45-831A-6002540D85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48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9/29/19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094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A78072A-1E41-47EE-8129-9A7F9190CB28}" type="slidenum">
              <a:rPr lang="en-US">
                <a:solidFill>
                  <a:prstClr val="black"/>
                </a:solidFill>
                <a:latin typeface="Tahoma" pitchFamily="34" charset="0"/>
                <a:ea typeface="ヒラギノ角ゴ Pro W3" pitchFamily="-84" charset="-128"/>
              </a:rPr>
              <a:pPr eaLnBrk="1" hangingPunct="1"/>
              <a:t>10</a:t>
            </a:fld>
            <a:endParaRPr lang="en-US" dirty="0">
              <a:solidFill>
                <a:prstClr val="black"/>
              </a:solidFill>
              <a:latin typeface="Tahoma" pitchFamily="34" charset="0"/>
              <a:ea typeface="ヒラギノ角ゴ Pro W3" pitchFamily="-84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Gill Sans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5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A78072A-1E41-47EE-8129-9A7F9190CB28}" type="slidenum">
              <a:rPr lang="en-US">
                <a:solidFill>
                  <a:prstClr val="black"/>
                </a:solidFill>
                <a:latin typeface="Tahoma" pitchFamily="34" charset="0"/>
                <a:ea typeface="ヒラギノ角ゴ Pro W3" pitchFamily="-84" charset="-128"/>
              </a:rPr>
              <a:pPr eaLnBrk="1" hangingPunct="1"/>
              <a:t>11</a:t>
            </a:fld>
            <a:endParaRPr lang="en-US" dirty="0">
              <a:solidFill>
                <a:prstClr val="black"/>
              </a:solidFill>
              <a:latin typeface="Tahoma" pitchFamily="34" charset="0"/>
              <a:ea typeface="ヒラギノ角ゴ Pro W3" pitchFamily="-84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Gill Sans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852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B92FCAA2-2F0A-409A-A0BF-54986C161B47}" type="slidenum">
              <a:rPr lang="en-US">
                <a:solidFill>
                  <a:prstClr val="black"/>
                </a:solidFill>
                <a:latin typeface="Tahoma" pitchFamily="34" charset="0"/>
                <a:ea typeface="ヒラギノ角ゴ Pro W3" pitchFamily="-84" charset="-128"/>
              </a:rPr>
              <a:pPr eaLnBrk="1" hangingPunct="1"/>
              <a:t>14</a:t>
            </a:fld>
            <a:endParaRPr lang="en-US" dirty="0">
              <a:solidFill>
                <a:prstClr val="black"/>
              </a:solidFill>
              <a:latin typeface="Tahoma" pitchFamily="34" charset="0"/>
              <a:ea typeface="ヒラギノ角ゴ Pro W3" pitchFamily="-84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Gill Sans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300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DA09AA0D-F031-4A9A-B15B-043A292FB3E6}" type="slidenum">
              <a:rPr lang="en-US">
                <a:solidFill>
                  <a:prstClr val="black"/>
                </a:solidFill>
                <a:latin typeface="Tahoma" pitchFamily="34" charset="0"/>
                <a:ea typeface="ヒラギノ角ゴ Pro W3" pitchFamily="-84" charset="-128"/>
              </a:rPr>
              <a:pPr eaLnBrk="1" hangingPunct="1"/>
              <a:t>15</a:t>
            </a:fld>
            <a:endParaRPr lang="en-US" dirty="0">
              <a:solidFill>
                <a:prstClr val="black"/>
              </a:solidFill>
              <a:latin typeface="Tahoma" pitchFamily="34" charset="0"/>
              <a:ea typeface="ヒラギノ角ゴ Pro W3" pitchFamily="-84" charset="-128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Gill Sans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30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AF48E160-C7F6-4995-B302-78F8404F5B52}" type="slidenum">
              <a:rPr lang="en-US">
                <a:solidFill>
                  <a:prstClr val="black"/>
                </a:solidFill>
                <a:latin typeface="Tahoma" pitchFamily="34" charset="0"/>
                <a:ea typeface="ヒラギノ角ゴ Pro W3" pitchFamily="-84" charset="-128"/>
              </a:rPr>
              <a:pPr eaLnBrk="1" hangingPunct="1"/>
              <a:t>16</a:t>
            </a:fld>
            <a:endParaRPr lang="en-US" dirty="0">
              <a:solidFill>
                <a:prstClr val="black"/>
              </a:solidFill>
              <a:latin typeface="Tahoma" pitchFamily="34" charset="0"/>
              <a:ea typeface="ヒラギノ角ゴ Pro W3" pitchFamily="-8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Gill Sans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364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4AD745BD-CBD6-4336-9DD0-67ADFCB8F719}" type="slidenum">
              <a:rPr lang="en-US">
                <a:solidFill>
                  <a:prstClr val="black"/>
                </a:solidFill>
                <a:latin typeface="Tahoma" pitchFamily="34" charset="0"/>
                <a:ea typeface="ヒラギノ角ゴ Pro W3" pitchFamily="-84" charset="-128"/>
              </a:rPr>
              <a:pPr eaLnBrk="1" hangingPunct="1"/>
              <a:t>17</a:t>
            </a:fld>
            <a:endParaRPr lang="en-US" dirty="0">
              <a:solidFill>
                <a:prstClr val="black"/>
              </a:solidFill>
              <a:latin typeface="Tahoma" pitchFamily="34" charset="0"/>
              <a:ea typeface="ヒラギノ角ゴ Pro W3" pitchFamily="-84" charset="-128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Gill Sans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741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86D8D192-BA25-4ACD-AE05-E6F7DAADA574}" type="slidenum">
              <a:rPr lang="en-US">
                <a:solidFill>
                  <a:prstClr val="black"/>
                </a:solidFill>
                <a:latin typeface="Tahoma" pitchFamily="34" charset="0"/>
                <a:ea typeface="ヒラギノ角ゴ Pro W3" pitchFamily="-84" charset="-128"/>
              </a:rPr>
              <a:pPr eaLnBrk="1" hangingPunct="1"/>
              <a:t>18</a:t>
            </a:fld>
            <a:endParaRPr lang="en-US" dirty="0">
              <a:solidFill>
                <a:prstClr val="black"/>
              </a:solidFill>
              <a:latin typeface="Tahoma" pitchFamily="34" charset="0"/>
              <a:ea typeface="ヒラギノ角ゴ Pro W3" pitchFamily="-84" charset="-128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Gill Sans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945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FF8D7CC1-2704-427E-A2B0-037F1F01FA21}" type="slidenum">
              <a:rPr lang="en-US">
                <a:solidFill>
                  <a:prstClr val="black"/>
                </a:solidFill>
                <a:latin typeface="Tahoma" pitchFamily="34" charset="0"/>
                <a:ea typeface="ヒラギノ角ゴ Pro W3" pitchFamily="-84" charset="-128"/>
              </a:rPr>
              <a:pPr eaLnBrk="1" hangingPunct="1"/>
              <a:t>19</a:t>
            </a:fld>
            <a:endParaRPr lang="en-US" dirty="0">
              <a:solidFill>
                <a:prstClr val="black"/>
              </a:solidFill>
              <a:latin typeface="Tahoma" pitchFamily="34" charset="0"/>
              <a:ea typeface="ヒラギノ角ゴ Pro W3" pitchFamily="-84" charset="-128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Gill Sans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536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mins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7476E-546B-EB45-831A-6002540D858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589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7476E-546B-EB45-831A-6002540D858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68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Own reflection (4 mins)</a:t>
            </a:r>
          </a:p>
          <a:p>
            <a:pPr marL="171450" indent="-171450">
              <a:buFontTx/>
              <a:buChar char="-"/>
            </a:pPr>
            <a:r>
              <a:rPr lang="en-US" dirty="0"/>
              <a:t>Share (2 x 2 mins)</a:t>
            </a:r>
          </a:p>
          <a:p>
            <a:pPr marL="171450" indent="-171450">
              <a:buFontTx/>
              <a:buChar char="-"/>
            </a:pPr>
            <a:r>
              <a:rPr lang="en-US" dirty="0"/>
              <a:t>Debrief (5 mins)</a:t>
            </a:r>
          </a:p>
          <a:p>
            <a:pPr marL="171450" indent="-171450">
              <a:buFontTx/>
              <a:buChar char="-"/>
            </a:pPr>
            <a:r>
              <a:rPr lang="en-US" dirty="0"/>
              <a:t>Common themes (2 mins)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7476E-546B-EB45-831A-6002540D858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21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What is your personal success rate?</a:t>
            </a:r>
          </a:p>
          <a:p>
            <a:pPr marL="171450" indent="-171450">
              <a:buFontTx/>
              <a:buChar char="-"/>
            </a:pPr>
            <a:r>
              <a:rPr lang="en-US" dirty="0"/>
              <a:t>What is your professional (workplace) success rate?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7476E-546B-EB45-831A-6002540D858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76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7476E-546B-EB45-831A-6002540D858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67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00A7AD7C-28EE-4644-ABAC-84A937D31798}" type="slidenum">
              <a:rPr lang="en-US">
                <a:solidFill>
                  <a:prstClr val="black"/>
                </a:solidFill>
                <a:latin typeface="Tahoma" pitchFamily="34" charset="0"/>
                <a:ea typeface="ヒラギノ角ゴ Pro W3" pitchFamily="-84" charset="-128"/>
              </a:rPr>
              <a:pPr eaLnBrk="1" hangingPunct="1"/>
              <a:t>6</a:t>
            </a:fld>
            <a:endParaRPr lang="en-US" dirty="0">
              <a:solidFill>
                <a:prstClr val="black"/>
              </a:solidFill>
              <a:latin typeface="Tahoma" pitchFamily="34" charset="0"/>
              <a:ea typeface="ヒラギノ角ゴ Pro W3" pitchFamily="-8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Gill Sans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789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00A7AD7C-28EE-4644-ABAC-84A937D31798}" type="slidenum">
              <a:rPr lang="en-US">
                <a:solidFill>
                  <a:prstClr val="black"/>
                </a:solidFill>
                <a:latin typeface="Tahoma" pitchFamily="34" charset="0"/>
                <a:ea typeface="ヒラギノ角ゴ Pro W3" pitchFamily="-84" charset="-128"/>
              </a:rPr>
              <a:pPr eaLnBrk="1" hangingPunct="1"/>
              <a:t>7</a:t>
            </a:fld>
            <a:endParaRPr lang="en-US" dirty="0">
              <a:solidFill>
                <a:prstClr val="black"/>
              </a:solidFill>
              <a:latin typeface="Tahoma" pitchFamily="34" charset="0"/>
              <a:ea typeface="ヒラギノ角ゴ Pro W3" pitchFamily="-8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Gill Sans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42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00A7AD7C-28EE-4644-ABAC-84A937D31798}" type="slidenum">
              <a:rPr lang="en-US">
                <a:solidFill>
                  <a:prstClr val="black"/>
                </a:solidFill>
                <a:latin typeface="Tahoma" pitchFamily="34" charset="0"/>
                <a:ea typeface="ヒラギノ角ゴ Pro W3" pitchFamily="-84" charset="-128"/>
              </a:rPr>
              <a:pPr eaLnBrk="1" hangingPunct="1"/>
              <a:t>8</a:t>
            </a:fld>
            <a:endParaRPr lang="en-US" dirty="0">
              <a:solidFill>
                <a:prstClr val="black"/>
              </a:solidFill>
              <a:latin typeface="Tahoma" pitchFamily="34" charset="0"/>
              <a:ea typeface="ヒラギノ角ゴ Pro W3" pitchFamily="-8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Gill Sans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452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B6D98498-BA33-4B82-A0BA-2EA9F117FBDF}" type="slidenum">
              <a:rPr lang="en-US">
                <a:solidFill>
                  <a:prstClr val="black"/>
                </a:solidFill>
                <a:latin typeface="Tahoma" pitchFamily="34" charset="0"/>
                <a:ea typeface="ヒラギノ角ゴ Pro W3" pitchFamily="-84" charset="-128"/>
              </a:rPr>
              <a:pPr eaLnBrk="1" hangingPunct="1"/>
              <a:t>9</a:t>
            </a:fld>
            <a:endParaRPr lang="en-US" dirty="0">
              <a:solidFill>
                <a:prstClr val="black"/>
              </a:solidFill>
              <a:latin typeface="Tahoma" pitchFamily="34" charset="0"/>
              <a:ea typeface="ヒラギノ角ゴ Pro W3" pitchFamily="-84" charset="-128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312" tIns="42862" rIns="87312" bIns="42862" numCol="1" anchor="t" anchorCtr="0" compatLnSpc="1">
            <a:prstTxWarp prst="textNoShape">
              <a:avLst/>
            </a:prstTxWarp>
          </a:bodyPr>
          <a:lstStyle/>
          <a:p>
            <a:r>
              <a:rPr lang="en-AU" dirty="0">
                <a:latin typeface="Gill Sans" pitchFamily="-84" charset="0"/>
              </a:rPr>
              <a:t>- </a:t>
            </a:r>
          </a:p>
        </p:txBody>
      </p:sp>
      <p:sp>
        <p:nvSpPr>
          <p:cNvPr id="471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823778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FCC8-A588-F64A-A99F-3FA33B111451}" type="datetimeFigureOut">
              <a:rPr lang="en-US" smtClean="0"/>
              <a:t>9/29/19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E382-8369-E746-ACC1-3CC34AF41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233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FCC8-A588-F64A-A99F-3FA33B111451}" type="datetimeFigureOut">
              <a:rPr lang="en-US" smtClean="0"/>
              <a:t>9/29/19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E382-8369-E746-ACC1-3CC34AF41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214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FCC8-A588-F64A-A99F-3FA33B111451}" type="datetimeFigureOut">
              <a:rPr lang="en-US" smtClean="0"/>
              <a:t>9/29/19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E382-8369-E746-ACC1-3CC34AF41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504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80960" y="642918"/>
            <a:ext cx="5429288" cy="3571900"/>
          </a:xfrm>
        </p:spPr>
        <p:txBody>
          <a:bodyPr anchor="b"/>
          <a:lstStyle>
            <a:lvl1pPr algn="r"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333731" y="4929198"/>
            <a:ext cx="8686800" cy="685800"/>
          </a:xfrm>
        </p:spPr>
        <p:txBody>
          <a:bodyPr anchor="ctr"/>
          <a:lstStyle>
            <a:lvl1pPr marL="0" indent="0" algn="r">
              <a:buNone/>
              <a:defRPr sz="2800">
                <a:solidFill>
                  <a:srgbClr val="EB7125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305531" y="6409724"/>
            <a:ext cx="2743200" cy="257172"/>
          </a:xfrm>
        </p:spPr>
        <p:txBody>
          <a:bodyPr>
            <a:noAutofit/>
          </a:bodyPr>
          <a:lstStyle>
            <a:lvl1pPr algn="r">
              <a:defRPr sz="1100">
                <a:solidFill>
                  <a:srgbClr val="EB7125"/>
                </a:solidFill>
              </a:defRPr>
            </a:lvl1pPr>
          </a:lstStyle>
          <a:p>
            <a:endParaRPr lang="en-US" sz="12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376435" y="6429396"/>
            <a:ext cx="625045" cy="253320"/>
          </a:xfrm>
          <a:solidFill>
            <a:schemeClr val="accent2"/>
          </a:solidFill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3333731" y="5643564"/>
            <a:ext cx="8667749" cy="428643"/>
          </a:xfrm>
        </p:spPr>
        <p:txBody>
          <a:bodyPr>
            <a:noAutofit/>
          </a:bodyPr>
          <a:lstStyle>
            <a:lvl1pPr algn="r">
              <a:buNone/>
              <a:defRPr sz="1800">
                <a:solidFill>
                  <a:srgbClr val="8996A0"/>
                </a:solidFill>
              </a:defRPr>
            </a:lvl1pPr>
            <a:lvl2pPr>
              <a:buNone/>
              <a:defRPr sz="2000">
                <a:solidFill>
                  <a:srgbClr val="8996A0"/>
                </a:solidFill>
              </a:defRPr>
            </a:lvl2pPr>
            <a:lvl3pPr>
              <a:buNone/>
              <a:defRPr sz="1800">
                <a:solidFill>
                  <a:srgbClr val="8996A0"/>
                </a:solidFill>
              </a:defRPr>
            </a:lvl3pPr>
            <a:lvl4pPr>
              <a:buNone/>
              <a:defRPr sz="1600">
                <a:solidFill>
                  <a:srgbClr val="8996A0"/>
                </a:solidFill>
              </a:defRPr>
            </a:lvl4pPr>
            <a:lvl5pPr>
              <a:buNone/>
              <a:defRPr sz="1600">
                <a:solidFill>
                  <a:srgbClr val="8996A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239350" y="6453336"/>
            <a:ext cx="34355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EB7125"/>
                </a:solidFill>
              </a:rPr>
              <a:t>Copyright all text and images William Angliss Institute unless otherwise stated</a:t>
            </a:r>
          </a:p>
        </p:txBody>
      </p:sp>
    </p:spTree>
    <p:extLst>
      <p:ext uri="{BB962C8B-B14F-4D97-AF65-F5344CB8AC3E}">
        <p14:creationId xmlns:p14="http://schemas.microsoft.com/office/powerpoint/2010/main" val="1675375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97600" y="1340768"/>
            <a:ext cx="5659040" cy="4824536"/>
          </a:xfrm>
        </p:spPr>
        <p:txBody>
          <a:bodyPr/>
          <a:lstStyle>
            <a:lvl1pPr marL="261938" indent="-225425">
              <a:defRPr sz="2400"/>
            </a:lvl1pPr>
            <a:lvl2pPr marL="538163" indent="-276225">
              <a:defRPr sz="2200"/>
            </a:lvl2pPr>
            <a:lvl3pPr marL="800100" indent="-261938">
              <a:defRPr sz="2000"/>
            </a:lvl3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175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FCC8-A588-F64A-A99F-3FA33B111451}" type="datetimeFigureOut">
              <a:rPr lang="en-US" smtClean="0"/>
              <a:t>9/29/19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E382-8369-E746-ACC1-3CC34AF41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99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FCC8-A588-F64A-A99F-3FA33B111451}" type="datetimeFigureOut">
              <a:rPr lang="en-US" smtClean="0"/>
              <a:t>9/29/19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E382-8369-E746-ACC1-3CC34AF41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26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FCC8-A588-F64A-A99F-3FA33B111451}" type="datetimeFigureOut">
              <a:rPr lang="en-US" smtClean="0"/>
              <a:t>9/29/19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E382-8369-E746-ACC1-3CC34AF41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00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FCC8-A588-F64A-A99F-3FA33B111451}" type="datetimeFigureOut">
              <a:rPr lang="en-US" smtClean="0"/>
              <a:t>9/29/19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E382-8369-E746-ACC1-3CC34AF41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52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FCC8-A588-F64A-A99F-3FA33B111451}" type="datetimeFigureOut">
              <a:rPr lang="en-US" smtClean="0"/>
              <a:t>9/29/19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E382-8369-E746-ACC1-3CC34AF41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90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FCC8-A588-F64A-A99F-3FA33B111451}" type="datetimeFigureOut">
              <a:rPr lang="en-US" smtClean="0"/>
              <a:t>9/29/19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E382-8369-E746-ACC1-3CC34AF41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49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FCC8-A588-F64A-A99F-3FA33B111451}" type="datetimeFigureOut">
              <a:rPr lang="en-US" smtClean="0"/>
              <a:t>9/29/19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E382-8369-E746-ACC1-3CC34AF41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61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FCC8-A588-F64A-A99F-3FA33B111451}" type="datetimeFigureOut">
              <a:rPr lang="en-US" smtClean="0"/>
              <a:t>9/29/19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E382-8369-E746-ACC1-3CC34AF41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06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6FCC8-A588-F64A-A99F-3FA33B111451}" type="datetimeFigureOut">
              <a:rPr lang="en-US" smtClean="0"/>
              <a:t>9/29/19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4E382-8369-E746-ACC1-3CC34AF41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89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hrbO7lrHro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lcJlMpgAk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sz="2700" b="1" dirty="0"/>
              <a:t>MAN707 Strategy, change &amp; leadership</a:t>
            </a:r>
            <a:br>
              <a:rPr lang="en-AU" sz="2700" b="1" dirty="0"/>
            </a:br>
            <a:br>
              <a:rPr lang="en-AU" sz="2700" b="1" dirty="0"/>
            </a:br>
            <a:br>
              <a:rPr lang="en-GB" dirty="0"/>
            </a:br>
            <a:endParaRPr lang="en-AU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endParaRPr lang="en-AU" i="1" dirty="0"/>
          </a:p>
          <a:p>
            <a:r>
              <a:rPr lang="en-AU" sz="8600" i="1" dirty="0"/>
              <a:t>Change Management &amp; Continuous Improvement</a:t>
            </a:r>
            <a:endParaRPr lang="en-AU" sz="8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0935222-B196-4F9B-9AEC-1292459A754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i="1" dirty="0"/>
              <a:t>Lecture 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011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5590" y="533400"/>
            <a:ext cx="7727950" cy="935038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2"/>
                </a:solidFill>
                <a:ea typeface="ヒラギノ角ゴ Pro W3" pitchFamily="-84" charset="-128"/>
              </a:rPr>
              <a:t>Restraining forces: Resistance to change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05590" y="1643062"/>
            <a:ext cx="10848473" cy="46815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chemeClr val="accent2"/>
                </a:solidFill>
                <a:ea typeface="ヒラギノ角ゴ Pro W3" pitchFamily="-84" charset="-128"/>
              </a:rPr>
              <a:t>Many forms of resistance:</a:t>
            </a:r>
          </a:p>
          <a:p>
            <a:pPr lvl="1"/>
            <a:r>
              <a:rPr lang="en-GB" dirty="0">
                <a:ea typeface="ヒラギノ角ゴ Pro W3" pitchFamily="-84" charset="-128"/>
              </a:rPr>
              <a:t>Passive non-compliance</a:t>
            </a:r>
          </a:p>
          <a:p>
            <a:pPr lvl="1"/>
            <a:r>
              <a:rPr lang="en-GB" dirty="0">
                <a:ea typeface="ヒラギノ角ゴ Pro W3" pitchFamily="-84" charset="-128"/>
              </a:rPr>
              <a:t>Attitude</a:t>
            </a:r>
          </a:p>
          <a:p>
            <a:pPr lvl="1"/>
            <a:r>
              <a:rPr lang="en-GB" dirty="0">
                <a:ea typeface="ヒラギノ角ゴ Pro W3" pitchFamily="-84" charset="-128"/>
              </a:rPr>
              <a:t>Low productivity</a:t>
            </a:r>
          </a:p>
          <a:p>
            <a:pPr lvl="1"/>
            <a:r>
              <a:rPr lang="en-GB" dirty="0">
                <a:ea typeface="ヒラギノ角ゴ Pro W3" pitchFamily="-84" charset="-128"/>
              </a:rPr>
              <a:t>Absenteeism etc.</a:t>
            </a:r>
          </a:p>
          <a:p>
            <a:pPr lvl="1"/>
            <a:endParaRPr lang="en-GB" dirty="0">
              <a:ea typeface="ヒラギノ角ゴ Pro W3" pitchFamily="-84" charset="-128"/>
            </a:endParaRPr>
          </a:p>
          <a:p>
            <a:pPr marL="457200" lvl="1" indent="0">
              <a:buNone/>
            </a:pPr>
            <a:r>
              <a:rPr lang="en-GB" dirty="0">
                <a:solidFill>
                  <a:srgbClr val="0432FF"/>
                </a:solidFill>
                <a:ea typeface="ヒラギノ角ゴ Pro W3" pitchFamily="-84" charset="-128"/>
              </a:rPr>
              <a:t>--- Why ---</a:t>
            </a:r>
          </a:p>
          <a:p>
            <a:pPr lvl="1"/>
            <a:r>
              <a:rPr lang="en-GB" dirty="0">
                <a:ea typeface="ヒラギノ角ゴ Pro W3" pitchFamily="-84" charset="-128"/>
              </a:rPr>
              <a:t>Fear of unknown</a:t>
            </a:r>
          </a:p>
          <a:p>
            <a:pPr lvl="1"/>
            <a:r>
              <a:rPr lang="en-GB" dirty="0">
                <a:ea typeface="ヒラギノ角ゴ Pro W3" pitchFamily="-84" charset="-128"/>
              </a:rPr>
              <a:t>Concern about being unable to adjust</a:t>
            </a:r>
          </a:p>
          <a:p>
            <a:pPr lvl="1"/>
            <a:r>
              <a:rPr lang="en-GB" dirty="0">
                <a:ea typeface="ヒラギノ角ゴ Pro W3" pitchFamily="-84" charset="-128"/>
              </a:rPr>
              <a:t>Perceived personal loss</a:t>
            </a:r>
          </a:p>
          <a:p>
            <a:pPr lvl="1"/>
            <a:r>
              <a:rPr lang="en-GB" dirty="0">
                <a:ea typeface="ヒラギノ角ゴ Pro W3" pitchFamily="-84" charset="-128"/>
              </a:rPr>
              <a:t>Moving away from own ‘comfort zones’</a:t>
            </a:r>
          </a:p>
          <a:p>
            <a:pPr lvl="1"/>
            <a:r>
              <a:rPr lang="en-GB" dirty="0">
                <a:ea typeface="ヒラギノ角ゴ Pro W3" pitchFamily="-84" charset="-128"/>
              </a:rPr>
              <a:t>Requires time/effort to learn new routines </a:t>
            </a:r>
          </a:p>
          <a:p>
            <a:pPr marL="457200" lvl="1" indent="0">
              <a:buNone/>
            </a:pPr>
            <a:endParaRPr lang="en-GB" dirty="0">
              <a:ea typeface="ヒラギノ角ゴ Pro W3" pitchFamily="-84" charset="-128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0432FF"/>
                </a:solidFill>
                <a:ea typeface="ヒラギノ角ゴ Pro W3" pitchFamily="-84" charset="-128"/>
              </a:rPr>
              <a:t>Viewing resistance as a resource:</a:t>
            </a:r>
          </a:p>
          <a:p>
            <a:pPr lvl="1"/>
            <a:r>
              <a:rPr lang="en-GB" dirty="0">
                <a:ea typeface="ヒラギノ角ゴ Pro W3" pitchFamily="-84" charset="-128"/>
              </a:rPr>
              <a:t>Identify symptoms of deeper problems by understanding employees’ mind-sets</a:t>
            </a:r>
          </a:p>
          <a:p>
            <a:pPr lvl="1"/>
            <a:r>
              <a:rPr lang="en-GB" dirty="0">
                <a:ea typeface="ヒラギノ角ゴ Pro W3" pitchFamily="-84" charset="-128"/>
              </a:rPr>
              <a:t>Engage in mind-set change – from fixed mind-set to growth mind-set</a:t>
            </a:r>
          </a:p>
        </p:txBody>
      </p:sp>
    </p:spTree>
    <p:extLst>
      <p:ext uri="{BB962C8B-B14F-4D97-AF65-F5344CB8AC3E}">
        <p14:creationId xmlns:p14="http://schemas.microsoft.com/office/powerpoint/2010/main" val="112490921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5590" y="533400"/>
            <a:ext cx="7727950" cy="935038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2"/>
                </a:solidFill>
                <a:ea typeface="ヒラギノ角ゴ Pro W3" pitchFamily="-84" charset="-128"/>
              </a:rPr>
              <a:t>…moving from fixed mind-set to growth mind-set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05590" y="1643062"/>
            <a:ext cx="10848473" cy="4681538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GB" dirty="0">
                <a:ea typeface="ヒラギノ角ゴ Pro W3" pitchFamily="-84" charset="-128"/>
              </a:rPr>
              <a:t>Manager/ management team can engage employees in sharing their current mind-sets to see how people think…then help them to see things differently…</a:t>
            </a:r>
          </a:p>
          <a:p>
            <a:pPr marL="457200" lvl="1" indent="0">
              <a:buNone/>
            </a:pPr>
            <a:endParaRPr lang="en-GB" dirty="0">
              <a:ea typeface="ヒラギノ角ゴ Pro W3" pitchFamily="-84" charset="-128"/>
            </a:endParaRPr>
          </a:p>
          <a:p>
            <a:pPr marL="457200" lvl="1" indent="0">
              <a:buNone/>
            </a:pPr>
            <a:endParaRPr lang="en-GB" dirty="0">
              <a:ea typeface="ヒラギノ角ゴ Pro W3" pitchFamily="-84" charset="-128"/>
            </a:endParaRPr>
          </a:p>
          <a:p>
            <a:pPr marL="457200" lvl="1" indent="0" algn="ctr">
              <a:buNone/>
            </a:pPr>
            <a:r>
              <a:rPr lang="en-GB" dirty="0">
                <a:solidFill>
                  <a:srgbClr val="0432FF"/>
                </a:solidFill>
                <a:ea typeface="ヒラギノ角ゴ Pro W3" pitchFamily="-84" charset="-128"/>
              </a:rPr>
              <a:t>“my job is to give customers what they want”</a:t>
            </a:r>
          </a:p>
          <a:p>
            <a:pPr marL="457200" lvl="1" indent="0" algn="ctr">
              <a:buNone/>
            </a:pPr>
            <a:endParaRPr lang="en-GB" dirty="0">
              <a:ea typeface="ヒラギノ角ゴ Pro W3" pitchFamily="-84" charset="-128"/>
            </a:endParaRPr>
          </a:p>
          <a:p>
            <a:pPr marL="457200" lvl="1" indent="0" algn="ctr">
              <a:buNone/>
            </a:pPr>
            <a:r>
              <a:rPr lang="en-GB" dirty="0">
                <a:ea typeface="ヒラギノ角ゴ Pro W3" pitchFamily="-84" charset="-128"/>
              </a:rPr>
              <a:t>Vs.</a:t>
            </a:r>
          </a:p>
          <a:p>
            <a:pPr marL="457200" lvl="1" indent="0" algn="ctr">
              <a:buNone/>
            </a:pPr>
            <a:endParaRPr lang="en-GB" dirty="0">
              <a:ea typeface="ヒラギノ角ゴ Pro W3" pitchFamily="-84" charset="-128"/>
            </a:endParaRPr>
          </a:p>
          <a:p>
            <a:pPr marL="457200" lvl="1" indent="0" algn="ctr">
              <a:buNone/>
            </a:pPr>
            <a:r>
              <a:rPr lang="en-GB" dirty="0">
                <a:solidFill>
                  <a:srgbClr val="0432FF"/>
                </a:solidFill>
                <a:ea typeface="ヒラギノ角ゴ Pro W3" pitchFamily="-84" charset="-128"/>
              </a:rPr>
              <a:t>“my job is not to be an order taker but to add value in the customer-employee conversation – help them to understand their needs”</a:t>
            </a:r>
          </a:p>
          <a:p>
            <a:pPr marL="457200" lvl="1" indent="0" algn="ctr">
              <a:buNone/>
            </a:pPr>
            <a:endParaRPr lang="en-GB" dirty="0">
              <a:solidFill>
                <a:srgbClr val="0432FF"/>
              </a:solidFill>
              <a:ea typeface="ヒラギノ角ゴ Pro W3" pitchFamily="-84" charset="-128"/>
            </a:endParaRPr>
          </a:p>
          <a:p>
            <a:pPr marL="457200" lvl="1" indent="0" algn="ctr">
              <a:buNone/>
            </a:pPr>
            <a:r>
              <a:rPr lang="en-GB" dirty="0">
                <a:solidFill>
                  <a:srgbClr val="0432FF"/>
                </a:solidFill>
                <a:ea typeface="ヒラギノ角ゴ Pro W3" pitchFamily="-84" charset="-128"/>
              </a:rPr>
              <a:t>---</a:t>
            </a:r>
          </a:p>
          <a:p>
            <a:pPr marL="457200" lvl="1" indent="0" algn="ctr">
              <a:buNone/>
            </a:pPr>
            <a:r>
              <a:rPr lang="en-GB" dirty="0">
                <a:solidFill>
                  <a:srgbClr val="C00000"/>
                </a:solidFill>
                <a:ea typeface="ヒラギノ角ゴ Pro W3" pitchFamily="-84" charset="-128"/>
              </a:rPr>
              <a:t>* Once you un-lock the new growth mind-set, you can’t un-know it – you have to do something about it</a:t>
            </a:r>
          </a:p>
          <a:p>
            <a:pPr marL="457200" lvl="1" indent="0">
              <a:buNone/>
            </a:pPr>
            <a:endParaRPr lang="en-GB" dirty="0">
              <a:ea typeface="ヒラギノ角ゴ Pro W3" pitchFamily="-84" charset="-128"/>
            </a:endParaRPr>
          </a:p>
          <a:p>
            <a:pPr marL="457200" lvl="1" indent="0" algn="ctr">
              <a:buNone/>
            </a:pPr>
            <a:r>
              <a:rPr lang="en-GB" dirty="0">
                <a:ea typeface="ヒラギノ角ゴ Pro W3" pitchFamily="-8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573710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>
                <a:solidFill>
                  <a:schemeClr val="accent2"/>
                </a:solidFill>
              </a:rPr>
              <a:t>Lewin’s change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AU" altLang="en-US" sz="2600" b="1" dirty="0"/>
          </a:p>
          <a:p>
            <a:r>
              <a:rPr lang="en-AU" altLang="en-US" sz="2600" b="1" dirty="0">
                <a:solidFill>
                  <a:srgbClr val="0432FF"/>
                </a:solidFill>
              </a:rPr>
              <a:t>Unfreezing:</a:t>
            </a:r>
            <a:r>
              <a:rPr lang="en-AU" altLang="en-US" sz="2600" dirty="0">
                <a:solidFill>
                  <a:srgbClr val="0432FF"/>
                </a:solidFill>
              </a:rPr>
              <a:t> </a:t>
            </a:r>
            <a:r>
              <a:rPr lang="en-AU" altLang="en-US" sz="2600" dirty="0"/>
              <a:t>reducing the forces that maintain behaviour</a:t>
            </a:r>
          </a:p>
          <a:p>
            <a:endParaRPr lang="en-AU" altLang="en-US" sz="2600" dirty="0"/>
          </a:p>
          <a:p>
            <a:r>
              <a:rPr lang="en-AU" altLang="en-US" sz="2600" b="1" dirty="0">
                <a:solidFill>
                  <a:srgbClr val="0432FF"/>
                </a:solidFill>
              </a:rPr>
              <a:t>Moving:</a:t>
            </a:r>
            <a:r>
              <a:rPr lang="en-AU" altLang="en-US" sz="2600" dirty="0">
                <a:solidFill>
                  <a:srgbClr val="0432FF"/>
                </a:solidFill>
              </a:rPr>
              <a:t> </a:t>
            </a:r>
            <a:r>
              <a:rPr lang="en-AU" altLang="en-US" sz="2600" dirty="0"/>
              <a:t>shifts behaviour to a new level</a:t>
            </a:r>
          </a:p>
          <a:p>
            <a:endParaRPr lang="en-AU" altLang="en-US" sz="2600" dirty="0"/>
          </a:p>
          <a:p>
            <a:r>
              <a:rPr lang="en-AU" altLang="en-US" sz="2600" b="1" dirty="0">
                <a:solidFill>
                  <a:srgbClr val="0432FF"/>
                </a:solidFill>
              </a:rPr>
              <a:t>Refreezing</a:t>
            </a:r>
            <a:r>
              <a:rPr lang="en-AU" altLang="en-US" sz="2600" dirty="0">
                <a:solidFill>
                  <a:srgbClr val="0432FF"/>
                </a:solidFill>
              </a:rPr>
              <a:t>: </a:t>
            </a:r>
            <a:r>
              <a:rPr lang="en-AU" altLang="en-US" sz="2600" dirty="0"/>
              <a:t>stabilises the organisation at a new state of equilibrium</a:t>
            </a:r>
          </a:p>
          <a:p>
            <a:endParaRPr lang="en-AU" altLang="en-US" sz="2600" dirty="0"/>
          </a:p>
          <a:p>
            <a:endParaRPr lang="en-AU" altLang="en-US" sz="2600" dirty="0"/>
          </a:p>
          <a:p>
            <a:pPr marL="0" indent="0">
              <a:buNone/>
            </a:pPr>
            <a:r>
              <a:rPr lang="fr-FR" sz="2400" dirty="0">
                <a:hlinkClick r:id="rId2"/>
              </a:rPr>
              <a:t>https://www.youtube.com/watch?v=uhrbO7lrHro</a:t>
            </a:r>
            <a:endParaRPr lang="en-AU" altLang="en-US" sz="2600" dirty="0"/>
          </a:p>
        </p:txBody>
      </p:sp>
    </p:spTree>
    <p:extLst>
      <p:ext uri="{BB962C8B-B14F-4D97-AF65-F5344CB8AC3E}">
        <p14:creationId xmlns:p14="http://schemas.microsoft.com/office/powerpoint/2010/main" val="4086879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49E4E-BF5D-4F4D-8538-49A751718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8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Reducing the restraining forces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E4295C6-EA11-9944-84E9-67CA066B47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592443"/>
              </p:ext>
            </p:extLst>
          </p:nvPr>
        </p:nvGraphicFramePr>
        <p:xfrm>
          <a:off x="2758698" y="1382448"/>
          <a:ext cx="7222209" cy="4894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5616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>
          <a:xfrm>
            <a:off x="798095" y="186784"/>
            <a:ext cx="7727950" cy="935038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2"/>
                </a:solidFill>
                <a:ea typeface="ヒラギノ角ゴ Pro W3" pitchFamily="-84" charset="-128"/>
              </a:rPr>
              <a:t>Reducing the restraining forces</a:t>
            </a:r>
            <a:endParaRPr lang="en-GB" sz="2800" i="1" dirty="0">
              <a:solidFill>
                <a:schemeClr val="accent2"/>
              </a:solidFill>
              <a:ea typeface="ヒラギノ角ゴ Pro W3" pitchFamily="-84" charset="-128"/>
            </a:endParaRPr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body" sz="quarter" idx="13"/>
          </p:nvPr>
        </p:nvSpPr>
        <p:spPr>
          <a:xfrm>
            <a:off x="5355590" y="1378201"/>
            <a:ext cx="4244280" cy="3495358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n-GB" dirty="0">
                <a:ea typeface="ヒラギノ角ゴ Pro W3" pitchFamily="-84" charset="-128"/>
              </a:rPr>
              <a:t>Highest priority and first strategy for change</a:t>
            </a:r>
          </a:p>
          <a:p>
            <a:r>
              <a:rPr lang="en-GB" dirty="0">
                <a:ea typeface="ヒラギノ角ゴ Pro W3" pitchFamily="-84" charset="-128"/>
              </a:rPr>
              <a:t>Generates urgency to change</a:t>
            </a:r>
          </a:p>
          <a:p>
            <a:r>
              <a:rPr lang="en-GB" dirty="0">
                <a:ea typeface="ヒラギノ角ゴ Pro W3" pitchFamily="-84" charset="-128"/>
              </a:rPr>
              <a:t>Reduces uncertainty (fear of unknown)</a:t>
            </a:r>
          </a:p>
          <a:p>
            <a:pPr marL="36513" indent="0">
              <a:buNone/>
            </a:pPr>
            <a:r>
              <a:rPr lang="en-GB" dirty="0">
                <a:ea typeface="ヒラギノ角ゴ Pro W3" pitchFamily="-84" charset="-128"/>
              </a:rPr>
              <a:t>---</a:t>
            </a:r>
          </a:p>
          <a:p>
            <a:r>
              <a:rPr lang="en-GB" dirty="0">
                <a:ea typeface="ヒラギノ角ゴ Pro W3" pitchFamily="-84" charset="-128"/>
              </a:rPr>
              <a:t>Problems: time consuming &amp; costly</a:t>
            </a:r>
          </a:p>
        </p:txBody>
      </p:sp>
      <p:sp>
        <p:nvSpPr>
          <p:cNvPr id="10" name="Pentagon 9"/>
          <p:cNvSpPr/>
          <p:nvPr/>
        </p:nvSpPr>
        <p:spPr>
          <a:xfrm>
            <a:off x="1110916" y="1520615"/>
            <a:ext cx="3200400" cy="685800"/>
          </a:xfrm>
          <a:prstGeom prst="homePlate">
            <a:avLst>
              <a:gd name="adj" fmla="val 106437"/>
            </a:avLst>
          </a:prstGeom>
          <a:solidFill>
            <a:srgbClr val="FFFF00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dirty="0">
                <a:solidFill>
                  <a:srgbClr val="000000"/>
                </a:solidFill>
                <a:ea typeface="ヒラギノ角ゴ Pro W3" pitchFamily="-65" charset="-128"/>
                <a:cs typeface="ヒラギノ角ゴ Pro W3" pitchFamily="-65" charset="-128"/>
              </a:rPr>
              <a:t>Communication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EDC0F4-E9BA-BD4C-B35F-E4EA2AB35366}"/>
              </a:ext>
            </a:extLst>
          </p:cNvPr>
          <p:cNvSpPr txBox="1"/>
          <p:nvPr/>
        </p:nvSpPr>
        <p:spPr>
          <a:xfrm>
            <a:off x="945397" y="5129939"/>
            <a:ext cx="10864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*The key is to help people to understand WHY the change is needed and WHY employees need to do what they’ve been asked to do</a:t>
            </a:r>
          </a:p>
        </p:txBody>
      </p:sp>
    </p:spTree>
    <p:extLst>
      <p:ext uri="{BB962C8B-B14F-4D97-AF65-F5344CB8AC3E}">
        <p14:creationId xmlns:p14="http://schemas.microsoft.com/office/powerpoint/2010/main" val="1798370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1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1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1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1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1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5" grpId="0" build="p" autoUpdateAnimBg="0" advAuto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886326" y="405730"/>
            <a:ext cx="7727950" cy="935038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2"/>
                </a:solidFill>
                <a:ea typeface="ヒラギノ角ゴ Pro W3" pitchFamily="-84" charset="-128"/>
              </a:rPr>
              <a:t>Reducing the restraining forces 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5474181" y="1627734"/>
            <a:ext cx="5659040" cy="3427345"/>
          </a:xfrm>
          <a:ln>
            <a:solidFill>
              <a:srgbClr val="92D050"/>
            </a:solidFill>
          </a:ln>
        </p:spPr>
        <p:txBody>
          <a:bodyPr/>
          <a:lstStyle/>
          <a:p>
            <a:r>
              <a:rPr lang="en-GB" dirty="0">
                <a:ea typeface="ヒラギノ角ゴ Pro W3" pitchFamily="-84" charset="-128"/>
              </a:rPr>
              <a:t>New knowledge/skills</a:t>
            </a:r>
          </a:p>
          <a:p>
            <a:r>
              <a:rPr lang="en-GB" dirty="0">
                <a:ea typeface="ヒラギノ角ゴ Pro W3" pitchFamily="-84" charset="-128"/>
              </a:rPr>
              <a:t>Coaching</a:t>
            </a:r>
          </a:p>
          <a:p>
            <a:r>
              <a:rPr lang="en-GB" dirty="0">
                <a:ea typeface="ヒラギノ角ゴ Pro W3" pitchFamily="-84" charset="-128"/>
              </a:rPr>
              <a:t>Helps break old routines and adopt new roles</a:t>
            </a:r>
          </a:p>
          <a:p>
            <a:pPr marL="36513" indent="0">
              <a:buNone/>
            </a:pPr>
            <a:r>
              <a:rPr lang="en-GB" dirty="0">
                <a:ea typeface="ヒラギノ角ゴ Pro W3" pitchFamily="-84" charset="-128"/>
              </a:rPr>
              <a:t>---</a:t>
            </a:r>
          </a:p>
          <a:p>
            <a:r>
              <a:rPr lang="en-GB" dirty="0">
                <a:ea typeface="ヒラギノ角ゴ Pro W3" pitchFamily="-84" charset="-128"/>
              </a:rPr>
              <a:t>Problems</a:t>
            </a:r>
            <a:r>
              <a:rPr lang="en-GB" dirty="0">
                <a:ea typeface="ヒラギノ角ゴ Pro W3" pitchFamily="-84" charset="-128"/>
                <a:cs typeface="Arial" pitchFamily="34" charset="0"/>
              </a:rPr>
              <a:t>: </a:t>
            </a:r>
            <a:r>
              <a:rPr lang="en-GB" dirty="0">
                <a:ea typeface="ヒラギノ角ゴ Pro W3" pitchFamily="-84" charset="-128"/>
              </a:rPr>
              <a:t>potentially time consuming &amp; costly</a:t>
            </a:r>
          </a:p>
        </p:txBody>
      </p:sp>
      <p:sp>
        <p:nvSpPr>
          <p:cNvPr id="22" name="Pentagon 21"/>
          <p:cNvSpPr/>
          <p:nvPr/>
        </p:nvSpPr>
        <p:spPr>
          <a:xfrm>
            <a:off x="1265515" y="2049692"/>
            <a:ext cx="3124200" cy="685800"/>
          </a:xfrm>
          <a:prstGeom prst="homePlate">
            <a:avLst>
              <a:gd name="adj" fmla="val 101146"/>
            </a:avLst>
          </a:prstGeom>
          <a:solidFill>
            <a:srgbClr val="92D050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dirty="0">
                <a:solidFill>
                  <a:srgbClr val="000000"/>
                </a:solidFill>
                <a:ea typeface="ヒラギノ角ゴ Pro W3" pitchFamily="-65" charset="-128"/>
                <a:cs typeface="ヒラギノ角ゴ Pro W3" pitchFamily="-65" charset="-128"/>
              </a:rPr>
              <a:t>Learning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C8B817-B55E-FA49-8AA3-DE646AD9648C}"/>
              </a:ext>
            </a:extLst>
          </p:cNvPr>
          <p:cNvSpPr txBox="1"/>
          <p:nvPr/>
        </p:nvSpPr>
        <p:spPr>
          <a:xfrm>
            <a:off x="886326" y="5342045"/>
            <a:ext cx="10864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*The key is to enable the change by helping people to change</a:t>
            </a:r>
          </a:p>
        </p:txBody>
      </p:sp>
    </p:spTree>
    <p:extLst>
      <p:ext uri="{BB962C8B-B14F-4D97-AF65-F5344CB8AC3E}">
        <p14:creationId xmlns:p14="http://schemas.microsoft.com/office/powerpoint/2010/main" val="30293987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1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167257"/>
            <a:ext cx="7727950" cy="935038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2"/>
                </a:solidFill>
                <a:ea typeface="ヒラギノ角ゴ Pro W3" pitchFamily="-84" charset="-128"/>
              </a:rPr>
              <a:t>Reducing the restraining forces 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5786034" y="1307310"/>
            <a:ext cx="4422211" cy="3014879"/>
          </a:xfrm>
          <a:ln>
            <a:solidFill>
              <a:srgbClr val="00B0F0"/>
            </a:solidFill>
          </a:ln>
        </p:spPr>
        <p:txBody>
          <a:bodyPr/>
          <a:lstStyle/>
          <a:p>
            <a:r>
              <a:rPr lang="en-GB" dirty="0">
                <a:ea typeface="ヒラギノ角ゴ Pro W3" pitchFamily="-84" charset="-128"/>
              </a:rPr>
              <a:t>Employees participate in change process</a:t>
            </a:r>
          </a:p>
          <a:p>
            <a:r>
              <a:rPr lang="en-GB" dirty="0">
                <a:ea typeface="ヒラギノ角ゴ Pro W3" pitchFamily="-84" charset="-128"/>
              </a:rPr>
              <a:t>Reduces fear of unknown</a:t>
            </a:r>
          </a:p>
          <a:p>
            <a:pPr marL="36513" indent="0">
              <a:buNone/>
            </a:pPr>
            <a:r>
              <a:rPr lang="en-GB" dirty="0">
                <a:ea typeface="ヒラギノ角ゴ Pro W3" pitchFamily="-84" charset="-128"/>
              </a:rPr>
              <a:t>---</a:t>
            </a:r>
          </a:p>
          <a:p>
            <a:r>
              <a:rPr lang="en-GB" dirty="0">
                <a:ea typeface="ヒラギノ角ゴ Pro W3" pitchFamily="-84" charset="-128"/>
              </a:rPr>
              <a:t>Problems: time consuming, potential conflict</a:t>
            </a:r>
          </a:p>
        </p:txBody>
      </p:sp>
      <p:sp>
        <p:nvSpPr>
          <p:cNvPr id="23" name="Pentagon 22"/>
          <p:cNvSpPr/>
          <p:nvPr/>
        </p:nvSpPr>
        <p:spPr>
          <a:xfrm>
            <a:off x="1252268" y="1436351"/>
            <a:ext cx="3124200" cy="685800"/>
          </a:xfrm>
          <a:prstGeom prst="homePlate">
            <a:avLst>
              <a:gd name="adj" fmla="val 104674"/>
            </a:avLst>
          </a:prstGeom>
          <a:solidFill>
            <a:srgbClr val="00B0F0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dirty="0">
                <a:solidFill>
                  <a:srgbClr val="000000"/>
                </a:solidFill>
                <a:ea typeface="ヒラギノ角ゴ Pro W3" pitchFamily="-65" charset="-128"/>
                <a:cs typeface="ヒラギノ角ゴ Pro W3" pitchFamily="-65" charset="-128"/>
              </a:rPr>
              <a:t>Involvement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3EF40F-9F98-6C44-8A59-389279A76501}"/>
              </a:ext>
            </a:extLst>
          </p:cNvPr>
          <p:cNvSpPr txBox="1"/>
          <p:nvPr/>
        </p:nvSpPr>
        <p:spPr>
          <a:xfrm>
            <a:off x="886326" y="5342045"/>
            <a:ext cx="10864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*The key is to engage employees in the change process in a healthy manner  </a:t>
            </a:r>
          </a:p>
        </p:txBody>
      </p:sp>
    </p:spTree>
    <p:extLst>
      <p:ext uri="{BB962C8B-B14F-4D97-AF65-F5344CB8AC3E}">
        <p14:creationId xmlns:p14="http://schemas.microsoft.com/office/powerpoint/2010/main" val="22723584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9" grpId="0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822158" y="239214"/>
            <a:ext cx="7727950" cy="935038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2"/>
                </a:solidFill>
                <a:ea typeface="ヒラギノ角ゴ Pro W3" pitchFamily="-84" charset="-128"/>
              </a:rPr>
              <a:t>Reducing the restraining forces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5004159" y="1277090"/>
            <a:ext cx="4244280" cy="4313892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GB" dirty="0">
                <a:ea typeface="ヒラギノ角ゴ Pro W3" pitchFamily="-84" charset="-128"/>
              </a:rPr>
              <a:t>When communication, learning &amp; involvement are not enough to minimise stress</a:t>
            </a:r>
          </a:p>
          <a:p>
            <a:r>
              <a:rPr lang="en-GB" dirty="0">
                <a:ea typeface="ヒラギノ角ゴ Pro W3" pitchFamily="-84" charset="-128"/>
              </a:rPr>
              <a:t>Potential benefits:</a:t>
            </a:r>
          </a:p>
          <a:p>
            <a:pPr lvl="1"/>
            <a:r>
              <a:rPr lang="en-GB" sz="2400" dirty="0">
                <a:ea typeface="ヒラギノ角ゴ Pro W3" pitchFamily="-84" charset="-128"/>
              </a:rPr>
              <a:t>more motivation to change</a:t>
            </a:r>
          </a:p>
          <a:p>
            <a:pPr lvl="1"/>
            <a:r>
              <a:rPr lang="en-GB" sz="2400" dirty="0">
                <a:ea typeface="ヒラギノ角ゴ Pro W3" pitchFamily="-84" charset="-128"/>
              </a:rPr>
              <a:t>less fear of unknown</a:t>
            </a:r>
          </a:p>
          <a:p>
            <a:pPr lvl="1"/>
            <a:r>
              <a:rPr lang="en-GB" sz="2400" dirty="0">
                <a:ea typeface="ヒラギノ角ゴ Pro W3" pitchFamily="-84" charset="-128"/>
              </a:rPr>
              <a:t>fewer direct costs</a:t>
            </a:r>
          </a:p>
          <a:p>
            <a:pPr marL="261938" lvl="1" indent="0">
              <a:buNone/>
            </a:pPr>
            <a:r>
              <a:rPr lang="en-GB" sz="2400" dirty="0">
                <a:ea typeface="ヒラギノ角ゴ Pro W3" pitchFamily="-84" charset="-128"/>
              </a:rPr>
              <a:t>---</a:t>
            </a:r>
          </a:p>
          <a:p>
            <a:r>
              <a:rPr lang="en-GB" dirty="0">
                <a:ea typeface="ヒラギノ角ゴ Pro W3" pitchFamily="-84" charset="-128"/>
              </a:rPr>
              <a:t>Problems: time consuming, expensive, doesn’t help everyone</a:t>
            </a:r>
          </a:p>
        </p:txBody>
      </p:sp>
      <p:sp>
        <p:nvSpPr>
          <p:cNvPr id="24" name="Pentagon 23"/>
          <p:cNvSpPr/>
          <p:nvPr/>
        </p:nvSpPr>
        <p:spPr>
          <a:xfrm>
            <a:off x="977553" y="1519027"/>
            <a:ext cx="3200400" cy="685800"/>
          </a:xfrm>
          <a:prstGeom prst="homePlate">
            <a:avLst>
              <a:gd name="adj" fmla="val 113492"/>
            </a:avLst>
          </a:prstGeom>
          <a:solidFill>
            <a:schemeClr val="accent5">
              <a:lumMod val="90000"/>
            </a:schemeClr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dirty="0">
                <a:solidFill>
                  <a:schemeClr val="bg1"/>
                </a:solidFill>
                <a:ea typeface="ヒラギノ角ゴ Pro W3" pitchFamily="-65" charset="-128"/>
                <a:cs typeface="ヒラギノ角ゴ Pro W3" pitchFamily="-65" charset="-128"/>
              </a:rPr>
              <a:t>Stress management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2EABE3-7B66-3745-9279-3A939AA2E302}"/>
              </a:ext>
            </a:extLst>
          </p:cNvPr>
          <p:cNvSpPr txBox="1"/>
          <p:nvPr/>
        </p:nvSpPr>
        <p:spPr>
          <a:xfrm>
            <a:off x="822158" y="5693434"/>
            <a:ext cx="10864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*The key is to provide support and psychological safety</a:t>
            </a:r>
          </a:p>
        </p:txBody>
      </p:sp>
    </p:spTree>
    <p:extLst>
      <p:ext uri="{BB962C8B-B14F-4D97-AF65-F5344CB8AC3E}">
        <p14:creationId xmlns:p14="http://schemas.microsoft.com/office/powerpoint/2010/main" val="23849567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7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 build="p" autoUpdateAnimBg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566390" y="342775"/>
            <a:ext cx="7727950" cy="935038"/>
          </a:xfrm>
        </p:spPr>
        <p:txBody>
          <a:bodyPr/>
          <a:lstStyle/>
          <a:p>
            <a:r>
              <a:rPr lang="en-GB" sz="3400" dirty="0">
                <a:solidFill>
                  <a:schemeClr val="accent2"/>
                </a:solidFill>
                <a:ea typeface="ヒラギノ角ゴ Pro W3" pitchFamily="-84" charset="-128"/>
              </a:rPr>
              <a:t>Reducing the restraining forces</a:t>
            </a:r>
            <a:endParaRPr lang="en-GB" sz="2000" dirty="0">
              <a:ea typeface="ヒラギノ角ゴ Pro W3" pitchFamily="-84" charset="-128"/>
            </a:endParaRP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5248778" y="1277813"/>
            <a:ext cx="4244280" cy="4022607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GB" dirty="0">
                <a:ea typeface="ヒラギノ角ゴ Pro W3" pitchFamily="-84" charset="-128"/>
              </a:rPr>
              <a:t>Influence by exchange</a:t>
            </a:r>
          </a:p>
          <a:p>
            <a:r>
              <a:rPr lang="en-GB" dirty="0">
                <a:ea typeface="ヒラギノ角ゴ Pro W3" pitchFamily="-84" charset="-128"/>
              </a:rPr>
              <a:t>May be necessary when people clearly lose something and won’t otherwise support change</a:t>
            </a:r>
          </a:p>
          <a:p>
            <a:pPr marL="36513" indent="0">
              <a:buNone/>
            </a:pPr>
            <a:r>
              <a:rPr lang="en-GB" dirty="0">
                <a:ea typeface="ヒラギノ角ゴ Pro W3" pitchFamily="-84" charset="-128"/>
              </a:rPr>
              <a:t>---</a:t>
            </a:r>
          </a:p>
          <a:p>
            <a:r>
              <a:rPr lang="en-GB" dirty="0">
                <a:ea typeface="ヒラギノ角ゴ Pro W3" pitchFamily="-84" charset="-128"/>
              </a:rPr>
              <a:t>Problems:</a:t>
            </a:r>
          </a:p>
          <a:p>
            <a:pPr lvl="1"/>
            <a:r>
              <a:rPr lang="en-GB" sz="2400" dirty="0">
                <a:ea typeface="ヒラギノ角ゴ Pro W3" pitchFamily="-84" charset="-128"/>
              </a:rPr>
              <a:t>expensive</a:t>
            </a:r>
          </a:p>
          <a:p>
            <a:pPr lvl="1"/>
            <a:r>
              <a:rPr lang="en-GB" sz="2400" dirty="0">
                <a:ea typeface="ヒラギノ角ゴ Pro W3" pitchFamily="-84" charset="-128"/>
              </a:rPr>
              <a:t>gains compliance, not commitment</a:t>
            </a:r>
          </a:p>
        </p:txBody>
      </p:sp>
      <p:sp>
        <p:nvSpPr>
          <p:cNvPr id="26" name="Pentagon 25"/>
          <p:cNvSpPr/>
          <p:nvPr/>
        </p:nvSpPr>
        <p:spPr>
          <a:xfrm>
            <a:off x="566390" y="1488066"/>
            <a:ext cx="3200400" cy="685800"/>
          </a:xfrm>
          <a:prstGeom prst="homePlate">
            <a:avLst>
              <a:gd name="adj" fmla="val 109965"/>
            </a:avLst>
          </a:prstGeom>
          <a:solidFill>
            <a:srgbClr val="FBAB1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dirty="0">
                <a:solidFill>
                  <a:srgbClr val="000000"/>
                </a:solidFill>
                <a:ea typeface="ヒラギノ角ゴ Pro W3" pitchFamily="-65" charset="-128"/>
                <a:cs typeface="ヒラギノ角ゴ Pro W3" pitchFamily="-65" charset="-128"/>
              </a:rPr>
              <a:t>Negotiation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A6F1A5-9E33-6248-940C-592AED35C757}"/>
              </a:ext>
            </a:extLst>
          </p:cNvPr>
          <p:cNvSpPr txBox="1"/>
          <p:nvPr/>
        </p:nvSpPr>
        <p:spPr>
          <a:xfrm>
            <a:off x="822158" y="5693434"/>
            <a:ext cx="10864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*The key is to continue the shift in how the business wants to operate</a:t>
            </a:r>
          </a:p>
        </p:txBody>
      </p:sp>
    </p:spTree>
    <p:extLst>
      <p:ext uri="{BB962C8B-B14F-4D97-AF65-F5344CB8AC3E}">
        <p14:creationId xmlns:p14="http://schemas.microsoft.com/office/powerpoint/2010/main" val="11340038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9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9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build="p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822158" y="422945"/>
            <a:ext cx="7727950" cy="935038"/>
          </a:xfrm>
        </p:spPr>
        <p:txBody>
          <a:bodyPr/>
          <a:lstStyle/>
          <a:p>
            <a:r>
              <a:rPr lang="en-GB" sz="3400" dirty="0">
                <a:solidFill>
                  <a:schemeClr val="accent2"/>
                </a:solidFill>
                <a:ea typeface="ヒラギノ角ゴ Pro W3" pitchFamily="-84" charset="-128"/>
              </a:rPr>
              <a:t>Reducing the restraining forces</a:t>
            </a:r>
            <a:endParaRPr lang="en-GB" sz="2000" dirty="0">
              <a:solidFill>
                <a:schemeClr val="accent2"/>
              </a:solidFill>
              <a:ea typeface="ヒラギノ角ゴ Pro W3" pitchFamily="-84" charset="-128"/>
            </a:endParaRP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5242564" y="1357983"/>
            <a:ext cx="4244280" cy="4299276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GB" dirty="0">
                <a:ea typeface="ヒラギノ角ゴ Pro W3" pitchFamily="-84" charset="-128"/>
              </a:rPr>
              <a:t>When all else fails</a:t>
            </a:r>
          </a:p>
          <a:p>
            <a:r>
              <a:rPr lang="en-GB" dirty="0">
                <a:ea typeface="ヒラギノ角ゴ Pro W3" pitchFamily="-84" charset="-128"/>
              </a:rPr>
              <a:t>Assertive influence</a:t>
            </a:r>
          </a:p>
          <a:p>
            <a:r>
              <a:rPr lang="en-GB" dirty="0">
                <a:ea typeface="ヒラギノ角ゴ Pro W3" pitchFamily="-84" charset="-128"/>
              </a:rPr>
              <a:t>Radical form of ‘unlearning’</a:t>
            </a:r>
          </a:p>
          <a:p>
            <a:pPr marL="36513" indent="0">
              <a:buNone/>
            </a:pPr>
            <a:r>
              <a:rPr lang="en-GB" dirty="0">
                <a:ea typeface="ヒラギノ角ゴ Pro W3" pitchFamily="-84" charset="-128"/>
              </a:rPr>
              <a:t>---</a:t>
            </a:r>
          </a:p>
          <a:p>
            <a:r>
              <a:rPr lang="en-GB" dirty="0">
                <a:ea typeface="ヒラギノ角ゴ Pro W3" pitchFamily="-84" charset="-128"/>
              </a:rPr>
              <a:t>Problems:</a:t>
            </a:r>
          </a:p>
          <a:p>
            <a:pPr lvl="1"/>
            <a:r>
              <a:rPr lang="en-GB" sz="2400" dirty="0">
                <a:ea typeface="ヒラギノ角ゴ Pro W3" pitchFamily="-84" charset="-128"/>
              </a:rPr>
              <a:t>reduces trust</a:t>
            </a:r>
          </a:p>
          <a:p>
            <a:pPr lvl="1"/>
            <a:r>
              <a:rPr lang="en-GB" sz="2400" dirty="0">
                <a:ea typeface="ヒラギノ角ゴ Pro W3" pitchFamily="-84" charset="-128"/>
              </a:rPr>
              <a:t>may create more subtle resistance</a:t>
            </a:r>
          </a:p>
          <a:p>
            <a:pPr lvl="1"/>
            <a:r>
              <a:rPr lang="en-GB" sz="2400" dirty="0">
                <a:ea typeface="ヒラギノ角ゴ Pro W3" pitchFamily="-84" charset="-128"/>
              </a:rPr>
              <a:t>encourages politics to protect job</a:t>
            </a:r>
          </a:p>
        </p:txBody>
      </p:sp>
      <p:sp>
        <p:nvSpPr>
          <p:cNvPr id="21" name="Pentagon 20"/>
          <p:cNvSpPr/>
          <p:nvPr/>
        </p:nvSpPr>
        <p:spPr>
          <a:xfrm>
            <a:off x="822158" y="1497626"/>
            <a:ext cx="3124200" cy="685800"/>
          </a:xfrm>
          <a:prstGeom prst="homePlate">
            <a:avLst>
              <a:gd name="adj" fmla="val 95855"/>
            </a:avLst>
          </a:prstGeom>
          <a:solidFill>
            <a:srgbClr val="CC99FF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dirty="0">
                <a:solidFill>
                  <a:srgbClr val="000000"/>
                </a:solidFill>
                <a:ea typeface="ヒラギノ角ゴ Pro W3" pitchFamily="-65" charset="-128"/>
                <a:cs typeface="ヒラギノ角ゴ Pro W3" pitchFamily="-65" charset="-128"/>
              </a:rPr>
              <a:t>Coercion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963756-80B9-E043-9BC7-A53CA3A14B74}"/>
              </a:ext>
            </a:extLst>
          </p:cNvPr>
          <p:cNvSpPr txBox="1"/>
          <p:nvPr/>
        </p:nvSpPr>
        <p:spPr>
          <a:xfrm>
            <a:off x="822158" y="5781026"/>
            <a:ext cx="10864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*The key is to continue the shift in how the business needs to operate</a:t>
            </a:r>
          </a:p>
        </p:txBody>
      </p:sp>
    </p:spTree>
    <p:extLst>
      <p:ext uri="{BB962C8B-B14F-4D97-AF65-F5344CB8AC3E}">
        <p14:creationId xmlns:p14="http://schemas.microsoft.com/office/powerpoint/2010/main" val="4471668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1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1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87E1E-9EA2-5243-96F1-652C72E3E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63999-799D-4449-8B51-C74BAB4AF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492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AU" sz="2400" kern="0" dirty="0">
              <a:latin typeface="Calibri" panose="020F0502020204030204" pitchFamily="34" charset="0"/>
              <a:ea typeface="ヒラギノ角ゴ Pro W3" pitchFamily="-84" charset="-128"/>
              <a:cs typeface="Calibri" panose="020F0502020204030204" pitchFamily="34" charset="0"/>
            </a:endParaRPr>
          </a:p>
          <a:p>
            <a:r>
              <a:rPr kumimoji="1" lang="en-AU" sz="2400" kern="0" dirty="0">
                <a:latin typeface="Calibri" panose="020F0502020204030204" pitchFamily="34" charset="0"/>
                <a:ea typeface="ヒラギノ角ゴ Pro W3" pitchFamily="-84" charset="-128"/>
                <a:cs typeface="Calibri" panose="020F0502020204030204" pitchFamily="34" charset="0"/>
              </a:rPr>
              <a:t>Describe the elements of Lewin’s force field analysis model</a:t>
            </a:r>
          </a:p>
          <a:p>
            <a:r>
              <a:rPr kumimoji="1" lang="en-AU" sz="2400" kern="0" dirty="0">
                <a:latin typeface="Calibri" panose="020F0502020204030204" pitchFamily="34" charset="0"/>
                <a:ea typeface="ヒラギノ角ゴ Pro W3" pitchFamily="-84" charset="-128"/>
                <a:cs typeface="Calibri" panose="020F0502020204030204" pitchFamily="34" charset="0"/>
              </a:rPr>
              <a:t>Discuss the reasons people resist organisational change </a:t>
            </a:r>
          </a:p>
          <a:p>
            <a:r>
              <a:rPr kumimoji="1" lang="en-AU" sz="2400" kern="0" dirty="0">
                <a:latin typeface="Calibri" panose="020F0502020204030204" pitchFamily="34" charset="0"/>
                <a:ea typeface="ヒラギノ角ゴ Pro W3" pitchFamily="-84" charset="-128"/>
                <a:cs typeface="Calibri" panose="020F0502020204030204" pitchFamily="34" charset="0"/>
              </a:rPr>
              <a:t>Outline strategies for minimising resistance to change </a:t>
            </a:r>
          </a:p>
          <a:p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Understand and apply the change management process</a:t>
            </a:r>
          </a:p>
          <a:p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Identify a connection between change &amp; continuous improvement</a:t>
            </a:r>
          </a:p>
          <a:p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70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49E4E-BF5D-4F4D-8538-49A751718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214" y="18081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Managing the change process</a:t>
            </a:r>
          </a:p>
        </p:txBody>
      </p:sp>
    </p:spTree>
    <p:extLst>
      <p:ext uri="{BB962C8B-B14F-4D97-AF65-F5344CB8AC3E}">
        <p14:creationId xmlns:p14="http://schemas.microsoft.com/office/powerpoint/2010/main" val="1501274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>
                <a:solidFill>
                  <a:schemeClr val="accent2"/>
                </a:solidFill>
              </a:rPr>
              <a:t>Managing change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FF3C0FA-6E95-4143-B2DE-1BDB365EB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altLang="en-US" sz="2400" dirty="0"/>
          </a:p>
          <a:p>
            <a:pPr marL="457200" lvl="1" indent="0">
              <a:buNone/>
            </a:pPr>
            <a:endParaRPr lang="en-AU" altLang="en-US" sz="22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85584E1-DBE6-5346-B594-642786A32A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327035"/>
              </p:ext>
            </p:extLst>
          </p:nvPr>
        </p:nvGraphicFramePr>
        <p:xfrm>
          <a:off x="1943590" y="1690688"/>
          <a:ext cx="8533264" cy="4049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1700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>
                <a:solidFill>
                  <a:schemeClr val="accent2"/>
                </a:solidFill>
              </a:rPr>
              <a:t>Managing change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3662FE8-9DAD-1943-8F17-9B738F12EB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407127"/>
              </p:ext>
            </p:extLst>
          </p:nvPr>
        </p:nvGraphicFramePr>
        <p:xfrm>
          <a:off x="1907310" y="2463439"/>
          <a:ext cx="7340599" cy="3520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1683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9CCCE-DAAA-A447-BB46-3EB063FF9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>
                <a:solidFill>
                  <a:schemeClr val="accent2"/>
                </a:solidFill>
              </a:rPr>
              <a:t>Managing change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78836-70B9-D546-9A3E-A078ED64B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To achieve effective change outcomes, there is a need for PERFORMANCE &amp; HEALTH balance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56E43B5-17F7-8844-B88F-89E3C41F8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796885"/>
              </p:ext>
            </p:extLst>
          </p:nvPr>
        </p:nvGraphicFramePr>
        <p:xfrm>
          <a:off x="838200" y="2675047"/>
          <a:ext cx="10997242" cy="3817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8621">
                  <a:extLst>
                    <a:ext uri="{9D8B030D-6E8A-4147-A177-3AD203B41FA5}">
                      <a16:colId xmlns:a16="http://schemas.microsoft.com/office/drawing/2014/main" val="4000004848"/>
                    </a:ext>
                  </a:extLst>
                </a:gridCol>
                <a:gridCol w="5498621">
                  <a:extLst>
                    <a:ext uri="{9D8B030D-6E8A-4147-A177-3AD203B41FA5}">
                      <a16:colId xmlns:a16="http://schemas.microsoft.com/office/drawing/2014/main" val="516295720"/>
                    </a:ext>
                  </a:extLst>
                </a:gridCol>
              </a:tblGrid>
              <a:tr h="5447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HEALTH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600369"/>
                  </a:ext>
                </a:extLst>
              </a:tr>
              <a:tr h="3273036">
                <a:tc>
                  <a:txBody>
                    <a:bodyPr/>
                    <a:lstStyle/>
                    <a:p>
                      <a:r>
                        <a:rPr lang="en-US" dirty="0"/>
                        <a:t>Decisions relevant to the following business activities:</a:t>
                      </a:r>
                    </a:p>
                    <a:p>
                      <a:endParaRPr lang="en-US" dirty="0"/>
                    </a:p>
                    <a:p>
                      <a:r>
                        <a:rPr lang="en-US" b="1" dirty="0"/>
                        <a:t>Buy </a:t>
                      </a:r>
                      <a:r>
                        <a:rPr lang="en-US" b="0" dirty="0"/>
                        <a:t>- inputs</a:t>
                      </a:r>
                      <a:endParaRPr lang="en-US" b="1" dirty="0"/>
                    </a:p>
                    <a:p>
                      <a:endParaRPr lang="en-US" b="1" dirty="0"/>
                    </a:p>
                    <a:p>
                      <a:r>
                        <a:rPr lang="en-US" b="1" dirty="0"/>
                        <a:t>Make </a:t>
                      </a:r>
                      <a:r>
                        <a:rPr lang="en-US" b="0" dirty="0"/>
                        <a:t>– products/ services/ experiences</a:t>
                      </a:r>
                      <a:endParaRPr lang="en-US" b="1" dirty="0"/>
                    </a:p>
                    <a:p>
                      <a:endParaRPr lang="en-US" b="1" dirty="0"/>
                    </a:p>
                    <a:p>
                      <a:r>
                        <a:rPr lang="en-US" b="1" dirty="0"/>
                        <a:t>Sell </a:t>
                      </a:r>
                      <a:r>
                        <a:rPr lang="en-US" b="0" dirty="0"/>
                        <a:t>– mind-sets/ techniques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Decisions relevant to the people side of the business: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Align</a:t>
                      </a:r>
                      <a:r>
                        <a:rPr lang="en-US" dirty="0"/>
                        <a:t> – How do we align everyone on the direction we need to go?</a:t>
                      </a:r>
                    </a:p>
                    <a:p>
                      <a:endParaRPr lang="en-US" dirty="0"/>
                    </a:p>
                    <a:p>
                      <a:r>
                        <a:rPr lang="en-US" b="1" dirty="0"/>
                        <a:t>Execute</a:t>
                      </a:r>
                      <a:r>
                        <a:rPr lang="en-US" dirty="0"/>
                        <a:t> – How do we execute the change with minimum friction in the system?</a:t>
                      </a:r>
                    </a:p>
                    <a:p>
                      <a:endParaRPr lang="en-US" dirty="0"/>
                    </a:p>
                    <a:p>
                      <a:r>
                        <a:rPr lang="en-US" b="1" dirty="0"/>
                        <a:t>Re-new</a:t>
                      </a:r>
                      <a:r>
                        <a:rPr lang="en-US" dirty="0"/>
                        <a:t> - How do we create a sense of meaning &amp; renewal that fuels &amp; continually improves the business as we go?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378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185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3F41D-021C-A344-AA35-35CAC06A7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Change Example: Movie Theaters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14605-A9E6-B845-B9CF-8FC2B8CB5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>
                <a:hlinkClick r:id="rId3"/>
              </a:rPr>
              <a:t>https://www.youtube.com/watch?v=zlcJlMpgAks</a:t>
            </a:r>
            <a:endParaRPr lang="en-AU" sz="2400" dirty="0"/>
          </a:p>
          <a:p>
            <a:endParaRPr lang="en-AU" sz="2400" dirty="0"/>
          </a:p>
          <a:p>
            <a:endParaRPr lang="en-AU" sz="2400" dirty="0"/>
          </a:p>
          <a:p>
            <a:r>
              <a:rPr lang="en-AU" sz="2400" dirty="0"/>
              <a:t>How have Hoyts/ Village changed over the years?</a:t>
            </a:r>
          </a:p>
          <a:p>
            <a:endParaRPr lang="en-AU" sz="2400" dirty="0"/>
          </a:p>
          <a:p>
            <a:r>
              <a:rPr lang="en-AU" sz="2400" dirty="0"/>
              <a:t>What are the takeaways from these insights for a business you are currently research on? </a:t>
            </a:r>
          </a:p>
          <a:p>
            <a:endParaRPr lang="en-AU" sz="2400" dirty="0"/>
          </a:p>
          <a:p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78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1914C-3B94-1849-96DD-ED52C744E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2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FE699-2B6A-5948-B62A-52FEA3025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382573" cy="4351338"/>
          </a:xfrm>
        </p:spPr>
        <p:txBody>
          <a:bodyPr/>
          <a:lstStyle/>
          <a:p>
            <a:r>
              <a:rPr lang="en-US" dirty="0"/>
              <a:t>Have you updated your SWOT?</a:t>
            </a:r>
          </a:p>
          <a:p>
            <a:endParaRPr lang="en-US" dirty="0"/>
          </a:p>
          <a:p>
            <a:r>
              <a:rPr lang="en-US" dirty="0"/>
              <a:t>What are the 2-3 key aspects that your business could consider in order to achieve better growth?  </a:t>
            </a:r>
          </a:p>
          <a:p>
            <a:endParaRPr lang="en-US" dirty="0"/>
          </a:p>
          <a:p>
            <a:r>
              <a:rPr lang="en-US" dirty="0"/>
              <a:t>Are these aligned with the current vision/ purpose of the business?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86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C050D-E536-4B47-AAE5-221013A88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8158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87E1E-9EA2-5243-96F1-652C72E3E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Think about a change you have tried to make…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C30C1BF-1E6F-094E-8807-9062EA57C0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416545"/>
              </p:ext>
            </p:extLst>
          </p:nvPr>
        </p:nvGraphicFramePr>
        <p:xfrm>
          <a:off x="952708" y="1411718"/>
          <a:ext cx="10401092" cy="5120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00546">
                  <a:extLst>
                    <a:ext uri="{9D8B030D-6E8A-4147-A177-3AD203B41FA5}">
                      <a16:colId xmlns:a16="http://schemas.microsoft.com/office/drawing/2014/main" val="4075700142"/>
                    </a:ext>
                  </a:extLst>
                </a:gridCol>
                <a:gridCol w="5200546">
                  <a:extLst>
                    <a:ext uri="{9D8B030D-6E8A-4147-A177-3AD203B41FA5}">
                      <a16:colId xmlns:a16="http://schemas.microsoft.com/office/drawing/2014/main" val="2394549405"/>
                    </a:ext>
                  </a:extLst>
                </a:gridCol>
              </a:tblGrid>
              <a:tr h="2560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…in your life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…in your workplace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620059"/>
                  </a:ext>
                </a:extLst>
              </a:tr>
              <a:tr h="4546178">
                <a:tc>
                  <a:txBody>
                    <a:bodyPr/>
                    <a:lstStyle/>
                    <a:p>
                      <a:r>
                        <a:rPr lang="en-US" dirty="0"/>
                        <a:t>What did you want to change?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Why did you think there was a need to change?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How did you go about the change? What were the steps within the process?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Was this change successful? Explain why Yes or 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did you want to change?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Why did you think there was a need to change?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How did you go about the change? What were the steps within the process?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Was this change successful? Explain why Yes or NO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627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360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B888B-3FE5-FD48-9F56-81D90A96C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3403"/>
            <a:ext cx="10515600" cy="529356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When it comes to large scale </a:t>
            </a:r>
            <a:r>
              <a:rPr lang="en-US" dirty="0" err="1"/>
              <a:t>organisational</a:t>
            </a:r>
            <a:r>
              <a:rPr lang="en-US" dirty="0"/>
              <a:t> change, 70% of change programs do not meet their targets</a:t>
            </a:r>
          </a:p>
          <a:p>
            <a:pPr marL="0" indent="0" algn="ctr">
              <a:buNone/>
            </a:pPr>
            <a:r>
              <a:rPr lang="en-US" dirty="0"/>
              <a:t>…30% of efforts succeed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>- McKinsey &amp; Company (2019)</a:t>
            </a:r>
          </a:p>
        </p:txBody>
      </p:sp>
    </p:spTree>
    <p:extLst>
      <p:ext uri="{BB962C8B-B14F-4D97-AF65-F5344CB8AC3E}">
        <p14:creationId xmlns:p14="http://schemas.microsoft.com/office/powerpoint/2010/main" val="3487479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B888B-3FE5-FD48-9F56-81D90A96C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3403"/>
            <a:ext cx="10515600" cy="529356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0432FF"/>
                </a:solidFill>
              </a:rPr>
              <a:t>Change needs to be managed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Manager/ management team must figure out HOW everyone within the business/ organization will go the same way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…make the change thrilling</a:t>
            </a:r>
          </a:p>
        </p:txBody>
      </p:sp>
    </p:spTree>
    <p:extLst>
      <p:ext uri="{BB962C8B-B14F-4D97-AF65-F5344CB8AC3E}">
        <p14:creationId xmlns:p14="http://schemas.microsoft.com/office/powerpoint/2010/main" val="3706082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3" name="Rectangle 5"/>
          <p:cNvSpPr>
            <a:spLocks noGrp="1" noChangeArrowheads="1"/>
          </p:cNvSpPr>
          <p:nvPr>
            <p:ph type="title"/>
          </p:nvPr>
        </p:nvSpPr>
        <p:spPr>
          <a:xfrm>
            <a:off x="907473" y="502443"/>
            <a:ext cx="7727950" cy="9350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800" dirty="0">
                <a:solidFill>
                  <a:schemeClr val="accent2"/>
                </a:solidFill>
              </a:rPr>
              <a:t>Examples…</a:t>
            </a:r>
          </a:p>
        </p:txBody>
      </p:sp>
      <p:sp>
        <p:nvSpPr>
          <p:cNvPr id="14339" name="Rectangle 7"/>
          <p:cNvSpPr>
            <a:spLocks noGrp="1" noChangeArrowheads="1"/>
          </p:cNvSpPr>
          <p:nvPr>
            <p:ph idx="1"/>
          </p:nvPr>
        </p:nvSpPr>
        <p:spPr>
          <a:xfrm>
            <a:off x="929698" y="1441017"/>
            <a:ext cx="10663034" cy="46815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>
              <a:ea typeface="ヒラギノ角ゴ Pro W3" pitchFamily="-84" charset="-128"/>
            </a:endParaRPr>
          </a:p>
          <a:p>
            <a:pPr marL="0" indent="0">
              <a:buNone/>
            </a:pPr>
            <a:endParaRPr lang="en-GB" sz="2400" b="1" dirty="0">
              <a:ea typeface="ヒラギノ角ゴ Pro W3" pitchFamily="-84" charset="-128"/>
            </a:endParaRPr>
          </a:p>
          <a:p>
            <a:pPr marL="0" indent="0">
              <a:buNone/>
            </a:pPr>
            <a:endParaRPr lang="en-GB" sz="2400" b="1" dirty="0">
              <a:ea typeface="ヒラギノ角ゴ Pro W3" pitchFamily="-84" charset="-128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9E78F6B-7975-844A-8EFB-E4EA7F516DA6}"/>
              </a:ext>
            </a:extLst>
          </p:cNvPr>
          <p:cNvSpPr txBox="1">
            <a:spLocks noChangeArrowheads="1"/>
          </p:cNvSpPr>
          <p:nvPr/>
        </p:nvSpPr>
        <p:spPr>
          <a:xfrm>
            <a:off x="929698" y="1441017"/>
            <a:ext cx="10554546" cy="4681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2400" dirty="0">
                <a:ea typeface="ヒラギノ角ゴ Pro W3" pitchFamily="-84" charset="-128"/>
              </a:rPr>
              <a:t>Last 3 months were difficult, let’s make more money:</a:t>
            </a:r>
          </a:p>
          <a:p>
            <a:pPr marL="0" indent="0" algn="ctr">
              <a:buFont typeface="Arial"/>
              <a:buNone/>
            </a:pPr>
            <a:endParaRPr lang="en-GB" sz="2400" dirty="0">
              <a:ea typeface="ヒラギノ角ゴ Pro W3" pitchFamily="-84" charset="-128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dirty="0">
                <a:ea typeface="ヒラギノ角ゴ Pro W3" pitchFamily="-84" charset="-128"/>
              </a:rPr>
              <a:t>by upselling &amp; cross-selling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dirty="0">
                <a:ea typeface="ヒラギノ角ゴ Pro W3" pitchFamily="-84" charset="-128"/>
              </a:rPr>
              <a:t>by connecting with our customers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dirty="0">
                <a:ea typeface="ヒラギノ角ゴ Pro W3" pitchFamily="-84" charset="-128"/>
              </a:rPr>
              <a:t>by spending less money?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dirty="0">
                <a:ea typeface="ヒラギノ角ゴ Pro W3" pitchFamily="-84" charset="-128"/>
              </a:rPr>
              <a:t>through new products/ services (quicker)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dirty="0">
                <a:ea typeface="ヒラギノ角ゴ Pro W3" pitchFamily="-84" charset="-128"/>
              </a:rPr>
              <a:t>by going digital?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n-GB" sz="2400" dirty="0">
              <a:ea typeface="ヒラギノ角ゴ Pro W3" pitchFamily="-84" charset="-128"/>
            </a:endParaRPr>
          </a:p>
          <a:p>
            <a:pPr marL="0" indent="0" algn="ctr">
              <a:buNone/>
            </a:pPr>
            <a:endParaRPr lang="en-GB" sz="2400" dirty="0">
              <a:ea typeface="ヒラギノ角ゴ Pro W3" pitchFamily="-84" charset="-128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GB" sz="2400" dirty="0">
              <a:ea typeface="ヒラギノ角ゴ Pro W3" pitchFamily="-84" charset="-128"/>
            </a:endParaRPr>
          </a:p>
          <a:p>
            <a:pPr marL="0" indent="0" algn="ctr">
              <a:buFont typeface="Arial"/>
              <a:buNone/>
            </a:pPr>
            <a:endParaRPr lang="en-GB" sz="2400" dirty="0">
              <a:ea typeface="ヒラギノ角ゴ Pro W3" pitchFamily="-84" charset="-128"/>
            </a:endParaRPr>
          </a:p>
          <a:p>
            <a:pPr marL="0" indent="0" algn="ctr">
              <a:buFont typeface="Arial"/>
              <a:buNone/>
            </a:pPr>
            <a:endParaRPr lang="en-GB" sz="2400" dirty="0">
              <a:ea typeface="ヒラギノ角ゴ Pro W3" pitchFamily="-84" charset="-128"/>
            </a:endParaRPr>
          </a:p>
          <a:p>
            <a:pPr marL="0" indent="0">
              <a:buFont typeface="Arial"/>
              <a:buNone/>
            </a:pPr>
            <a:endParaRPr lang="en-GB" sz="2400" b="1" dirty="0"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41202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3" name="Rectangle 5"/>
          <p:cNvSpPr>
            <a:spLocks noGrp="1" noChangeArrowheads="1"/>
          </p:cNvSpPr>
          <p:nvPr>
            <p:ph type="title"/>
          </p:nvPr>
        </p:nvSpPr>
        <p:spPr>
          <a:xfrm>
            <a:off x="907473" y="502443"/>
            <a:ext cx="7727950" cy="9350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800" dirty="0">
                <a:solidFill>
                  <a:schemeClr val="accent2"/>
                </a:solidFill>
              </a:rPr>
              <a:t>…pause for thought</a:t>
            </a:r>
          </a:p>
        </p:txBody>
      </p:sp>
      <p:sp>
        <p:nvSpPr>
          <p:cNvPr id="14339" name="Rectangle 7"/>
          <p:cNvSpPr>
            <a:spLocks noGrp="1" noChangeArrowheads="1"/>
          </p:cNvSpPr>
          <p:nvPr>
            <p:ph idx="1"/>
          </p:nvPr>
        </p:nvSpPr>
        <p:spPr>
          <a:xfrm>
            <a:off x="929698" y="1441017"/>
            <a:ext cx="10663034" cy="46815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>
              <a:ea typeface="ヒラギノ角ゴ Pro W3" pitchFamily="-84" charset="-128"/>
            </a:endParaRPr>
          </a:p>
          <a:p>
            <a:pPr marL="0" indent="0">
              <a:buNone/>
            </a:pPr>
            <a:endParaRPr lang="en-GB" sz="2400" b="1" dirty="0">
              <a:ea typeface="ヒラギノ角ゴ Pro W3" pitchFamily="-84" charset="-128"/>
            </a:endParaRPr>
          </a:p>
          <a:p>
            <a:pPr marL="0" indent="0">
              <a:buNone/>
            </a:pPr>
            <a:endParaRPr lang="en-GB" sz="2400" b="1" dirty="0">
              <a:ea typeface="ヒラギノ角ゴ Pro W3" pitchFamily="-84" charset="-128"/>
            </a:endParaRPr>
          </a:p>
          <a:p>
            <a:pPr marL="0" indent="0">
              <a:buNone/>
            </a:pPr>
            <a:endParaRPr lang="en-GB" sz="2400" b="1" dirty="0">
              <a:ea typeface="ヒラギノ角ゴ Pro W3" pitchFamily="-84" charset="-128"/>
            </a:endParaRPr>
          </a:p>
          <a:p>
            <a:pPr marL="0" indent="0" algn="ctr">
              <a:buNone/>
            </a:pP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ea typeface="ヒラギノ角ゴ Pro W3" pitchFamily="-84" charset="-128"/>
              </a:rPr>
              <a:t>HOW are we going to get all individuals to THINK and BEHAVE differently is SUSTAINED manner in pursuit of a COMMON goal?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9E78F6B-7975-844A-8EFB-E4EA7F516DA6}"/>
              </a:ext>
            </a:extLst>
          </p:cNvPr>
          <p:cNvSpPr txBox="1">
            <a:spLocks noChangeArrowheads="1"/>
          </p:cNvSpPr>
          <p:nvPr/>
        </p:nvSpPr>
        <p:spPr>
          <a:xfrm>
            <a:off x="907473" y="1654659"/>
            <a:ext cx="10554546" cy="4681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2400" dirty="0">
                <a:ea typeface="ヒラギノ角ゴ Pro W3" pitchFamily="-84" charset="-128"/>
              </a:rPr>
              <a:t>…we have 20/ 200+ employees</a:t>
            </a:r>
          </a:p>
          <a:p>
            <a:pPr marL="0" indent="0" algn="ctr">
              <a:buFont typeface="Arial"/>
              <a:buNone/>
            </a:pPr>
            <a:endParaRPr lang="en-GB" sz="2400" dirty="0">
              <a:ea typeface="ヒラギノ角ゴ Pro W3" pitchFamily="-84" charset="-128"/>
            </a:endParaRPr>
          </a:p>
          <a:p>
            <a:pPr marL="0" indent="0" algn="ctr">
              <a:buFont typeface="Arial"/>
              <a:buNone/>
            </a:pPr>
            <a:r>
              <a:rPr lang="en-GB" sz="2400" dirty="0">
                <a:ea typeface="ヒラギノ角ゴ Pro W3" pitchFamily="-84" charset="-128"/>
              </a:rPr>
              <a:t>HOW are we going to get them to do this?</a:t>
            </a:r>
          </a:p>
          <a:p>
            <a:pPr marL="0" indent="0" algn="ctr">
              <a:buFont typeface="Arial"/>
              <a:buNone/>
            </a:pPr>
            <a:endParaRPr lang="en-GB" sz="2400" dirty="0">
              <a:ea typeface="ヒラギノ角ゴ Pro W3" pitchFamily="-84" charset="-128"/>
            </a:endParaRPr>
          </a:p>
          <a:p>
            <a:pPr marL="0" indent="0" algn="ctr">
              <a:buFont typeface="Arial"/>
              <a:buNone/>
            </a:pPr>
            <a:r>
              <a:rPr lang="en-GB" sz="2400" dirty="0">
                <a:ea typeface="ヒラギノ角ゴ Pro W3" pitchFamily="-84" charset="-128"/>
              </a:rPr>
              <a:t> 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n-GB" sz="2400" dirty="0">
              <a:ea typeface="ヒラギノ角ゴ Pro W3" pitchFamily="-84" charset="-128"/>
            </a:endParaRPr>
          </a:p>
          <a:p>
            <a:pPr marL="0" indent="0" algn="ctr">
              <a:buNone/>
            </a:pPr>
            <a:endParaRPr lang="en-GB" sz="2400" dirty="0">
              <a:ea typeface="ヒラギノ角ゴ Pro W3" pitchFamily="-84" charset="-128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GB" sz="2400" dirty="0">
              <a:ea typeface="ヒラギノ角ゴ Pro W3" pitchFamily="-84" charset="-128"/>
            </a:endParaRPr>
          </a:p>
          <a:p>
            <a:pPr marL="0" indent="0" algn="ctr">
              <a:buFont typeface="Arial"/>
              <a:buNone/>
            </a:pPr>
            <a:endParaRPr lang="en-GB" sz="2400" dirty="0">
              <a:ea typeface="ヒラギノ角ゴ Pro W3" pitchFamily="-84" charset="-128"/>
            </a:endParaRPr>
          </a:p>
          <a:p>
            <a:pPr marL="0" indent="0" algn="ctr">
              <a:buFont typeface="Arial"/>
              <a:buNone/>
            </a:pPr>
            <a:endParaRPr lang="en-GB" sz="2400" dirty="0">
              <a:ea typeface="ヒラギノ角ゴ Pro W3" pitchFamily="-84" charset="-128"/>
            </a:endParaRPr>
          </a:p>
          <a:p>
            <a:pPr marL="0" indent="0">
              <a:buFont typeface="Arial"/>
              <a:buNone/>
            </a:pPr>
            <a:endParaRPr lang="en-GB" sz="2400" b="1" dirty="0"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16433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3" name="Rectangle 5"/>
          <p:cNvSpPr>
            <a:spLocks noGrp="1" noChangeArrowheads="1"/>
          </p:cNvSpPr>
          <p:nvPr>
            <p:ph type="title"/>
          </p:nvPr>
        </p:nvSpPr>
        <p:spPr>
          <a:xfrm>
            <a:off x="907473" y="502443"/>
            <a:ext cx="7727950" cy="9350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800" dirty="0">
                <a:solidFill>
                  <a:schemeClr val="accent2"/>
                </a:solidFill>
              </a:rPr>
              <a:t>Lewin’s force field analysis model</a:t>
            </a:r>
          </a:p>
        </p:txBody>
      </p:sp>
      <p:sp>
        <p:nvSpPr>
          <p:cNvPr id="14339" name="Rectangle 7"/>
          <p:cNvSpPr>
            <a:spLocks noGrp="1" noChangeArrowheads="1"/>
          </p:cNvSpPr>
          <p:nvPr>
            <p:ph idx="1"/>
          </p:nvPr>
        </p:nvSpPr>
        <p:spPr>
          <a:xfrm>
            <a:off x="929698" y="1441017"/>
            <a:ext cx="7705725" cy="4681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ea typeface="ヒラギノ角ゴ Pro W3" pitchFamily="-84" charset="-128"/>
              </a:rPr>
              <a:t>Model used to diagnose the forces that drive &amp; restrain proposed organisational change</a:t>
            </a:r>
          </a:p>
          <a:p>
            <a:pPr marL="0" indent="0">
              <a:buNone/>
            </a:pPr>
            <a:endParaRPr lang="en-GB" sz="2400" b="1" dirty="0">
              <a:ea typeface="ヒラギノ角ゴ Pro W3" pitchFamily="-84" charset="-128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chemeClr val="accent2"/>
                </a:solidFill>
                <a:ea typeface="ヒラギノ角ゴ Pro W3" pitchFamily="-84" charset="-128"/>
              </a:rPr>
              <a:t>Driving forces</a:t>
            </a:r>
          </a:p>
          <a:p>
            <a:pPr lvl="1"/>
            <a:r>
              <a:rPr lang="en-GB" dirty="0">
                <a:ea typeface="ヒラギノ角ゴ Pro W3" pitchFamily="-84" charset="-128"/>
              </a:rPr>
              <a:t>Push organisations towards change</a:t>
            </a:r>
          </a:p>
          <a:p>
            <a:pPr lvl="1">
              <a:spcAft>
                <a:spcPts val="1200"/>
              </a:spcAft>
            </a:pPr>
            <a:r>
              <a:rPr lang="en-GB" dirty="0">
                <a:ea typeface="ヒラギノ角ゴ Pro W3" pitchFamily="-84" charset="-128"/>
              </a:rPr>
              <a:t>Leader’s vision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accent2"/>
                </a:solidFill>
                <a:ea typeface="ヒラギノ角ゴ Pro W3" pitchFamily="-84" charset="-128"/>
              </a:rPr>
              <a:t>Restraining forces</a:t>
            </a:r>
          </a:p>
          <a:p>
            <a:pPr lvl="1"/>
            <a:r>
              <a:rPr lang="en-GB" dirty="0">
                <a:ea typeface="ヒラギノ角ゴ Pro W3" pitchFamily="-84" charset="-128"/>
              </a:rPr>
              <a:t>Resistance to change</a:t>
            </a:r>
          </a:p>
          <a:p>
            <a:pPr lvl="1"/>
            <a:r>
              <a:rPr lang="en-GB" dirty="0">
                <a:ea typeface="ヒラギノ角ゴ Pro W3" pitchFamily="-84" charset="-128"/>
              </a:rPr>
              <a:t>Employee behaviours that block</a:t>
            </a:r>
            <a:br>
              <a:rPr lang="en-GB" dirty="0">
                <a:ea typeface="ヒラギノ角ゴ Pro W3" pitchFamily="-84" charset="-128"/>
              </a:rPr>
            </a:br>
            <a:r>
              <a:rPr lang="en-GB" dirty="0">
                <a:ea typeface="ヒラギノ角ゴ Pro W3" pitchFamily="-84" charset="-128"/>
              </a:rPr>
              <a:t>the change process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0797595-230E-0E4C-A607-C9102705E5EE}"/>
              </a:ext>
            </a:extLst>
          </p:cNvPr>
          <p:cNvGraphicFramePr/>
          <p:nvPr/>
        </p:nvGraphicFramePr>
        <p:xfrm>
          <a:off x="7004338" y="2648697"/>
          <a:ext cx="4257964" cy="3706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88392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Grp="1" noChangeArrowheads="1"/>
          </p:cNvSpPr>
          <p:nvPr>
            <p:ph type="title"/>
          </p:nvPr>
        </p:nvSpPr>
        <p:spPr>
          <a:xfrm>
            <a:off x="713873" y="2438400"/>
            <a:ext cx="2558716" cy="990600"/>
          </a:xfrm>
        </p:spPr>
        <p:txBody>
          <a:bodyPr>
            <a:normAutofit fontScale="90000"/>
          </a:bodyPr>
          <a:lstStyle/>
          <a:p>
            <a:r>
              <a:rPr lang="en-GB" sz="3400" b="1" dirty="0">
                <a:solidFill>
                  <a:schemeClr val="accent2"/>
                </a:solidFill>
                <a:ea typeface="ヒラギノ角ゴ Pro W3" pitchFamily="-84" charset="-128"/>
              </a:rPr>
              <a:t>Lewin’s force field analysis model</a:t>
            </a:r>
            <a:endParaRPr lang="en-GB" sz="2000" b="1" dirty="0">
              <a:solidFill>
                <a:schemeClr val="accent2"/>
              </a:solidFill>
              <a:ea typeface="ヒラギノ角ゴ Pro W3" pitchFamily="-84" charset="-128"/>
            </a:endParaRPr>
          </a:p>
        </p:txBody>
      </p:sp>
      <p:pic>
        <p:nvPicPr>
          <p:cNvPr id="8195" name="Picture 2" descr="C:\Documents and Settings\marisa_rey_bulen\Desktop\McShane\McS to digital ed\McShane artwork library\Artwork library\Artwork library\Chapter 15\Figure\mcshane_exh15.1_p47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7"/>
          <a:stretch>
            <a:fillRect/>
          </a:stretch>
        </p:blipFill>
        <p:spPr bwMode="auto">
          <a:xfrm>
            <a:off x="3272588" y="666416"/>
            <a:ext cx="8610731" cy="556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4F71F4A1-1B3B-4840-956C-2FFA7AE96845}"/>
              </a:ext>
            </a:extLst>
          </p:cNvPr>
          <p:cNvSpPr txBox="1">
            <a:spLocks noChangeArrowheads="1"/>
          </p:cNvSpPr>
          <p:nvPr/>
        </p:nvSpPr>
        <p:spPr>
          <a:xfrm>
            <a:off x="4596070" y="-123986"/>
            <a:ext cx="7727950" cy="935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800" dirty="0">
                <a:solidFill>
                  <a:schemeClr val="accent2"/>
                </a:solidFill>
              </a:rPr>
              <a:t>Any change journey typically follows an S-curve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280394-FBC6-5B48-81CF-3BE3B2214380}"/>
              </a:ext>
            </a:extLst>
          </p:cNvPr>
          <p:cNvSpPr txBox="1"/>
          <p:nvPr/>
        </p:nvSpPr>
        <p:spPr>
          <a:xfrm>
            <a:off x="4596070" y="6340846"/>
            <a:ext cx="73996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</a:t>
            </a:r>
            <a:r>
              <a:rPr lang="en-AU" sz="1100" dirty="0"/>
              <a:t>Robbins, S. P., </a:t>
            </a:r>
            <a:r>
              <a:rPr lang="en-AU" sz="1100" dirty="0" err="1"/>
              <a:t>DeCenzo</a:t>
            </a:r>
            <a:r>
              <a:rPr lang="en-AU" sz="1100" dirty="0"/>
              <a:t>, D. A., Coulter, M. K., &amp; Woods, M. (2016). </a:t>
            </a:r>
            <a:r>
              <a:rPr lang="en-AU" sz="1100" i="1" dirty="0"/>
              <a:t>Management : the essentials</a:t>
            </a:r>
            <a:r>
              <a:rPr lang="en-AU" sz="1100" dirty="0"/>
              <a:t>. Pearson Australia.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18799176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Strategy and Innovation&amp;quot;&quot;/&gt;&lt;property id=&quot;20307&quot; value=&quot;273&quot;/&gt;&lt;/object&gt;&lt;object type=&quot;3&quot; unique_id=&quot;10004&quot;&gt;&lt;property id=&quot;20148&quot; value=&quot;5&quot;/&gt;&lt;property id=&quot;20300&quot; value=&quot;Slide 2 - &amp;quot;Objectives&amp;quot;&quot;/&gt;&lt;property id=&quot;20307&quot; value=&quot;271&quot;/&gt;&lt;/object&gt;&lt;object type=&quot;3&quot; unique_id=&quot;10005&quot;&gt;&lt;property id=&quot;20148&quot; value=&quot;5&quot;/&gt;&lt;property id=&quot;20300&quot; value=&quot;Slide 3 - &amp;quot;External Environment&amp;quot;&quot;/&gt;&lt;property id=&quot;20307&quot; value=&quot;285&quot;/&gt;&lt;/object&gt;&lt;object type=&quot;3&quot; unique_id=&quot;10006&quot;&gt;&lt;property id=&quot;20148&quot; value=&quot;5&quot;/&gt;&lt;property id=&quot;20300&quot; value=&quot;Slide 6 - &amp;quot;Industry Environment&amp;quot;&quot;/&gt;&lt;property id=&quot;20307&quot; value=&quot;286&quot;/&gt;&lt;/object&gt;&lt;object type=&quot;3&quot; unique_id=&quot;10007&quot;&gt;&lt;property id=&quot;20148&quot; value=&quot;5&quot;/&gt;&lt;property id=&quot;20300&quot; value=&quot;Slide 7 - &amp;quot;Industry Analysis:  Threats&amp;quot;&quot;/&gt;&lt;property id=&quot;20307&quot; value=&quot;276&quot;/&gt;&lt;/object&gt;&lt;object type=&quot;3&quot; unique_id=&quot;10008&quot;&gt;&lt;property id=&quot;20148&quot; value=&quot;5&quot;/&gt;&lt;property id=&quot;20300&quot; value=&quot;Slide 8 - &amp;quot;Threat of New Entrants&amp;quot;&quot;/&gt;&lt;property id=&quot;20307&quot; value=&quot;278&quot;/&gt;&lt;/object&gt;&lt;object type=&quot;3&quot; unique_id=&quot;10009&quot;&gt;&lt;property id=&quot;20148&quot; value=&quot;5&quot;/&gt;&lt;property id=&quot;20300&quot; value=&quot;Slide 9 - &amp;quot;Threat of New Entrants&amp;quot;&quot;/&gt;&lt;property id=&quot;20307&quot; value=&quot;287&quot;/&gt;&lt;/object&gt;&lt;object type=&quot;3&quot; unique_id=&quot;10010&quot;&gt;&lt;property id=&quot;20148&quot; value=&quot;5&quot;/&gt;&lt;property id=&quot;20300&quot; value=&quot;Slide 10 - &amp;quot;Threat of New Entrants&amp;quot;&quot;/&gt;&lt;property id=&quot;20307&quot; value=&quot;288&quot;/&gt;&lt;/object&gt;&lt;object type=&quot;3&quot; unique_id=&quot;10011&quot;&gt;&lt;property id=&quot;20148&quot; value=&quot;5&quot;/&gt;&lt;property id=&quot;20300&quot; value=&quot;Slide 12 - &amp;quot;Intensity of Rivalry among Competitors&amp;quot;&quot;/&gt;&lt;property id=&quot;20307&quot; value=&quot;277&quot;/&gt;&lt;/object&gt;&lt;object type=&quot;3&quot; unique_id=&quot;10012&quot;&gt;&lt;property id=&quot;20148&quot; value=&quot;5&quot;/&gt;&lt;property id=&quot;20300&quot; value=&quot;Slide 13 - &amp;quot;Threat of Substitute Products&amp;quot;&quot;/&gt;&lt;property id=&quot;20307&quot; value=&quot;279&quot;/&gt;&lt;/object&gt;&lt;object type=&quot;3&quot; unique_id=&quot;10013&quot;&gt;&lt;property id=&quot;20148&quot; value=&quot;5&quot;/&gt;&lt;property id=&quot;20300&quot; value=&quot;Slide 14 - &amp;quot;Bargaining Power of Suppliers&amp;quot;&quot;/&gt;&lt;property id=&quot;20307&quot; value=&quot;280&quot;/&gt;&lt;/object&gt;&lt;object type=&quot;3&quot; unique_id=&quot;10014&quot;&gt;&lt;property id=&quot;20148&quot; value=&quot;5&quot;/&gt;&lt;property id=&quot;20300&quot; value=&quot;Slide 16 - &amp;quot;Bargaining Power of Customers &amp;quot;&quot;/&gt;&lt;property id=&quot;20307&quot; value=&quot;281&quot;/&gt;&lt;/object&gt;&lt;object type=&quot;3&quot; unique_id=&quot;10015&quot;&gt;&lt;property id=&quot;20148&quot; value=&quot;5&quot;/&gt;&lt;property id=&quot;20300&quot; value=&quot;Slide 18 - &amp;quot;Profitability Potential&amp;quot;&quot;/&gt;&lt;property id=&quot;20307&quot; value=&quot;282&quot;/&gt;&lt;/object&gt;&lt;object type=&quot;3&quot; unique_id=&quot;10016&quot;&gt;&lt;property id=&quot;20148&quot; value=&quot;5&quot;/&gt;&lt;property id=&quot;20300&quot; value=&quot;Slide 19 - &amp;quot;Managing the Threats&amp;quot;&quot;/&gt;&lt;property id=&quot;20307&quot; value=&quot;284&quot;/&gt;&lt;/object&gt;&lt;object type=&quot;3&quot; unique_id=&quot;10017&quot;&gt;&lt;property id=&quot;20148&quot; value=&quot;5&quot;/&gt;&lt;property id=&quot;20300&quot; value=&quot;Slide 22 - &amp;quot;Summary&amp;quot;&quot;/&gt;&lt;property id=&quot;20307&quot; value=&quot;289&quot;/&gt;&lt;/object&gt;&lt;object type=&quot;3&quot; unique_id=&quot;10086&quot;&gt;&lt;property id=&quot;20148&quot; value=&quot;5&quot;/&gt;&lt;property id=&quot;20300&quot; value=&quot;Slide 4 - &amp;quot;What is an industry?&amp;quot;&quot;/&gt;&lt;property id=&quot;20307&quot; value=&quot;290&quot;/&gt;&lt;/object&gt;&lt;object type=&quot;3&quot; unique_id=&quot;10141&quot;&gt;&lt;property id=&quot;20148&quot; value=&quot;5&quot;/&gt;&lt;property id=&quot;20300&quot; value=&quot;Slide 5 - &amp;quot;What is an industry?&amp;quot;&quot;/&gt;&lt;property id=&quot;20307&quot; value=&quot;291&quot;/&gt;&lt;/object&gt;&lt;object type=&quot;3&quot; unique_id=&quot;10256&quot;&gt;&lt;property id=&quot;20148&quot; value=&quot;5&quot;/&gt;&lt;property id=&quot;20300&quot; value=&quot;Slide 15 - &amp;quot;Example:  Surging Oil Prices Slap Airlines (and Travellers) &amp;quot;&quot;/&gt;&lt;property id=&quot;20307&quot; value=&quot;292&quot;/&gt;&lt;/object&gt;&lt;object type=&quot;3&quot; unique_id=&quot;10257&quot;&gt;&lt;property id=&quot;20148&quot; value=&quot;5&quot;/&gt;&lt;property id=&quot;20300&quot; value=&quot;Slide 17 - &amp;quot;Example: Big Tomato ‘sent home’ by chains &amp;quot;&quot;/&gt;&lt;property id=&quot;20307&quot; value=&quot;293&quot;/&gt;&lt;/object&gt;&lt;object type=&quot;3&quot; unique_id=&quot;10321&quot;&gt;&lt;property id=&quot;20148&quot; value=&quot;5&quot;/&gt;&lt;property id=&quot;20300&quot; value=&quot;Slide 11 - &amp;quot;Example:  Retailers scared of 'online shopping monster' &amp;quot;&quot;/&gt;&lt;property id=&quot;20307&quot; value=&quot;294&quot;/&gt;&lt;/object&gt;&lt;object type=&quot;3&quot; unique_id=&quot;10454&quot;&gt;&lt;property id=&quot;20148&quot; value=&quot;5&quot;/&gt;&lt;property id=&quot;20300&quot; value=&quot;Slide 20 - &amp;quot;Bringing it all together&amp;quot;&quot;/&gt;&lt;property id=&quot;20307&quot; value=&quot;295&quot;/&gt;&lt;/object&gt;&lt;object type=&quot;3&quot; unique_id=&quot;10455&quot;&gt;&lt;property id=&quot;20148&quot; value=&quot;5&quot;/&gt;&lt;property id=&quot;20300&quot; value=&quot;Slide 21 - &amp;quot;Gathering data &amp;quot;&quot;/&gt;&lt;property id=&quot;20307&quot; value=&quot;296&quot;/&gt;&lt;/object&gt;&lt;/object&gt;&lt;object type=&quot;8&quot; unique_id=&quot;1003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1242</Words>
  <Application>Microsoft Macintosh PowerPoint</Application>
  <PresentationFormat>Widescreen</PresentationFormat>
  <Paragraphs>278</Paragraphs>
  <Slides>26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Gill Sans</vt:lpstr>
      <vt:lpstr>Tahoma</vt:lpstr>
      <vt:lpstr>Office Theme</vt:lpstr>
      <vt:lpstr>MAN707 Strategy, change &amp; leadership   </vt:lpstr>
      <vt:lpstr>Learning Objectives</vt:lpstr>
      <vt:lpstr>Think about a change you have tried to make…</vt:lpstr>
      <vt:lpstr>PowerPoint Presentation</vt:lpstr>
      <vt:lpstr>PowerPoint Presentation</vt:lpstr>
      <vt:lpstr>Examples…</vt:lpstr>
      <vt:lpstr>…pause for thought</vt:lpstr>
      <vt:lpstr>Lewin’s force field analysis model</vt:lpstr>
      <vt:lpstr>Lewin’s force field analysis model</vt:lpstr>
      <vt:lpstr>Restraining forces: Resistance to change</vt:lpstr>
      <vt:lpstr>…moving from fixed mind-set to growth mind-set</vt:lpstr>
      <vt:lpstr>Lewin’s change model</vt:lpstr>
      <vt:lpstr>Reducing the restraining forces</vt:lpstr>
      <vt:lpstr>Reducing the restraining forces</vt:lpstr>
      <vt:lpstr>Reducing the restraining forces </vt:lpstr>
      <vt:lpstr>Reducing the restraining forces </vt:lpstr>
      <vt:lpstr>Reducing the restraining forces</vt:lpstr>
      <vt:lpstr>Reducing the restraining forces</vt:lpstr>
      <vt:lpstr>Reducing the restraining forces</vt:lpstr>
      <vt:lpstr>Managing the change process</vt:lpstr>
      <vt:lpstr>Managing change</vt:lpstr>
      <vt:lpstr>Managing change</vt:lpstr>
      <vt:lpstr>Managing change</vt:lpstr>
      <vt:lpstr>Change Example: Movie Theaters</vt:lpstr>
      <vt:lpstr>Assessment 2 tips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MAN707 Strategy, change &amp; leadership</dc:title>
  <dc:creator>Marcela Fang</dc:creator>
  <cp:lastModifiedBy>Marcela Fang</cp:lastModifiedBy>
  <cp:revision>80</cp:revision>
  <dcterms:created xsi:type="dcterms:W3CDTF">2019-02-16T07:23:59Z</dcterms:created>
  <dcterms:modified xsi:type="dcterms:W3CDTF">2019-09-29T06:52:44Z</dcterms:modified>
</cp:coreProperties>
</file>