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73" r:id="rId2"/>
    <p:sldId id="326" r:id="rId3"/>
    <p:sldId id="283" r:id="rId4"/>
    <p:sldId id="309" r:id="rId5"/>
    <p:sldId id="304" r:id="rId6"/>
    <p:sldId id="310" r:id="rId7"/>
    <p:sldId id="314" r:id="rId8"/>
    <p:sldId id="312" r:id="rId9"/>
    <p:sldId id="313" r:id="rId10"/>
    <p:sldId id="315" r:id="rId11"/>
    <p:sldId id="316" r:id="rId12"/>
    <p:sldId id="317" r:id="rId13"/>
    <p:sldId id="318" r:id="rId14"/>
    <p:sldId id="308" r:id="rId15"/>
    <p:sldId id="319" r:id="rId16"/>
    <p:sldId id="322" r:id="rId17"/>
    <p:sldId id="320" r:id="rId18"/>
    <p:sldId id="321" r:id="rId19"/>
    <p:sldId id="328" r:id="rId20"/>
    <p:sldId id="323" r:id="rId21"/>
    <p:sldId id="329" r:id="rId22"/>
    <p:sldId id="32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8"/>
    <p:restoredTop sz="84071"/>
  </p:normalViewPr>
  <p:slideViewPr>
    <p:cSldViewPr snapToGrid="0" snapToObjects="1">
      <p:cViewPr varScale="1">
        <p:scale>
          <a:sx n="80" d="100"/>
          <a:sy n="80" d="100"/>
        </p:scale>
        <p:origin x="159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BF7A4-D668-344D-A1CA-FCD97FDA5A54}" type="datetimeFigureOut">
              <a:rPr lang="en-US" smtClean="0"/>
              <a:t>9/2/19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7476E-546B-EB45-831A-6002540D8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8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9/2/19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53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7476E-546B-EB45-831A-6002540D85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37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7476E-546B-EB45-831A-6002540D85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22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33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1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04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80960" y="642918"/>
            <a:ext cx="5429288" cy="3571900"/>
          </a:xfrm>
        </p:spPr>
        <p:txBody>
          <a:bodyPr anchor="b"/>
          <a:lstStyle>
            <a:lvl1pPr algn="r"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333731" y="4929198"/>
            <a:ext cx="8686800" cy="685800"/>
          </a:xfrm>
        </p:spPr>
        <p:txBody>
          <a:bodyPr anchor="ctr"/>
          <a:lstStyle>
            <a:lvl1pPr marL="0" indent="0" algn="r">
              <a:buNone/>
              <a:defRPr sz="2800">
                <a:solidFill>
                  <a:srgbClr val="EB7125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9239272" y="6429396"/>
            <a:ext cx="2743200" cy="257172"/>
          </a:xfrm>
        </p:spPr>
        <p:txBody>
          <a:bodyPr>
            <a:noAutofit/>
          </a:bodyPr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E5BF4EC9-B351-46CF-AD9A-717B0471613C}" type="datetime1">
              <a:rPr lang="en-US" smtClean="0"/>
              <a:pPr/>
              <a:t>9/2/19</a:t>
            </a:fld>
            <a:endParaRPr lang="en-US" sz="120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883149" y="4071942"/>
            <a:ext cx="1117600" cy="381000"/>
          </a:xfrm>
        </p:spPr>
        <p:txBody>
          <a:bodyPr>
            <a:normAutofit/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8F82E0A0-C266-4798-8C8F-B9F91E9DA3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3"/>
          </p:nvPr>
        </p:nvSpPr>
        <p:spPr>
          <a:xfrm>
            <a:off x="3333731" y="5643564"/>
            <a:ext cx="8667749" cy="428643"/>
          </a:xfr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8996A0"/>
                </a:solidFill>
              </a:defRPr>
            </a:lvl1pPr>
            <a:lvl2pPr>
              <a:buNone/>
              <a:defRPr sz="2000">
                <a:solidFill>
                  <a:srgbClr val="8996A0"/>
                </a:solidFill>
              </a:defRPr>
            </a:lvl2pPr>
            <a:lvl3pPr>
              <a:buNone/>
              <a:defRPr sz="1800">
                <a:solidFill>
                  <a:srgbClr val="8996A0"/>
                </a:solidFill>
              </a:defRPr>
            </a:lvl3pPr>
            <a:lvl4pPr>
              <a:buNone/>
              <a:defRPr sz="1600">
                <a:solidFill>
                  <a:srgbClr val="8996A0"/>
                </a:solidFill>
              </a:defRPr>
            </a:lvl4pPr>
            <a:lvl5pPr>
              <a:buNone/>
              <a:defRPr sz="1600">
                <a:solidFill>
                  <a:srgbClr val="8996A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5930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9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6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0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2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0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9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1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0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6FCC8-A588-F64A-A99F-3FA33B111451}" type="datetimeFigureOut">
              <a:rPr lang="en-US" smtClean="0"/>
              <a:t>9/2/19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4E382-8369-E746-ACC1-3CC34AF41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9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e_KCiGvUPA" TargetMode="External"/><Relationship Id="rId2" Type="http://schemas.openxmlformats.org/officeDocument/2006/relationships/hyperlink" Target="https://www.youtube.com/watch?v=oxTFA1kh1m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1Sgv75Soo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4000" dirty="0"/>
              <a:t>MAN707 Strategy, Change &amp; leadership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5486380" y="4785157"/>
            <a:ext cx="6515100" cy="620283"/>
          </a:xfrm>
        </p:spPr>
        <p:txBody>
          <a:bodyPr>
            <a:normAutofit fontScale="62500" lnSpcReduction="20000"/>
          </a:bodyPr>
          <a:lstStyle/>
          <a:p>
            <a:r>
              <a:rPr lang="en-AU" b="1" dirty="0"/>
              <a:t>Lecture 6: Contemporary Leadership</a:t>
            </a:r>
          </a:p>
          <a:p>
            <a:r>
              <a:rPr lang="en-AU" b="1" dirty="0"/>
              <a:t>Servant Leadership &amp; Leadership Agility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0935222-B196-4F9B-9AEC-1292459A754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Week Six</a:t>
            </a:r>
          </a:p>
        </p:txBody>
      </p:sp>
    </p:spTree>
    <p:extLst>
      <p:ext uri="{BB962C8B-B14F-4D97-AF65-F5344CB8AC3E}">
        <p14:creationId xmlns:p14="http://schemas.microsoft.com/office/powerpoint/2010/main" val="198805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E1752-2886-364E-95BC-614BDA18D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cs typeface="Arial Narrow" charset="0"/>
              </a:rPr>
              <a:t>Guiding hospitality </a:t>
            </a:r>
            <a:r>
              <a:rPr lang="en-US" dirty="0" err="1">
                <a:solidFill>
                  <a:schemeClr val="accent2"/>
                </a:solidFill>
                <a:cs typeface="Arial Narrow" charset="0"/>
              </a:rPr>
              <a:t>organisations</a:t>
            </a:r>
            <a:r>
              <a:rPr lang="en-US">
                <a:solidFill>
                  <a:schemeClr val="accent2"/>
                </a:solidFill>
                <a:cs typeface="Arial Narrow" charset="0"/>
              </a:rPr>
              <a:t> into the future through Servant Leadership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E0394-DC6F-8B4E-A571-2161E2068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 dirty="0">
                <a:solidFill>
                  <a:srgbClr val="0070C0"/>
                </a:solidFill>
              </a:rPr>
              <a:t>How should leaders treat followers?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‘The one who progresses is the one who gives his fellow human beings a little more, a little better service…servant leaders practice leadership as hospitality’</a:t>
            </a:r>
          </a:p>
          <a:p>
            <a:pPr marL="0" indent="0" algn="r">
              <a:buNone/>
            </a:pPr>
            <a:r>
              <a:rPr lang="en-US" dirty="0"/>
              <a:t>- Bennett (2007)</a:t>
            </a:r>
          </a:p>
        </p:txBody>
      </p:sp>
    </p:spTree>
    <p:extLst>
      <p:ext uri="{BB962C8B-B14F-4D97-AF65-F5344CB8AC3E}">
        <p14:creationId xmlns:p14="http://schemas.microsoft.com/office/powerpoint/2010/main" val="1100053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E1752-2886-364E-95BC-614BDA18D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  <a:cs typeface="Arial Narrow" charset="0"/>
              </a:rPr>
              <a:t>Guiding hospitality </a:t>
            </a:r>
            <a:r>
              <a:rPr lang="en-US" err="1">
                <a:solidFill>
                  <a:schemeClr val="accent2"/>
                </a:solidFill>
                <a:cs typeface="Arial Narrow" charset="0"/>
              </a:rPr>
              <a:t>organisations</a:t>
            </a:r>
            <a:r>
              <a:rPr lang="en-US">
                <a:solidFill>
                  <a:schemeClr val="accent2"/>
                </a:solidFill>
                <a:cs typeface="Arial Narrow" charset="0"/>
              </a:rPr>
              <a:t> into the future through Servant Leadership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E0394-DC6F-8B4E-A571-2161E2068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 dirty="0">
                <a:solidFill>
                  <a:srgbClr val="7030A0"/>
                </a:solidFill>
              </a:rPr>
              <a:t>Servant leaders consider the bigger picture</a:t>
            </a:r>
          </a:p>
          <a:p>
            <a:pPr>
              <a:buFont typeface="Wingdings" pitchFamily="2" charset="2"/>
              <a:buChar char="§"/>
            </a:pPr>
            <a:endParaRPr lang="en-US" b="1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Their concern extends beyond the </a:t>
            </a:r>
            <a:r>
              <a:rPr lang="en-US" dirty="0" err="1"/>
              <a:t>organisation</a:t>
            </a:r>
            <a:r>
              <a:rPr lang="en-US" dirty="0"/>
              <a:t> and into the larger social &amp; physical environment</a:t>
            </a:r>
          </a:p>
          <a:p>
            <a:pPr>
              <a:buFont typeface="Wingdings" pitchFamily="2" charset="2"/>
              <a:buChar char="§"/>
            </a:pPr>
            <a:endParaRPr lang="en-US" b="1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Servant leaders feel responsibility to engage in &amp; contribute to the larger society (stakeholder perspective)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980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E1752-2886-364E-95BC-614BDA18D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  <a:cs typeface="Arial Narrow" charset="0"/>
              </a:rPr>
              <a:t>Guiding hospitality </a:t>
            </a:r>
            <a:r>
              <a:rPr lang="en-US" err="1">
                <a:solidFill>
                  <a:schemeClr val="accent2"/>
                </a:solidFill>
                <a:cs typeface="Arial Narrow" charset="0"/>
              </a:rPr>
              <a:t>organisations</a:t>
            </a:r>
            <a:r>
              <a:rPr lang="en-US">
                <a:solidFill>
                  <a:schemeClr val="accent2"/>
                </a:solidFill>
                <a:cs typeface="Arial Narrow" charset="0"/>
              </a:rPr>
              <a:t> into the future through Servant Leadership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E0394-DC6F-8B4E-A571-2161E2068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 dirty="0">
                <a:solidFill>
                  <a:srgbClr val="FF40FF"/>
                </a:solidFill>
              </a:rPr>
              <a:t>Servant leaders aim to build a culture of Empowerment, Trust &amp; Respect</a:t>
            </a:r>
          </a:p>
          <a:p>
            <a:pPr>
              <a:buFont typeface="Wingdings" pitchFamily="2" charset="2"/>
              <a:buChar char="§"/>
            </a:pPr>
            <a:endParaRPr lang="en-US" b="1" dirty="0"/>
          </a:p>
          <a:p>
            <a:pPr>
              <a:buFont typeface="Wingdings" pitchFamily="2" charset="2"/>
              <a:buChar char="§"/>
            </a:pPr>
            <a:r>
              <a:rPr lang="en-US" dirty="0" err="1"/>
              <a:t>Organisational</a:t>
            </a:r>
            <a:r>
              <a:rPr lang="en-US" dirty="0"/>
              <a:t> trust is not automatic, it grows out of an environment in which employees are empowered and share values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Empowerment fosters </a:t>
            </a:r>
            <a:r>
              <a:rPr lang="en-US" b="1" dirty="0"/>
              <a:t>personal responsibility </a:t>
            </a:r>
            <a:r>
              <a:rPr lang="en-US" dirty="0"/>
              <a:t>for one’s decisions and actions – leaders need to trust in their staff and respect their judgement</a:t>
            </a:r>
          </a:p>
        </p:txBody>
      </p:sp>
    </p:spTree>
    <p:extLst>
      <p:ext uri="{BB962C8B-B14F-4D97-AF65-F5344CB8AC3E}">
        <p14:creationId xmlns:p14="http://schemas.microsoft.com/office/powerpoint/2010/main" val="2146073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E1752-2886-364E-95BC-614BDA18D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  <a:cs typeface="Arial Narrow" charset="0"/>
              </a:rPr>
              <a:t>Guiding hospitality </a:t>
            </a:r>
            <a:r>
              <a:rPr lang="en-US" err="1">
                <a:solidFill>
                  <a:schemeClr val="accent2"/>
                </a:solidFill>
                <a:cs typeface="Arial Narrow" charset="0"/>
              </a:rPr>
              <a:t>organisations</a:t>
            </a:r>
            <a:r>
              <a:rPr lang="en-US">
                <a:solidFill>
                  <a:schemeClr val="accent2"/>
                </a:solidFill>
                <a:cs typeface="Arial Narrow" charset="0"/>
              </a:rPr>
              <a:t> into the future through Servant Leadership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E0394-DC6F-8B4E-A571-2161E2068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Servant leaders foster Ethical Practices in the hospitality industry</a:t>
            </a:r>
          </a:p>
          <a:p>
            <a:pPr>
              <a:buFont typeface="Wingdings" pitchFamily="2" charset="2"/>
              <a:buChar char="§"/>
            </a:pPr>
            <a:endParaRPr lang="en-US" b="1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Servant leaders do the right thing, at the right time, for the right reason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SL leaders inspire courage to act on ethical principles, even under difficult circumstances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SL leaders tend to consider the impact of their decisions not just locally but on the global community and environment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921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Servant Leadership </a:t>
            </a:r>
            <a:endParaRPr lang="en-US">
              <a:latin typeface="+mn-lt"/>
              <a:ea typeface="Arial Narrow" charset="0"/>
              <a:cs typeface="Arial Narro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0739"/>
            <a:ext cx="10198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dirty="0"/>
          </a:p>
          <a:p>
            <a:pPr>
              <a:buFont typeface="Wingdings" pitchFamily="2" charset="2"/>
              <a:buChar char="§"/>
            </a:pPr>
            <a:r>
              <a:rPr lang="en-AU" dirty="0"/>
              <a:t>Servant leadership may help to restore public trust &amp; employee engagement</a:t>
            </a:r>
          </a:p>
          <a:p>
            <a:pPr>
              <a:buFont typeface="Wingdings" pitchFamily="2" charset="2"/>
              <a:buChar char="§"/>
            </a:pPr>
            <a:endParaRPr lang="en-AU" dirty="0"/>
          </a:p>
          <a:p>
            <a:pPr marL="457200" lvl="1" indent="0">
              <a:buNone/>
            </a:pPr>
            <a:r>
              <a:rPr lang="en-AU" sz="2800" dirty="0">
                <a:solidFill>
                  <a:srgbClr val="0000FF"/>
                </a:solidFill>
              </a:rPr>
              <a:t>e.g., eliminating questionable business practices such as abuses and corrupt practices 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br>
              <a:rPr lang="en-AU" dirty="0"/>
            </a:b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endParaRPr lang="en-US" sz="3200" b="1" dirty="0">
              <a:latin typeface="Arial Narrow" charset="0"/>
              <a:ea typeface="Arial Narrow" charset="0"/>
              <a:cs typeface="Arial Narrow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886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Hospitality Examples</a:t>
            </a:r>
            <a:endParaRPr lang="en-US" dirty="0">
              <a:latin typeface="+mn-lt"/>
              <a:ea typeface="Arial Narrow" charset="0"/>
              <a:cs typeface="Arial Narro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0739"/>
            <a:ext cx="10198768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AU" sz="9600" dirty="0"/>
          </a:p>
          <a:p>
            <a:pPr marL="457200" lvl="1" indent="0">
              <a:buNone/>
            </a:pPr>
            <a:r>
              <a:rPr lang="en-AU" sz="9600" b="1" dirty="0"/>
              <a:t>Southwest Airlines: </a:t>
            </a:r>
            <a:r>
              <a:rPr lang="en-AU" sz="9600" dirty="0"/>
              <a:t>Business of Business is People – Herb Kelleher</a:t>
            </a:r>
          </a:p>
          <a:p>
            <a:pPr marL="457200" lvl="1" indent="0">
              <a:buNone/>
            </a:pPr>
            <a:r>
              <a:rPr lang="en-AU" sz="9600" dirty="0">
                <a:hlinkClick r:id="rId2"/>
              </a:rPr>
              <a:t>https://www.youtube.com/watch?v=oxTFA1kh1m8</a:t>
            </a:r>
            <a:endParaRPr lang="en-AU" sz="9600" dirty="0"/>
          </a:p>
          <a:p>
            <a:pPr marL="457200" lvl="1" indent="0">
              <a:buNone/>
            </a:pPr>
            <a:endParaRPr lang="en-AU" sz="9600" b="1" dirty="0"/>
          </a:p>
          <a:p>
            <a:pPr marL="457200" lvl="1" indent="0">
              <a:buNone/>
            </a:pPr>
            <a:endParaRPr lang="en-AU" sz="9600" dirty="0"/>
          </a:p>
          <a:p>
            <a:pPr marL="457200" lvl="1" indent="0">
              <a:buNone/>
            </a:pPr>
            <a:r>
              <a:rPr lang="en-AU" sz="9600" b="1" dirty="0" err="1"/>
              <a:t>Zingerman’s</a:t>
            </a:r>
            <a:r>
              <a:rPr lang="en-AU" sz="9600" b="1" dirty="0"/>
              <a:t> Community of Businesses</a:t>
            </a:r>
          </a:p>
          <a:p>
            <a:pPr marL="457200" lvl="1" indent="0">
              <a:buNone/>
            </a:pPr>
            <a:r>
              <a:rPr lang="en-AU" sz="9600" dirty="0">
                <a:hlinkClick r:id="rId3"/>
              </a:rPr>
              <a:t>https://www.youtube.com/watch?v=ge_KCiGvUPA</a:t>
            </a:r>
            <a:endParaRPr lang="en-AU" sz="9600" dirty="0"/>
          </a:p>
          <a:p>
            <a:pPr marL="457200" lvl="1" indent="0">
              <a:buNone/>
            </a:pPr>
            <a:endParaRPr lang="en-AU" sz="9600" b="1" dirty="0"/>
          </a:p>
          <a:p>
            <a:pPr lvl="1">
              <a:buFont typeface="Wingdings" pitchFamily="2" charset="2"/>
              <a:buChar char="§"/>
            </a:pPr>
            <a:r>
              <a:rPr lang="en-AU" sz="9600" dirty="0"/>
              <a:t>Employees are asked to take responsibility for their own training and are invited to attend management meetings</a:t>
            </a:r>
          </a:p>
          <a:p>
            <a:pPr lvl="1">
              <a:buFont typeface="Wingdings" pitchFamily="2" charset="2"/>
              <a:buChar char="§"/>
            </a:pPr>
            <a:endParaRPr lang="en-AU" sz="9600" dirty="0"/>
          </a:p>
          <a:p>
            <a:pPr lvl="1">
              <a:buFont typeface="Wingdings" pitchFamily="2" charset="2"/>
              <a:buChar char="§"/>
            </a:pPr>
            <a:r>
              <a:rPr lang="en-AU" sz="9600" dirty="0"/>
              <a:t>The company gives their employees the trust and autonomy to do whatever they believe is necessary to satisfy customers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br>
              <a:rPr lang="en-AU" dirty="0"/>
            </a:b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endParaRPr lang="en-US" sz="3200" b="1" dirty="0">
              <a:latin typeface="Arial Narrow" charset="0"/>
              <a:ea typeface="Arial Narrow" charset="0"/>
              <a:cs typeface="Arial Narrow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624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F293-6C6D-5A41-AEAA-4CA9EB61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ea typeface="Arial Narrow" charset="0"/>
                <a:cs typeface="Arial Narrow" charset="0"/>
              </a:rPr>
              <a:t>Leadership Agility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DB325-F9F5-2E44-83FF-B52FC5C75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23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Leadership Agility refers to competency needed for sustained success (VUCA world)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Two perspectives drive development of agility: </a:t>
            </a:r>
            <a:r>
              <a:rPr lang="en-US" sz="2200" b="1" dirty="0"/>
              <a:t>outside-in</a:t>
            </a:r>
            <a:r>
              <a:rPr lang="en-US" sz="2200" dirty="0"/>
              <a:t> &amp; </a:t>
            </a:r>
            <a:r>
              <a:rPr lang="en-US" sz="2200" b="1" dirty="0"/>
              <a:t>inside-out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>
                <a:solidFill>
                  <a:srgbClr val="FF40FF"/>
                </a:solidFill>
              </a:rPr>
              <a:t>Outside-in: </a:t>
            </a:r>
            <a:r>
              <a:rPr lang="en-US" sz="2200" dirty="0"/>
              <a:t>focus on the development of </a:t>
            </a:r>
            <a:r>
              <a:rPr lang="en-US" sz="2200" b="1" dirty="0"/>
              <a:t>skills &amp; capabilities needed to lead in complex and rapidly changing environment</a:t>
            </a:r>
            <a:r>
              <a:rPr lang="en-US" sz="2200" dirty="0"/>
              <a:t>. This requires 3 action arenas: </a:t>
            </a:r>
          </a:p>
          <a:p>
            <a:pPr marL="457200" lvl="1" indent="0">
              <a:buNone/>
            </a:pPr>
            <a:r>
              <a:rPr lang="en-US" sz="2200" b="1" dirty="0">
                <a:solidFill>
                  <a:srgbClr val="0000FF"/>
                </a:solidFill>
              </a:rPr>
              <a:t>Pivotal conversations: </a:t>
            </a:r>
            <a:r>
              <a:rPr lang="en-US" sz="2200" dirty="0"/>
              <a:t>person-to-person discussion; outcomes oriented</a:t>
            </a:r>
          </a:p>
          <a:p>
            <a:pPr marL="457200" lvl="1" indent="0">
              <a:buNone/>
            </a:pPr>
            <a:r>
              <a:rPr lang="en-US" sz="2200" b="1" dirty="0">
                <a:solidFill>
                  <a:srgbClr val="0000FF"/>
                </a:solidFill>
              </a:rPr>
              <a:t>Team initiatives: </a:t>
            </a:r>
            <a:r>
              <a:rPr lang="en-US" sz="2200" dirty="0"/>
              <a:t>initiatives taken to improve team performance</a:t>
            </a:r>
          </a:p>
          <a:p>
            <a:pPr marL="457200" lvl="1" indent="0">
              <a:buNone/>
            </a:pPr>
            <a:r>
              <a:rPr lang="en-US" sz="2200" b="1" dirty="0" err="1">
                <a:solidFill>
                  <a:srgbClr val="0000FF"/>
                </a:solidFill>
              </a:rPr>
              <a:t>Organisational</a:t>
            </a:r>
            <a:r>
              <a:rPr lang="en-US" sz="2200" b="1" dirty="0">
                <a:solidFill>
                  <a:srgbClr val="0000FF"/>
                </a:solidFill>
              </a:rPr>
              <a:t> initiatives: </a:t>
            </a:r>
            <a:r>
              <a:rPr lang="en-US" sz="2200" dirty="0"/>
              <a:t>initiatives designed to change the organization</a:t>
            </a:r>
          </a:p>
          <a:p>
            <a:pPr marL="0" indent="0">
              <a:buNone/>
            </a:pPr>
            <a:r>
              <a:rPr lang="en-US" sz="2200" dirty="0"/>
              <a:t>	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FF40FF"/>
                </a:solidFill>
              </a:rPr>
              <a:t>Inside-out: </a:t>
            </a:r>
            <a:r>
              <a:rPr lang="en-US" sz="2200" dirty="0"/>
              <a:t>mental &amp; emotional capabilities to enable agile leadership at all the 3 arenas</a:t>
            </a:r>
          </a:p>
        </p:txBody>
      </p:sp>
    </p:spTree>
    <p:extLst>
      <p:ext uri="{BB962C8B-B14F-4D97-AF65-F5344CB8AC3E}">
        <p14:creationId xmlns:p14="http://schemas.microsoft.com/office/powerpoint/2010/main" val="1745182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F293-6C6D-5A41-AEAA-4CA9EB61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ea typeface="Arial Narrow" charset="0"/>
                <a:cs typeface="Arial Narrow" charset="0"/>
              </a:rPr>
              <a:t>Leadership Agility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DB325-F9F5-2E44-83FF-B52FC5C75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</a:t>
            </a:r>
            <a:r>
              <a:rPr lang="en-US" b="1" dirty="0"/>
              <a:t>5 levels </a:t>
            </a:r>
            <a:r>
              <a:rPr lang="en-US" dirty="0"/>
              <a:t>in the mastery of leadership agility: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40FF"/>
                </a:solidFill>
              </a:rPr>
              <a:t>1. Expert: </a:t>
            </a:r>
            <a:r>
              <a:rPr lang="en-US" dirty="0"/>
              <a:t>tactical, problem-solving orientation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40FF"/>
                </a:solidFill>
              </a:rPr>
              <a:t>2. Achiever: </a:t>
            </a:r>
            <a:r>
              <a:rPr lang="en-US" dirty="0"/>
              <a:t>strategic outcome orientation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40FF"/>
                </a:solidFill>
              </a:rPr>
              <a:t>3. Catalyst: </a:t>
            </a:r>
            <a:r>
              <a:rPr lang="en-US" dirty="0"/>
              <a:t>visionary, facilitative orientation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40FF"/>
                </a:solidFill>
              </a:rPr>
              <a:t>4. Co-creator: </a:t>
            </a:r>
            <a:r>
              <a:rPr lang="en-US" dirty="0"/>
              <a:t>oriented toward shared purpose &amp; collaboration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40FF"/>
                </a:solidFill>
              </a:rPr>
              <a:t>5. Synergist: </a:t>
            </a:r>
            <a:r>
              <a:rPr lang="en-US" dirty="0"/>
              <a:t>holistic orientation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7099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F293-6C6D-5A41-AEAA-4CA9EB61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ea typeface="Arial Narrow" charset="0"/>
                <a:cs typeface="Arial Narrow" charset="0"/>
              </a:rPr>
              <a:t>Leadership Agility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DB325-F9F5-2E44-83FF-B52FC5C75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Refer to handout 1 for: </a:t>
            </a:r>
          </a:p>
          <a:p>
            <a:pPr marL="0" indent="0">
              <a:buNone/>
            </a:pPr>
            <a:r>
              <a:rPr lang="en-US" dirty="0"/>
              <a:t>An example of how managers at each agility level carry out initiatives in each of the 3 action arenas: </a:t>
            </a:r>
          </a:p>
          <a:p>
            <a:pPr marL="0" indent="0">
              <a:buNone/>
            </a:pPr>
            <a:r>
              <a:rPr lang="en-US" dirty="0"/>
              <a:t>	- pivotal conversations</a:t>
            </a:r>
          </a:p>
          <a:p>
            <a:pPr marL="0" indent="0">
              <a:buNone/>
            </a:pPr>
            <a:r>
              <a:rPr lang="en-US" dirty="0"/>
              <a:t>	- leading teams</a:t>
            </a:r>
          </a:p>
          <a:p>
            <a:pPr marL="0" indent="0">
              <a:buNone/>
            </a:pPr>
            <a:r>
              <a:rPr lang="en-US" dirty="0"/>
              <a:t>	- leading organizational 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287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EC3C-5CB8-8140-B100-6A7F73636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Bill Joiner on Leadership Agility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E1FC6-B7B1-3541-856F-1C7A8C5B1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https://www.youtube.com/watch?v=v1Sgv75Soow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27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…in week 5, we have…</a:t>
            </a:r>
            <a:endParaRPr lang="en-US" dirty="0">
              <a:latin typeface="+mn-lt"/>
              <a:ea typeface="Arial Narrow" charset="0"/>
              <a:cs typeface="Arial Narro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Arial Narrow" charset="0"/>
              </a:rPr>
              <a:t>Discussed </a:t>
            </a:r>
            <a:r>
              <a:rPr lang="en-US" dirty="0">
                <a:solidFill>
                  <a:srgbClr val="0000FF"/>
                </a:solidFill>
                <a:cs typeface="Arial Narrow" charset="0"/>
              </a:rPr>
              <a:t>Transactional &amp; Transformational leadership styles</a:t>
            </a:r>
          </a:p>
          <a:p>
            <a:endParaRPr lang="en-US" dirty="0">
              <a:cs typeface="Arial Narrow" charset="0"/>
            </a:endParaRPr>
          </a:p>
          <a:p>
            <a:r>
              <a:rPr lang="en-US" dirty="0">
                <a:cs typeface="Arial Narrow" charset="0"/>
              </a:rPr>
              <a:t>Discussed the difference between </a:t>
            </a:r>
            <a:r>
              <a:rPr lang="en-US" dirty="0">
                <a:solidFill>
                  <a:srgbClr val="FF40FF"/>
                </a:solidFill>
                <a:cs typeface="Arial Narrow" charset="0"/>
              </a:rPr>
              <a:t>Leadership &amp; Management </a:t>
            </a:r>
            <a:r>
              <a:rPr lang="en-US" dirty="0">
                <a:cs typeface="Arial Narrow" charset="0"/>
              </a:rPr>
              <a:t>and considered how the two influence </a:t>
            </a:r>
            <a:r>
              <a:rPr lang="en-US" dirty="0" err="1">
                <a:cs typeface="Arial Narrow" charset="0"/>
              </a:rPr>
              <a:t>organisational</a:t>
            </a:r>
            <a:r>
              <a:rPr lang="en-US" dirty="0">
                <a:cs typeface="Arial Narrow" charset="0"/>
              </a:rPr>
              <a:t> outcomes </a:t>
            </a:r>
          </a:p>
          <a:p>
            <a:pPr marL="0" indent="0">
              <a:buNone/>
            </a:pPr>
            <a:endParaRPr lang="en-US" dirty="0">
              <a:cs typeface="Arial Narrow" charset="0"/>
            </a:endParaRPr>
          </a:p>
          <a:p>
            <a:r>
              <a:rPr lang="en-US" dirty="0">
                <a:cs typeface="Arial Narrow" charset="0"/>
              </a:rPr>
              <a:t>Started to </a:t>
            </a:r>
            <a:r>
              <a:rPr lang="en-US" dirty="0" err="1">
                <a:cs typeface="Arial Narrow" charset="0"/>
              </a:rPr>
              <a:t>conceptualise</a:t>
            </a:r>
            <a:r>
              <a:rPr lang="en-US" dirty="0">
                <a:cs typeface="Arial Narrow" charset="0"/>
              </a:rPr>
              <a:t> the meaning of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Arial Narrow" charset="0"/>
              </a:rPr>
              <a:t>Effective leadership </a:t>
            </a:r>
            <a:r>
              <a:rPr lang="en-US" dirty="0">
                <a:cs typeface="Arial Narrow" charset="0"/>
              </a:rPr>
              <a:t>by building on </a:t>
            </a:r>
            <a:r>
              <a:rPr lang="en-US" dirty="0">
                <a:solidFill>
                  <a:srgbClr val="0070C0"/>
                </a:solidFill>
                <a:cs typeface="Arial Narrow" charset="0"/>
              </a:rPr>
              <a:t>Transformational leadership </a:t>
            </a:r>
            <a:r>
              <a:rPr lang="en-US" dirty="0" err="1">
                <a:solidFill>
                  <a:srgbClr val="0070C0"/>
                </a:solidFill>
                <a:cs typeface="Arial Narrow" charset="0"/>
              </a:rPr>
              <a:t>behaviours</a:t>
            </a:r>
            <a:r>
              <a:rPr lang="en-US" dirty="0">
                <a:solidFill>
                  <a:srgbClr val="0070C0"/>
                </a:solidFill>
                <a:cs typeface="Arial Narrow" charset="0"/>
              </a:rPr>
              <a:t>, traits &amp; competencies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30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F293-6C6D-5A41-AEAA-4CA9EB61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ea typeface="Arial Narrow" charset="0"/>
                <a:cs typeface="Arial Narrow" charset="0"/>
              </a:rPr>
              <a:t>Concluding points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DB325-F9F5-2E44-83FF-B52FC5C75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With the anticipated tourism industry growth, digital disruptions, changing consumer demands and pressure for ethical practices… there is a need for new managerial mindset, leadership and human capital competencies (soft-skills) to deal with world wicked problems and to future-prove the TH&amp;E industries 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99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4D5B3-939A-4841-A238-C0A83343F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ea typeface="Arial Narrow" charset="0"/>
                <a:cs typeface="Arial Narrow" charset="0"/>
              </a:rPr>
              <a:t>Assessment 2: Leadership Presentations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15720-D6FA-394A-BD81-BB3C8A6F7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Progress presentations</a:t>
            </a:r>
          </a:p>
          <a:p>
            <a:r>
              <a:rPr lang="en-US" dirty="0"/>
              <a:t>Final presentations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Final presentation</a:t>
            </a:r>
          </a:p>
          <a:p>
            <a:r>
              <a:rPr lang="en-US" dirty="0">
                <a:solidFill>
                  <a:srgbClr val="FF40FF"/>
                </a:solidFill>
              </a:rPr>
              <a:t>Leader profile: </a:t>
            </a:r>
            <a:r>
              <a:rPr lang="en-US" dirty="0"/>
              <a:t>leadership characteristics (traits), style, values</a:t>
            </a:r>
          </a:p>
          <a:p>
            <a:r>
              <a:rPr lang="en-US" dirty="0">
                <a:solidFill>
                  <a:srgbClr val="FF40FF"/>
                </a:solidFill>
              </a:rPr>
              <a:t>Evaluation of leadership effectiveness: </a:t>
            </a:r>
            <a:r>
              <a:rPr lang="en-US" dirty="0"/>
              <a:t>need to research a suitable framework or model/ KPIs to conduct the assessment</a:t>
            </a:r>
          </a:p>
          <a:p>
            <a:r>
              <a:rPr lang="en-US" dirty="0">
                <a:solidFill>
                  <a:srgbClr val="FF40FF"/>
                </a:solidFill>
              </a:rPr>
              <a:t>Recommendations: </a:t>
            </a:r>
            <a:r>
              <a:rPr lang="en-US" dirty="0"/>
              <a:t>must be TH&amp;E industry specific; contribute to better outcomes and implementation of change. </a:t>
            </a:r>
          </a:p>
          <a:p>
            <a:r>
              <a:rPr lang="en-US" dirty="0">
                <a:solidFill>
                  <a:srgbClr val="FF40FF"/>
                </a:solidFill>
              </a:rPr>
              <a:t>Individual/team leadership reflection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465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8797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Questions?</a:t>
            </a:r>
            <a:endParaRPr lang="en-US" dirty="0">
              <a:latin typeface="+mn-lt"/>
              <a:ea typeface="Arial Narrow" charset="0"/>
              <a:cs typeface="Arial Narro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53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Week 6 Objectives</a:t>
            </a:r>
            <a:endParaRPr lang="en-US" dirty="0">
              <a:latin typeface="+mn-lt"/>
              <a:ea typeface="Arial Narrow" charset="0"/>
              <a:cs typeface="Arial Narro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Arial Narrow" charset="0"/>
              </a:rPr>
              <a:t>Understand the philosophy of </a:t>
            </a:r>
            <a:r>
              <a:rPr lang="en-US" b="1" dirty="0">
                <a:solidFill>
                  <a:srgbClr val="0000FF"/>
                </a:solidFill>
                <a:cs typeface="Arial Narrow" charset="0"/>
              </a:rPr>
              <a:t>Servant Leadership </a:t>
            </a:r>
          </a:p>
          <a:p>
            <a:pPr lvl="1"/>
            <a:r>
              <a:rPr lang="en-US" dirty="0">
                <a:cs typeface="Arial Narrow" charset="0"/>
              </a:rPr>
              <a:t>Differentiate between Servant Leadership &amp; Transformational Leadership to inform your future leadership style</a:t>
            </a:r>
          </a:p>
          <a:p>
            <a:pPr marL="457200" lvl="1" indent="0">
              <a:buNone/>
            </a:pPr>
            <a:endParaRPr lang="en-US" dirty="0">
              <a:cs typeface="Arial Narrow" charset="0"/>
            </a:endParaRPr>
          </a:p>
          <a:p>
            <a:r>
              <a:rPr lang="en-US" dirty="0">
                <a:cs typeface="Arial Narrow" charset="0"/>
              </a:rPr>
              <a:t>Understand the notion of </a:t>
            </a:r>
            <a:r>
              <a:rPr lang="en-US" b="1" dirty="0">
                <a:solidFill>
                  <a:srgbClr val="0000FF"/>
                </a:solidFill>
                <a:cs typeface="Arial Narrow" charset="0"/>
              </a:rPr>
              <a:t>Leadership Agility</a:t>
            </a:r>
          </a:p>
          <a:p>
            <a:pPr lvl="1"/>
            <a:r>
              <a:rPr lang="en-US" dirty="0">
                <a:cs typeface="Arial Narrow" charset="0"/>
              </a:rPr>
              <a:t>Identify the key Agility skills &amp; capabilities to start developing ‘leadership agility’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21</a:t>
            </a:r>
            <a:r>
              <a:rPr lang="en-US" baseline="30000" dirty="0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st</a:t>
            </a:r>
            <a:r>
              <a:rPr lang="en-US" dirty="0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 century leadership</a:t>
            </a:r>
            <a:endParaRPr lang="en-US" dirty="0">
              <a:latin typeface="+mn-lt"/>
              <a:ea typeface="Arial Narrow" charset="0"/>
              <a:cs typeface="Arial Narro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0739"/>
            <a:ext cx="10198768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AU" dirty="0"/>
          </a:p>
          <a:p>
            <a:pPr>
              <a:buFont typeface="Wingdings" pitchFamily="2" charset="2"/>
              <a:buChar char="§"/>
            </a:pPr>
            <a:r>
              <a:rPr lang="en-AU" sz="3000" dirty="0"/>
              <a:t>Leadership approaches in the 21</a:t>
            </a:r>
            <a:r>
              <a:rPr lang="en-AU" sz="3000" baseline="30000" dirty="0"/>
              <a:t>st</a:t>
            </a:r>
            <a:r>
              <a:rPr lang="en-AU" sz="3000" dirty="0"/>
              <a:t> century focus more on employee care, environmental stewardship, and ethics…</a:t>
            </a:r>
            <a:r>
              <a:rPr lang="en-AU" sz="3000" b="1" dirty="0"/>
              <a:t>leading with purpose</a:t>
            </a:r>
          </a:p>
          <a:p>
            <a:pPr>
              <a:buFont typeface="Wingdings" pitchFamily="2" charset="2"/>
              <a:buChar char="§"/>
            </a:pPr>
            <a:endParaRPr lang="en-AU" sz="3000" dirty="0"/>
          </a:p>
          <a:p>
            <a:pPr>
              <a:buFont typeface="Wingdings" pitchFamily="2" charset="2"/>
              <a:buChar char="§"/>
            </a:pPr>
            <a:r>
              <a:rPr lang="en-AU" sz="3000" dirty="0"/>
              <a:t>It is believed that leadership that builds </a:t>
            </a:r>
            <a:r>
              <a:rPr lang="en-AU" sz="3000" dirty="0">
                <a:solidFill>
                  <a:srgbClr val="0000FF"/>
                </a:solidFill>
              </a:rPr>
              <a:t>culture of trust</a:t>
            </a:r>
            <a:r>
              <a:rPr lang="en-AU" sz="3000" dirty="0"/>
              <a:t>,  </a:t>
            </a:r>
            <a:r>
              <a:rPr lang="en-AU" sz="3000" dirty="0">
                <a:solidFill>
                  <a:srgbClr val="0000FF"/>
                </a:solidFill>
              </a:rPr>
              <a:t>respect</a:t>
            </a:r>
            <a:r>
              <a:rPr lang="en-AU" sz="3000" dirty="0"/>
              <a:t>, and </a:t>
            </a:r>
            <a:r>
              <a:rPr lang="en-AU" sz="3000" dirty="0">
                <a:solidFill>
                  <a:srgbClr val="0000FF"/>
                </a:solidFill>
              </a:rPr>
              <a:t>ethical practices </a:t>
            </a:r>
            <a:r>
              <a:rPr lang="en-AU" sz="3000" dirty="0"/>
              <a:t>in a global hospitality context can contribute to </a:t>
            </a:r>
            <a:r>
              <a:rPr lang="en-AU" sz="3000" dirty="0">
                <a:solidFill>
                  <a:srgbClr val="00B050"/>
                </a:solidFill>
              </a:rPr>
              <a:t>better outcomes</a:t>
            </a:r>
          </a:p>
          <a:p>
            <a:pPr>
              <a:buFont typeface="Wingdings" pitchFamily="2" charset="2"/>
              <a:buChar char="§"/>
            </a:pPr>
            <a:endParaRPr lang="en-AU" sz="3000" dirty="0"/>
          </a:p>
          <a:p>
            <a:pPr>
              <a:buFont typeface="Wingdings" pitchFamily="2" charset="2"/>
              <a:buChar char="§"/>
            </a:pPr>
            <a:r>
              <a:rPr lang="en-AU" sz="3000" dirty="0"/>
              <a:t>Increasingly, this new leadership philosophy influences </a:t>
            </a:r>
            <a:r>
              <a:rPr lang="en-AU" sz="3000" dirty="0">
                <a:solidFill>
                  <a:srgbClr val="FF40FF"/>
                </a:solidFill>
              </a:rPr>
              <a:t>managerial mindsets </a:t>
            </a:r>
            <a:r>
              <a:rPr lang="en-AU" sz="3000" dirty="0"/>
              <a:t>and </a:t>
            </a:r>
            <a:r>
              <a:rPr lang="en-AU" sz="3000" dirty="0">
                <a:solidFill>
                  <a:srgbClr val="FF40FF"/>
                </a:solidFill>
              </a:rPr>
              <a:t>behaviours</a:t>
            </a:r>
            <a:r>
              <a:rPr lang="en-AU" sz="3000" dirty="0"/>
              <a:t>, which subsequently influence their </a:t>
            </a:r>
            <a:r>
              <a:rPr lang="en-AU" sz="3000" dirty="0">
                <a:solidFill>
                  <a:schemeClr val="accent2"/>
                </a:solidFill>
              </a:rPr>
              <a:t>organisational cultures </a:t>
            </a:r>
            <a:r>
              <a:rPr lang="en-AU" sz="3000" dirty="0"/>
              <a:t>and </a:t>
            </a:r>
            <a:r>
              <a:rPr lang="en-AU" sz="3000" dirty="0">
                <a:solidFill>
                  <a:srgbClr val="00B050"/>
                </a:solidFill>
              </a:rPr>
              <a:t>performance </a:t>
            </a:r>
            <a:r>
              <a:rPr lang="en-AU" sz="3000" dirty="0"/>
              <a:t>(e.g., sales, employee engagement, employee satisfaction, financial outcomes)</a:t>
            </a:r>
            <a:br>
              <a:rPr lang="en-AU" dirty="0"/>
            </a:b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endParaRPr lang="en-US" sz="3200" b="1" dirty="0">
              <a:latin typeface="Arial Narrow" charset="0"/>
              <a:ea typeface="Arial Narrow" charset="0"/>
              <a:cs typeface="Arial Narrow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684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Servant Leadership </a:t>
            </a:r>
            <a:endParaRPr lang="en-US" dirty="0">
              <a:latin typeface="+mn-lt"/>
              <a:ea typeface="Arial Narrow" charset="0"/>
              <a:cs typeface="Arial Narro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0739"/>
            <a:ext cx="10198768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AU" sz="3000" dirty="0"/>
          </a:p>
          <a:p>
            <a:pPr>
              <a:buFont typeface="Wingdings" pitchFamily="2" charset="2"/>
              <a:buChar char="§"/>
            </a:pPr>
            <a:r>
              <a:rPr lang="en-AU" sz="3000" dirty="0"/>
              <a:t>Leadership that is directly focused on </a:t>
            </a:r>
            <a:r>
              <a:rPr lang="en-AU" sz="3000" dirty="0">
                <a:solidFill>
                  <a:srgbClr val="0000FF"/>
                </a:solidFill>
              </a:rPr>
              <a:t>creating service excellence </a:t>
            </a:r>
            <a:r>
              <a:rPr lang="en-AU" sz="3000" dirty="0"/>
              <a:t>and </a:t>
            </a:r>
            <a:r>
              <a:rPr lang="en-AU" sz="3000" dirty="0">
                <a:solidFill>
                  <a:srgbClr val="0000FF"/>
                </a:solidFill>
              </a:rPr>
              <a:t>providing hospitality</a:t>
            </a:r>
          </a:p>
          <a:p>
            <a:pPr>
              <a:buFont typeface="Wingdings" pitchFamily="2" charset="2"/>
              <a:buChar char="§"/>
            </a:pPr>
            <a:endParaRPr lang="en-AU" sz="3000" dirty="0"/>
          </a:p>
          <a:p>
            <a:pPr>
              <a:buFont typeface="Wingdings" pitchFamily="2" charset="2"/>
              <a:buChar char="§"/>
            </a:pPr>
            <a:r>
              <a:rPr lang="en-AU" sz="3000" dirty="0"/>
              <a:t>Leadership through service – it seeks to </a:t>
            </a:r>
            <a:r>
              <a:rPr lang="en-AU" sz="3000" dirty="0">
                <a:solidFill>
                  <a:srgbClr val="0000FF"/>
                </a:solidFill>
              </a:rPr>
              <a:t>support </a:t>
            </a:r>
            <a:r>
              <a:rPr lang="en-AU" sz="3000" dirty="0"/>
              <a:t>&amp;</a:t>
            </a:r>
            <a:r>
              <a:rPr lang="en-AU" sz="3000" dirty="0">
                <a:solidFill>
                  <a:srgbClr val="0000FF"/>
                </a:solidFill>
              </a:rPr>
              <a:t> empower followers</a:t>
            </a:r>
          </a:p>
          <a:p>
            <a:pPr>
              <a:buFont typeface="Wingdings" pitchFamily="2" charset="2"/>
              <a:buChar char="§"/>
            </a:pPr>
            <a:endParaRPr lang="en-AU" sz="3000" dirty="0"/>
          </a:p>
          <a:p>
            <a:pPr>
              <a:buFont typeface="Wingdings" pitchFamily="2" charset="2"/>
              <a:buChar char="§"/>
            </a:pPr>
            <a:r>
              <a:rPr lang="en-AU" sz="3000" b="1" dirty="0"/>
              <a:t>Influence</a:t>
            </a:r>
            <a:r>
              <a:rPr lang="en-AU" sz="3000" dirty="0"/>
              <a:t> is achieved through the act of service itself</a:t>
            </a:r>
          </a:p>
          <a:p>
            <a:pPr>
              <a:buFont typeface="Wingdings" pitchFamily="2" charset="2"/>
              <a:buChar char="§"/>
            </a:pPr>
            <a:endParaRPr lang="en-AU" dirty="0"/>
          </a:p>
          <a:p>
            <a:pPr marL="0" indent="0">
              <a:buNone/>
            </a:pPr>
            <a:br>
              <a:rPr lang="en-AU" dirty="0"/>
            </a:b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endParaRPr lang="en-US" sz="3200" b="1" dirty="0">
              <a:latin typeface="Arial Narrow" charset="0"/>
              <a:ea typeface="Arial Narrow" charset="0"/>
              <a:cs typeface="Arial Narrow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8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Servant Leadership in Hospitality </a:t>
            </a:r>
            <a:endParaRPr lang="en-US" dirty="0">
              <a:latin typeface="+mn-lt"/>
              <a:ea typeface="Arial Narrow" charset="0"/>
              <a:cs typeface="Arial Narro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0739"/>
            <a:ext cx="10198768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AU" dirty="0"/>
          </a:p>
          <a:p>
            <a:pPr>
              <a:buFont typeface="Wingdings" pitchFamily="2" charset="2"/>
              <a:buChar char="§"/>
            </a:pPr>
            <a:r>
              <a:rPr lang="en-AU" sz="9600" dirty="0"/>
              <a:t>Servant leadership is suitable for hospitality organisations seeking to </a:t>
            </a:r>
            <a:r>
              <a:rPr lang="en-AU" sz="9600" dirty="0">
                <a:solidFill>
                  <a:srgbClr val="FF40FF"/>
                </a:solidFill>
              </a:rPr>
              <a:t>differentiate</a:t>
            </a:r>
            <a:r>
              <a:rPr lang="en-AU" sz="9600" dirty="0"/>
              <a:t> by their employee-focused and ethical practices</a:t>
            </a:r>
          </a:p>
          <a:p>
            <a:pPr lvl="1">
              <a:buFont typeface="Wingdings" pitchFamily="2" charset="2"/>
              <a:buChar char="§"/>
            </a:pPr>
            <a:r>
              <a:rPr lang="en-AU" sz="9600" dirty="0"/>
              <a:t>This requires </a:t>
            </a:r>
            <a:r>
              <a:rPr lang="en-AU" sz="9600" b="1" dirty="0"/>
              <a:t>trust</a:t>
            </a:r>
            <a:r>
              <a:rPr lang="en-AU" sz="9600" dirty="0"/>
              <a:t>, </a:t>
            </a:r>
            <a:r>
              <a:rPr lang="en-AU" sz="9600" b="1" dirty="0"/>
              <a:t>not power and control</a:t>
            </a:r>
          </a:p>
          <a:p>
            <a:pPr marL="457200" lvl="1" indent="0" algn="ctr">
              <a:buNone/>
            </a:pPr>
            <a:r>
              <a:rPr lang="en-AU" sz="9600" b="1" dirty="0"/>
              <a:t>---</a:t>
            </a:r>
          </a:p>
          <a:p>
            <a:pPr lvl="1">
              <a:buFont typeface="Wingdings" pitchFamily="2" charset="2"/>
              <a:buChar char="§"/>
            </a:pPr>
            <a:r>
              <a:rPr lang="en-AU" sz="9600" dirty="0"/>
              <a:t>Dare to Lead by </a:t>
            </a:r>
            <a:r>
              <a:rPr lang="en-AU" sz="9600" dirty="0" err="1"/>
              <a:t>Brene</a:t>
            </a:r>
            <a:r>
              <a:rPr lang="en-AU" sz="9600" dirty="0"/>
              <a:t> Brown (7 elements of trust):</a:t>
            </a:r>
          </a:p>
          <a:p>
            <a:pPr lvl="2">
              <a:buFont typeface="Wingdings" pitchFamily="2" charset="2"/>
              <a:buChar char="§"/>
            </a:pPr>
            <a:r>
              <a:rPr lang="en-AU" sz="9600" dirty="0">
                <a:solidFill>
                  <a:srgbClr val="0000FF"/>
                </a:solidFill>
              </a:rPr>
              <a:t>Reliability</a:t>
            </a:r>
            <a:r>
              <a:rPr lang="en-AU" sz="9600" dirty="0"/>
              <a:t> - You do what you say you’ll do.</a:t>
            </a:r>
          </a:p>
          <a:p>
            <a:pPr lvl="2">
              <a:buFont typeface="Wingdings" pitchFamily="2" charset="2"/>
              <a:buChar char="§"/>
            </a:pPr>
            <a:r>
              <a:rPr lang="en-AU" sz="9600" dirty="0">
                <a:solidFill>
                  <a:srgbClr val="0000FF"/>
                </a:solidFill>
              </a:rPr>
              <a:t>Accountability</a:t>
            </a:r>
            <a:r>
              <a:rPr lang="en-AU" sz="9600" dirty="0"/>
              <a:t> - You own your mistakes, apologize, and make amends.</a:t>
            </a:r>
          </a:p>
          <a:p>
            <a:pPr lvl="2">
              <a:buFont typeface="Wingdings" pitchFamily="2" charset="2"/>
              <a:buChar char="§"/>
            </a:pPr>
            <a:r>
              <a:rPr lang="en-AU" sz="9600" dirty="0">
                <a:solidFill>
                  <a:srgbClr val="0000FF"/>
                </a:solidFill>
              </a:rPr>
              <a:t>Integrity</a:t>
            </a:r>
            <a:r>
              <a:rPr lang="en-AU" sz="9600" dirty="0"/>
              <a:t> - You choose courage over comfort.</a:t>
            </a:r>
          </a:p>
          <a:p>
            <a:pPr lvl="2">
              <a:buFont typeface="Wingdings" pitchFamily="2" charset="2"/>
              <a:buChar char="§"/>
            </a:pPr>
            <a:r>
              <a:rPr lang="en-AU" sz="9600" dirty="0">
                <a:solidFill>
                  <a:srgbClr val="0000FF"/>
                </a:solidFill>
              </a:rPr>
              <a:t>Nonjudgment</a:t>
            </a:r>
            <a:r>
              <a:rPr lang="en-AU" sz="9600" dirty="0"/>
              <a:t> - I can ask for what I need, and you can ask for what you need. We can talk about how we feel without judgment.</a:t>
            </a:r>
          </a:p>
          <a:p>
            <a:pPr lvl="2">
              <a:buFont typeface="Wingdings" pitchFamily="2" charset="2"/>
              <a:buChar char="§"/>
            </a:pPr>
            <a:r>
              <a:rPr lang="en-AU" sz="9600" dirty="0">
                <a:solidFill>
                  <a:srgbClr val="0000FF"/>
                </a:solidFill>
              </a:rPr>
              <a:t>Generosity</a:t>
            </a:r>
            <a:r>
              <a:rPr lang="en-AU" sz="9600" dirty="0"/>
              <a:t> - You extend the most generous interpretation possible to the intentions, words, and actions of others.</a:t>
            </a:r>
          </a:p>
          <a:p>
            <a:pPr lvl="2">
              <a:buFont typeface="Wingdings" pitchFamily="2" charset="2"/>
              <a:buChar char="§"/>
            </a:pPr>
            <a:r>
              <a:rPr lang="en-AU" sz="9600" dirty="0">
                <a:solidFill>
                  <a:srgbClr val="0000FF"/>
                </a:solidFill>
              </a:rPr>
              <a:t>Boundaries</a:t>
            </a:r>
            <a:r>
              <a:rPr lang="en-AU" sz="9600" dirty="0"/>
              <a:t> - You respect my boundaries, and when you’re not clear about what’s okay and not okay, you ask. You’re willing to say no.</a:t>
            </a:r>
          </a:p>
          <a:p>
            <a:pPr>
              <a:buFont typeface="Wingdings" pitchFamily="2" charset="2"/>
              <a:buChar char="§"/>
            </a:pPr>
            <a:endParaRPr lang="en-AU" dirty="0"/>
          </a:p>
          <a:p>
            <a:pPr>
              <a:buFont typeface="Wingdings" pitchFamily="2" charset="2"/>
              <a:buChar char="§"/>
            </a:pPr>
            <a:endParaRPr lang="en-AU" dirty="0"/>
          </a:p>
          <a:p>
            <a:pPr marL="0" indent="0">
              <a:buNone/>
            </a:pPr>
            <a:br>
              <a:rPr lang="en-AU" dirty="0"/>
            </a:b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500" dirty="0">
              <a:latin typeface="Arial" charset="0"/>
              <a:ea typeface="Arial" charset="0"/>
              <a:cs typeface="Arial" charset="0"/>
            </a:endParaRPr>
          </a:p>
          <a:p>
            <a:endParaRPr lang="en-US" sz="3200" b="1" dirty="0">
              <a:latin typeface="Arial Narrow" charset="0"/>
              <a:ea typeface="Arial Narrow" charset="0"/>
              <a:cs typeface="Arial Narrow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Servant Leadership </a:t>
            </a:r>
            <a:r>
              <a:rPr lang="en-US" dirty="0" err="1">
                <a:solidFill>
                  <a:schemeClr val="accent2"/>
                </a:solidFill>
                <a:latin typeface="+mn-lt"/>
                <a:ea typeface="Arial Narrow" charset="0"/>
                <a:cs typeface="Arial Narrow" charset="0"/>
              </a:rPr>
              <a:t>Behaviours</a:t>
            </a:r>
            <a:endParaRPr lang="en-US" dirty="0">
              <a:latin typeface="+mn-lt"/>
              <a:ea typeface="Arial Narrow" charset="0"/>
              <a:cs typeface="Arial Narrow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8159AAA-48AB-7247-AD35-CDAE5201A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105580"/>
              </p:ext>
            </p:extLst>
          </p:nvPr>
        </p:nvGraphicFramePr>
        <p:xfrm>
          <a:off x="838199" y="1440179"/>
          <a:ext cx="10515600" cy="49588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985219551"/>
                    </a:ext>
                  </a:extLst>
                </a:gridCol>
              </a:tblGrid>
              <a:tr h="459545">
                <a:tc>
                  <a:txBody>
                    <a:bodyPr/>
                    <a:lstStyle/>
                    <a:p>
                      <a:r>
                        <a:rPr lang="en-US" sz="2400" dirty="0"/>
                        <a:t>Spears (1998)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170138"/>
                  </a:ext>
                </a:extLst>
              </a:tr>
              <a:tr h="459545">
                <a:tc>
                  <a:txBody>
                    <a:bodyPr/>
                    <a:lstStyle/>
                    <a:p>
                      <a:r>
                        <a:rPr lang="en-US" sz="2400" dirty="0"/>
                        <a:t>1. </a:t>
                      </a:r>
                      <a:r>
                        <a:rPr lang="en-US" sz="2400" b="1" dirty="0"/>
                        <a:t>Listening</a:t>
                      </a:r>
                      <a:r>
                        <a:rPr lang="en-US" sz="2400" dirty="0"/>
                        <a:t> intently to others / includes personal reflection on what is heard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509953"/>
                  </a:ext>
                </a:extLst>
              </a:tr>
              <a:tr h="459545">
                <a:tc>
                  <a:txBody>
                    <a:bodyPr/>
                    <a:lstStyle/>
                    <a:p>
                      <a:r>
                        <a:rPr lang="en-US" sz="2400" dirty="0"/>
                        <a:t>2. </a:t>
                      </a:r>
                      <a:r>
                        <a:rPr lang="en-US" sz="2400" b="1" dirty="0"/>
                        <a:t>Empathy </a:t>
                      </a:r>
                      <a:r>
                        <a:rPr lang="en-US" sz="2400" b="0" dirty="0"/>
                        <a:t>-</a:t>
                      </a:r>
                      <a:r>
                        <a:rPr lang="en-US" sz="2400" dirty="0"/>
                        <a:t> assuming the good intentions of colleagues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800532"/>
                  </a:ext>
                </a:extLst>
              </a:tr>
              <a:tr h="459545">
                <a:tc>
                  <a:txBody>
                    <a:bodyPr/>
                    <a:lstStyle/>
                    <a:p>
                      <a:r>
                        <a:rPr lang="en-US" sz="2400" dirty="0"/>
                        <a:t>3. </a:t>
                      </a:r>
                      <a:r>
                        <a:rPr lang="en-US" sz="2400" b="1" dirty="0"/>
                        <a:t>Awareness </a:t>
                      </a:r>
                      <a:r>
                        <a:rPr lang="en-US" sz="2400" b="0" dirty="0"/>
                        <a:t>-</a:t>
                      </a:r>
                      <a:r>
                        <a:rPr lang="en-US" sz="2400" dirty="0"/>
                        <a:t> understanding issues involving ethics &amp;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081592"/>
                  </a:ext>
                </a:extLst>
              </a:tr>
              <a:tr h="459545">
                <a:tc>
                  <a:txBody>
                    <a:bodyPr/>
                    <a:lstStyle/>
                    <a:p>
                      <a:r>
                        <a:rPr lang="en-US" sz="2400" dirty="0"/>
                        <a:t>4. </a:t>
                      </a:r>
                      <a:r>
                        <a:rPr lang="en-US" sz="2400" b="1" dirty="0"/>
                        <a:t>Persuasion</a:t>
                      </a:r>
                      <a:r>
                        <a:rPr lang="en-US" sz="2400" dirty="0"/>
                        <a:t>, rather than relying on authority or coercion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930408"/>
                  </a:ext>
                </a:extLst>
              </a:tr>
              <a:tr h="503020">
                <a:tc>
                  <a:txBody>
                    <a:bodyPr/>
                    <a:lstStyle/>
                    <a:p>
                      <a:r>
                        <a:rPr lang="en-US" sz="2400" dirty="0"/>
                        <a:t>5. </a:t>
                      </a:r>
                      <a:r>
                        <a:rPr lang="en-US" sz="2400" b="1" dirty="0" err="1"/>
                        <a:t>Conceptualisation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0" dirty="0"/>
                        <a:t>-</a:t>
                      </a:r>
                      <a:r>
                        <a:rPr lang="en-US" sz="2400" dirty="0"/>
                        <a:t> servant leaders dream great dreams and are also operationally skilled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638484"/>
                  </a:ext>
                </a:extLst>
              </a:tr>
              <a:tr h="459545">
                <a:tc>
                  <a:txBody>
                    <a:bodyPr/>
                    <a:lstStyle/>
                    <a:p>
                      <a:r>
                        <a:rPr lang="en-US" sz="2400" dirty="0"/>
                        <a:t>6. </a:t>
                      </a:r>
                      <a:r>
                        <a:rPr lang="en-US" sz="2400" b="1" dirty="0"/>
                        <a:t>Foresight </a:t>
                      </a:r>
                      <a:r>
                        <a:rPr lang="en-US" sz="2400" b="0" dirty="0"/>
                        <a:t>-</a:t>
                      </a:r>
                      <a:r>
                        <a:rPr lang="en-US" sz="2400" dirty="0"/>
                        <a:t> the ability to foresee the likely outcomes of a situation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509478"/>
                  </a:ext>
                </a:extLst>
              </a:tr>
              <a:tr h="459545">
                <a:tc>
                  <a:txBody>
                    <a:bodyPr/>
                    <a:lstStyle/>
                    <a:p>
                      <a:r>
                        <a:rPr lang="en-US" sz="2400" dirty="0"/>
                        <a:t>7. </a:t>
                      </a:r>
                      <a:r>
                        <a:rPr lang="en-US" sz="2400" b="1" dirty="0"/>
                        <a:t>Stewardship </a:t>
                      </a:r>
                      <a:r>
                        <a:rPr lang="en-US" sz="2400" b="0" dirty="0"/>
                        <a:t>-</a:t>
                      </a:r>
                      <a:r>
                        <a:rPr lang="en-US" sz="2400" dirty="0"/>
                        <a:t> holding institutions in trust for the greater good of society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057664"/>
                  </a:ext>
                </a:extLst>
              </a:tr>
              <a:tr h="459545">
                <a:tc>
                  <a:txBody>
                    <a:bodyPr/>
                    <a:lstStyle/>
                    <a:p>
                      <a:r>
                        <a:rPr lang="en-US" sz="2400" dirty="0"/>
                        <a:t>8. </a:t>
                      </a:r>
                      <a:r>
                        <a:rPr lang="en-US" sz="2400" b="1" dirty="0"/>
                        <a:t>Commitment of the personal &amp; professional growth of all employees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047901"/>
                  </a:ext>
                </a:extLst>
              </a:tr>
              <a:tr h="459545">
                <a:tc>
                  <a:txBody>
                    <a:bodyPr/>
                    <a:lstStyle/>
                    <a:p>
                      <a:r>
                        <a:rPr lang="en-US" sz="2400" dirty="0"/>
                        <a:t>9. </a:t>
                      </a:r>
                      <a:r>
                        <a:rPr lang="en-US" sz="2400" b="1" dirty="0"/>
                        <a:t>Building community </a:t>
                      </a:r>
                      <a:r>
                        <a:rPr lang="en-US" sz="2400" dirty="0"/>
                        <a:t>within the </a:t>
                      </a:r>
                      <a:r>
                        <a:rPr lang="en-US" sz="2400" dirty="0" err="1"/>
                        <a:t>organisation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514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4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E1752-2886-364E-95BC-614BDA18D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ea typeface="Arial Narrow" charset="0"/>
                <a:cs typeface="Arial Narrow" charset="0"/>
              </a:rPr>
              <a:t>Servant Leadership Vs Transformational Leadership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E0394-DC6F-8B4E-A571-2161E2068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While Servant leadership shares many characteristics with Transformational leadership, the following 5 dimensions set the two styles apart: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b="1" dirty="0"/>
              <a:t>Ethics</a:t>
            </a:r>
          </a:p>
          <a:p>
            <a:pPr>
              <a:buFont typeface="Wingdings" pitchFamily="2" charset="2"/>
              <a:buChar char="§"/>
            </a:pPr>
            <a:r>
              <a:rPr lang="en-US" b="1" dirty="0"/>
              <a:t>Focus </a:t>
            </a:r>
            <a:r>
              <a:rPr lang="en-US" dirty="0"/>
              <a:t>(service)</a:t>
            </a:r>
          </a:p>
          <a:p>
            <a:pPr>
              <a:buFont typeface="Wingdings" pitchFamily="2" charset="2"/>
              <a:buChar char="§"/>
            </a:pPr>
            <a:r>
              <a:rPr lang="en-US" b="1" dirty="0"/>
              <a:t>Motive &amp; mission</a:t>
            </a:r>
          </a:p>
          <a:p>
            <a:pPr>
              <a:buFont typeface="Wingdings" pitchFamily="2" charset="2"/>
              <a:buChar char="§"/>
            </a:pPr>
            <a:r>
              <a:rPr lang="en-US" b="1" dirty="0"/>
              <a:t>Development</a:t>
            </a:r>
          </a:p>
          <a:p>
            <a:pPr>
              <a:buFont typeface="Wingdings" pitchFamily="2" charset="2"/>
              <a:buChar char="§"/>
            </a:pPr>
            <a:r>
              <a:rPr lang="en-US" b="1" dirty="0"/>
              <a:t>Means of influence </a:t>
            </a:r>
            <a:r>
              <a:rPr lang="en-US" dirty="0"/>
              <a:t>(personal integrity, culture of trust &amp; respect)</a:t>
            </a:r>
          </a:p>
        </p:txBody>
      </p:sp>
    </p:spTree>
    <p:extLst>
      <p:ext uri="{BB962C8B-B14F-4D97-AF65-F5344CB8AC3E}">
        <p14:creationId xmlns:p14="http://schemas.microsoft.com/office/powerpoint/2010/main" val="171923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E1752-2886-364E-95BC-614BDA18D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ea typeface="Arial Narrow" charset="0"/>
                <a:cs typeface="Arial Narrow" charset="0"/>
              </a:rPr>
              <a:t>Servant Leadership Vs Transformational Leadership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E0394-DC6F-8B4E-A571-2161E2068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literature also highlights that </a:t>
            </a:r>
            <a:r>
              <a:rPr lang="en-US" b="1" dirty="0">
                <a:solidFill>
                  <a:srgbClr val="FF40FF"/>
                </a:solidFill>
              </a:rPr>
              <a:t>leader’s values </a:t>
            </a:r>
            <a:r>
              <a:rPr lang="en-US" dirty="0"/>
              <a:t>may be the strongest underpinning factor that separates servant leader from transformational leader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Transformational leaders are focused on the needs and goals of the </a:t>
            </a:r>
            <a:r>
              <a:rPr lang="en-US" dirty="0" err="1"/>
              <a:t>organisation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Servant leaders focus more on developing the followers to reach the organizational goals</a:t>
            </a:r>
          </a:p>
        </p:txBody>
      </p:sp>
    </p:spTree>
    <p:extLst>
      <p:ext uri="{BB962C8B-B14F-4D97-AF65-F5344CB8AC3E}">
        <p14:creationId xmlns:p14="http://schemas.microsoft.com/office/powerpoint/2010/main" val="2275586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9538</TotalTime>
  <Words>1220</Words>
  <Application>Microsoft Macintosh PowerPoint</Application>
  <PresentationFormat>Widescreen</PresentationFormat>
  <Paragraphs>208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Calibri</vt:lpstr>
      <vt:lpstr>Calibri Light</vt:lpstr>
      <vt:lpstr>Wingdings</vt:lpstr>
      <vt:lpstr>Office Theme</vt:lpstr>
      <vt:lpstr>MAN707 Strategy, Change &amp; leadership</vt:lpstr>
      <vt:lpstr>…in week 5, we have…</vt:lpstr>
      <vt:lpstr>Week 6 Objectives</vt:lpstr>
      <vt:lpstr>21st century leadership</vt:lpstr>
      <vt:lpstr>Servant Leadership </vt:lpstr>
      <vt:lpstr>Servant Leadership in Hospitality </vt:lpstr>
      <vt:lpstr>Servant Leadership Behaviours</vt:lpstr>
      <vt:lpstr>Servant Leadership Vs Transformational Leadership </vt:lpstr>
      <vt:lpstr>Servant Leadership Vs Transformational Leadership </vt:lpstr>
      <vt:lpstr>Guiding hospitality organisations into the future through Servant Leadership</vt:lpstr>
      <vt:lpstr>Guiding hospitality organisations into the future through Servant Leadership</vt:lpstr>
      <vt:lpstr>Guiding hospitality organisations into the future through Servant Leadership</vt:lpstr>
      <vt:lpstr>Guiding hospitality organisations into the future through Servant Leadership</vt:lpstr>
      <vt:lpstr>Servant Leadership </vt:lpstr>
      <vt:lpstr>Hospitality Examples</vt:lpstr>
      <vt:lpstr>Leadership Agility</vt:lpstr>
      <vt:lpstr>Leadership Agility</vt:lpstr>
      <vt:lpstr>Leadership Agility</vt:lpstr>
      <vt:lpstr>Bill Joiner on Leadership Agility</vt:lpstr>
      <vt:lpstr>Concluding points</vt:lpstr>
      <vt:lpstr>Assessment 2: Leadership Presentations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 &amp; Innovation</dc:title>
  <dc:creator>Marcela Fang</dc:creator>
  <cp:lastModifiedBy>Marcela Fang</cp:lastModifiedBy>
  <cp:revision>318</cp:revision>
  <dcterms:created xsi:type="dcterms:W3CDTF">2015-07-20T03:33:55Z</dcterms:created>
  <dcterms:modified xsi:type="dcterms:W3CDTF">2019-09-03T00:19:10Z</dcterms:modified>
</cp:coreProperties>
</file>