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18" r:id="rId2"/>
    <p:sldId id="391" r:id="rId3"/>
    <p:sldId id="393" r:id="rId4"/>
    <p:sldId id="394" r:id="rId5"/>
    <p:sldId id="402" r:id="rId6"/>
    <p:sldId id="348" r:id="rId7"/>
    <p:sldId id="381" r:id="rId8"/>
    <p:sldId id="382" r:id="rId9"/>
    <p:sldId id="383" r:id="rId10"/>
    <p:sldId id="264" r:id="rId11"/>
    <p:sldId id="265" r:id="rId12"/>
    <p:sldId id="266" r:id="rId13"/>
    <p:sldId id="291" r:id="rId14"/>
    <p:sldId id="292" r:id="rId15"/>
    <p:sldId id="293" r:id="rId16"/>
    <p:sldId id="294" r:id="rId17"/>
    <p:sldId id="272" r:id="rId18"/>
    <p:sldId id="295" r:id="rId19"/>
    <p:sldId id="276" r:id="rId20"/>
    <p:sldId id="273" r:id="rId21"/>
    <p:sldId id="274" r:id="rId22"/>
    <p:sldId id="277" r:id="rId23"/>
    <p:sldId id="296" r:id="rId24"/>
    <p:sldId id="278" r:id="rId25"/>
    <p:sldId id="297" r:id="rId26"/>
    <p:sldId id="384" r:id="rId27"/>
    <p:sldId id="385" r:id="rId28"/>
    <p:sldId id="386" r:id="rId29"/>
    <p:sldId id="387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286" r:id="rId38"/>
    <p:sldId id="287" r:id="rId39"/>
    <p:sldId id="388" r:id="rId40"/>
    <p:sldId id="389" r:id="rId41"/>
    <p:sldId id="342" r:id="rId42"/>
  </p:sldIdLst>
  <p:sldSz cx="12192000" cy="6858000"/>
  <p:notesSz cx="6805613" cy="9939338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20"/>
    <p:restoredTop sz="94948" autoAdjust="0"/>
  </p:normalViewPr>
  <p:slideViewPr>
    <p:cSldViewPr snapToGrid="0" snapToObjects="1">
      <p:cViewPr varScale="1">
        <p:scale>
          <a:sx n="85" d="100"/>
          <a:sy n="85" d="100"/>
        </p:scale>
        <p:origin x="96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B2E8A-1B26-4848-BF87-7C3BFE3977B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44B30792-96B0-4C01-AD14-83ED1CD1A3CC}">
      <dgm:prSet phldrT="[Text]"/>
      <dgm:spPr/>
      <dgm:t>
        <a:bodyPr/>
        <a:lstStyle/>
        <a:p>
          <a:r>
            <a:rPr lang="en-AU" b="1" dirty="0"/>
            <a:t>Functional: </a:t>
          </a:r>
          <a:r>
            <a:rPr lang="en-AU" dirty="0"/>
            <a:t>Jobs by functions performed</a:t>
          </a:r>
        </a:p>
      </dgm:t>
    </dgm:pt>
    <dgm:pt modelId="{1FEB0EE2-A4ED-4828-9DC6-E4ED7242D126}" type="parTrans" cxnId="{146A8FC6-CD6D-4A5E-9278-48EB7B34E8E7}">
      <dgm:prSet/>
      <dgm:spPr/>
      <dgm:t>
        <a:bodyPr/>
        <a:lstStyle/>
        <a:p>
          <a:endParaRPr lang="en-AU"/>
        </a:p>
      </dgm:t>
    </dgm:pt>
    <dgm:pt modelId="{82A90E4E-4808-44A5-B12D-E7FBA1127ED4}" type="sibTrans" cxnId="{146A8FC6-CD6D-4A5E-9278-48EB7B34E8E7}">
      <dgm:prSet/>
      <dgm:spPr/>
      <dgm:t>
        <a:bodyPr/>
        <a:lstStyle/>
        <a:p>
          <a:endParaRPr lang="en-AU"/>
        </a:p>
      </dgm:t>
    </dgm:pt>
    <dgm:pt modelId="{200298B1-3D6C-4523-B9BB-AB8B3D87591B}">
      <dgm:prSet phldrT="[Text]"/>
      <dgm:spPr/>
      <dgm:t>
        <a:bodyPr/>
        <a:lstStyle/>
        <a:p>
          <a:r>
            <a:rPr lang="en-AU" b="1" dirty="0"/>
            <a:t>Customer:</a:t>
          </a:r>
          <a:r>
            <a:rPr lang="en-AU" dirty="0"/>
            <a:t> Jobs by unique/specific customer</a:t>
          </a:r>
        </a:p>
      </dgm:t>
    </dgm:pt>
    <dgm:pt modelId="{18B6ED70-94A9-408F-92D3-3CE4FE4DAF94}" type="parTrans" cxnId="{E48E554E-0491-4851-B9AD-ABB3B9F19257}">
      <dgm:prSet/>
      <dgm:spPr/>
      <dgm:t>
        <a:bodyPr/>
        <a:lstStyle/>
        <a:p>
          <a:endParaRPr lang="en-AU"/>
        </a:p>
      </dgm:t>
    </dgm:pt>
    <dgm:pt modelId="{5C160B98-01E3-406C-A78A-BA35803BA881}" type="sibTrans" cxnId="{E48E554E-0491-4851-B9AD-ABB3B9F19257}">
      <dgm:prSet/>
      <dgm:spPr/>
      <dgm:t>
        <a:bodyPr/>
        <a:lstStyle/>
        <a:p>
          <a:endParaRPr lang="en-AU"/>
        </a:p>
      </dgm:t>
    </dgm:pt>
    <dgm:pt modelId="{216D5FE5-475F-4EDA-8552-B1D4AA5A54EB}">
      <dgm:prSet phldrT="[Text]"/>
      <dgm:spPr/>
      <dgm:t>
        <a:bodyPr/>
        <a:lstStyle/>
        <a:p>
          <a:r>
            <a:rPr lang="en-AU" b="1" dirty="0"/>
            <a:t>Geographic: </a:t>
          </a:r>
          <a:r>
            <a:rPr lang="en-AU" dirty="0"/>
            <a:t>Jobs by geographic location</a:t>
          </a:r>
        </a:p>
      </dgm:t>
    </dgm:pt>
    <dgm:pt modelId="{760C168E-3531-4CD1-855B-0A66A2812C32}" type="parTrans" cxnId="{B357D4C6-9238-4D9F-AD8E-3A3AFBFB5865}">
      <dgm:prSet/>
      <dgm:spPr/>
      <dgm:t>
        <a:bodyPr/>
        <a:lstStyle/>
        <a:p>
          <a:endParaRPr lang="en-AU"/>
        </a:p>
      </dgm:t>
    </dgm:pt>
    <dgm:pt modelId="{ACD72B4E-BB44-494A-B8EC-EB353B89F0A0}" type="sibTrans" cxnId="{B357D4C6-9238-4D9F-AD8E-3A3AFBFB5865}">
      <dgm:prSet/>
      <dgm:spPr/>
      <dgm:t>
        <a:bodyPr/>
        <a:lstStyle/>
        <a:p>
          <a:endParaRPr lang="en-AU"/>
        </a:p>
      </dgm:t>
    </dgm:pt>
    <dgm:pt modelId="{69EE5387-A87E-4D35-9582-4696167A331C}">
      <dgm:prSet phldrT="[Text]"/>
      <dgm:spPr/>
      <dgm:t>
        <a:bodyPr/>
        <a:lstStyle/>
        <a:p>
          <a:r>
            <a:rPr lang="en-AU" b="1" dirty="0"/>
            <a:t>Product:</a:t>
          </a:r>
          <a:r>
            <a:rPr lang="en-AU" dirty="0"/>
            <a:t> Jobs by product line</a:t>
          </a:r>
        </a:p>
      </dgm:t>
    </dgm:pt>
    <dgm:pt modelId="{5E496D16-6A10-44DB-B2F9-3A008E8D3870}" type="parTrans" cxnId="{9F4E6DB0-9EB3-45F6-A8D9-4B2A264F4F4E}">
      <dgm:prSet/>
      <dgm:spPr/>
      <dgm:t>
        <a:bodyPr/>
        <a:lstStyle/>
        <a:p>
          <a:endParaRPr lang="en-AU"/>
        </a:p>
      </dgm:t>
    </dgm:pt>
    <dgm:pt modelId="{97C9B529-C94F-4339-81B3-44C81835EBD1}" type="sibTrans" cxnId="{9F4E6DB0-9EB3-45F6-A8D9-4B2A264F4F4E}">
      <dgm:prSet/>
      <dgm:spPr/>
      <dgm:t>
        <a:bodyPr/>
        <a:lstStyle/>
        <a:p>
          <a:endParaRPr lang="en-AU"/>
        </a:p>
      </dgm:t>
    </dgm:pt>
    <dgm:pt modelId="{061180AC-F749-4570-8A26-626FF1F70F69}">
      <dgm:prSet phldrT="[Text]"/>
      <dgm:spPr/>
      <dgm:t>
        <a:bodyPr/>
        <a:lstStyle/>
        <a:p>
          <a:r>
            <a:rPr lang="en-AU" b="1" dirty="0"/>
            <a:t>Process: </a:t>
          </a:r>
          <a:r>
            <a:rPr lang="en-AU" dirty="0"/>
            <a:t>Jobs by product or customer flow</a:t>
          </a:r>
        </a:p>
      </dgm:t>
    </dgm:pt>
    <dgm:pt modelId="{E6F1D11B-5DD4-4EE3-944D-70B9C7BFD674}" type="parTrans" cxnId="{5A95E7F0-68C0-4988-8956-FA8861FCA256}">
      <dgm:prSet/>
      <dgm:spPr/>
      <dgm:t>
        <a:bodyPr/>
        <a:lstStyle/>
        <a:p>
          <a:endParaRPr lang="en-AU"/>
        </a:p>
      </dgm:t>
    </dgm:pt>
    <dgm:pt modelId="{208230A9-4511-4B41-8112-C4E559F8DAA0}" type="sibTrans" cxnId="{5A95E7F0-68C0-4988-8956-FA8861FCA256}">
      <dgm:prSet/>
      <dgm:spPr/>
      <dgm:t>
        <a:bodyPr/>
        <a:lstStyle/>
        <a:p>
          <a:endParaRPr lang="en-AU"/>
        </a:p>
      </dgm:t>
    </dgm:pt>
    <dgm:pt modelId="{28DE29E3-A6AB-44AA-BD19-FC18D3199CD3}" type="pres">
      <dgm:prSet presAssocID="{865B2E8A-1B26-4848-BF87-7C3BFE3977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173769-1469-4D6E-922A-645E148534A8}" type="pres">
      <dgm:prSet presAssocID="{44B30792-96B0-4C01-AD14-83ED1CD1A3CC}" presName="parentLin" presStyleCnt="0"/>
      <dgm:spPr/>
    </dgm:pt>
    <dgm:pt modelId="{D72DD5C9-153E-405A-88F6-0E03AB22EA36}" type="pres">
      <dgm:prSet presAssocID="{44B30792-96B0-4C01-AD14-83ED1CD1A3C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2CD8401-D906-48E9-A77C-D7CFD49D7A2B}" type="pres">
      <dgm:prSet presAssocID="{44B30792-96B0-4C01-AD14-83ED1CD1A3C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F5008-DAB3-4CD2-AAEF-C5633B97A95B}" type="pres">
      <dgm:prSet presAssocID="{44B30792-96B0-4C01-AD14-83ED1CD1A3CC}" presName="negativeSpace" presStyleCnt="0"/>
      <dgm:spPr/>
    </dgm:pt>
    <dgm:pt modelId="{C85FD6C1-76A8-4CE8-A5FD-B15EB2160456}" type="pres">
      <dgm:prSet presAssocID="{44B30792-96B0-4C01-AD14-83ED1CD1A3CC}" presName="childText" presStyleLbl="conFgAcc1" presStyleIdx="0" presStyleCnt="5">
        <dgm:presLayoutVars>
          <dgm:bulletEnabled val="1"/>
        </dgm:presLayoutVars>
      </dgm:prSet>
      <dgm:spPr/>
    </dgm:pt>
    <dgm:pt modelId="{825CDD0F-EFF7-496D-8CE0-0E5F47F3A31A}" type="pres">
      <dgm:prSet presAssocID="{82A90E4E-4808-44A5-B12D-E7FBA1127ED4}" presName="spaceBetweenRectangles" presStyleCnt="0"/>
      <dgm:spPr/>
    </dgm:pt>
    <dgm:pt modelId="{3189301F-ECC2-4126-A875-5EF1E18929CF}" type="pres">
      <dgm:prSet presAssocID="{216D5FE5-475F-4EDA-8552-B1D4AA5A54EB}" presName="parentLin" presStyleCnt="0"/>
      <dgm:spPr/>
    </dgm:pt>
    <dgm:pt modelId="{02946E8D-216E-472B-8362-BA85836DD19B}" type="pres">
      <dgm:prSet presAssocID="{216D5FE5-475F-4EDA-8552-B1D4AA5A54E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75C7E9F-5964-49BF-8D10-F03454EEA002}" type="pres">
      <dgm:prSet presAssocID="{216D5FE5-475F-4EDA-8552-B1D4AA5A54E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158A6-8EF0-403C-9F1F-3D7E57DB6AF4}" type="pres">
      <dgm:prSet presAssocID="{216D5FE5-475F-4EDA-8552-B1D4AA5A54EB}" presName="negativeSpace" presStyleCnt="0"/>
      <dgm:spPr/>
    </dgm:pt>
    <dgm:pt modelId="{55E2DB36-A640-4052-9990-40AE00625DA5}" type="pres">
      <dgm:prSet presAssocID="{216D5FE5-475F-4EDA-8552-B1D4AA5A54EB}" presName="childText" presStyleLbl="conFgAcc1" presStyleIdx="1" presStyleCnt="5">
        <dgm:presLayoutVars>
          <dgm:bulletEnabled val="1"/>
        </dgm:presLayoutVars>
      </dgm:prSet>
      <dgm:spPr/>
    </dgm:pt>
    <dgm:pt modelId="{653F1188-B102-491D-A425-CEF704BEEC32}" type="pres">
      <dgm:prSet presAssocID="{ACD72B4E-BB44-494A-B8EC-EB353B89F0A0}" presName="spaceBetweenRectangles" presStyleCnt="0"/>
      <dgm:spPr/>
    </dgm:pt>
    <dgm:pt modelId="{9FC7E949-3964-4594-A675-4EB19A71D70A}" type="pres">
      <dgm:prSet presAssocID="{69EE5387-A87E-4D35-9582-4696167A331C}" presName="parentLin" presStyleCnt="0"/>
      <dgm:spPr/>
    </dgm:pt>
    <dgm:pt modelId="{E45D5073-194F-401E-8CE0-8BBB66750682}" type="pres">
      <dgm:prSet presAssocID="{69EE5387-A87E-4D35-9582-4696167A331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36C3F09C-7B09-4C56-9C82-77B31FB713A2}" type="pres">
      <dgm:prSet presAssocID="{69EE5387-A87E-4D35-9582-4696167A331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F523D-6C5A-41C5-A02D-B6A517D299C2}" type="pres">
      <dgm:prSet presAssocID="{69EE5387-A87E-4D35-9582-4696167A331C}" presName="negativeSpace" presStyleCnt="0"/>
      <dgm:spPr/>
    </dgm:pt>
    <dgm:pt modelId="{7ADF9E49-AA9A-41BE-94E8-0C28D0A4DD43}" type="pres">
      <dgm:prSet presAssocID="{69EE5387-A87E-4D35-9582-4696167A331C}" presName="childText" presStyleLbl="conFgAcc1" presStyleIdx="2" presStyleCnt="5">
        <dgm:presLayoutVars>
          <dgm:bulletEnabled val="1"/>
        </dgm:presLayoutVars>
      </dgm:prSet>
      <dgm:spPr/>
    </dgm:pt>
    <dgm:pt modelId="{B8C900A0-CDB1-42A1-A0AB-288D0544E6B0}" type="pres">
      <dgm:prSet presAssocID="{97C9B529-C94F-4339-81B3-44C81835EBD1}" presName="spaceBetweenRectangles" presStyleCnt="0"/>
      <dgm:spPr/>
    </dgm:pt>
    <dgm:pt modelId="{FBF5A715-74DD-4E7E-AE52-8030393D78A3}" type="pres">
      <dgm:prSet presAssocID="{061180AC-F749-4570-8A26-626FF1F70F69}" presName="parentLin" presStyleCnt="0"/>
      <dgm:spPr/>
    </dgm:pt>
    <dgm:pt modelId="{69D90A0F-5D3B-4905-9F8C-C52AF553B46E}" type="pres">
      <dgm:prSet presAssocID="{061180AC-F749-4570-8A26-626FF1F70F6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6A13F10-91F9-4185-99AD-2FDF78081091}" type="pres">
      <dgm:prSet presAssocID="{061180AC-F749-4570-8A26-626FF1F70F6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F408D-1D50-4372-92CF-C10D7EAA6B82}" type="pres">
      <dgm:prSet presAssocID="{061180AC-F749-4570-8A26-626FF1F70F69}" presName="negativeSpace" presStyleCnt="0"/>
      <dgm:spPr/>
    </dgm:pt>
    <dgm:pt modelId="{2CED0A79-19DE-4521-BC91-39A147DC420E}" type="pres">
      <dgm:prSet presAssocID="{061180AC-F749-4570-8A26-626FF1F70F69}" presName="childText" presStyleLbl="conFgAcc1" presStyleIdx="3" presStyleCnt="5">
        <dgm:presLayoutVars>
          <dgm:bulletEnabled val="1"/>
        </dgm:presLayoutVars>
      </dgm:prSet>
      <dgm:spPr/>
    </dgm:pt>
    <dgm:pt modelId="{33836C61-B676-4512-A6D2-0D5C1E8A94F5}" type="pres">
      <dgm:prSet presAssocID="{208230A9-4511-4B41-8112-C4E559F8DAA0}" presName="spaceBetweenRectangles" presStyleCnt="0"/>
      <dgm:spPr/>
    </dgm:pt>
    <dgm:pt modelId="{7B2CA02C-3314-40A3-9D42-DBB735F846CE}" type="pres">
      <dgm:prSet presAssocID="{200298B1-3D6C-4523-B9BB-AB8B3D87591B}" presName="parentLin" presStyleCnt="0"/>
      <dgm:spPr/>
    </dgm:pt>
    <dgm:pt modelId="{E0C89D33-2CC3-4ED5-9E10-EDBCF9A40BD4}" type="pres">
      <dgm:prSet presAssocID="{200298B1-3D6C-4523-B9BB-AB8B3D87591B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6ED7935-253E-48A1-AFF3-CC319F670593}" type="pres">
      <dgm:prSet presAssocID="{200298B1-3D6C-4523-B9BB-AB8B3D87591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675DB-B1C9-4361-9478-91DAA9C33305}" type="pres">
      <dgm:prSet presAssocID="{200298B1-3D6C-4523-B9BB-AB8B3D87591B}" presName="negativeSpace" presStyleCnt="0"/>
      <dgm:spPr/>
    </dgm:pt>
    <dgm:pt modelId="{A5558063-BA6D-47E5-A74D-591F50200C87}" type="pres">
      <dgm:prSet presAssocID="{200298B1-3D6C-4523-B9BB-AB8B3D87591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357D4C6-9238-4D9F-AD8E-3A3AFBFB5865}" srcId="{865B2E8A-1B26-4848-BF87-7C3BFE3977BA}" destId="{216D5FE5-475F-4EDA-8552-B1D4AA5A54EB}" srcOrd="1" destOrd="0" parTransId="{760C168E-3531-4CD1-855B-0A66A2812C32}" sibTransId="{ACD72B4E-BB44-494A-B8EC-EB353B89F0A0}"/>
    <dgm:cxn modelId="{5A95E7F0-68C0-4988-8956-FA8861FCA256}" srcId="{865B2E8A-1B26-4848-BF87-7C3BFE3977BA}" destId="{061180AC-F749-4570-8A26-626FF1F70F69}" srcOrd="3" destOrd="0" parTransId="{E6F1D11B-5DD4-4EE3-944D-70B9C7BFD674}" sibTransId="{208230A9-4511-4B41-8112-C4E559F8DAA0}"/>
    <dgm:cxn modelId="{BE35D887-BC0B-4CCC-92B1-6B3F375C9118}" type="presOf" srcId="{44B30792-96B0-4C01-AD14-83ED1CD1A3CC}" destId="{D2CD8401-D906-48E9-A77C-D7CFD49D7A2B}" srcOrd="1" destOrd="0" presId="urn:microsoft.com/office/officeart/2005/8/layout/list1"/>
    <dgm:cxn modelId="{92D510E4-D537-424E-B363-787AB92A9C39}" type="presOf" srcId="{865B2E8A-1B26-4848-BF87-7C3BFE3977BA}" destId="{28DE29E3-A6AB-44AA-BD19-FC18D3199CD3}" srcOrd="0" destOrd="0" presId="urn:microsoft.com/office/officeart/2005/8/layout/list1"/>
    <dgm:cxn modelId="{146A8FC6-CD6D-4A5E-9278-48EB7B34E8E7}" srcId="{865B2E8A-1B26-4848-BF87-7C3BFE3977BA}" destId="{44B30792-96B0-4C01-AD14-83ED1CD1A3CC}" srcOrd="0" destOrd="0" parTransId="{1FEB0EE2-A4ED-4828-9DC6-E4ED7242D126}" sibTransId="{82A90E4E-4808-44A5-B12D-E7FBA1127ED4}"/>
    <dgm:cxn modelId="{2EDFCD12-D1CA-4B08-9ABC-4877A26B5359}" type="presOf" srcId="{200298B1-3D6C-4523-B9BB-AB8B3D87591B}" destId="{56ED7935-253E-48A1-AFF3-CC319F670593}" srcOrd="1" destOrd="0" presId="urn:microsoft.com/office/officeart/2005/8/layout/list1"/>
    <dgm:cxn modelId="{8241EEAD-69FE-450C-BC4F-D0A82B743958}" type="presOf" srcId="{200298B1-3D6C-4523-B9BB-AB8B3D87591B}" destId="{E0C89D33-2CC3-4ED5-9E10-EDBCF9A40BD4}" srcOrd="0" destOrd="0" presId="urn:microsoft.com/office/officeart/2005/8/layout/list1"/>
    <dgm:cxn modelId="{7EFDFA70-0A18-4C9E-8DC3-8CE9AFB3BEE7}" type="presOf" srcId="{216D5FE5-475F-4EDA-8552-B1D4AA5A54EB}" destId="{075C7E9F-5964-49BF-8D10-F03454EEA002}" srcOrd="1" destOrd="0" presId="urn:microsoft.com/office/officeart/2005/8/layout/list1"/>
    <dgm:cxn modelId="{7B90AE77-07CB-4961-A8D9-4B6E78C32FEC}" type="presOf" srcId="{69EE5387-A87E-4D35-9582-4696167A331C}" destId="{E45D5073-194F-401E-8CE0-8BBB66750682}" srcOrd="0" destOrd="0" presId="urn:microsoft.com/office/officeart/2005/8/layout/list1"/>
    <dgm:cxn modelId="{D078828A-D916-4F64-8308-5057460EC731}" type="presOf" srcId="{061180AC-F749-4570-8A26-626FF1F70F69}" destId="{69D90A0F-5D3B-4905-9F8C-C52AF553B46E}" srcOrd="0" destOrd="0" presId="urn:microsoft.com/office/officeart/2005/8/layout/list1"/>
    <dgm:cxn modelId="{9F4E6DB0-9EB3-45F6-A8D9-4B2A264F4F4E}" srcId="{865B2E8A-1B26-4848-BF87-7C3BFE3977BA}" destId="{69EE5387-A87E-4D35-9582-4696167A331C}" srcOrd="2" destOrd="0" parTransId="{5E496D16-6A10-44DB-B2F9-3A008E8D3870}" sibTransId="{97C9B529-C94F-4339-81B3-44C81835EBD1}"/>
    <dgm:cxn modelId="{16EAB558-A220-46D3-BDEF-3D4279995E74}" type="presOf" srcId="{69EE5387-A87E-4D35-9582-4696167A331C}" destId="{36C3F09C-7B09-4C56-9C82-77B31FB713A2}" srcOrd="1" destOrd="0" presId="urn:microsoft.com/office/officeart/2005/8/layout/list1"/>
    <dgm:cxn modelId="{9D51B0FD-A863-4108-BEA2-68D1E3226394}" type="presOf" srcId="{216D5FE5-475F-4EDA-8552-B1D4AA5A54EB}" destId="{02946E8D-216E-472B-8362-BA85836DD19B}" srcOrd="0" destOrd="0" presId="urn:microsoft.com/office/officeart/2005/8/layout/list1"/>
    <dgm:cxn modelId="{E48E554E-0491-4851-B9AD-ABB3B9F19257}" srcId="{865B2E8A-1B26-4848-BF87-7C3BFE3977BA}" destId="{200298B1-3D6C-4523-B9BB-AB8B3D87591B}" srcOrd="4" destOrd="0" parTransId="{18B6ED70-94A9-408F-92D3-3CE4FE4DAF94}" sibTransId="{5C160B98-01E3-406C-A78A-BA35803BA881}"/>
    <dgm:cxn modelId="{B4D1E752-C0E4-4657-A49D-4E3475F4FA19}" type="presOf" srcId="{44B30792-96B0-4C01-AD14-83ED1CD1A3CC}" destId="{D72DD5C9-153E-405A-88F6-0E03AB22EA36}" srcOrd="0" destOrd="0" presId="urn:microsoft.com/office/officeart/2005/8/layout/list1"/>
    <dgm:cxn modelId="{4C28DA98-C30C-48CE-AEE4-9932B55FB193}" type="presOf" srcId="{061180AC-F749-4570-8A26-626FF1F70F69}" destId="{96A13F10-91F9-4185-99AD-2FDF78081091}" srcOrd="1" destOrd="0" presId="urn:microsoft.com/office/officeart/2005/8/layout/list1"/>
    <dgm:cxn modelId="{FA913294-DAC8-46D7-87B5-366C54D42AE2}" type="presParOf" srcId="{28DE29E3-A6AB-44AA-BD19-FC18D3199CD3}" destId="{05173769-1469-4D6E-922A-645E148534A8}" srcOrd="0" destOrd="0" presId="urn:microsoft.com/office/officeart/2005/8/layout/list1"/>
    <dgm:cxn modelId="{45B674D5-84AF-4A95-B6BF-C1FF88464378}" type="presParOf" srcId="{05173769-1469-4D6E-922A-645E148534A8}" destId="{D72DD5C9-153E-405A-88F6-0E03AB22EA36}" srcOrd="0" destOrd="0" presId="urn:microsoft.com/office/officeart/2005/8/layout/list1"/>
    <dgm:cxn modelId="{ED050DE3-E180-4A98-85B1-E34CBDFFDA65}" type="presParOf" srcId="{05173769-1469-4D6E-922A-645E148534A8}" destId="{D2CD8401-D906-48E9-A77C-D7CFD49D7A2B}" srcOrd="1" destOrd="0" presId="urn:microsoft.com/office/officeart/2005/8/layout/list1"/>
    <dgm:cxn modelId="{6C8619A8-5684-4444-85BB-DD1B949018A3}" type="presParOf" srcId="{28DE29E3-A6AB-44AA-BD19-FC18D3199CD3}" destId="{9EDF5008-DAB3-4CD2-AAEF-C5633B97A95B}" srcOrd="1" destOrd="0" presId="urn:microsoft.com/office/officeart/2005/8/layout/list1"/>
    <dgm:cxn modelId="{C4FB6FDB-4A79-4A31-8862-5154D9DE46DC}" type="presParOf" srcId="{28DE29E3-A6AB-44AA-BD19-FC18D3199CD3}" destId="{C85FD6C1-76A8-4CE8-A5FD-B15EB2160456}" srcOrd="2" destOrd="0" presId="urn:microsoft.com/office/officeart/2005/8/layout/list1"/>
    <dgm:cxn modelId="{92AD4476-8E5F-4EC4-BC37-5EB1C19BF930}" type="presParOf" srcId="{28DE29E3-A6AB-44AA-BD19-FC18D3199CD3}" destId="{825CDD0F-EFF7-496D-8CE0-0E5F47F3A31A}" srcOrd="3" destOrd="0" presId="urn:microsoft.com/office/officeart/2005/8/layout/list1"/>
    <dgm:cxn modelId="{BE9AB8FB-F390-4CBA-BA46-A4DB0925B974}" type="presParOf" srcId="{28DE29E3-A6AB-44AA-BD19-FC18D3199CD3}" destId="{3189301F-ECC2-4126-A875-5EF1E18929CF}" srcOrd="4" destOrd="0" presId="urn:microsoft.com/office/officeart/2005/8/layout/list1"/>
    <dgm:cxn modelId="{0240C8BA-DFF9-48FE-84F4-EBC1114EC71F}" type="presParOf" srcId="{3189301F-ECC2-4126-A875-5EF1E18929CF}" destId="{02946E8D-216E-472B-8362-BA85836DD19B}" srcOrd="0" destOrd="0" presId="urn:microsoft.com/office/officeart/2005/8/layout/list1"/>
    <dgm:cxn modelId="{E6FAB919-74EC-4738-A25E-CD6D1F847EB4}" type="presParOf" srcId="{3189301F-ECC2-4126-A875-5EF1E18929CF}" destId="{075C7E9F-5964-49BF-8D10-F03454EEA002}" srcOrd="1" destOrd="0" presId="urn:microsoft.com/office/officeart/2005/8/layout/list1"/>
    <dgm:cxn modelId="{40BE6D6A-F1C8-4805-977D-C754534B0F86}" type="presParOf" srcId="{28DE29E3-A6AB-44AA-BD19-FC18D3199CD3}" destId="{C12158A6-8EF0-403C-9F1F-3D7E57DB6AF4}" srcOrd="5" destOrd="0" presId="urn:microsoft.com/office/officeart/2005/8/layout/list1"/>
    <dgm:cxn modelId="{3F6232A0-9D5F-4DB2-941B-4F949203DAF1}" type="presParOf" srcId="{28DE29E3-A6AB-44AA-BD19-FC18D3199CD3}" destId="{55E2DB36-A640-4052-9990-40AE00625DA5}" srcOrd="6" destOrd="0" presId="urn:microsoft.com/office/officeart/2005/8/layout/list1"/>
    <dgm:cxn modelId="{515A40F4-B578-4DEB-A1C0-C14790FFF738}" type="presParOf" srcId="{28DE29E3-A6AB-44AA-BD19-FC18D3199CD3}" destId="{653F1188-B102-491D-A425-CEF704BEEC32}" srcOrd="7" destOrd="0" presId="urn:microsoft.com/office/officeart/2005/8/layout/list1"/>
    <dgm:cxn modelId="{5450D955-7A32-4C13-9B3B-A22A1CB5747D}" type="presParOf" srcId="{28DE29E3-A6AB-44AA-BD19-FC18D3199CD3}" destId="{9FC7E949-3964-4594-A675-4EB19A71D70A}" srcOrd="8" destOrd="0" presId="urn:microsoft.com/office/officeart/2005/8/layout/list1"/>
    <dgm:cxn modelId="{59768D71-0AC7-4B13-A9DD-69E36A77C836}" type="presParOf" srcId="{9FC7E949-3964-4594-A675-4EB19A71D70A}" destId="{E45D5073-194F-401E-8CE0-8BBB66750682}" srcOrd="0" destOrd="0" presId="urn:microsoft.com/office/officeart/2005/8/layout/list1"/>
    <dgm:cxn modelId="{AE578EF0-38FF-49C6-BE24-290473731D40}" type="presParOf" srcId="{9FC7E949-3964-4594-A675-4EB19A71D70A}" destId="{36C3F09C-7B09-4C56-9C82-77B31FB713A2}" srcOrd="1" destOrd="0" presId="urn:microsoft.com/office/officeart/2005/8/layout/list1"/>
    <dgm:cxn modelId="{7387CFC9-B2EC-407C-999B-D97CE0C9FE38}" type="presParOf" srcId="{28DE29E3-A6AB-44AA-BD19-FC18D3199CD3}" destId="{50AF523D-6C5A-41C5-A02D-B6A517D299C2}" srcOrd="9" destOrd="0" presId="urn:microsoft.com/office/officeart/2005/8/layout/list1"/>
    <dgm:cxn modelId="{D7775FE8-C914-4642-AD59-FC473E86505C}" type="presParOf" srcId="{28DE29E3-A6AB-44AA-BD19-FC18D3199CD3}" destId="{7ADF9E49-AA9A-41BE-94E8-0C28D0A4DD43}" srcOrd="10" destOrd="0" presId="urn:microsoft.com/office/officeart/2005/8/layout/list1"/>
    <dgm:cxn modelId="{26B31376-6987-43A7-8D30-762747D02A13}" type="presParOf" srcId="{28DE29E3-A6AB-44AA-BD19-FC18D3199CD3}" destId="{B8C900A0-CDB1-42A1-A0AB-288D0544E6B0}" srcOrd="11" destOrd="0" presId="urn:microsoft.com/office/officeart/2005/8/layout/list1"/>
    <dgm:cxn modelId="{3A4423AF-18E2-429F-9F7F-16B1D34EC40E}" type="presParOf" srcId="{28DE29E3-A6AB-44AA-BD19-FC18D3199CD3}" destId="{FBF5A715-74DD-4E7E-AE52-8030393D78A3}" srcOrd="12" destOrd="0" presId="urn:microsoft.com/office/officeart/2005/8/layout/list1"/>
    <dgm:cxn modelId="{EECAA46E-B4B1-4823-84BD-47FB3D4E1B8B}" type="presParOf" srcId="{FBF5A715-74DD-4E7E-AE52-8030393D78A3}" destId="{69D90A0F-5D3B-4905-9F8C-C52AF553B46E}" srcOrd="0" destOrd="0" presId="urn:microsoft.com/office/officeart/2005/8/layout/list1"/>
    <dgm:cxn modelId="{0CDC448B-4B66-4BCD-A970-E69BEAD9B1E1}" type="presParOf" srcId="{FBF5A715-74DD-4E7E-AE52-8030393D78A3}" destId="{96A13F10-91F9-4185-99AD-2FDF78081091}" srcOrd="1" destOrd="0" presId="urn:microsoft.com/office/officeart/2005/8/layout/list1"/>
    <dgm:cxn modelId="{46130C7F-AE46-4C74-8759-F31F5AEBB2FD}" type="presParOf" srcId="{28DE29E3-A6AB-44AA-BD19-FC18D3199CD3}" destId="{4FFF408D-1D50-4372-92CF-C10D7EAA6B82}" srcOrd="13" destOrd="0" presId="urn:microsoft.com/office/officeart/2005/8/layout/list1"/>
    <dgm:cxn modelId="{EA9520F4-7CD7-4AA9-80E1-7A2E2A718974}" type="presParOf" srcId="{28DE29E3-A6AB-44AA-BD19-FC18D3199CD3}" destId="{2CED0A79-19DE-4521-BC91-39A147DC420E}" srcOrd="14" destOrd="0" presId="urn:microsoft.com/office/officeart/2005/8/layout/list1"/>
    <dgm:cxn modelId="{0583B981-C35A-4A2A-8110-199CE6A36F31}" type="presParOf" srcId="{28DE29E3-A6AB-44AA-BD19-FC18D3199CD3}" destId="{33836C61-B676-4512-A6D2-0D5C1E8A94F5}" srcOrd="15" destOrd="0" presId="urn:microsoft.com/office/officeart/2005/8/layout/list1"/>
    <dgm:cxn modelId="{E39D9508-E85D-4D12-AB05-73625695DB9C}" type="presParOf" srcId="{28DE29E3-A6AB-44AA-BD19-FC18D3199CD3}" destId="{7B2CA02C-3314-40A3-9D42-DBB735F846CE}" srcOrd="16" destOrd="0" presId="urn:microsoft.com/office/officeart/2005/8/layout/list1"/>
    <dgm:cxn modelId="{44BEE30B-3DD8-48FF-8F4C-47CA0E64F5B8}" type="presParOf" srcId="{7B2CA02C-3314-40A3-9D42-DBB735F846CE}" destId="{E0C89D33-2CC3-4ED5-9E10-EDBCF9A40BD4}" srcOrd="0" destOrd="0" presId="urn:microsoft.com/office/officeart/2005/8/layout/list1"/>
    <dgm:cxn modelId="{8D32304F-2C4B-4EDA-BE5A-ABC2EAA65B65}" type="presParOf" srcId="{7B2CA02C-3314-40A3-9D42-DBB735F846CE}" destId="{56ED7935-253E-48A1-AFF3-CC319F670593}" srcOrd="1" destOrd="0" presId="urn:microsoft.com/office/officeart/2005/8/layout/list1"/>
    <dgm:cxn modelId="{0A81E83D-BB69-4B75-9BEE-70B1FA503E00}" type="presParOf" srcId="{28DE29E3-A6AB-44AA-BD19-FC18D3199CD3}" destId="{9FF675DB-B1C9-4361-9478-91DAA9C33305}" srcOrd="17" destOrd="0" presId="urn:microsoft.com/office/officeart/2005/8/layout/list1"/>
    <dgm:cxn modelId="{23458F39-6E26-4D10-A03D-F3DDCE88C47D}" type="presParOf" srcId="{28DE29E3-A6AB-44AA-BD19-FC18D3199CD3}" destId="{A5558063-BA6D-47E5-A74D-591F50200C8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FEE23D-C0EC-4398-881F-E71C2276FDE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052E3A63-F278-4FB9-8A64-874B1793D32D}">
      <dgm:prSet phldrT="[Text]"/>
      <dgm:spPr/>
      <dgm:t>
        <a:bodyPr/>
        <a:lstStyle/>
        <a:p>
          <a:r>
            <a:rPr lang="en-AU"/>
            <a:t>Structure</a:t>
          </a:r>
          <a:endParaRPr lang="en-AU" dirty="0"/>
        </a:p>
      </dgm:t>
    </dgm:pt>
    <dgm:pt modelId="{3B57FBD5-316D-4F8F-8D08-7288671FB2F4}" type="parTrans" cxnId="{4DE51178-B54D-45BD-8CDD-3A9B03BB8236}">
      <dgm:prSet/>
      <dgm:spPr/>
      <dgm:t>
        <a:bodyPr/>
        <a:lstStyle/>
        <a:p>
          <a:endParaRPr lang="en-AU"/>
        </a:p>
      </dgm:t>
    </dgm:pt>
    <dgm:pt modelId="{4473FA95-75F9-4A4F-B57C-60EA7FDA5849}" type="sibTrans" cxnId="{4DE51178-B54D-45BD-8CDD-3A9B03BB8236}">
      <dgm:prSet/>
      <dgm:spPr/>
      <dgm:t>
        <a:bodyPr/>
        <a:lstStyle/>
        <a:p>
          <a:endParaRPr lang="en-AU"/>
        </a:p>
      </dgm:t>
    </dgm:pt>
    <dgm:pt modelId="{33289EBE-367C-4D9A-8C66-43B60257B5A6}">
      <dgm:prSet phldrT="[Text]" custT="1"/>
      <dgm:spPr/>
      <dgm:t>
        <a:bodyPr/>
        <a:lstStyle/>
        <a:p>
          <a:r>
            <a:rPr lang="en-AU" sz="1800"/>
            <a:t>Strategy</a:t>
          </a:r>
          <a:endParaRPr lang="en-AU" sz="1800" dirty="0"/>
        </a:p>
      </dgm:t>
    </dgm:pt>
    <dgm:pt modelId="{D69F8F77-018E-4965-A72C-882C817049B7}" type="parTrans" cxnId="{6223664E-DDD6-4A16-9489-F8F75A923601}">
      <dgm:prSet/>
      <dgm:spPr/>
      <dgm:t>
        <a:bodyPr/>
        <a:lstStyle/>
        <a:p>
          <a:endParaRPr lang="en-AU"/>
        </a:p>
      </dgm:t>
    </dgm:pt>
    <dgm:pt modelId="{187EE945-85C8-4BD1-9CCA-946E23A8B5B3}" type="sibTrans" cxnId="{6223664E-DDD6-4A16-9489-F8F75A923601}">
      <dgm:prSet/>
      <dgm:spPr/>
      <dgm:t>
        <a:bodyPr/>
        <a:lstStyle/>
        <a:p>
          <a:endParaRPr lang="en-AU"/>
        </a:p>
      </dgm:t>
    </dgm:pt>
    <dgm:pt modelId="{E30C31AD-4704-4131-A4D7-BC179DFC6776}">
      <dgm:prSet phldrT="[Text]" custT="1"/>
      <dgm:spPr/>
      <dgm:t>
        <a:bodyPr/>
        <a:lstStyle/>
        <a:p>
          <a:r>
            <a:rPr lang="en-AU" sz="1800"/>
            <a:t>Technology</a:t>
          </a:r>
          <a:endParaRPr lang="en-AU" sz="1800" dirty="0"/>
        </a:p>
      </dgm:t>
    </dgm:pt>
    <dgm:pt modelId="{BF7321BC-2AEA-4709-912B-552E5E7CF8EB}" type="parTrans" cxnId="{19B76938-C09F-4B2C-BD4E-09C0356B16BC}">
      <dgm:prSet/>
      <dgm:spPr/>
      <dgm:t>
        <a:bodyPr/>
        <a:lstStyle/>
        <a:p>
          <a:endParaRPr lang="en-AU"/>
        </a:p>
      </dgm:t>
    </dgm:pt>
    <dgm:pt modelId="{A4AABBE3-B423-4AC1-80E1-34A7B3E7B7CD}" type="sibTrans" cxnId="{19B76938-C09F-4B2C-BD4E-09C0356B16BC}">
      <dgm:prSet/>
      <dgm:spPr/>
      <dgm:t>
        <a:bodyPr/>
        <a:lstStyle/>
        <a:p>
          <a:endParaRPr lang="en-AU"/>
        </a:p>
      </dgm:t>
    </dgm:pt>
    <dgm:pt modelId="{145C51DE-871B-489B-B68B-9B422FAE794E}">
      <dgm:prSet phldrT="[Text]" custT="1"/>
      <dgm:spPr/>
      <dgm:t>
        <a:bodyPr/>
        <a:lstStyle/>
        <a:p>
          <a:r>
            <a:rPr lang="en-AU" sz="1700"/>
            <a:t>Environment</a:t>
          </a:r>
          <a:endParaRPr lang="en-AU" sz="1700" dirty="0"/>
        </a:p>
      </dgm:t>
    </dgm:pt>
    <dgm:pt modelId="{2F750063-B89F-40E1-8A0C-92C1433D50BD}" type="parTrans" cxnId="{529D9534-CCBC-4702-8B2E-C8BAC0BB7095}">
      <dgm:prSet/>
      <dgm:spPr/>
      <dgm:t>
        <a:bodyPr/>
        <a:lstStyle/>
        <a:p>
          <a:endParaRPr lang="en-AU"/>
        </a:p>
      </dgm:t>
    </dgm:pt>
    <dgm:pt modelId="{B271F0D0-682B-44B6-8004-CE66B18A0B7F}" type="sibTrans" cxnId="{529D9534-CCBC-4702-8B2E-C8BAC0BB7095}">
      <dgm:prSet/>
      <dgm:spPr/>
      <dgm:t>
        <a:bodyPr/>
        <a:lstStyle/>
        <a:p>
          <a:endParaRPr lang="en-AU"/>
        </a:p>
      </dgm:t>
    </dgm:pt>
    <dgm:pt modelId="{A6758D93-7E53-43C1-91D5-2DE65576EB33}">
      <dgm:prSet phldrT="[Text]" custT="1"/>
      <dgm:spPr/>
      <dgm:t>
        <a:bodyPr/>
        <a:lstStyle/>
        <a:p>
          <a:r>
            <a:rPr lang="en-AU" sz="1800"/>
            <a:t>Size</a:t>
          </a:r>
          <a:endParaRPr lang="en-AU" sz="1800" dirty="0"/>
        </a:p>
      </dgm:t>
    </dgm:pt>
    <dgm:pt modelId="{5337498E-AC06-4C32-BF66-EB58BD373647}" type="parTrans" cxnId="{BD0B6497-F3FF-4FAF-AD43-368E96A89634}">
      <dgm:prSet/>
      <dgm:spPr/>
      <dgm:t>
        <a:bodyPr/>
        <a:lstStyle/>
        <a:p>
          <a:endParaRPr lang="en-AU"/>
        </a:p>
      </dgm:t>
    </dgm:pt>
    <dgm:pt modelId="{F95C8472-C71F-4F4F-96C1-738D3FA0DFF8}" type="sibTrans" cxnId="{BD0B6497-F3FF-4FAF-AD43-368E96A89634}">
      <dgm:prSet/>
      <dgm:spPr/>
      <dgm:t>
        <a:bodyPr/>
        <a:lstStyle/>
        <a:p>
          <a:endParaRPr lang="en-AU"/>
        </a:p>
      </dgm:t>
    </dgm:pt>
    <dgm:pt modelId="{7AF73A70-10B7-41FE-98AE-D70CA7E8BB81}" type="pres">
      <dgm:prSet presAssocID="{82FEE23D-C0EC-4398-881F-E71C2276FD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5CCF2D-A1FD-44A6-A98A-45C7EC38A9BD}" type="pres">
      <dgm:prSet presAssocID="{052E3A63-F278-4FB9-8A64-874B1793D32D}" presName="centerShape" presStyleLbl="node0" presStyleIdx="0" presStyleCnt="1" custAng="0" custScaleX="109041" custLinFactNeighborX="3198"/>
      <dgm:spPr/>
      <dgm:t>
        <a:bodyPr/>
        <a:lstStyle/>
        <a:p>
          <a:endParaRPr lang="en-US"/>
        </a:p>
      </dgm:t>
    </dgm:pt>
    <dgm:pt modelId="{06B245AC-9790-413D-9658-D4EA3188A02A}" type="pres">
      <dgm:prSet presAssocID="{33289EBE-367C-4D9A-8C66-43B60257B5A6}" presName="node" presStyleLbl="node1" presStyleIdx="0" presStyleCnt="4" custScaleX="154311" custScaleY="113042" custRadScaleRad="96249" custRadScaleInc="18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59A9A-3262-419C-AB2C-54B6B015730C}" type="pres">
      <dgm:prSet presAssocID="{33289EBE-367C-4D9A-8C66-43B60257B5A6}" presName="dummy" presStyleCnt="0"/>
      <dgm:spPr/>
    </dgm:pt>
    <dgm:pt modelId="{146F9619-1506-4CC6-9A22-18BB4D6916A9}" type="pres">
      <dgm:prSet presAssocID="{187EE945-85C8-4BD1-9CCA-946E23A8B5B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641C53A-F239-4623-A170-65FA58CEBD48}" type="pres">
      <dgm:prSet presAssocID="{E30C31AD-4704-4131-A4D7-BC179DFC6776}" presName="node" presStyleLbl="node1" presStyleIdx="1" presStyleCnt="4" custScaleX="154311" custScaleY="113042" custRadScaleRad="120973" custRadScaleInc="-1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8AE5E-61C5-423B-B55B-DCFCD18F831D}" type="pres">
      <dgm:prSet presAssocID="{E30C31AD-4704-4131-A4D7-BC179DFC6776}" presName="dummy" presStyleCnt="0"/>
      <dgm:spPr/>
    </dgm:pt>
    <dgm:pt modelId="{868EFD35-1991-45EA-AC40-21C9D6B8A645}" type="pres">
      <dgm:prSet presAssocID="{A4AABBE3-B423-4AC1-80E1-34A7B3E7B7C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0F1D379-57B6-4174-A673-7E4DA61373C3}" type="pres">
      <dgm:prSet presAssocID="{145C51DE-871B-489B-B68B-9B422FAE794E}" presName="node" presStyleLbl="node1" presStyleIdx="2" presStyleCnt="4" custScaleX="154311" custScaleY="113042" custRadScaleRad="99190" custRadScaleInc="-21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9EC2A-0D65-4505-BFCB-CB71BE2C1EAE}" type="pres">
      <dgm:prSet presAssocID="{145C51DE-871B-489B-B68B-9B422FAE794E}" presName="dummy" presStyleCnt="0"/>
      <dgm:spPr/>
    </dgm:pt>
    <dgm:pt modelId="{8715102B-6B88-4F3D-8428-0ACD73046E0F}" type="pres">
      <dgm:prSet presAssocID="{B271F0D0-682B-44B6-8004-CE66B18A0B7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7FC9703-5CF7-4915-A786-84859963EE0B}" type="pres">
      <dgm:prSet presAssocID="{A6758D93-7E53-43C1-91D5-2DE65576EB33}" presName="node" presStyleLbl="node1" presStyleIdx="3" presStyleCnt="4" custScaleX="154311" custScaleY="113042" custRadScaleRad="106538" custRadScaleInc="-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0DA1D-2F40-4FD5-A231-EBC637D1B0EA}" type="pres">
      <dgm:prSet presAssocID="{A6758D93-7E53-43C1-91D5-2DE65576EB33}" presName="dummy" presStyleCnt="0"/>
      <dgm:spPr/>
    </dgm:pt>
    <dgm:pt modelId="{F3557538-7A20-47BA-BB62-224C7AF29EDA}" type="pres">
      <dgm:prSet presAssocID="{F95C8472-C71F-4F4F-96C1-738D3FA0DFF8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2EE65F6-ED2C-4DAB-9B58-674FF97017D7}" type="presOf" srcId="{A4AABBE3-B423-4AC1-80E1-34A7B3E7B7CD}" destId="{868EFD35-1991-45EA-AC40-21C9D6B8A645}" srcOrd="0" destOrd="0" presId="urn:microsoft.com/office/officeart/2005/8/layout/radial6"/>
    <dgm:cxn modelId="{130651CF-44B1-4BFB-9CED-607C87182DC3}" type="presOf" srcId="{052E3A63-F278-4FB9-8A64-874B1793D32D}" destId="{885CCF2D-A1FD-44A6-A98A-45C7EC38A9BD}" srcOrd="0" destOrd="0" presId="urn:microsoft.com/office/officeart/2005/8/layout/radial6"/>
    <dgm:cxn modelId="{6223664E-DDD6-4A16-9489-F8F75A923601}" srcId="{052E3A63-F278-4FB9-8A64-874B1793D32D}" destId="{33289EBE-367C-4D9A-8C66-43B60257B5A6}" srcOrd="0" destOrd="0" parTransId="{D69F8F77-018E-4965-A72C-882C817049B7}" sibTransId="{187EE945-85C8-4BD1-9CCA-946E23A8B5B3}"/>
    <dgm:cxn modelId="{9D0B9336-8919-4CDB-A261-680F35ABD3A4}" type="presOf" srcId="{F95C8472-C71F-4F4F-96C1-738D3FA0DFF8}" destId="{F3557538-7A20-47BA-BB62-224C7AF29EDA}" srcOrd="0" destOrd="0" presId="urn:microsoft.com/office/officeart/2005/8/layout/radial6"/>
    <dgm:cxn modelId="{5DD0BB87-5D09-418F-AB65-BEF42BA4A9E5}" type="presOf" srcId="{E30C31AD-4704-4131-A4D7-BC179DFC6776}" destId="{8641C53A-F239-4623-A170-65FA58CEBD48}" srcOrd="0" destOrd="0" presId="urn:microsoft.com/office/officeart/2005/8/layout/radial6"/>
    <dgm:cxn modelId="{529D9534-CCBC-4702-8B2E-C8BAC0BB7095}" srcId="{052E3A63-F278-4FB9-8A64-874B1793D32D}" destId="{145C51DE-871B-489B-B68B-9B422FAE794E}" srcOrd="2" destOrd="0" parTransId="{2F750063-B89F-40E1-8A0C-92C1433D50BD}" sibTransId="{B271F0D0-682B-44B6-8004-CE66B18A0B7F}"/>
    <dgm:cxn modelId="{C02B1F7B-31E0-4DA6-84EB-4F29B261C39D}" type="presOf" srcId="{33289EBE-367C-4D9A-8C66-43B60257B5A6}" destId="{06B245AC-9790-413D-9658-D4EA3188A02A}" srcOrd="0" destOrd="0" presId="urn:microsoft.com/office/officeart/2005/8/layout/radial6"/>
    <dgm:cxn modelId="{B8255CCE-979B-409D-8545-907527C13962}" type="presOf" srcId="{145C51DE-871B-489B-B68B-9B422FAE794E}" destId="{20F1D379-57B6-4174-A673-7E4DA61373C3}" srcOrd="0" destOrd="0" presId="urn:microsoft.com/office/officeart/2005/8/layout/radial6"/>
    <dgm:cxn modelId="{BD0B6497-F3FF-4FAF-AD43-368E96A89634}" srcId="{052E3A63-F278-4FB9-8A64-874B1793D32D}" destId="{A6758D93-7E53-43C1-91D5-2DE65576EB33}" srcOrd="3" destOrd="0" parTransId="{5337498E-AC06-4C32-BF66-EB58BD373647}" sibTransId="{F95C8472-C71F-4F4F-96C1-738D3FA0DFF8}"/>
    <dgm:cxn modelId="{E161AE73-2123-4183-8278-90A28EC9C0E1}" type="presOf" srcId="{187EE945-85C8-4BD1-9CCA-946E23A8B5B3}" destId="{146F9619-1506-4CC6-9A22-18BB4D6916A9}" srcOrd="0" destOrd="0" presId="urn:microsoft.com/office/officeart/2005/8/layout/radial6"/>
    <dgm:cxn modelId="{19B76938-C09F-4B2C-BD4E-09C0356B16BC}" srcId="{052E3A63-F278-4FB9-8A64-874B1793D32D}" destId="{E30C31AD-4704-4131-A4D7-BC179DFC6776}" srcOrd="1" destOrd="0" parTransId="{BF7321BC-2AEA-4709-912B-552E5E7CF8EB}" sibTransId="{A4AABBE3-B423-4AC1-80E1-34A7B3E7B7CD}"/>
    <dgm:cxn modelId="{60F11563-BBD0-4703-B30C-0C6328611476}" type="presOf" srcId="{A6758D93-7E53-43C1-91D5-2DE65576EB33}" destId="{57FC9703-5CF7-4915-A786-84859963EE0B}" srcOrd="0" destOrd="0" presId="urn:microsoft.com/office/officeart/2005/8/layout/radial6"/>
    <dgm:cxn modelId="{9D2C1501-3A64-4FF7-8FFD-1169B4C3DA40}" type="presOf" srcId="{82FEE23D-C0EC-4398-881F-E71C2276FDE8}" destId="{7AF73A70-10B7-41FE-98AE-D70CA7E8BB81}" srcOrd="0" destOrd="0" presId="urn:microsoft.com/office/officeart/2005/8/layout/radial6"/>
    <dgm:cxn modelId="{F657BC91-8BA9-4154-985D-06CBDA5E4016}" type="presOf" srcId="{B271F0D0-682B-44B6-8004-CE66B18A0B7F}" destId="{8715102B-6B88-4F3D-8428-0ACD73046E0F}" srcOrd="0" destOrd="0" presId="urn:microsoft.com/office/officeart/2005/8/layout/radial6"/>
    <dgm:cxn modelId="{4DE51178-B54D-45BD-8CDD-3A9B03BB8236}" srcId="{82FEE23D-C0EC-4398-881F-E71C2276FDE8}" destId="{052E3A63-F278-4FB9-8A64-874B1793D32D}" srcOrd="0" destOrd="0" parTransId="{3B57FBD5-316D-4F8F-8D08-7288671FB2F4}" sibTransId="{4473FA95-75F9-4A4F-B57C-60EA7FDA5849}"/>
    <dgm:cxn modelId="{B6A324E1-86C8-45B2-B159-220432B33B11}" type="presParOf" srcId="{7AF73A70-10B7-41FE-98AE-D70CA7E8BB81}" destId="{885CCF2D-A1FD-44A6-A98A-45C7EC38A9BD}" srcOrd="0" destOrd="0" presId="urn:microsoft.com/office/officeart/2005/8/layout/radial6"/>
    <dgm:cxn modelId="{C866DF84-9D01-4F17-A216-4D7F88ACE336}" type="presParOf" srcId="{7AF73A70-10B7-41FE-98AE-D70CA7E8BB81}" destId="{06B245AC-9790-413D-9658-D4EA3188A02A}" srcOrd="1" destOrd="0" presId="urn:microsoft.com/office/officeart/2005/8/layout/radial6"/>
    <dgm:cxn modelId="{758538A6-FEE6-4FB9-820E-EF4F555CC5B9}" type="presParOf" srcId="{7AF73A70-10B7-41FE-98AE-D70CA7E8BB81}" destId="{D1B59A9A-3262-419C-AB2C-54B6B015730C}" srcOrd="2" destOrd="0" presId="urn:microsoft.com/office/officeart/2005/8/layout/radial6"/>
    <dgm:cxn modelId="{FAD2C2FE-7458-46AC-AFCD-3FF645DB3418}" type="presParOf" srcId="{7AF73A70-10B7-41FE-98AE-D70CA7E8BB81}" destId="{146F9619-1506-4CC6-9A22-18BB4D6916A9}" srcOrd="3" destOrd="0" presId="urn:microsoft.com/office/officeart/2005/8/layout/radial6"/>
    <dgm:cxn modelId="{52FCDC41-E509-40E7-A5C4-DCA2B06CF7E5}" type="presParOf" srcId="{7AF73A70-10B7-41FE-98AE-D70CA7E8BB81}" destId="{8641C53A-F239-4623-A170-65FA58CEBD48}" srcOrd="4" destOrd="0" presId="urn:microsoft.com/office/officeart/2005/8/layout/radial6"/>
    <dgm:cxn modelId="{D46B147F-135D-407B-AD76-19E90A582725}" type="presParOf" srcId="{7AF73A70-10B7-41FE-98AE-D70CA7E8BB81}" destId="{E4C8AE5E-61C5-423B-B55B-DCFCD18F831D}" srcOrd="5" destOrd="0" presId="urn:microsoft.com/office/officeart/2005/8/layout/radial6"/>
    <dgm:cxn modelId="{590DBCE9-5CB2-4005-B857-C07E03D40AF9}" type="presParOf" srcId="{7AF73A70-10B7-41FE-98AE-D70CA7E8BB81}" destId="{868EFD35-1991-45EA-AC40-21C9D6B8A645}" srcOrd="6" destOrd="0" presId="urn:microsoft.com/office/officeart/2005/8/layout/radial6"/>
    <dgm:cxn modelId="{4F25B6F7-D1BB-4141-8295-8ACEBE29BEBF}" type="presParOf" srcId="{7AF73A70-10B7-41FE-98AE-D70CA7E8BB81}" destId="{20F1D379-57B6-4174-A673-7E4DA61373C3}" srcOrd="7" destOrd="0" presId="urn:microsoft.com/office/officeart/2005/8/layout/radial6"/>
    <dgm:cxn modelId="{FDED19EF-201B-4A68-A0A2-82E7D3394E20}" type="presParOf" srcId="{7AF73A70-10B7-41FE-98AE-D70CA7E8BB81}" destId="{4CD9EC2A-0D65-4505-BFCB-CB71BE2C1EAE}" srcOrd="8" destOrd="0" presId="urn:microsoft.com/office/officeart/2005/8/layout/radial6"/>
    <dgm:cxn modelId="{0A19287C-11D1-4CE7-BF60-716B3379232A}" type="presParOf" srcId="{7AF73A70-10B7-41FE-98AE-D70CA7E8BB81}" destId="{8715102B-6B88-4F3D-8428-0ACD73046E0F}" srcOrd="9" destOrd="0" presId="urn:microsoft.com/office/officeart/2005/8/layout/radial6"/>
    <dgm:cxn modelId="{902F6554-E808-4131-BF97-8D6DE41916FE}" type="presParOf" srcId="{7AF73A70-10B7-41FE-98AE-D70CA7E8BB81}" destId="{57FC9703-5CF7-4915-A786-84859963EE0B}" srcOrd="10" destOrd="0" presId="urn:microsoft.com/office/officeart/2005/8/layout/radial6"/>
    <dgm:cxn modelId="{FB0DAB7E-0935-440E-BCE0-4502617F271F}" type="presParOf" srcId="{7AF73A70-10B7-41FE-98AE-D70CA7E8BB81}" destId="{D340DA1D-2F40-4FD5-A231-EBC637D1B0EA}" srcOrd="11" destOrd="0" presId="urn:microsoft.com/office/officeart/2005/8/layout/radial6"/>
    <dgm:cxn modelId="{81519984-A5B9-430D-BC0B-157E01E79B30}" type="presParOf" srcId="{7AF73A70-10B7-41FE-98AE-D70CA7E8BB81}" destId="{F3557538-7A20-47BA-BB62-224C7AF29ED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C243BA-6162-4004-AACB-81960B669C2D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BF58E75D-6665-4ADA-86FD-BC8F33B7EF7C}">
      <dgm:prSet phldrT="[Text]"/>
      <dgm:spPr/>
      <dgm:t>
        <a:bodyPr/>
        <a:lstStyle/>
        <a:p>
          <a:r>
            <a:rPr lang="en-AU" dirty="0"/>
            <a:t>CEO</a:t>
          </a:r>
        </a:p>
      </dgm:t>
    </dgm:pt>
    <dgm:pt modelId="{9594D65E-8753-4F33-8F9D-7C1C20986884}" type="parTrans" cxnId="{9FD67F13-A6F2-4EC9-BE0E-6E45CAE632F2}">
      <dgm:prSet/>
      <dgm:spPr/>
      <dgm:t>
        <a:bodyPr/>
        <a:lstStyle/>
        <a:p>
          <a:endParaRPr lang="en-AU"/>
        </a:p>
      </dgm:t>
    </dgm:pt>
    <dgm:pt modelId="{3A324055-81DB-429F-BB6B-F7B86583A4F4}" type="sibTrans" cxnId="{9FD67F13-A6F2-4EC9-BE0E-6E45CAE632F2}">
      <dgm:prSet/>
      <dgm:spPr/>
      <dgm:t>
        <a:bodyPr/>
        <a:lstStyle/>
        <a:p>
          <a:endParaRPr lang="en-AU"/>
        </a:p>
      </dgm:t>
    </dgm:pt>
    <dgm:pt modelId="{D0568062-ECF6-4069-9C1D-963DA372D555}">
      <dgm:prSet phldrT="[Text]"/>
      <dgm:spPr/>
      <dgm:t>
        <a:bodyPr/>
        <a:lstStyle/>
        <a:p>
          <a:r>
            <a:rPr lang="en-AU" dirty="0"/>
            <a:t>Sales &amp; Marketing</a:t>
          </a:r>
        </a:p>
      </dgm:t>
    </dgm:pt>
    <dgm:pt modelId="{47870049-D379-484E-9065-A991A512FCD9}" type="parTrans" cxnId="{F01F2035-89C2-4DDD-B77D-7CB30CAB68EA}">
      <dgm:prSet/>
      <dgm:spPr/>
      <dgm:t>
        <a:bodyPr/>
        <a:lstStyle/>
        <a:p>
          <a:endParaRPr lang="en-AU"/>
        </a:p>
      </dgm:t>
    </dgm:pt>
    <dgm:pt modelId="{8AA1125F-ED6F-420E-ABAD-154F10464FA8}" type="sibTrans" cxnId="{F01F2035-89C2-4DDD-B77D-7CB30CAB68EA}">
      <dgm:prSet/>
      <dgm:spPr/>
      <dgm:t>
        <a:bodyPr/>
        <a:lstStyle/>
        <a:p>
          <a:endParaRPr lang="en-AU"/>
        </a:p>
      </dgm:t>
    </dgm:pt>
    <dgm:pt modelId="{5CD764A8-E1F2-40B3-B9D5-D5391597D44C}">
      <dgm:prSet phldrT="[Text]"/>
      <dgm:spPr/>
      <dgm:t>
        <a:bodyPr/>
        <a:lstStyle/>
        <a:p>
          <a:r>
            <a:rPr lang="en-AU" dirty="0"/>
            <a:t>Finance</a:t>
          </a:r>
        </a:p>
      </dgm:t>
    </dgm:pt>
    <dgm:pt modelId="{C0EA96F3-B48D-438C-9FF1-DA2D7594A8FD}" type="parTrans" cxnId="{F6213D3C-8B05-4A07-B63C-1E1A77BDE61E}">
      <dgm:prSet/>
      <dgm:spPr/>
      <dgm:t>
        <a:bodyPr/>
        <a:lstStyle/>
        <a:p>
          <a:endParaRPr lang="en-AU"/>
        </a:p>
      </dgm:t>
    </dgm:pt>
    <dgm:pt modelId="{AB433B2C-96C9-4A7D-B5D9-27E40A7E4460}" type="sibTrans" cxnId="{F6213D3C-8B05-4A07-B63C-1E1A77BDE61E}">
      <dgm:prSet/>
      <dgm:spPr/>
      <dgm:t>
        <a:bodyPr/>
        <a:lstStyle/>
        <a:p>
          <a:endParaRPr lang="en-AU"/>
        </a:p>
      </dgm:t>
    </dgm:pt>
    <dgm:pt modelId="{D235FAA6-87B9-4DE6-A4B3-ADE200237BED}">
      <dgm:prSet phldrT="[Text]"/>
      <dgm:spPr/>
      <dgm:t>
        <a:bodyPr/>
        <a:lstStyle/>
        <a:p>
          <a:r>
            <a:rPr lang="en-AU" dirty="0"/>
            <a:t>Operations</a:t>
          </a:r>
        </a:p>
      </dgm:t>
    </dgm:pt>
    <dgm:pt modelId="{C72F0A1B-3D3A-43A5-B47F-2C51B48D50D4}" type="parTrans" cxnId="{CD228F9A-119B-460F-9004-AC3CEE3984F0}">
      <dgm:prSet/>
      <dgm:spPr/>
      <dgm:t>
        <a:bodyPr/>
        <a:lstStyle/>
        <a:p>
          <a:endParaRPr lang="en-AU"/>
        </a:p>
      </dgm:t>
    </dgm:pt>
    <dgm:pt modelId="{2C85F0EF-0AC6-47D2-B7B3-20515188FBBD}" type="sibTrans" cxnId="{CD228F9A-119B-460F-9004-AC3CEE3984F0}">
      <dgm:prSet/>
      <dgm:spPr/>
      <dgm:t>
        <a:bodyPr/>
        <a:lstStyle/>
        <a:p>
          <a:endParaRPr lang="en-AU"/>
        </a:p>
      </dgm:t>
    </dgm:pt>
    <dgm:pt modelId="{1086E3F0-87E7-472A-BB1B-35B669910162}" type="pres">
      <dgm:prSet presAssocID="{61C243BA-6162-4004-AACB-81960B669C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0CF6D5-C0ED-4929-99F9-050999A6B89D}" type="pres">
      <dgm:prSet presAssocID="{BF58E75D-6665-4ADA-86FD-BC8F33B7EF7C}" presName="hierRoot1" presStyleCnt="0">
        <dgm:presLayoutVars>
          <dgm:hierBranch val="init"/>
        </dgm:presLayoutVars>
      </dgm:prSet>
      <dgm:spPr/>
    </dgm:pt>
    <dgm:pt modelId="{C25AFBCE-3658-402F-9C1A-63E364E6DD8F}" type="pres">
      <dgm:prSet presAssocID="{BF58E75D-6665-4ADA-86FD-BC8F33B7EF7C}" presName="rootComposite1" presStyleCnt="0"/>
      <dgm:spPr/>
    </dgm:pt>
    <dgm:pt modelId="{9551C621-9DC3-4DFE-A67A-47212227820F}" type="pres">
      <dgm:prSet presAssocID="{BF58E75D-6665-4ADA-86FD-BC8F33B7EF7C}" presName="rootText1" presStyleLbl="node0" presStyleIdx="0" presStyleCnt="1" custLinFactNeighborX="3538" custLinFactNeighborY="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286B22-B78A-4E29-84A6-59E9F58ACAC2}" type="pres">
      <dgm:prSet presAssocID="{BF58E75D-6665-4ADA-86FD-BC8F33B7EF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CBF4512-D0CB-4C76-80E0-D6B69BCBE183}" type="pres">
      <dgm:prSet presAssocID="{BF58E75D-6665-4ADA-86FD-BC8F33B7EF7C}" presName="hierChild2" presStyleCnt="0"/>
      <dgm:spPr/>
    </dgm:pt>
    <dgm:pt modelId="{9EA8CE4A-7565-42B0-A296-4BD6D716364E}" type="pres">
      <dgm:prSet presAssocID="{47870049-D379-484E-9065-A991A512FCD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201CBAB-DAA8-4127-A452-7394B800E9E4}" type="pres">
      <dgm:prSet presAssocID="{D0568062-ECF6-4069-9C1D-963DA372D555}" presName="hierRoot2" presStyleCnt="0">
        <dgm:presLayoutVars>
          <dgm:hierBranch val="init"/>
        </dgm:presLayoutVars>
      </dgm:prSet>
      <dgm:spPr/>
    </dgm:pt>
    <dgm:pt modelId="{5AC9C8E8-9C1F-402E-B139-E57E86645777}" type="pres">
      <dgm:prSet presAssocID="{D0568062-ECF6-4069-9C1D-963DA372D555}" presName="rootComposite" presStyleCnt="0"/>
      <dgm:spPr/>
    </dgm:pt>
    <dgm:pt modelId="{AE147868-B63E-41F5-89FE-A39396876B49}" type="pres">
      <dgm:prSet presAssocID="{D0568062-ECF6-4069-9C1D-963DA372D555}" presName="rootText" presStyleLbl="node2" presStyleIdx="0" presStyleCnt="3" custLinFactNeighborX="3538" custLinFactNeighborY="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7453F-E279-4BF4-AC7D-29030CCEFAB8}" type="pres">
      <dgm:prSet presAssocID="{D0568062-ECF6-4069-9C1D-963DA372D555}" presName="rootConnector" presStyleLbl="node2" presStyleIdx="0" presStyleCnt="3"/>
      <dgm:spPr/>
      <dgm:t>
        <a:bodyPr/>
        <a:lstStyle/>
        <a:p>
          <a:endParaRPr lang="en-US"/>
        </a:p>
      </dgm:t>
    </dgm:pt>
    <dgm:pt modelId="{57ABA5EE-C77C-4BED-9859-D33CDB21A208}" type="pres">
      <dgm:prSet presAssocID="{D0568062-ECF6-4069-9C1D-963DA372D555}" presName="hierChild4" presStyleCnt="0"/>
      <dgm:spPr/>
    </dgm:pt>
    <dgm:pt modelId="{F2AB49CA-AC7A-48F3-821A-D6AC4653F0FE}" type="pres">
      <dgm:prSet presAssocID="{D0568062-ECF6-4069-9C1D-963DA372D555}" presName="hierChild5" presStyleCnt="0"/>
      <dgm:spPr/>
    </dgm:pt>
    <dgm:pt modelId="{6A4C0681-D71A-461D-B9A3-77010E6182CE}" type="pres">
      <dgm:prSet presAssocID="{C0EA96F3-B48D-438C-9FF1-DA2D7594A8F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0ECB85B-55DC-4342-A1BB-8E4079E86B85}" type="pres">
      <dgm:prSet presAssocID="{5CD764A8-E1F2-40B3-B9D5-D5391597D44C}" presName="hierRoot2" presStyleCnt="0">
        <dgm:presLayoutVars>
          <dgm:hierBranch val="init"/>
        </dgm:presLayoutVars>
      </dgm:prSet>
      <dgm:spPr/>
    </dgm:pt>
    <dgm:pt modelId="{9F02F299-09A8-4F19-A630-B735630ACE7F}" type="pres">
      <dgm:prSet presAssocID="{5CD764A8-E1F2-40B3-B9D5-D5391597D44C}" presName="rootComposite" presStyleCnt="0"/>
      <dgm:spPr/>
    </dgm:pt>
    <dgm:pt modelId="{F5291659-B309-4710-AC51-59C261D8B93F}" type="pres">
      <dgm:prSet presAssocID="{5CD764A8-E1F2-40B3-B9D5-D5391597D44C}" presName="rootText" presStyleLbl="node2" presStyleIdx="1" presStyleCnt="3" custLinFactNeighborX="3538" custLinFactNeighborY="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2F27EE-3853-4450-9395-DF528621F3C4}" type="pres">
      <dgm:prSet presAssocID="{5CD764A8-E1F2-40B3-B9D5-D5391597D44C}" presName="rootConnector" presStyleLbl="node2" presStyleIdx="1" presStyleCnt="3"/>
      <dgm:spPr/>
      <dgm:t>
        <a:bodyPr/>
        <a:lstStyle/>
        <a:p>
          <a:endParaRPr lang="en-US"/>
        </a:p>
      </dgm:t>
    </dgm:pt>
    <dgm:pt modelId="{539DC76A-8A7F-4BAF-919C-0244A2E197F2}" type="pres">
      <dgm:prSet presAssocID="{5CD764A8-E1F2-40B3-B9D5-D5391597D44C}" presName="hierChild4" presStyleCnt="0"/>
      <dgm:spPr/>
    </dgm:pt>
    <dgm:pt modelId="{734E2140-1F00-4278-94B8-5234E185BA04}" type="pres">
      <dgm:prSet presAssocID="{5CD764A8-E1F2-40B3-B9D5-D5391597D44C}" presName="hierChild5" presStyleCnt="0"/>
      <dgm:spPr/>
    </dgm:pt>
    <dgm:pt modelId="{2FD7DA56-610D-4B0F-BEDB-6E5B85A31B0C}" type="pres">
      <dgm:prSet presAssocID="{C72F0A1B-3D3A-43A5-B47F-2C51B48D50D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2B23082-04C3-4FB7-ABD1-22EE21402B62}" type="pres">
      <dgm:prSet presAssocID="{D235FAA6-87B9-4DE6-A4B3-ADE200237BED}" presName="hierRoot2" presStyleCnt="0">
        <dgm:presLayoutVars>
          <dgm:hierBranch val="init"/>
        </dgm:presLayoutVars>
      </dgm:prSet>
      <dgm:spPr/>
    </dgm:pt>
    <dgm:pt modelId="{BA877F1A-F39E-4F26-807A-1DF750A0EE76}" type="pres">
      <dgm:prSet presAssocID="{D235FAA6-87B9-4DE6-A4B3-ADE200237BED}" presName="rootComposite" presStyleCnt="0"/>
      <dgm:spPr/>
    </dgm:pt>
    <dgm:pt modelId="{90F0EFED-27C3-47E3-A412-7C8729459859}" type="pres">
      <dgm:prSet presAssocID="{D235FAA6-87B9-4DE6-A4B3-ADE200237BE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7F28C7-DEE7-443C-AD8F-41065F019A04}" type="pres">
      <dgm:prSet presAssocID="{D235FAA6-87B9-4DE6-A4B3-ADE200237BED}" presName="rootConnector" presStyleLbl="node2" presStyleIdx="2" presStyleCnt="3"/>
      <dgm:spPr/>
      <dgm:t>
        <a:bodyPr/>
        <a:lstStyle/>
        <a:p>
          <a:endParaRPr lang="en-US"/>
        </a:p>
      </dgm:t>
    </dgm:pt>
    <dgm:pt modelId="{76595EDD-DABF-43BE-A3CC-BC1A886E8DBF}" type="pres">
      <dgm:prSet presAssocID="{D235FAA6-87B9-4DE6-A4B3-ADE200237BED}" presName="hierChild4" presStyleCnt="0"/>
      <dgm:spPr/>
    </dgm:pt>
    <dgm:pt modelId="{2B8FEC02-F45F-441F-8A09-C36D99E4AEDC}" type="pres">
      <dgm:prSet presAssocID="{D235FAA6-87B9-4DE6-A4B3-ADE200237BED}" presName="hierChild5" presStyleCnt="0"/>
      <dgm:spPr/>
    </dgm:pt>
    <dgm:pt modelId="{4847344F-AC44-473F-A708-422FF730889D}" type="pres">
      <dgm:prSet presAssocID="{BF58E75D-6665-4ADA-86FD-BC8F33B7EF7C}" presName="hierChild3" presStyleCnt="0"/>
      <dgm:spPr/>
    </dgm:pt>
  </dgm:ptLst>
  <dgm:cxnLst>
    <dgm:cxn modelId="{94AF6A72-CA3F-44D4-93DF-8EB7976E1B08}" type="presOf" srcId="{D0568062-ECF6-4069-9C1D-963DA372D555}" destId="{A277453F-E279-4BF4-AC7D-29030CCEFAB8}" srcOrd="1" destOrd="0" presId="urn:microsoft.com/office/officeart/2005/8/layout/orgChart1"/>
    <dgm:cxn modelId="{1B7F5DA7-B5E5-4A30-A35B-3F27CF84AFCE}" type="presOf" srcId="{C72F0A1B-3D3A-43A5-B47F-2C51B48D50D4}" destId="{2FD7DA56-610D-4B0F-BEDB-6E5B85A31B0C}" srcOrd="0" destOrd="0" presId="urn:microsoft.com/office/officeart/2005/8/layout/orgChart1"/>
    <dgm:cxn modelId="{9FD67F13-A6F2-4EC9-BE0E-6E45CAE632F2}" srcId="{61C243BA-6162-4004-AACB-81960B669C2D}" destId="{BF58E75D-6665-4ADA-86FD-BC8F33B7EF7C}" srcOrd="0" destOrd="0" parTransId="{9594D65E-8753-4F33-8F9D-7C1C20986884}" sibTransId="{3A324055-81DB-429F-BB6B-F7B86583A4F4}"/>
    <dgm:cxn modelId="{F6213D3C-8B05-4A07-B63C-1E1A77BDE61E}" srcId="{BF58E75D-6665-4ADA-86FD-BC8F33B7EF7C}" destId="{5CD764A8-E1F2-40B3-B9D5-D5391597D44C}" srcOrd="1" destOrd="0" parTransId="{C0EA96F3-B48D-438C-9FF1-DA2D7594A8FD}" sibTransId="{AB433B2C-96C9-4A7D-B5D9-27E40A7E4460}"/>
    <dgm:cxn modelId="{C819921A-8D11-4862-ADB2-AF76B6A5F549}" type="presOf" srcId="{C0EA96F3-B48D-438C-9FF1-DA2D7594A8FD}" destId="{6A4C0681-D71A-461D-B9A3-77010E6182CE}" srcOrd="0" destOrd="0" presId="urn:microsoft.com/office/officeart/2005/8/layout/orgChart1"/>
    <dgm:cxn modelId="{F4001980-7308-4760-B067-48BCBFF99283}" type="presOf" srcId="{D235FAA6-87B9-4DE6-A4B3-ADE200237BED}" destId="{90F0EFED-27C3-47E3-A412-7C8729459859}" srcOrd="0" destOrd="0" presId="urn:microsoft.com/office/officeart/2005/8/layout/orgChart1"/>
    <dgm:cxn modelId="{34611DDF-1736-43F6-B2CD-8D83C27901DA}" type="presOf" srcId="{47870049-D379-484E-9065-A991A512FCD9}" destId="{9EA8CE4A-7565-42B0-A296-4BD6D716364E}" srcOrd="0" destOrd="0" presId="urn:microsoft.com/office/officeart/2005/8/layout/orgChart1"/>
    <dgm:cxn modelId="{7F6016E1-A5FC-45F6-8CE1-0BDB6C09AF13}" type="presOf" srcId="{D235FAA6-87B9-4DE6-A4B3-ADE200237BED}" destId="{1F7F28C7-DEE7-443C-AD8F-41065F019A04}" srcOrd="1" destOrd="0" presId="urn:microsoft.com/office/officeart/2005/8/layout/orgChart1"/>
    <dgm:cxn modelId="{2330AF79-C42B-480B-9589-0BBFEBE47876}" type="presOf" srcId="{BF58E75D-6665-4ADA-86FD-BC8F33B7EF7C}" destId="{9551C621-9DC3-4DFE-A67A-47212227820F}" srcOrd="0" destOrd="0" presId="urn:microsoft.com/office/officeart/2005/8/layout/orgChart1"/>
    <dgm:cxn modelId="{35812EC2-300F-4E1B-B0DD-23147004CEAC}" type="presOf" srcId="{5CD764A8-E1F2-40B3-B9D5-D5391597D44C}" destId="{AA2F27EE-3853-4450-9395-DF528621F3C4}" srcOrd="1" destOrd="0" presId="urn:microsoft.com/office/officeart/2005/8/layout/orgChart1"/>
    <dgm:cxn modelId="{6923432D-4D72-4548-9967-78FD785DC1C3}" type="presOf" srcId="{D0568062-ECF6-4069-9C1D-963DA372D555}" destId="{AE147868-B63E-41F5-89FE-A39396876B49}" srcOrd="0" destOrd="0" presId="urn:microsoft.com/office/officeart/2005/8/layout/orgChart1"/>
    <dgm:cxn modelId="{F01F2035-89C2-4DDD-B77D-7CB30CAB68EA}" srcId="{BF58E75D-6665-4ADA-86FD-BC8F33B7EF7C}" destId="{D0568062-ECF6-4069-9C1D-963DA372D555}" srcOrd="0" destOrd="0" parTransId="{47870049-D379-484E-9065-A991A512FCD9}" sibTransId="{8AA1125F-ED6F-420E-ABAD-154F10464FA8}"/>
    <dgm:cxn modelId="{38504CAE-90C7-4B8F-9B95-B7C9E5D8DE4C}" type="presOf" srcId="{BF58E75D-6665-4ADA-86FD-BC8F33B7EF7C}" destId="{87286B22-B78A-4E29-84A6-59E9F58ACAC2}" srcOrd="1" destOrd="0" presId="urn:microsoft.com/office/officeart/2005/8/layout/orgChart1"/>
    <dgm:cxn modelId="{CD228F9A-119B-460F-9004-AC3CEE3984F0}" srcId="{BF58E75D-6665-4ADA-86FD-BC8F33B7EF7C}" destId="{D235FAA6-87B9-4DE6-A4B3-ADE200237BED}" srcOrd="2" destOrd="0" parTransId="{C72F0A1B-3D3A-43A5-B47F-2C51B48D50D4}" sibTransId="{2C85F0EF-0AC6-47D2-B7B3-20515188FBBD}"/>
    <dgm:cxn modelId="{55900C4E-5383-4B97-9F50-C2D0D4F8958A}" type="presOf" srcId="{5CD764A8-E1F2-40B3-B9D5-D5391597D44C}" destId="{F5291659-B309-4710-AC51-59C261D8B93F}" srcOrd="0" destOrd="0" presId="urn:microsoft.com/office/officeart/2005/8/layout/orgChart1"/>
    <dgm:cxn modelId="{0AFC65D2-6203-485F-837B-DF303B5F29C5}" type="presOf" srcId="{61C243BA-6162-4004-AACB-81960B669C2D}" destId="{1086E3F0-87E7-472A-BB1B-35B669910162}" srcOrd="0" destOrd="0" presId="urn:microsoft.com/office/officeart/2005/8/layout/orgChart1"/>
    <dgm:cxn modelId="{C79E4A83-DB36-4DF2-89BE-7BD9BC336B3D}" type="presParOf" srcId="{1086E3F0-87E7-472A-BB1B-35B669910162}" destId="{190CF6D5-C0ED-4929-99F9-050999A6B89D}" srcOrd="0" destOrd="0" presId="urn:microsoft.com/office/officeart/2005/8/layout/orgChart1"/>
    <dgm:cxn modelId="{A8586C3E-0DD4-4437-B1D2-44A29EE4C56D}" type="presParOf" srcId="{190CF6D5-C0ED-4929-99F9-050999A6B89D}" destId="{C25AFBCE-3658-402F-9C1A-63E364E6DD8F}" srcOrd="0" destOrd="0" presId="urn:microsoft.com/office/officeart/2005/8/layout/orgChart1"/>
    <dgm:cxn modelId="{920F685E-FE5B-42C7-A825-CD265076DC28}" type="presParOf" srcId="{C25AFBCE-3658-402F-9C1A-63E364E6DD8F}" destId="{9551C621-9DC3-4DFE-A67A-47212227820F}" srcOrd="0" destOrd="0" presId="urn:microsoft.com/office/officeart/2005/8/layout/orgChart1"/>
    <dgm:cxn modelId="{95292AF7-8DA4-4B6E-9149-8967CB42D89E}" type="presParOf" srcId="{C25AFBCE-3658-402F-9C1A-63E364E6DD8F}" destId="{87286B22-B78A-4E29-84A6-59E9F58ACAC2}" srcOrd="1" destOrd="0" presId="urn:microsoft.com/office/officeart/2005/8/layout/orgChart1"/>
    <dgm:cxn modelId="{09A677AC-0A7C-491F-B3BE-6934D3C10DBA}" type="presParOf" srcId="{190CF6D5-C0ED-4929-99F9-050999A6B89D}" destId="{ACBF4512-D0CB-4C76-80E0-D6B69BCBE183}" srcOrd="1" destOrd="0" presId="urn:microsoft.com/office/officeart/2005/8/layout/orgChart1"/>
    <dgm:cxn modelId="{EA67DC18-BF41-4E70-8BD0-9F194F803541}" type="presParOf" srcId="{ACBF4512-D0CB-4C76-80E0-D6B69BCBE183}" destId="{9EA8CE4A-7565-42B0-A296-4BD6D716364E}" srcOrd="0" destOrd="0" presId="urn:microsoft.com/office/officeart/2005/8/layout/orgChart1"/>
    <dgm:cxn modelId="{1E5B9826-8BAC-4321-9861-F99BA35F88C9}" type="presParOf" srcId="{ACBF4512-D0CB-4C76-80E0-D6B69BCBE183}" destId="{F201CBAB-DAA8-4127-A452-7394B800E9E4}" srcOrd="1" destOrd="0" presId="urn:microsoft.com/office/officeart/2005/8/layout/orgChart1"/>
    <dgm:cxn modelId="{C335D4CF-0BDB-42C2-9490-D1C15AD2074C}" type="presParOf" srcId="{F201CBAB-DAA8-4127-A452-7394B800E9E4}" destId="{5AC9C8E8-9C1F-402E-B139-E57E86645777}" srcOrd="0" destOrd="0" presId="urn:microsoft.com/office/officeart/2005/8/layout/orgChart1"/>
    <dgm:cxn modelId="{EBC8CC61-53A3-4EAE-961B-C18BA2EB6215}" type="presParOf" srcId="{5AC9C8E8-9C1F-402E-B139-E57E86645777}" destId="{AE147868-B63E-41F5-89FE-A39396876B49}" srcOrd="0" destOrd="0" presId="urn:microsoft.com/office/officeart/2005/8/layout/orgChart1"/>
    <dgm:cxn modelId="{412DC818-E734-4D8C-A774-E1561ACD5009}" type="presParOf" srcId="{5AC9C8E8-9C1F-402E-B139-E57E86645777}" destId="{A277453F-E279-4BF4-AC7D-29030CCEFAB8}" srcOrd="1" destOrd="0" presId="urn:microsoft.com/office/officeart/2005/8/layout/orgChart1"/>
    <dgm:cxn modelId="{34312862-1141-4400-AD6C-B2E0C5871EAB}" type="presParOf" srcId="{F201CBAB-DAA8-4127-A452-7394B800E9E4}" destId="{57ABA5EE-C77C-4BED-9859-D33CDB21A208}" srcOrd="1" destOrd="0" presId="urn:microsoft.com/office/officeart/2005/8/layout/orgChart1"/>
    <dgm:cxn modelId="{F3302036-597D-49D9-8D6E-1E8136AFB74E}" type="presParOf" srcId="{F201CBAB-DAA8-4127-A452-7394B800E9E4}" destId="{F2AB49CA-AC7A-48F3-821A-D6AC4653F0FE}" srcOrd="2" destOrd="0" presId="urn:microsoft.com/office/officeart/2005/8/layout/orgChart1"/>
    <dgm:cxn modelId="{60DC0825-8179-4E8C-9B86-D40990244930}" type="presParOf" srcId="{ACBF4512-D0CB-4C76-80E0-D6B69BCBE183}" destId="{6A4C0681-D71A-461D-B9A3-77010E6182CE}" srcOrd="2" destOrd="0" presId="urn:microsoft.com/office/officeart/2005/8/layout/orgChart1"/>
    <dgm:cxn modelId="{8A61E7CF-C67E-4D71-9C75-ACE2C0EB4583}" type="presParOf" srcId="{ACBF4512-D0CB-4C76-80E0-D6B69BCBE183}" destId="{F0ECB85B-55DC-4342-A1BB-8E4079E86B85}" srcOrd="3" destOrd="0" presId="urn:microsoft.com/office/officeart/2005/8/layout/orgChart1"/>
    <dgm:cxn modelId="{03CBD980-50DE-484B-949B-4E4EBE0DE724}" type="presParOf" srcId="{F0ECB85B-55DC-4342-A1BB-8E4079E86B85}" destId="{9F02F299-09A8-4F19-A630-B735630ACE7F}" srcOrd="0" destOrd="0" presId="urn:microsoft.com/office/officeart/2005/8/layout/orgChart1"/>
    <dgm:cxn modelId="{B866CFC6-2377-42EB-8BD4-AFCEA34D9B51}" type="presParOf" srcId="{9F02F299-09A8-4F19-A630-B735630ACE7F}" destId="{F5291659-B309-4710-AC51-59C261D8B93F}" srcOrd="0" destOrd="0" presId="urn:microsoft.com/office/officeart/2005/8/layout/orgChart1"/>
    <dgm:cxn modelId="{DE9F1945-8DBF-4BDC-BED9-ACF003C55D3A}" type="presParOf" srcId="{9F02F299-09A8-4F19-A630-B735630ACE7F}" destId="{AA2F27EE-3853-4450-9395-DF528621F3C4}" srcOrd="1" destOrd="0" presId="urn:microsoft.com/office/officeart/2005/8/layout/orgChart1"/>
    <dgm:cxn modelId="{128A9991-5D69-47C3-9275-848F877E05F4}" type="presParOf" srcId="{F0ECB85B-55DC-4342-A1BB-8E4079E86B85}" destId="{539DC76A-8A7F-4BAF-919C-0244A2E197F2}" srcOrd="1" destOrd="0" presId="urn:microsoft.com/office/officeart/2005/8/layout/orgChart1"/>
    <dgm:cxn modelId="{C4F2E099-1E28-4F94-8EF6-C2068B78BDD1}" type="presParOf" srcId="{F0ECB85B-55DC-4342-A1BB-8E4079E86B85}" destId="{734E2140-1F00-4278-94B8-5234E185BA04}" srcOrd="2" destOrd="0" presId="urn:microsoft.com/office/officeart/2005/8/layout/orgChart1"/>
    <dgm:cxn modelId="{358A0506-6421-42ED-88DD-D9E91085AA37}" type="presParOf" srcId="{ACBF4512-D0CB-4C76-80E0-D6B69BCBE183}" destId="{2FD7DA56-610D-4B0F-BEDB-6E5B85A31B0C}" srcOrd="4" destOrd="0" presId="urn:microsoft.com/office/officeart/2005/8/layout/orgChart1"/>
    <dgm:cxn modelId="{97603F48-36D9-4078-8385-238F1FE3E6A4}" type="presParOf" srcId="{ACBF4512-D0CB-4C76-80E0-D6B69BCBE183}" destId="{F2B23082-04C3-4FB7-ABD1-22EE21402B62}" srcOrd="5" destOrd="0" presId="urn:microsoft.com/office/officeart/2005/8/layout/orgChart1"/>
    <dgm:cxn modelId="{F64D87DE-917C-4DEC-9764-38FC0CECF0B5}" type="presParOf" srcId="{F2B23082-04C3-4FB7-ABD1-22EE21402B62}" destId="{BA877F1A-F39E-4F26-807A-1DF750A0EE76}" srcOrd="0" destOrd="0" presId="urn:microsoft.com/office/officeart/2005/8/layout/orgChart1"/>
    <dgm:cxn modelId="{91CF0C1B-AA99-4CCB-B8D4-483AF1149ECB}" type="presParOf" srcId="{BA877F1A-F39E-4F26-807A-1DF750A0EE76}" destId="{90F0EFED-27C3-47E3-A412-7C8729459859}" srcOrd="0" destOrd="0" presId="urn:microsoft.com/office/officeart/2005/8/layout/orgChart1"/>
    <dgm:cxn modelId="{3509740D-5429-4274-97D4-3D957727599C}" type="presParOf" srcId="{BA877F1A-F39E-4F26-807A-1DF750A0EE76}" destId="{1F7F28C7-DEE7-443C-AD8F-41065F019A04}" srcOrd="1" destOrd="0" presId="urn:microsoft.com/office/officeart/2005/8/layout/orgChart1"/>
    <dgm:cxn modelId="{598274CF-8F69-48C9-AA88-2ACA3D6D049E}" type="presParOf" srcId="{F2B23082-04C3-4FB7-ABD1-22EE21402B62}" destId="{76595EDD-DABF-43BE-A3CC-BC1A886E8DBF}" srcOrd="1" destOrd="0" presId="urn:microsoft.com/office/officeart/2005/8/layout/orgChart1"/>
    <dgm:cxn modelId="{24EAE3BA-9FF0-4530-9868-FA32789507AB}" type="presParOf" srcId="{F2B23082-04C3-4FB7-ABD1-22EE21402B62}" destId="{2B8FEC02-F45F-441F-8A09-C36D99E4AEDC}" srcOrd="2" destOrd="0" presId="urn:microsoft.com/office/officeart/2005/8/layout/orgChart1"/>
    <dgm:cxn modelId="{B2045DD4-899D-46BD-94FF-BB402F92AF12}" type="presParOf" srcId="{190CF6D5-C0ED-4929-99F9-050999A6B89D}" destId="{4847344F-AC44-473F-A708-422FF73088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FD6C1-76A8-4CE8-A5FD-B15EB2160456}">
      <dsp:nvSpPr>
        <dsp:cNvPr id="0" name=""/>
        <dsp:cNvSpPr/>
      </dsp:nvSpPr>
      <dsp:spPr>
        <a:xfrm>
          <a:off x="0" y="337117"/>
          <a:ext cx="75724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D8401-D906-48E9-A77C-D7CFD49D7A2B}">
      <dsp:nvSpPr>
        <dsp:cNvPr id="0" name=""/>
        <dsp:cNvSpPr/>
      </dsp:nvSpPr>
      <dsp:spPr>
        <a:xfrm>
          <a:off x="378621" y="56677"/>
          <a:ext cx="5300699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b="1" kern="1200" dirty="0"/>
            <a:t>Functional: </a:t>
          </a:r>
          <a:r>
            <a:rPr lang="en-AU" sz="1900" kern="1200" dirty="0"/>
            <a:t>Jobs by functions performed</a:t>
          </a:r>
        </a:p>
      </dsp:txBody>
      <dsp:txXfrm>
        <a:off x="406001" y="84057"/>
        <a:ext cx="5245939" cy="506120"/>
      </dsp:txXfrm>
    </dsp:sp>
    <dsp:sp modelId="{55E2DB36-A640-4052-9990-40AE00625DA5}">
      <dsp:nvSpPr>
        <dsp:cNvPr id="0" name=""/>
        <dsp:cNvSpPr/>
      </dsp:nvSpPr>
      <dsp:spPr>
        <a:xfrm>
          <a:off x="0" y="1198957"/>
          <a:ext cx="75724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C7E9F-5964-49BF-8D10-F03454EEA002}">
      <dsp:nvSpPr>
        <dsp:cNvPr id="0" name=""/>
        <dsp:cNvSpPr/>
      </dsp:nvSpPr>
      <dsp:spPr>
        <a:xfrm>
          <a:off x="378621" y="918517"/>
          <a:ext cx="5300699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b="1" kern="1200" dirty="0"/>
            <a:t>Geographic: </a:t>
          </a:r>
          <a:r>
            <a:rPr lang="en-AU" sz="1900" kern="1200" dirty="0"/>
            <a:t>Jobs by geographic location</a:t>
          </a:r>
        </a:p>
      </dsp:txBody>
      <dsp:txXfrm>
        <a:off x="406001" y="945897"/>
        <a:ext cx="5245939" cy="506120"/>
      </dsp:txXfrm>
    </dsp:sp>
    <dsp:sp modelId="{7ADF9E49-AA9A-41BE-94E8-0C28D0A4DD43}">
      <dsp:nvSpPr>
        <dsp:cNvPr id="0" name=""/>
        <dsp:cNvSpPr/>
      </dsp:nvSpPr>
      <dsp:spPr>
        <a:xfrm>
          <a:off x="0" y="2060797"/>
          <a:ext cx="75724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3F09C-7B09-4C56-9C82-77B31FB713A2}">
      <dsp:nvSpPr>
        <dsp:cNvPr id="0" name=""/>
        <dsp:cNvSpPr/>
      </dsp:nvSpPr>
      <dsp:spPr>
        <a:xfrm>
          <a:off x="378621" y="1780357"/>
          <a:ext cx="5300699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b="1" kern="1200" dirty="0"/>
            <a:t>Product:</a:t>
          </a:r>
          <a:r>
            <a:rPr lang="en-AU" sz="1900" kern="1200" dirty="0"/>
            <a:t> Jobs by product line</a:t>
          </a:r>
        </a:p>
      </dsp:txBody>
      <dsp:txXfrm>
        <a:off x="406001" y="1807737"/>
        <a:ext cx="5245939" cy="506120"/>
      </dsp:txXfrm>
    </dsp:sp>
    <dsp:sp modelId="{2CED0A79-19DE-4521-BC91-39A147DC420E}">
      <dsp:nvSpPr>
        <dsp:cNvPr id="0" name=""/>
        <dsp:cNvSpPr/>
      </dsp:nvSpPr>
      <dsp:spPr>
        <a:xfrm>
          <a:off x="0" y="2922637"/>
          <a:ext cx="75724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13F10-91F9-4185-99AD-2FDF78081091}">
      <dsp:nvSpPr>
        <dsp:cNvPr id="0" name=""/>
        <dsp:cNvSpPr/>
      </dsp:nvSpPr>
      <dsp:spPr>
        <a:xfrm>
          <a:off x="378621" y="2642197"/>
          <a:ext cx="5300699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b="1" kern="1200" dirty="0"/>
            <a:t>Process: </a:t>
          </a:r>
          <a:r>
            <a:rPr lang="en-AU" sz="1900" kern="1200" dirty="0"/>
            <a:t>Jobs by product or customer flow</a:t>
          </a:r>
        </a:p>
      </dsp:txBody>
      <dsp:txXfrm>
        <a:off x="406001" y="2669577"/>
        <a:ext cx="5245939" cy="506120"/>
      </dsp:txXfrm>
    </dsp:sp>
    <dsp:sp modelId="{A5558063-BA6D-47E5-A74D-591F50200C87}">
      <dsp:nvSpPr>
        <dsp:cNvPr id="0" name=""/>
        <dsp:cNvSpPr/>
      </dsp:nvSpPr>
      <dsp:spPr>
        <a:xfrm>
          <a:off x="0" y="3784477"/>
          <a:ext cx="757242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D7935-253E-48A1-AFF3-CC319F670593}">
      <dsp:nvSpPr>
        <dsp:cNvPr id="0" name=""/>
        <dsp:cNvSpPr/>
      </dsp:nvSpPr>
      <dsp:spPr>
        <a:xfrm>
          <a:off x="378621" y="3504037"/>
          <a:ext cx="5300699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354" tIns="0" rIns="20035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b="1" kern="1200" dirty="0"/>
            <a:t>Customer:</a:t>
          </a:r>
          <a:r>
            <a:rPr lang="en-AU" sz="1900" kern="1200" dirty="0"/>
            <a:t> Jobs by unique/specific customer</a:t>
          </a:r>
        </a:p>
      </dsp:txBody>
      <dsp:txXfrm>
        <a:off x="406001" y="3531417"/>
        <a:ext cx="5245939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57538-7A20-47BA-BB62-224C7AF29EDA}">
      <dsp:nvSpPr>
        <dsp:cNvPr id="0" name=""/>
        <dsp:cNvSpPr/>
      </dsp:nvSpPr>
      <dsp:spPr>
        <a:xfrm>
          <a:off x="1270750" y="573109"/>
          <a:ext cx="3497872" cy="3497872"/>
        </a:xfrm>
        <a:prstGeom prst="blockArc">
          <a:avLst>
            <a:gd name="adj1" fmla="val 10883950"/>
            <a:gd name="adj2" fmla="val 16753401"/>
            <a:gd name="adj3" fmla="val 4636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5102B-6B88-4F3D-8428-0ACD73046E0F}">
      <dsp:nvSpPr>
        <dsp:cNvPr id="0" name=""/>
        <dsp:cNvSpPr/>
      </dsp:nvSpPr>
      <dsp:spPr>
        <a:xfrm>
          <a:off x="1271250" y="525550"/>
          <a:ext cx="3497872" cy="3497872"/>
        </a:xfrm>
        <a:prstGeom prst="blockArc">
          <a:avLst>
            <a:gd name="adj1" fmla="val 4787422"/>
            <a:gd name="adj2" fmla="val 10788242"/>
            <a:gd name="adj3" fmla="val 4636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EFD35-1991-45EA-AC40-21C9D6B8A645}">
      <dsp:nvSpPr>
        <dsp:cNvPr id="0" name=""/>
        <dsp:cNvSpPr/>
      </dsp:nvSpPr>
      <dsp:spPr>
        <a:xfrm>
          <a:off x="1741145" y="506689"/>
          <a:ext cx="3497872" cy="3497872"/>
        </a:xfrm>
        <a:prstGeom prst="blockArc">
          <a:avLst>
            <a:gd name="adj1" fmla="val 21593036"/>
            <a:gd name="adj2" fmla="val 5736752"/>
            <a:gd name="adj3" fmla="val 4636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F9619-1506-4CC6-9A22-18BB4D6916A9}">
      <dsp:nvSpPr>
        <dsp:cNvPr id="0" name=""/>
        <dsp:cNvSpPr/>
      </dsp:nvSpPr>
      <dsp:spPr>
        <a:xfrm>
          <a:off x="1743035" y="583631"/>
          <a:ext cx="3497872" cy="3497872"/>
        </a:xfrm>
        <a:prstGeom prst="blockArc">
          <a:avLst>
            <a:gd name="adj1" fmla="val 15799749"/>
            <a:gd name="adj2" fmla="val 21438151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CCF2D-A1FD-44A6-A98A-45C7EC38A9BD}">
      <dsp:nvSpPr>
        <dsp:cNvPr id="0" name=""/>
        <dsp:cNvSpPr/>
      </dsp:nvSpPr>
      <dsp:spPr>
        <a:xfrm>
          <a:off x="2364040" y="1467709"/>
          <a:ext cx="1754202" cy="16087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/>
            <a:t>Structure</a:t>
          </a:r>
          <a:endParaRPr lang="en-AU" sz="2400" kern="1200" dirty="0"/>
        </a:p>
      </dsp:txBody>
      <dsp:txXfrm>
        <a:off x="2620937" y="1703306"/>
        <a:ext cx="1240408" cy="1137560"/>
      </dsp:txXfrm>
    </dsp:sp>
    <dsp:sp modelId="{06B245AC-9790-413D-9658-D4EA3188A02A}">
      <dsp:nvSpPr>
        <dsp:cNvPr id="0" name=""/>
        <dsp:cNvSpPr/>
      </dsp:nvSpPr>
      <dsp:spPr>
        <a:xfrm>
          <a:off x="2424644" y="-761"/>
          <a:ext cx="1737739" cy="1272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/>
            <a:t>Strategy</a:t>
          </a:r>
          <a:endParaRPr lang="en-AU" sz="1800" kern="1200" dirty="0"/>
        </a:p>
      </dsp:txBody>
      <dsp:txXfrm>
        <a:off x="2679130" y="185665"/>
        <a:ext cx="1228767" cy="900146"/>
      </dsp:txXfrm>
    </dsp:sp>
    <dsp:sp modelId="{8641C53A-F239-4623-A170-65FA58CEBD48}">
      <dsp:nvSpPr>
        <dsp:cNvPr id="0" name=""/>
        <dsp:cNvSpPr/>
      </dsp:nvSpPr>
      <dsp:spPr>
        <a:xfrm>
          <a:off x="4329603" y="1615666"/>
          <a:ext cx="1737739" cy="1272998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/>
            <a:t>Technology</a:t>
          </a:r>
          <a:endParaRPr lang="en-AU" sz="1800" kern="1200" dirty="0"/>
        </a:p>
      </dsp:txBody>
      <dsp:txXfrm>
        <a:off x="4584089" y="1802092"/>
        <a:ext cx="1228767" cy="900146"/>
      </dsp:txXfrm>
    </dsp:sp>
    <dsp:sp modelId="{20F1D379-57B6-4174-A673-7E4DA61373C3}">
      <dsp:nvSpPr>
        <dsp:cNvPr id="0" name=""/>
        <dsp:cNvSpPr/>
      </dsp:nvSpPr>
      <dsp:spPr>
        <a:xfrm>
          <a:off x="2454129" y="3319332"/>
          <a:ext cx="1737739" cy="1272998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/>
            <a:t>Environment</a:t>
          </a:r>
          <a:endParaRPr lang="en-AU" sz="1700" kern="1200" dirty="0"/>
        </a:p>
      </dsp:txBody>
      <dsp:txXfrm>
        <a:off x="2708615" y="3505758"/>
        <a:ext cx="1228767" cy="900146"/>
      </dsp:txXfrm>
    </dsp:sp>
    <dsp:sp modelId="{57FC9703-5CF7-4915-A786-84859963EE0B}">
      <dsp:nvSpPr>
        <dsp:cNvPr id="0" name=""/>
        <dsp:cNvSpPr/>
      </dsp:nvSpPr>
      <dsp:spPr>
        <a:xfrm>
          <a:off x="442930" y="1643831"/>
          <a:ext cx="1737739" cy="127299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/>
            <a:t>Size</a:t>
          </a:r>
          <a:endParaRPr lang="en-AU" sz="1800" kern="1200" dirty="0"/>
        </a:p>
      </dsp:txBody>
      <dsp:txXfrm>
        <a:off x="697416" y="1830257"/>
        <a:ext cx="1228767" cy="9001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7DA56-610D-4B0F-BEDB-6E5B85A31B0C}">
      <dsp:nvSpPr>
        <dsp:cNvPr id="0" name=""/>
        <dsp:cNvSpPr/>
      </dsp:nvSpPr>
      <dsp:spPr>
        <a:xfrm>
          <a:off x="2956797" y="1893084"/>
          <a:ext cx="1989627" cy="354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83"/>
              </a:lnTo>
              <a:lnTo>
                <a:pt x="1989627" y="177083"/>
              </a:lnTo>
              <a:lnTo>
                <a:pt x="1989627" y="3549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C0681-D71A-461D-B9A3-77010E6182CE}">
      <dsp:nvSpPr>
        <dsp:cNvPr id="0" name=""/>
        <dsp:cNvSpPr/>
      </dsp:nvSpPr>
      <dsp:spPr>
        <a:xfrm>
          <a:off x="2911077" y="1893084"/>
          <a:ext cx="91440" cy="355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70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8CE4A-7565-42B0-A296-4BD6D716364E}">
      <dsp:nvSpPr>
        <dsp:cNvPr id="0" name=""/>
        <dsp:cNvSpPr/>
      </dsp:nvSpPr>
      <dsp:spPr>
        <a:xfrm>
          <a:off x="907241" y="1893084"/>
          <a:ext cx="2049556" cy="355708"/>
        </a:xfrm>
        <a:custGeom>
          <a:avLst/>
          <a:gdLst/>
          <a:ahLst/>
          <a:cxnLst/>
          <a:rect l="0" t="0" r="0" b="0"/>
          <a:pathLst>
            <a:path>
              <a:moveTo>
                <a:pt x="2049556" y="0"/>
              </a:moveTo>
              <a:lnTo>
                <a:pt x="2049556" y="177854"/>
              </a:lnTo>
              <a:lnTo>
                <a:pt x="0" y="177854"/>
              </a:lnTo>
              <a:lnTo>
                <a:pt x="0" y="35570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1C621-9DC3-4DFE-A67A-47212227820F}">
      <dsp:nvSpPr>
        <dsp:cNvPr id="0" name=""/>
        <dsp:cNvSpPr/>
      </dsp:nvSpPr>
      <dsp:spPr>
        <a:xfrm>
          <a:off x="2109873" y="1046160"/>
          <a:ext cx="1693847" cy="8469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900" kern="1200" dirty="0"/>
            <a:t>CEO</a:t>
          </a:r>
        </a:p>
      </dsp:txBody>
      <dsp:txXfrm>
        <a:off x="2109873" y="1046160"/>
        <a:ext cx="1693847" cy="846923"/>
      </dsp:txXfrm>
    </dsp:sp>
    <dsp:sp modelId="{AE147868-B63E-41F5-89FE-A39396876B49}">
      <dsp:nvSpPr>
        <dsp:cNvPr id="0" name=""/>
        <dsp:cNvSpPr/>
      </dsp:nvSpPr>
      <dsp:spPr>
        <a:xfrm>
          <a:off x="60317" y="2248792"/>
          <a:ext cx="1693847" cy="8469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900" kern="1200" dirty="0"/>
            <a:t>Sales &amp; Marketing</a:t>
          </a:r>
        </a:p>
      </dsp:txBody>
      <dsp:txXfrm>
        <a:off x="60317" y="2248792"/>
        <a:ext cx="1693847" cy="846923"/>
      </dsp:txXfrm>
    </dsp:sp>
    <dsp:sp modelId="{F5291659-B309-4710-AC51-59C261D8B93F}">
      <dsp:nvSpPr>
        <dsp:cNvPr id="0" name=""/>
        <dsp:cNvSpPr/>
      </dsp:nvSpPr>
      <dsp:spPr>
        <a:xfrm>
          <a:off x="2109873" y="2248792"/>
          <a:ext cx="1693847" cy="8469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900" kern="1200" dirty="0"/>
            <a:t>Finance</a:t>
          </a:r>
        </a:p>
      </dsp:txBody>
      <dsp:txXfrm>
        <a:off x="2109873" y="2248792"/>
        <a:ext cx="1693847" cy="846923"/>
      </dsp:txXfrm>
    </dsp:sp>
    <dsp:sp modelId="{90F0EFED-27C3-47E3-A412-7C8729459859}">
      <dsp:nvSpPr>
        <dsp:cNvPr id="0" name=""/>
        <dsp:cNvSpPr/>
      </dsp:nvSpPr>
      <dsp:spPr>
        <a:xfrm>
          <a:off x="4099501" y="2248021"/>
          <a:ext cx="1693847" cy="8469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900" kern="1200" dirty="0"/>
            <a:t>Operations</a:t>
          </a:r>
        </a:p>
      </dsp:txBody>
      <dsp:txXfrm>
        <a:off x="4099501" y="2248021"/>
        <a:ext cx="1693847" cy="846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C46B-2B11-423B-BC0F-DFE19E36B10F}" type="datetimeFigureOut">
              <a:rPr lang="en-AU" smtClean="0"/>
              <a:t>15/10/2019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0D7C4-00CE-470E-A0AB-A7207412461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4816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F7A4-D668-344D-A1CA-FCD97FDA5A54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476E-546B-EB45-831A-6002540D85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8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94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6657DA-E1F7-9A4B-B24D-0FC7B64BA822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73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678449-F06A-AC47-8012-40EA106F162A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775353" y="1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775353" y="9430845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60" tIns="0" rIns="19560" bIns="0" anchor="b"/>
          <a:lstStyle/>
          <a:p>
            <a:pPr algn="r" defTabSz="781146">
              <a:lnSpc>
                <a:spcPct val="80000"/>
              </a:lnSpc>
              <a:spcBef>
                <a:spcPct val="50000"/>
              </a:spcBef>
            </a:pPr>
            <a:r>
              <a:rPr lang="en-AU" sz="1000" i="1">
                <a:latin typeface="Calibri" charset="0"/>
              </a:rPr>
              <a:t>3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" y="9430845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" y="1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775353" y="1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775353" y="9430845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60" tIns="0" rIns="19560" bIns="0" anchor="b"/>
          <a:lstStyle/>
          <a:p>
            <a:pPr algn="r" defTabSz="781146">
              <a:lnSpc>
                <a:spcPct val="80000"/>
              </a:lnSpc>
              <a:spcBef>
                <a:spcPct val="50000"/>
              </a:spcBef>
            </a:pPr>
            <a:r>
              <a:rPr lang="en-AU" sz="1000" i="1">
                <a:latin typeface="Calibri" charset="0"/>
              </a:rPr>
              <a:t>3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" y="9430845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" y="1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775353" y="1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3775353" y="9430845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60" tIns="0" rIns="19560" bIns="0" anchor="b"/>
          <a:lstStyle/>
          <a:p>
            <a:pPr algn="r" defTabSz="781146">
              <a:lnSpc>
                <a:spcPct val="80000"/>
              </a:lnSpc>
              <a:spcBef>
                <a:spcPct val="50000"/>
              </a:spcBef>
            </a:pPr>
            <a:r>
              <a:rPr lang="en-AU" sz="1000" i="1">
                <a:latin typeface="Calibri" charset="0"/>
              </a:rPr>
              <a:t>13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" y="9430845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1" y="1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86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638" y="742950"/>
            <a:ext cx="6623050" cy="3725863"/>
          </a:xfrm>
          <a:ln cap="flat"/>
        </p:spPr>
      </p:sp>
      <p:sp>
        <p:nvSpPr>
          <p:cNvPr id="5428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886479" y="4714652"/>
            <a:ext cx="4889782" cy="44698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9" tIns="47270" rIns="94539" bIns="4727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68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775353" y="1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775353" y="9430845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60" tIns="0" rIns="19560" bIns="0" anchor="b"/>
          <a:lstStyle/>
          <a:p>
            <a:pPr algn="r" defTabSz="781146">
              <a:lnSpc>
                <a:spcPct val="80000"/>
              </a:lnSpc>
              <a:spcBef>
                <a:spcPct val="50000"/>
              </a:spcBef>
            </a:pPr>
            <a:r>
              <a:rPr lang="en-AU" sz="1000" i="1">
                <a:latin typeface="Calibri" charset="0"/>
              </a:rPr>
              <a:t>3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" y="9430845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1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775353" y="1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775353" y="9430845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60" tIns="0" rIns="19560" bIns="0" anchor="b"/>
          <a:lstStyle/>
          <a:p>
            <a:pPr algn="r" defTabSz="781146">
              <a:lnSpc>
                <a:spcPct val="80000"/>
              </a:lnSpc>
              <a:spcBef>
                <a:spcPct val="50000"/>
              </a:spcBef>
            </a:pPr>
            <a:r>
              <a:rPr lang="en-AU" sz="1000" i="1">
                <a:latin typeface="Calibri" charset="0"/>
              </a:rPr>
              <a:t>3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" y="9430845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" y="1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3775353" y="1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775353" y="9430845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60" tIns="0" rIns="19560" bIns="0" anchor="b"/>
          <a:lstStyle/>
          <a:p>
            <a:pPr algn="r" defTabSz="781146">
              <a:lnSpc>
                <a:spcPct val="80000"/>
              </a:lnSpc>
              <a:spcBef>
                <a:spcPct val="50000"/>
              </a:spcBef>
            </a:pPr>
            <a:r>
              <a:rPr lang="en-AU" sz="1000" i="1">
                <a:latin typeface="Calibri" charset="0"/>
              </a:rPr>
              <a:t>13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1" y="9430845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" y="1"/>
            <a:ext cx="2887385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81" tIns="46241" rIns="92481" bIns="46241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10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638" y="742950"/>
            <a:ext cx="6623050" cy="3725863"/>
          </a:xfrm>
          <a:ln cap="flat"/>
        </p:spPr>
      </p:sp>
      <p:sp>
        <p:nvSpPr>
          <p:cNvPr id="5531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886479" y="4714652"/>
            <a:ext cx="4889782" cy="44698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9" tIns="47270" rIns="94539" bIns="47270"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87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286CA9-8882-5444-B95C-33DE04556A27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20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780C7B-8958-ED4B-990A-147552E3D44A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56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780C7B-8958-ED4B-990A-147552E3D44A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3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780C7B-8958-ED4B-990A-147552E3D44A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30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780C7B-8958-ED4B-990A-147552E3D44A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86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</a:rPr>
              <a:t>As one project is completed, employees move onto the next project.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780C7B-8958-ED4B-990A-147552E3D44A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0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476E-546B-EB45-831A-6002540D85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17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Verdana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780C7B-8958-ED4B-990A-147552E3D44A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98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Verdana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780C7B-8958-ED4B-990A-147552E3D44A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28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C4C802-BE3C-6544-BCF8-BF93D99BC1E6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18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533C6-B171-8B4C-ACAD-8777A67175C9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58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533C6-B171-8B4C-ACAD-8777A67175C9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48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533C6-B171-8B4C-ACAD-8777A67175C9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5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476E-546B-EB45-831A-6002540D85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1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476E-546B-EB45-831A-6002540D85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5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476E-546B-EB45-831A-6002540D858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4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dirty="0">
              <a:latin typeface="Verdana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159ECB-20BE-2B4D-92C6-B77B70F5FB54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95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01638" y="506413"/>
            <a:ext cx="7467601" cy="4200525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964" y="4962551"/>
            <a:ext cx="4885312" cy="44682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0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dirty="0">
              <a:latin typeface="Verdana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5D3EDA-CA6E-AE4C-A45D-BA020CD71218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32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693692" indent="-266805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067219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494107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1920994" indent="-213444" defTabSz="884903" eaLnBrk="0" hangingPunct="0">
              <a:spcBef>
                <a:spcPct val="50000"/>
              </a:spcBef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347882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774770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201657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628545" indent="-213444" defTabSz="88490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6657DA-E1F7-9A4B-B24D-0FC7B64BA822}" type="slidenum">
              <a:rPr lang="en-AU" sz="110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AU" sz="1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4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1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0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0960" y="642918"/>
            <a:ext cx="5429288" cy="35719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33731" y="4929198"/>
            <a:ext cx="8686800" cy="685800"/>
          </a:xfrm>
        </p:spPr>
        <p:txBody>
          <a:bodyPr anchor="ctr"/>
          <a:lstStyle>
            <a:lvl1pPr marL="0" indent="0" algn="r">
              <a:buNone/>
              <a:defRPr sz="2800">
                <a:solidFill>
                  <a:srgbClr val="EB7125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305531" y="6409724"/>
            <a:ext cx="2743200" cy="257172"/>
          </a:xfrm>
        </p:spPr>
        <p:txBody>
          <a:bodyPr>
            <a:noAutofit/>
          </a:bodyPr>
          <a:lstStyle>
            <a:lvl1pPr algn="r">
              <a:defRPr sz="1100">
                <a:solidFill>
                  <a:srgbClr val="EB7125"/>
                </a:solidFill>
              </a:defRPr>
            </a:lvl1pPr>
          </a:lstStyle>
          <a:p>
            <a:endParaRPr lang="en-US" sz="12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376435" y="6429396"/>
            <a:ext cx="625045" cy="253320"/>
          </a:xfrm>
          <a:solidFill>
            <a:schemeClr val="accent2"/>
          </a:solidFill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333731" y="5643564"/>
            <a:ext cx="8667749" cy="428643"/>
          </a:xfrm>
        </p:spPr>
        <p:txBody>
          <a:bodyPr>
            <a:noAutofit/>
          </a:bodyPr>
          <a:lstStyle>
            <a:lvl1pPr algn="r">
              <a:buNone/>
              <a:defRPr sz="1800">
                <a:solidFill>
                  <a:srgbClr val="8996A0"/>
                </a:solidFill>
              </a:defRPr>
            </a:lvl1pPr>
            <a:lvl2pPr>
              <a:buNone/>
              <a:defRPr sz="2000">
                <a:solidFill>
                  <a:srgbClr val="8996A0"/>
                </a:solidFill>
              </a:defRPr>
            </a:lvl2pPr>
            <a:lvl3pPr>
              <a:buNone/>
              <a:defRPr sz="1800">
                <a:solidFill>
                  <a:srgbClr val="8996A0"/>
                </a:solidFill>
              </a:defRPr>
            </a:lvl3pPr>
            <a:lvl4pPr>
              <a:buNone/>
              <a:defRPr sz="1600">
                <a:solidFill>
                  <a:srgbClr val="8996A0"/>
                </a:solidFill>
              </a:defRPr>
            </a:lvl4pPr>
            <a:lvl5pPr>
              <a:buNone/>
              <a:defRPr sz="1600">
                <a:solidFill>
                  <a:srgbClr val="8996A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39350" y="6453336"/>
            <a:ext cx="34355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EB7125"/>
                </a:solidFill>
              </a:rPr>
              <a:t>Copyright all text and images William Angliss Institute unless otherwise stated</a:t>
            </a:r>
          </a:p>
        </p:txBody>
      </p:sp>
    </p:spTree>
    <p:extLst>
      <p:ext uri="{BB962C8B-B14F-4D97-AF65-F5344CB8AC3E}">
        <p14:creationId xmlns:p14="http://schemas.microsoft.com/office/powerpoint/2010/main" val="1675375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6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0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2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0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1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FCC8-A588-F64A-A99F-3FA33B111451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0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FCC8-A588-F64A-A99F-3FA33B111451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E382-8369-E746-ACC1-3CC34AF41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2700" b="1" dirty="0"/>
              <a:t>MAN707 Strategy, change &amp; leadership</a:t>
            </a:r>
            <a:br>
              <a:rPr lang="en-AU" sz="2700" b="1" dirty="0"/>
            </a:br>
            <a:r>
              <a:rPr lang="en-AU" sz="2700" b="1" dirty="0"/>
              <a:t/>
            </a:r>
            <a:br>
              <a:rPr lang="en-AU" sz="2700" b="1" dirty="0"/>
            </a:br>
            <a:r>
              <a:rPr lang="en-GB" dirty="0"/>
              <a:t/>
            </a:r>
            <a:br>
              <a:rPr lang="en-GB" dirty="0"/>
            </a:br>
            <a:endParaRPr lang="en-A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en-AU" i="1" dirty="0"/>
          </a:p>
          <a:p>
            <a:r>
              <a:rPr lang="en-AU" sz="8600" i="1" dirty="0"/>
              <a:t>Organisational Structure </a:t>
            </a:r>
            <a:r>
              <a:rPr lang="en-AU" sz="8600" i="1"/>
              <a:t>&amp; </a:t>
            </a:r>
            <a:r>
              <a:rPr lang="en-AU" sz="8600" i="1" smtClean="0"/>
              <a:t>Performance</a:t>
            </a:r>
            <a:endParaRPr lang="en-AU" sz="8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i="1" dirty="0"/>
              <a:t>Lecture 10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01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17" indent="-685817">
              <a:buFontTx/>
              <a:buAutoNum type="arabicPeriod" startAt="2"/>
            </a:pPr>
            <a:r>
              <a:rPr lang="en-AU" dirty="0">
                <a:solidFill>
                  <a:schemeClr val="accent2"/>
                </a:solidFill>
                <a:cs typeface="Arial" charset="0"/>
              </a:rPr>
              <a:t>Departmentalisation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60090"/>
              </p:ext>
            </p:extLst>
          </p:nvPr>
        </p:nvGraphicFramePr>
        <p:xfrm>
          <a:off x="2382550" y="1656489"/>
          <a:ext cx="7572428" cy="431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818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7"/>
          <p:cNvSpPr>
            <a:spLocks noGrp="1"/>
          </p:cNvSpPr>
          <p:nvPr>
            <p:ph type="title"/>
          </p:nvPr>
        </p:nvSpPr>
        <p:spPr>
          <a:xfrm>
            <a:off x="793054" y="433379"/>
            <a:ext cx="7799387" cy="935038"/>
          </a:xfrm>
        </p:spPr>
        <p:txBody>
          <a:bodyPr/>
          <a:lstStyle/>
          <a:p>
            <a:pPr marL="685817" indent="-685817">
              <a:buFontTx/>
              <a:buAutoNum type="arabicPeriod" startAt="3"/>
            </a:pPr>
            <a:r>
              <a:rPr lang="en-AU" dirty="0">
                <a:solidFill>
                  <a:schemeClr val="accent2"/>
                </a:solidFill>
                <a:cs typeface="Arial" charset="0"/>
              </a:rPr>
              <a:t>Chain of command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A7669F-2DAE-8445-A92C-BC48729D230B}"/>
              </a:ext>
            </a:extLst>
          </p:cNvPr>
          <p:cNvSpPr/>
          <p:nvPr/>
        </p:nvSpPr>
        <p:spPr>
          <a:xfrm>
            <a:off x="793054" y="1674674"/>
            <a:ext cx="10236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b="1" dirty="0"/>
              <a:t> Authority: </a:t>
            </a:r>
            <a:r>
              <a:rPr lang="en-US" sz="2600" dirty="0"/>
              <a:t>The right to give orders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dirty="0"/>
              <a:t> </a:t>
            </a:r>
            <a:r>
              <a:rPr lang="en-US" sz="2600" b="1" dirty="0"/>
              <a:t>Responsibility: </a:t>
            </a:r>
            <a:r>
              <a:rPr lang="en-US" sz="2600" dirty="0"/>
              <a:t>Obligation to perform duties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b="1" dirty="0"/>
              <a:t>Unity of command: </a:t>
            </a:r>
            <a:r>
              <a:rPr lang="en-US" sz="2600" dirty="0"/>
              <a:t>Single Vs. multiple bosses</a:t>
            </a:r>
          </a:p>
        </p:txBody>
      </p:sp>
    </p:spTree>
    <p:extLst>
      <p:ext uri="{BB962C8B-B14F-4D97-AF65-F5344CB8AC3E}">
        <p14:creationId xmlns:p14="http://schemas.microsoft.com/office/powerpoint/2010/main" val="168510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17" indent="-685817">
              <a:buFontTx/>
              <a:buAutoNum type="arabicPeriod" startAt="4"/>
            </a:pPr>
            <a:r>
              <a:rPr lang="en-AU" dirty="0">
                <a:solidFill>
                  <a:schemeClr val="accent2"/>
                </a:solidFill>
                <a:cs typeface="Arial" charset="0"/>
              </a:rPr>
              <a:t>Span of control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type="body" idx="1"/>
          </p:nvPr>
        </p:nvSpPr>
        <p:spPr>
          <a:xfrm>
            <a:off x="838200" y="1525211"/>
            <a:ext cx="10620375" cy="4967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number of subordinates managers can direct efficiently and effectively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Influencing factors: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 &amp; abilities of the manager and the employees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characteristics</a:t>
            </a:r>
          </a:p>
          <a:p>
            <a:pPr marL="457200" lvl="1" indent="0">
              <a:buNone/>
            </a:pPr>
            <a:endParaRPr lang="en-US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Recent trend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Larger spans of control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1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912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  <a:cs typeface="Arial" charset="0"/>
              </a:rPr>
              <a:t>5. Centralisation &amp; decentralisation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600" b="1" dirty="0"/>
              <a:t>Centralisation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Decision making concentrated at upper levels of the </a:t>
            </a:r>
            <a:r>
              <a:rPr lang="en-US" sz="2600" dirty="0" err="1"/>
              <a:t>organisation</a:t>
            </a:r>
            <a:endParaRPr lang="en-US" sz="2600" dirty="0"/>
          </a:p>
          <a:p>
            <a:pPr lvl="1"/>
            <a:endParaRPr lang="en-US" sz="2600" b="1" dirty="0"/>
          </a:p>
          <a:p>
            <a:pPr marL="0" indent="0">
              <a:buNone/>
            </a:pPr>
            <a:r>
              <a:rPr lang="en-US" sz="2600" b="1" dirty="0" err="1"/>
              <a:t>Decentralisation</a:t>
            </a:r>
            <a:endParaRPr lang="en-US" sz="2600" b="1" dirty="0"/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Lower level employees provide input or actually make decisions</a:t>
            </a:r>
          </a:p>
          <a:p>
            <a:pPr marL="457200" lvl="1" indent="0">
              <a:buNone/>
            </a:pPr>
            <a:endParaRPr lang="en-US" sz="2600" dirty="0"/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Parity Principle: when responsibility is delegated sufficient authority must also be allocated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852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Centralisation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362" y="1514476"/>
            <a:ext cx="10358437" cy="4769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Centralisation is more suitable, if:</a:t>
            </a:r>
          </a:p>
          <a:p>
            <a:pPr marL="0" indent="0">
              <a:buNone/>
            </a:pP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environment is stable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lower-level managers not as capable/ experienced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decisions are significant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organisation is facing a crisis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effective implementation of company strategies depends on managers retaining a say over what happens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039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Decentralisation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90688"/>
            <a:ext cx="822960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Decentralisation is more suitable, if:</a:t>
            </a:r>
          </a:p>
          <a:p>
            <a:pPr marL="0" indent="0">
              <a:buNone/>
            </a:pP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Environment is complex &amp; uncertain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Lower-level managers are capable and experienced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Decisions are relatively minor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Corporate culture is open to allowing managers to have a say in what happens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Company is geographically dispersed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Effective implementation of company strategies depends on managers having involvement and flexibility</a:t>
            </a:r>
          </a:p>
        </p:txBody>
      </p:sp>
    </p:spTree>
    <p:extLst>
      <p:ext uri="{BB962C8B-B14F-4D97-AF65-F5344CB8AC3E}">
        <p14:creationId xmlns:p14="http://schemas.microsoft.com/office/powerpoint/2010/main" val="289611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6. Formalisation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81848"/>
            <a:ext cx="10515599" cy="427605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degree to which jobs within an organisation are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standardised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the extent to which employee behaviour is guided by rules &amp; procedures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formalisation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= highly regulated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formalisation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= less structured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trend: </a:t>
            </a:r>
            <a:r>
              <a:rPr lang="en-AU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reliant on rules &amp; standardisation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4305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6"/>
          <p:cNvGrpSpPr>
            <a:grpSpLocks/>
          </p:cNvGrpSpPr>
          <p:nvPr/>
        </p:nvGrpSpPr>
        <p:grpSpPr bwMode="auto">
          <a:xfrm>
            <a:off x="6996114" y="2564519"/>
            <a:ext cx="3792415" cy="1852246"/>
            <a:chOff x="5111646" y="839449"/>
            <a:chExt cx="3792512" cy="2578309"/>
          </a:xfrm>
        </p:grpSpPr>
        <p:sp>
          <p:nvSpPr>
            <p:cNvPr id="25" name="Isosceles Triangle 24"/>
            <p:cNvSpPr/>
            <p:nvPr/>
          </p:nvSpPr>
          <p:spPr>
            <a:xfrm>
              <a:off x="5111646" y="839449"/>
              <a:ext cx="3792512" cy="257830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AU" sz="1662"/>
            </a:p>
          </p:txBody>
        </p:sp>
        <p:grpSp>
          <p:nvGrpSpPr>
            <p:cNvPr id="19483" name="Group 25"/>
            <p:cNvGrpSpPr>
              <a:grpSpLocks/>
            </p:cNvGrpSpPr>
            <p:nvPr/>
          </p:nvGrpSpPr>
          <p:grpSpPr bwMode="auto">
            <a:xfrm>
              <a:off x="5906125" y="1879380"/>
              <a:ext cx="2323475" cy="1100397"/>
              <a:chOff x="1259174" y="1699498"/>
              <a:chExt cx="2323475" cy="110039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849518" y="1699865"/>
                <a:ext cx="929077" cy="4977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AU" sz="1662"/>
              </a:p>
            </p:txBody>
          </p:sp>
          <p:cxnSp>
            <p:nvCxnSpPr>
              <p:cNvPr id="12" name="Straight Connector 11"/>
              <p:cNvCxnSpPr>
                <a:stCxn id="5" idx="2"/>
              </p:cNvCxnSpPr>
              <p:nvPr/>
            </p:nvCxnSpPr>
            <p:spPr>
              <a:xfrm rot="5400000">
                <a:off x="2150269" y="2355504"/>
                <a:ext cx="320250" cy="4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257487" y="2532105"/>
                <a:ext cx="2325625" cy="2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131466" y="2660167"/>
                <a:ext cx="254975" cy="29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1560102" y="2660900"/>
                <a:ext cx="254975" cy="14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2281089" y="2671098"/>
                <a:ext cx="254976" cy="14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3000611" y="2660900"/>
                <a:ext cx="254975" cy="14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3450496" y="2654780"/>
                <a:ext cx="254976" cy="14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60" name="TextBox 84"/>
          <p:cNvSpPr txBox="1">
            <a:spLocks noChangeArrowheads="1"/>
          </p:cNvSpPr>
          <p:nvPr/>
        </p:nvSpPr>
        <p:spPr bwMode="auto">
          <a:xfrm>
            <a:off x="729030" y="1351071"/>
            <a:ext cx="3657600" cy="4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AU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Mechanistic design</a:t>
            </a:r>
          </a:p>
        </p:txBody>
      </p:sp>
      <p:sp>
        <p:nvSpPr>
          <p:cNvPr id="19462" name="TextBox 88"/>
          <p:cNvSpPr txBox="1">
            <a:spLocks noChangeArrowheads="1"/>
          </p:cNvSpPr>
          <p:nvPr/>
        </p:nvSpPr>
        <p:spPr bwMode="auto">
          <a:xfrm>
            <a:off x="812557" y="2287905"/>
            <a:ext cx="5220433" cy="302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High specialisation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Rigid departmentalisation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High chain of command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Narrow spans of control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High formalisation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Centralised</a:t>
            </a:r>
          </a:p>
        </p:txBody>
      </p:sp>
      <p:sp>
        <p:nvSpPr>
          <p:cNvPr id="19464" name="Title 92"/>
          <p:cNvSpPr>
            <a:spLocks noGrp="1"/>
          </p:cNvSpPr>
          <p:nvPr>
            <p:ph type="title"/>
          </p:nvPr>
        </p:nvSpPr>
        <p:spPr>
          <a:xfrm>
            <a:off x="729030" y="459776"/>
            <a:ext cx="8401050" cy="844062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Organisational Design</a:t>
            </a:r>
          </a:p>
        </p:txBody>
      </p:sp>
    </p:spTree>
    <p:extLst>
      <p:ext uri="{BB962C8B-B14F-4D97-AF65-F5344CB8AC3E}">
        <p14:creationId xmlns:p14="http://schemas.microsoft.com/office/powerpoint/2010/main" val="1872504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38"/>
          <p:cNvGrpSpPr>
            <a:grpSpLocks/>
          </p:cNvGrpSpPr>
          <p:nvPr/>
        </p:nvGrpSpPr>
        <p:grpSpPr bwMode="auto">
          <a:xfrm>
            <a:off x="6643771" y="2281374"/>
            <a:ext cx="3435294" cy="2739388"/>
            <a:chOff x="6119019" y="1527176"/>
            <a:chExt cx="3406908" cy="2884488"/>
          </a:xfrm>
        </p:grpSpPr>
        <p:cxnSp>
          <p:nvCxnSpPr>
            <p:cNvPr id="41" name="Straight Connector 40"/>
            <p:cNvCxnSpPr>
              <a:stCxn id="32" idx="0"/>
            </p:cNvCxnSpPr>
            <p:nvPr/>
          </p:nvCxnSpPr>
          <p:spPr>
            <a:xfrm rot="16200000" flipV="1">
              <a:off x="8206588" y="1789985"/>
              <a:ext cx="892358" cy="7429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3" idx="0"/>
              <a:endCxn id="31" idx="1"/>
            </p:cNvCxnSpPr>
            <p:nvPr/>
          </p:nvCxnSpPr>
          <p:spPr>
            <a:xfrm rot="5400000" flipH="1" flipV="1">
              <a:off x="6543189" y="1857088"/>
              <a:ext cx="834476" cy="6763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7298577" y="1527176"/>
              <a:ext cx="1006514" cy="49923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AU" sz="1662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519413" y="2607653"/>
              <a:ext cx="1006514" cy="50165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AU" sz="1662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19019" y="2612477"/>
              <a:ext cx="1006514" cy="49923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AU" sz="1662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136810" y="3912426"/>
              <a:ext cx="1004927" cy="49923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AU" sz="1662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12750" y="3905190"/>
              <a:ext cx="1006514" cy="49923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AU" sz="1662"/>
            </a:p>
          </p:txBody>
        </p:sp>
        <p:cxnSp>
          <p:nvCxnSpPr>
            <p:cNvPr id="38" name="Straight Connector 37"/>
            <p:cNvCxnSpPr>
              <a:stCxn id="35" idx="0"/>
              <a:endCxn id="33" idx="2"/>
            </p:cNvCxnSpPr>
            <p:nvPr/>
          </p:nvCxnSpPr>
          <p:spPr>
            <a:xfrm rot="16200000" flipV="1">
              <a:off x="6471610" y="3262381"/>
              <a:ext cx="793475" cy="4921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4" idx="0"/>
              <a:endCxn id="32" idx="2"/>
            </p:cNvCxnSpPr>
            <p:nvPr/>
          </p:nvCxnSpPr>
          <p:spPr>
            <a:xfrm rot="5400000" flipH="1" flipV="1">
              <a:off x="8429807" y="3317975"/>
              <a:ext cx="803123" cy="3857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35" idx="3"/>
              <a:endCxn id="34" idx="1"/>
            </p:cNvCxnSpPr>
            <p:nvPr/>
          </p:nvCxnSpPr>
          <p:spPr>
            <a:xfrm>
              <a:off x="7619265" y="4156015"/>
              <a:ext cx="517545" cy="4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31" idx="2"/>
              <a:endCxn id="35" idx="0"/>
            </p:cNvCxnSpPr>
            <p:nvPr/>
          </p:nvCxnSpPr>
          <p:spPr>
            <a:xfrm rot="5400000">
              <a:off x="6519534" y="2621301"/>
              <a:ext cx="1878775" cy="689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31" idx="2"/>
              <a:endCxn id="34" idx="0"/>
            </p:cNvCxnSpPr>
            <p:nvPr/>
          </p:nvCxnSpPr>
          <p:spPr>
            <a:xfrm rot="16200000" flipH="1">
              <a:off x="7277945" y="2551892"/>
              <a:ext cx="1886011" cy="8350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34" idx="0"/>
              <a:endCxn id="33" idx="3"/>
            </p:cNvCxnSpPr>
            <p:nvPr/>
          </p:nvCxnSpPr>
          <p:spPr>
            <a:xfrm rot="16200000" flipV="1">
              <a:off x="7357444" y="2631391"/>
              <a:ext cx="1049125" cy="1512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35" idx="0"/>
              <a:endCxn id="32" idx="1"/>
            </p:cNvCxnSpPr>
            <p:nvPr/>
          </p:nvCxnSpPr>
          <p:spPr>
            <a:xfrm rot="5400000" flipH="1" flipV="1">
              <a:off x="7293560" y="2679339"/>
              <a:ext cx="1046712" cy="14049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33" idx="3"/>
              <a:endCxn id="32" idx="1"/>
            </p:cNvCxnSpPr>
            <p:nvPr/>
          </p:nvCxnSpPr>
          <p:spPr>
            <a:xfrm flipV="1">
              <a:off x="7125533" y="2858478"/>
              <a:ext cx="1393879" cy="4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1" name="TextBox 85"/>
          <p:cNvSpPr txBox="1">
            <a:spLocks noChangeArrowheads="1"/>
          </p:cNvSpPr>
          <p:nvPr/>
        </p:nvSpPr>
        <p:spPr bwMode="auto">
          <a:xfrm>
            <a:off x="886790" y="1192038"/>
            <a:ext cx="3160312" cy="4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AU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 design</a:t>
            </a:r>
          </a:p>
        </p:txBody>
      </p:sp>
      <p:sp>
        <p:nvSpPr>
          <p:cNvPr id="19463" name="TextBox 89"/>
          <p:cNvSpPr txBox="1">
            <a:spLocks noChangeArrowheads="1"/>
          </p:cNvSpPr>
          <p:nvPr/>
        </p:nvSpPr>
        <p:spPr bwMode="auto">
          <a:xfrm>
            <a:off x="886790" y="2381982"/>
            <a:ext cx="5274654" cy="302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50000"/>
              </a:spcBef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Cross functional teams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Cross hierarchical teams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Free flow of information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Wide spans of control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Low formalisation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Decentralised</a:t>
            </a:r>
          </a:p>
        </p:txBody>
      </p:sp>
      <p:sp>
        <p:nvSpPr>
          <p:cNvPr id="19464" name="Title 92"/>
          <p:cNvSpPr>
            <a:spLocks noGrp="1"/>
          </p:cNvSpPr>
          <p:nvPr>
            <p:ph type="title"/>
          </p:nvPr>
        </p:nvSpPr>
        <p:spPr>
          <a:xfrm>
            <a:off x="797579" y="328268"/>
            <a:ext cx="8401050" cy="844062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Organisational Design</a:t>
            </a:r>
          </a:p>
        </p:txBody>
      </p:sp>
    </p:spTree>
    <p:extLst>
      <p:ext uri="{BB962C8B-B14F-4D97-AF65-F5344CB8AC3E}">
        <p14:creationId xmlns:p14="http://schemas.microsoft.com/office/powerpoint/2010/main" val="171870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573088" y="406787"/>
            <a:ext cx="7799387" cy="863112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Contingency factors</a:t>
            </a:r>
            <a:endParaRPr lang="en-US" dirty="0">
              <a:solidFill>
                <a:schemeClr val="accent2"/>
              </a:solidFill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08730" y="1643063"/>
            <a:ext cx="6263745" cy="4544174"/>
            <a:chOff x="1131786" y="1070134"/>
            <a:chExt cx="7524750" cy="494567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4169708215"/>
                </p:ext>
              </p:extLst>
            </p:nvPr>
          </p:nvGraphicFramePr>
          <p:xfrm>
            <a:off x="1131786" y="1070134"/>
            <a:ext cx="7524750" cy="49456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3556" name="Group 15"/>
            <p:cNvGrpSpPr>
              <a:grpSpLocks/>
            </p:cNvGrpSpPr>
            <p:nvPr/>
          </p:nvGrpSpPr>
          <p:grpSpPr bwMode="auto">
            <a:xfrm>
              <a:off x="3549570" y="2312557"/>
              <a:ext cx="2929303" cy="2439866"/>
              <a:chOff x="3619082" y="2285992"/>
              <a:chExt cx="2489601" cy="2643206"/>
            </a:xfrm>
          </p:grpSpPr>
          <p:sp>
            <p:nvSpPr>
              <p:cNvPr id="12" name="Up Arrow 11"/>
              <p:cNvSpPr/>
              <p:nvPr/>
            </p:nvSpPr>
            <p:spPr>
              <a:xfrm>
                <a:off x="4357618" y="2285992"/>
                <a:ext cx="1214288" cy="428628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AU" sz="1846" dirty="0">
                    <a:solidFill>
                      <a:srgbClr val="000000"/>
                    </a:solidFill>
                  </a:rPr>
                  <a:t>FIT</a:t>
                </a:r>
              </a:p>
            </p:txBody>
          </p:sp>
          <p:sp>
            <p:nvSpPr>
              <p:cNvPr id="13" name="Up Arrow 12"/>
              <p:cNvSpPr/>
              <p:nvPr/>
            </p:nvSpPr>
            <p:spPr>
              <a:xfrm flipV="1">
                <a:off x="4357618" y="4500570"/>
                <a:ext cx="1214288" cy="428628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AU" sz="1846" dirty="0">
                    <a:solidFill>
                      <a:srgbClr val="000000"/>
                    </a:solidFill>
                  </a:rPr>
                  <a:t>FIT</a:t>
                </a:r>
              </a:p>
            </p:txBody>
          </p:sp>
          <p:sp>
            <p:nvSpPr>
              <p:cNvPr id="14" name="Up Arrow 13"/>
              <p:cNvSpPr/>
              <p:nvPr/>
            </p:nvSpPr>
            <p:spPr>
              <a:xfrm rot="5400000" flipV="1">
                <a:off x="3226695" y="3464198"/>
                <a:ext cx="1214445" cy="429671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AU" sz="1846" dirty="0">
                    <a:solidFill>
                      <a:srgbClr val="000000"/>
                    </a:solidFill>
                  </a:rPr>
                  <a:t>FIT</a:t>
                </a:r>
              </a:p>
            </p:txBody>
          </p:sp>
          <p:sp>
            <p:nvSpPr>
              <p:cNvPr id="15" name="Up Arrow 14"/>
              <p:cNvSpPr/>
              <p:nvPr/>
            </p:nvSpPr>
            <p:spPr>
              <a:xfrm rot="16200000" flipV="1">
                <a:off x="5286625" y="3429272"/>
                <a:ext cx="1214445" cy="429671"/>
              </a:xfrm>
              <a:prstGeom prst="up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AU" sz="1846" dirty="0">
                    <a:solidFill>
                      <a:srgbClr val="000000"/>
                    </a:solidFill>
                  </a:rPr>
                  <a:t>FIT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241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C096-DE0E-7D4E-AEE2-201BB768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About the report assessment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5D1CA-81C4-FA43-9BF1-758BE6FB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Current strategic overview - </a:t>
            </a:r>
            <a:r>
              <a:rPr lang="en-AU" dirty="0">
                <a:solidFill>
                  <a:schemeClr val="accent2"/>
                </a:solidFill>
              </a:rPr>
              <a:t>What, why and how;</a:t>
            </a:r>
            <a:r>
              <a:rPr lang="en-AU" dirty="0"/>
              <a:t> and position in the industry – </a:t>
            </a:r>
            <a:r>
              <a:rPr lang="en-AU" dirty="0">
                <a:solidFill>
                  <a:schemeClr val="accent2"/>
                </a:solidFill>
              </a:rPr>
              <a:t>major vs. small player; considering the current state of the competition, how is the firm doing?</a:t>
            </a:r>
          </a:p>
          <a:p>
            <a:pPr lvl="0"/>
            <a:endParaRPr lang="en-AU" dirty="0">
              <a:solidFill>
                <a:schemeClr val="accent2"/>
              </a:solidFill>
            </a:endParaRPr>
          </a:p>
          <a:p>
            <a:pPr lvl="0"/>
            <a:r>
              <a:rPr lang="en-AU" dirty="0"/>
              <a:t>SWOT and an overview of the key opportunities/ threats - </a:t>
            </a:r>
            <a:r>
              <a:rPr lang="en-AU" dirty="0">
                <a:solidFill>
                  <a:schemeClr val="accent2"/>
                </a:solidFill>
              </a:rPr>
              <a:t>What change in the environment requires change at the firm level?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559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09800" y="6031524"/>
            <a:ext cx="19050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1662">
              <a:latin typeface="Gill Sans MT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48200" y="6031524"/>
            <a:ext cx="28956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1662">
              <a:latin typeface="Gill Sans MT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09800" y="6031524"/>
            <a:ext cx="19050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1662">
              <a:latin typeface="Gill Sans MT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48200" y="6031524"/>
            <a:ext cx="28956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1662">
              <a:latin typeface="Gill Sans MT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209800" y="6031524"/>
            <a:ext cx="19050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1662">
              <a:latin typeface="Gill Sans MT" charset="0"/>
            </a:endParaRPr>
          </a:p>
        </p:txBody>
      </p:sp>
      <p:sp>
        <p:nvSpPr>
          <p:cNvPr id="20487" name="Title 5"/>
          <p:cNvSpPr>
            <a:spLocks noGrp="1"/>
          </p:cNvSpPr>
          <p:nvPr>
            <p:ph type="title"/>
          </p:nvPr>
        </p:nvSpPr>
        <p:spPr>
          <a:xfrm>
            <a:off x="748506" y="330640"/>
            <a:ext cx="7799387" cy="863112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Contingency factors</a:t>
            </a:r>
          </a:p>
        </p:txBody>
      </p:sp>
      <p:sp>
        <p:nvSpPr>
          <p:cNvPr id="20488" name="Rectangle 9"/>
          <p:cNvSpPr>
            <a:spLocks noGrp="1" noChangeArrowheads="1"/>
          </p:cNvSpPr>
          <p:nvPr>
            <p:ph idx="1"/>
          </p:nvPr>
        </p:nvSpPr>
        <p:spPr>
          <a:xfrm>
            <a:off x="871344" y="1418957"/>
            <a:ext cx="7777163" cy="4387362"/>
          </a:xfrm>
        </p:spPr>
        <p:txBody>
          <a:bodyPr vert="horz" lIns="84992" tIns="42497" rIns="84992" bIns="42497" rtlCol="0">
            <a:normAutofit/>
          </a:bodyPr>
          <a:lstStyle/>
          <a:p>
            <a:pPr marL="0" indent="0">
              <a:buNone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structure follows strategy; for example</a:t>
            </a:r>
          </a:p>
          <a:p>
            <a:pPr marL="1266124" lvl="2" indent="-422041">
              <a:buFont typeface="Arial" charset="0"/>
              <a:buAutoNum type="arabicPeriod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Innovation (differentiation)</a:t>
            </a:r>
          </a:p>
          <a:p>
            <a:pPr marL="1266124" lvl="2" indent="-422041">
              <a:buFont typeface="Arial" charset="0"/>
              <a:buAutoNum type="arabicPeriod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Cost minimisation (cost leadership)</a:t>
            </a:r>
          </a:p>
          <a:p>
            <a:pPr marL="844083" lvl="2" indent="0">
              <a:buNone/>
            </a:pP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</a:p>
          <a:p>
            <a:pPr lvl="1" eaLnBrk="1" hangingPunct="1"/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Organic to mechanistic with growth</a:t>
            </a:r>
          </a:p>
        </p:txBody>
      </p:sp>
    </p:spTree>
    <p:extLst>
      <p:ext uri="{BB962C8B-B14F-4D97-AF65-F5344CB8AC3E}">
        <p14:creationId xmlns:p14="http://schemas.microsoft.com/office/powerpoint/2010/main" val="169768475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09800" y="6031524"/>
            <a:ext cx="19050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1662">
              <a:latin typeface="Gill Sans MT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48200" y="6031524"/>
            <a:ext cx="28956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1662">
              <a:latin typeface="Gill Sans MT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09800" y="6031524"/>
            <a:ext cx="19050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1662">
              <a:latin typeface="Gill Sans MT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648200" y="6031524"/>
            <a:ext cx="28956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1662">
              <a:latin typeface="Gill Sans MT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209800" y="6031524"/>
            <a:ext cx="1905000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1662">
              <a:latin typeface="Gill Sans MT" charset="0"/>
            </a:endParaRPr>
          </a:p>
        </p:txBody>
      </p:sp>
      <p:sp>
        <p:nvSpPr>
          <p:cNvPr id="2151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Contingency variables</a:t>
            </a:r>
          </a:p>
        </p:txBody>
      </p:sp>
      <p:sp>
        <p:nvSpPr>
          <p:cNvPr id="2151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8200" y="1554164"/>
            <a:ext cx="8148477" cy="4613885"/>
          </a:xfrm>
        </p:spPr>
        <p:txBody>
          <a:bodyPr vert="horz" lIns="84992" tIns="42497" rIns="84992" bIns="42497" rtlCol="0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  <a:p>
            <a:pPr lvl="1">
              <a:spcBef>
                <a:spcPts val="1800"/>
              </a:spcBef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structure adapted to reflect technology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Degree of Environmental Uncertainty</a:t>
            </a:r>
          </a:p>
          <a:p>
            <a:pPr lvl="1">
              <a:spcBef>
                <a:spcPts val="1800"/>
              </a:spcBef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dynamism requires organic structure</a:t>
            </a:r>
          </a:p>
          <a:p>
            <a:pPr lvl="1">
              <a:spcBef>
                <a:spcPts val="1800"/>
              </a:spcBef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mechanistic structures reflect stability</a:t>
            </a:r>
          </a:p>
        </p:txBody>
      </p:sp>
    </p:spTree>
    <p:extLst>
      <p:ext uri="{BB962C8B-B14F-4D97-AF65-F5344CB8AC3E}">
        <p14:creationId xmlns:p14="http://schemas.microsoft.com/office/powerpoint/2010/main" val="30922555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671123" y="648059"/>
            <a:ext cx="8748464" cy="863112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Common organisational designs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type="body" idx="1"/>
          </p:nvPr>
        </p:nvSpPr>
        <p:spPr>
          <a:xfrm>
            <a:off x="966368" y="1657851"/>
            <a:ext cx="3362775" cy="4594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Simple </a:t>
            </a:r>
          </a:p>
          <a:p>
            <a:pPr lvl="1" eaLnBrk="1" hangingPunct="1"/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Functional</a:t>
            </a:r>
          </a:p>
          <a:p>
            <a:pPr lvl="1" eaLnBrk="1" hangingPunct="1"/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Divisional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9914527"/>
              </p:ext>
            </p:extLst>
          </p:nvPr>
        </p:nvGraphicFramePr>
        <p:xfrm>
          <a:off x="4652961" y="1511171"/>
          <a:ext cx="5793738" cy="414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283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606799" y="441700"/>
            <a:ext cx="7799387" cy="863112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Traditional designs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77268" y="1323749"/>
            <a:ext cx="10252682" cy="47575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2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structure</a:t>
            </a:r>
          </a:p>
          <a:p>
            <a:pPr marL="457200" lvl="3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Low departmentalisation, wide spans of control, authority centralised in one person and little formalisation</a:t>
            </a:r>
          </a:p>
          <a:p>
            <a:pPr marL="457200" lvl="3" indent="0" algn="ctr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</a:t>
            </a:r>
          </a:p>
          <a:p>
            <a:pPr marL="0" lvl="2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Strengths: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fast, flexible, inexpensive, clear accountability</a:t>
            </a:r>
          </a:p>
          <a:p>
            <a:pPr marL="0" lvl="2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Weaknesses: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not appropriate as organisation grows, reliance on one person is risky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endParaRPr lang="en-AU" sz="2031" dirty="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01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678237" y="395655"/>
            <a:ext cx="7799387" cy="863112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Traditional designs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79798" y="1434886"/>
            <a:ext cx="10135852" cy="54231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 structure</a:t>
            </a:r>
          </a:p>
          <a:p>
            <a:pPr marL="400050" lvl="1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Groups similar or related occupational specialities together</a:t>
            </a:r>
          </a:p>
          <a:p>
            <a:pPr marL="400050" lvl="1" indent="0" algn="ctr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Strengths: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cost saving advantages from specialisation and employees are grouped with others who have similar task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Weaknesses: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pursuit of functional goals can cause managers to lose sight of what’s best for the overall organisational</a:t>
            </a:r>
          </a:p>
        </p:txBody>
      </p:sp>
    </p:spTree>
    <p:extLst>
      <p:ext uri="{BB962C8B-B14F-4D97-AF65-F5344CB8AC3E}">
        <p14:creationId xmlns:p14="http://schemas.microsoft.com/office/powerpoint/2010/main" val="3153468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592512" y="502392"/>
            <a:ext cx="7799387" cy="863112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Traditional designs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36936" y="1444298"/>
            <a:ext cx="8424936" cy="49113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Divisional structure</a:t>
            </a:r>
          </a:p>
          <a:p>
            <a:pPr marL="400050" lvl="1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Organises employees around </a:t>
            </a: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 (luxury, economy etc.), </a:t>
            </a: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clients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 (leisure, insurance etc.) or </a:t>
            </a: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geographic areas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(North America, Australia/ Pacific etc.)</a:t>
            </a:r>
          </a:p>
          <a:p>
            <a:pPr marL="400050" lvl="1" indent="0" algn="ctr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Strengths: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focuses on results, division managers have direct responsibility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Weaknesses: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duplication of activities and resources increases costs</a:t>
            </a:r>
          </a:p>
        </p:txBody>
      </p:sp>
    </p:spTree>
    <p:extLst>
      <p:ext uri="{BB962C8B-B14F-4D97-AF65-F5344CB8AC3E}">
        <p14:creationId xmlns:p14="http://schemas.microsoft.com/office/powerpoint/2010/main" val="3079543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592512" y="502392"/>
            <a:ext cx="7799387" cy="863112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Contemporary designs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36936" y="1444298"/>
            <a:ext cx="8424936" cy="49113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Structure</a:t>
            </a:r>
          </a:p>
          <a:p>
            <a:pPr marL="400050" lvl="1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The entire organisation is made up of work groups or teams</a:t>
            </a:r>
          </a:p>
          <a:p>
            <a:pPr marL="400050" lvl="1" indent="0" algn="ctr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Strengths: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employees are more involved and empowered; reduced barriers among functional areas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Weaknesses: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no clear chain of command; pressure on teams to perform</a:t>
            </a:r>
          </a:p>
        </p:txBody>
      </p:sp>
    </p:spTree>
    <p:extLst>
      <p:ext uri="{BB962C8B-B14F-4D97-AF65-F5344CB8AC3E}">
        <p14:creationId xmlns:p14="http://schemas.microsoft.com/office/powerpoint/2010/main" val="2783230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592512" y="502392"/>
            <a:ext cx="7799387" cy="863112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Contemporary designs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36936" y="1444298"/>
            <a:ext cx="8424936" cy="49113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Matrix-project structure </a:t>
            </a:r>
          </a:p>
          <a:p>
            <a:pPr marL="400050" lvl="1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Structure that assigns specialists from different functional areas to work on projects but who return to their areas when the project is completed</a:t>
            </a:r>
          </a:p>
          <a:p>
            <a:pPr marL="400050" lvl="1" indent="0" algn="ctr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Strengths: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Fluid and flexible design that can respond to environmental change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Weaknesses: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complexity of assigning people to projects; task and personality conflicts. </a:t>
            </a:r>
          </a:p>
        </p:txBody>
      </p:sp>
    </p:spTree>
    <p:extLst>
      <p:ext uri="{BB962C8B-B14F-4D97-AF65-F5344CB8AC3E}">
        <p14:creationId xmlns:p14="http://schemas.microsoft.com/office/powerpoint/2010/main" val="1298986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592512" y="502392"/>
            <a:ext cx="7799387" cy="863112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Contemporary designs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36936" y="1444298"/>
            <a:ext cx="8424936" cy="49113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Boundaryless structure</a:t>
            </a:r>
          </a:p>
          <a:p>
            <a:pPr marL="400050" lvl="1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Virtual and networked organisations; communication replace formal lines of authority</a:t>
            </a:r>
          </a:p>
          <a:p>
            <a:pPr marL="400050" lvl="1" indent="0" algn="ctr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Strengths: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Highly flexible and responsive; draws on talent wherever it is found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Weaknesses: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Lack of control; communication difficulties.</a:t>
            </a:r>
          </a:p>
        </p:txBody>
      </p:sp>
    </p:spTree>
    <p:extLst>
      <p:ext uri="{BB962C8B-B14F-4D97-AF65-F5344CB8AC3E}">
        <p14:creationId xmlns:p14="http://schemas.microsoft.com/office/powerpoint/2010/main" val="574823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592512" y="502392"/>
            <a:ext cx="7799387" cy="863112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Contemporary designs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36936" y="1444298"/>
            <a:ext cx="8424936" cy="49113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organisation structure</a:t>
            </a:r>
          </a:p>
          <a:p>
            <a:pPr marL="400050" lvl="1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Structure that supports an organisation’s capacity to adapt and change continuously</a:t>
            </a:r>
          </a:p>
          <a:p>
            <a:pPr marL="400050" lvl="1" indent="0" algn="ctr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Strengths: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Employees are continuously sharing and applying knowledge; source of competitive advantage</a:t>
            </a:r>
          </a:p>
          <a:p>
            <a:pPr marL="0" indent="0">
              <a:lnSpc>
                <a:spcPct val="80000"/>
              </a:lnSpc>
              <a:spcBef>
                <a:spcPts val="1800"/>
              </a:spcBef>
              <a:buNone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Weaknesses: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Getting employees to share what they know can be difficult; collaboration conflict can arise.</a:t>
            </a:r>
          </a:p>
        </p:txBody>
      </p:sp>
    </p:spTree>
    <p:extLst>
      <p:ext uri="{BB962C8B-B14F-4D97-AF65-F5344CB8AC3E}">
        <p14:creationId xmlns:p14="http://schemas.microsoft.com/office/powerpoint/2010/main" val="401481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C096-DE0E-7D4E-AEE2-201BB768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About the report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5D1CA-81C4-FA43-9BF1-758BE6FB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AU" b="1" dirty="0"/>
              <a:t>Based on your review and findings (points 1-2), propose a new strategy to improve the current performance of the business/ organisation. Consider the following questions, plus ask your own questions:</a:t>
            </a:r>
          </a:p>
          <a:p>
            <a:pPr lvl="0"/>
            <a:r>
              <a:rPr lang="en-AU" b="1" dirty="0">
                <a:solidFill>
                  <a:schemeClr val="accent2"/>
                </a:solidFill>
              </a:rPr>
              <a:t>Is there a need to change the current strategic direction? If so, what strategy do you propose and why? or</a:t>
            </a:r>
          </a:p>
          <a:p>
            <a:pPr lvl="0"/>
            <a:r>
              <a:rPr lang="en-AU" b="1" dirty="0">
                <a:solidFill>
                  <a:schemeClr val="accent2"/>
                </a:solidFill>
              </a:rPr>
              <a:t>Should the values and goals change? </a:t>
            </a:r>
          </a:p>
          <a:p>
            <a:pPr lvl="0"/>
            <a:r>
              <a:rPr lang="en-AU" b="1" dirty="0">
                <a:solidFill>
                  <a:schemeClr val="accent2"/>
                </a:solidFill>
              </a:rPr>
              <a:t>Would the proposed change call for new organisational structure/ culture? </a:t>
            </a:r>
          </a:p>
          <a:p>
            <a:pPr lvl="0"/>
            <a:r>
              <a:rPr lang="en-AU" b="1" dirty="0">
                <a:solidFill>
                  <a:schemeClr val="accent2"/>
                </a:solidFill>
              </a:rPr>
              <a:t>What culture is needed to achieve better performance in this firm and is there any change needed? </a:t>
            </a:r>
          </a:p>
          <a:p>
            <a:pPr lvl="0"/>
            <a:r>
              <a:rPr lang="en-AU" b="1" dirty="0">
                <a:solidFill>
                  <a:schemeClr val="accent2"/>
                </a:solidFill>
              </a:rPr>
              <a:t>How about other HR practices, such as motivation and rewards, is any change needed to achieve better performance?</a:t>
            </a:r>
          </a:p>
          <a:p>
            <a:r>
              <a:rPr lang="en-AU" b="1" dirty="0">
                <a:solidFill>
                  <a:schemeClr val="accent2"/>
                </a:solidFill>
              </a:rPr>
              <a:t>Is there any change required in the service experience design (operations’ point)? </a:t>
            </a:r>
          </a:p>
          <a:p>
            <a:pPr lvl="0"/>
            <a:r>
              <a:rPr lang="en-AU" b="1" dirty="0">
                <a:solidFill>
                  <a:schemeClr val="accent2"/>
                </a:solidFill>
              </a:rPr>
              <a:t>How about the leadership style? What style is needed to fit the strategic proposition?</a:t>
            </a:r>
          </a:p>
          <a:p>
            <a:pPr lvl="0"/>
            <a:endParaRPr lang="en-AU" b="1" dirty="0">
              <a:solidFill>
                <a:schemeClr val="accent2"/>
              </a:solidFill>
            </a:endParaRPr>
          </a:p>
          <a:p>
            <a:pPr lvl="0"/>
            <a:r>
              <a:rPr lang="en-AU" b="1" dirty="0"/>
              <a:t>All propositions need to be sufficiently explained and supported with the relevant literature.  </a:t>
            </a:r>
          </a:p>
          <a:p>
            <a:pPr lvl="0"/>
            <a:endParaRPr lang="en-AU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335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C556-71E9-AC46-898A-A7A48F1F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A01E-52BC-0040-AE12-C2F36D0B9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RACV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‘Improving the lives of Victorians’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2.2 million members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Core business: mobility, home, leisure</a:t>
            </a:r>
          </a:p>
        </p:txBody>
      </p:sp>
    </p:spTree>
    <p:extLst>
      <p:ext uri="{BB962C8B-B14F-4D97-AF65-F5344CB8AC3E}">
        <p14:creationId xmlns:p14="http://schemas.microsoft.com/office/powerpoint/2010/main" val="549739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C556-71E9-AC46-898A-A7A48F1F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A01E-52BC-0040-AE12-C2F36D0B9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844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RACV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AU" sz="2400" dirty="0"/>
              <a:t>In 2016, a new corporate strategy was announced. The new strategy aims to build a stronger and more relevant RACV – one that provides members with both increased benefits and ensures the long-term sustainability of the organisation.</a:t>
            </a:r>
          </a:p>
          <a:p>
            <a:pPr marL="0" indent="0" algn="ctr">
              <a:buNone/>
            </a:pPr>
            <a:endParaRPr lang="en-AU" sz="2400" dirty="0"/>
          </a:p>
          <a:p>
            <a:pPr marL="0" indent="0" algn="ctr">
              <a:buNone/>
            </a:pPr>
            <a:r>
              <a:rPr lang="en-AU" sz="2400" dirty="0"/>
              <a:t>Overarching aims of the new strategy:</a:t>
            </a:r>
          </a:p>
          <a:p>
            <a:pPr algn="ctr"/>
            <a:r>
              <a:rPr lang="en-AU" sz="2400" dirty="0"/>
              <a:t>Grow membership at least as fast as the Victorian population</a:t>
            </a:r>
          </a:p>
          <a:p>
            <a:pPr algn="ctr"/>
            <a:r>
              <a:rPr lang="en-AU" sz="2400" dirty="0"/>
              <a:t>Deliver more products and services to more members</a:t>
            </a:r>
          </a:p>
          <a:p>
            <a:pPr algn="ctr"/>
            <a:r>
              <a:rPr lang="en-AU" sz="2400" dirty="0"/>
              <a:t>Make membership more meaningful and relevant for all members</a:t>
            </a:r>
          </a:p>
        </p:txBody>
      </p:sp>
    </p:spTree>
    <p:extLst>
      <p:ext uri="{BB962C8B-B14F-4D97-AF65-F5344CB8AC3E}">
        <p14:creationId xmlns:p14="http://schemas.microsoft.com/office/powerpoint/2010/main" val="197996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C556-71E9-AC46-898A-A7A48F1F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A01E-52BC-0040-AE12-C2F36D0B9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8441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RACV </a:t>
            </a:r>
          </a:p>
          <a:p>
            <a:pPr marL="0" indent="0">
              <a:buNone/>
            </a:pPr>
            <a:r>
              <a:rPr lang="en-AU" sz="2400" dirty="0"/>
              <a:t>This means: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dirty="0"/>
              <a:t>A larger home portfolio</a:t>
            </a:r>
          </a:p>
          <a:p>
            <a:r>
              <a:rPr lang="en-AU" sz="2400" dirty="0"/>
              <a:t>A larger portfolio of non-car mobility products and services</a:t>
            </a:r>
          </a:p>
          <a:p>
            <a:r>
              <a:rPr lang="en-AU" sz="2400" dirty="0"/>
              <a:t>A larger leisure portfolio, not only focused on physical assets</a:t>
            </a:r>
          </a:p>
          <a:p>
            <a:r>
              <a:rPr lang="en-AU" sz="2400" dirty="0"/>
              <a:t>Bigger and more self-sustaining community initiatives</a:t>
            </a:r>
          </a:p>
          <a:p>
            <a:r>
              <a:rPr lang="en-AU" sz="2400" dirty="0"/>
              <a:t>New and improved channels to market, giving members better interaction and choice</a:t>
            </a:r>
          </a:p>
          <a:p>
            <a:r>
              <a:rPr lang="en-AU" sz="2400" dirty="0"/>
              <a:t>A fit-for-purpose back office</a:t>
            </a:r>
          </a:p>
          <a:p>
            <a:r>
              <a:rPr lang="en-AU" sz="2400" dirty="0"/>
              <a:t>Investments for members which deliver long-term value</a:t>
            </a:r>
          </a:p>
        </p:txBody>
      </p:sp>
    </p:spTree>
    <p:extLst>
      <p:ext uri="{BB962C8B-B14F-4D97-AF65-F5344CB8AC3E}">
        <p14:creationId xmlns:p14="http://schemas.microsoft.com/office/powerpoint/2010/main" val="238266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C556-71E9-AC46-898A-A7A48F1F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A01E-52BC-0040-AE12-C2F36D0B9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8441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RACV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AU" sz="2400" dirty="0"/>
              <a:t>This means, RACV as an organisation needs to be more </a:t>
            </a:r>
            <a:r>
              <a:rPr lang="en-AU" sz="2400" b="1" dirty="0"/>
              <a:t>innovative</a:t>
            </a:r>
            <a:r>
              <a:rPr lang="en-AU" sz="2400" dirty="0"/>
              <a:t> &amp; </a:t>
            </a:r>
            <a:r>
              <a:rPr lang="en-AU" sz="2400" b="1" dirty="0"/>
              <a:t>agile</a:t>
            </a:r>
            <a:r>
              <a:rPr lang="en-AU" sz="2400" dirty="0"/>
              <a:t>: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2400" dirty="0"/>
              <a:t>In order to achieve this, significant investments are being made in the organisational capabilities to improve their technology and e-commerce platforms.</a:t>
            </a: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6061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C556-71E9-AC46-898A-A7A48F1F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A01E-52BC-0040-AE12-C2F36D0B9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8441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Chipotle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Fast-casual Mexican concept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‘Food with integrity’</a:t>
            </a:r>
          </a:p>
          <a:p>
            <a:pPr marL="0" indent="0" algn="ctr">
              <a:buNone/>
            </a:pPr>
            <a:r>
              <a:rPr lang="en-AU" sz="2400" dirty="0"/>
              <a:t>- organic food &amp; sustainable agriculture practices -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- focus is placed on quality food &amp; freshness -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/>
              <a:t>Business model - </a:t>
            </a:r>
            <a:r>
              <a:rPr lang="en-US" sz="2400" dirty="0"/>
              <a:t>based on operational efficiency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4236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C556-71E9-AC46-898A-A7A48F1F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A01E-52BC-0040-AE12-C2F36D0B9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8441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Chipotle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Layout </a:t>
            </a:r>
          </a:p>
          <a:p>
            <a:r>
              <a:rPr lang="en-US" sz="2400" dirty="0"/>
              <a:t>Minimalistic, open kitchen</a:t>
            </a:r>
          </a:p>
          <a:p>
            <a:r>
              <a:rPr lang="en-US" sz="2400" dirty="0"/>
              <a:t>Full store ownership – consistency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Production </a:t>
            </a:r>
          </a:p>
          <a:p>
            <a:r>
              <a:rPr lang="en-US" sz="2400" dirty="0"/>
              <a:t>Assembly line concept - from door of the store to the cashier in under 8 mins</a:t>
            </a:r>
          </a:p>
          <a:p>
            <a:r>
              <a:rPr lang="en-US" sz="2400" dirty="0"/>
              <a:t>Highly </a:t>
            </a:r>
            <a:r>
              <a:rPr lang="en-US" sz="2400" dirty="0" err="1"/>
              <a:t>specialised</a:t>
            </a:r>
            <a:r>
              <a:rPr lang="en-US" sz="2400" dirty="0"/>
              <a:t> roles; but, employees are cross trained to help out</a:t>
            </a:r>
          </a:p>
          <a:p>
            <a:r>
              <a:rPr lang="en-US" sz="2400" dirty="0"/>
              <a:t>Simple menu – limited number of ingredients</a:t>
            </a:r>
          </a:p>
          <a:p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14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C556-71E9-AC46-898A-A7A48F1F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A01E-52BC-0040-AE12-C2F36D0B9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48441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Chipotle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Organisational</a:t>
            </a:r>
            <a:r>
              <a:rPr lang="en-US" sz="2400" dirty="0"/>
              <a:t> structure </a:t>
            </a:r>
          </a:p>
          <a:p>
            <a:r>
              <a:rPr lang="en-US" sz="2400" dirty="0"/>
              <a:t>motivates hard work and </a:t>
            </a:r>
            <a:r>
              <a:rPr lang="en-US" sz="2400" dirty="0" err="1"/>
              <a:t>minimises</a:t>
            </a:r>
            <a:r>
              <a:rPr lang="en-US" sz="2400" dirty="0"/>
              <a:t> attrition</a:t>
            </a:r>
          </a:p>
          <a:p>
            <a:r>
              <a:rPr lang="en-US" sz="2400" dirty="0"/>
              <a:t>entry level employee works on the assembly line first, then progresses to kitchen management role, service manager role, apprentice role, general manager and finally to restaurateur</a:t>
            </a:r>
          </a:p>
          <a:p>
            <a:r>
              <a:rPr lang="en-US" sz="2400" dirty="0"/>
              <a:t>when new restaurants open, existing managers and restaurateurs are placed in these operations 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7869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Today’s challenges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Keeping employees connected</a:t>
            </a:r>
          </a:p>
          <a:p>
            <a:pPr lvl="1">
              <a:spcBef>
                <a:spcPts val="1800"/>
              </a:spcBef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old hierarchical structures are less suitable in this new environment</a:t>
            </a:r>
          </a:p>
          <a:p>
            <a:pPr lvl="1">
              <a:spcBef>
                <a:spcPts val="1800"/>
              </a:spcBef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</a:p>
          <a:p>
            <a:pPr lvl="1">
              <a:spcBef>
                <a:spcPts val="1800"/>
              </a:spcBef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to keep widely dispersed and mobile employees connected to the organisation</a:t>
            </a:r>
          </a:p>
          <a:p>
            <a:pPr lvl="2">
              <a:spcBef>
                <a:spcPts val="1800"/>
              </a:spcBef>
              <a:buNone/>
            </a:pPr>
            <a:endParaRPr lang="en-AU" sz="2800" dirty="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15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679722" y="276548"/>
            <a:ext cx="7799387" cy="935038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Today’s challenges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58350" y="1321215"/>
            <a:ext cx="9671538" cy="48857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/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 Managing global structural issues</a:t>
            </a:r>
          </a:p>
          <a:p>
            <a:pPr lvl="1" eaLnBrk="1" hangingPunct="1"/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structures and strategies of organisations worldwide are similar, while the behaviour within them is maintaining its cultural uniqueness</a:t>
            </a:r>
          </a:p>
          <a:p>
            <a:pPr lvl="1" eaLnBrk="1" hangingPunct="1"/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 Challenge</a:t>
            </a:r>
          </a:p>
          <a:p>
            <a:pPr lvl="1" eaLnBrk="1" hangingPunct="1"/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to generate employee engagement</a:t>
            </a:r>
          </a:p>
        </p:txBody>
      </p:sp>
    </p:spTree>
    <p:extLst>
      <p:ext uri="{BB962C8B-B14F-4D97-AF65-F5344CB8AC3E}">
        <p14:creationId xmlns:p14="http://schemas.microsoft.com/office/powerpoint/2010/main" val="2683717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679722" y="276548"/>
            <a:ext cx="7799387" cy="935038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Today’s challenges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58350" y="1321215"/>
            <a:ext cx="9671538" cy="48857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 is now the central focus of many job design changes</a:t>
            </a:r>
          </a:p>
          <a:p>
            <a:pPr marL="0" indent="0"/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 Hygiene theory suggests that employees experience job satisfaction when they fulfil growth and esteem needs (motivators), and experience dissatisfaction when they have poor working conditions (hygiene)</a:t>
            </a:r>
          </a:p>
          <a:p>
            <a:pPr marL="0" indent="0"/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Job design considerations:</a:t>
            </a:r>
          </a:p>
          <a:p>
            <a:pPr lvl="1"/>
            <a:r>
              <a:rPr lang="en-AU" sz="2200" b="1" dirty="0">
                <a:latin typeface="Calibri" panose="020F0502020204030204" pitchFamily="34" charset="0"/>
                <a:cs typeface="Calibri" panose="020F0502020204030204" pitchFamily="34" charset="0"/>
              </a:rPr>
              <a:t>Job rotation: </a:t>
            </a:r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moving from one job to another</a:t>
            </a:r>
          </a:p>
          <a:p>
            <a:pPr lvl="1"/>
            <a:r>
              <a:rPr lang="en-AU" sz="2200" b="1" dirty="0">
                <a:latin typeface="Calibri" panose="020F0502020204030204" pitchFamily="34" charset="0"/>
                <a:cs typeface="Calibri" panose="020F0502020204030204" pitchFamily="34" charset="0"/>
              </a:rPr>
              <a:t>Job enlargement: </a:t>
            </a:r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adding tasks to an existing job</a:t>
            </a:r>
          </a:p>
          <a:p>
            <a:pPr lvl="1"/>
            <a:r>
              <a:rPr lang="en-AU" sz="2200" b="1" dirty="0">
                <a:latin typeface="Calibri" panose="020F0502020204030204" pitchFamily="34" charset="0"/>
                <a:cs typeface="Calibri" panose="020F0502020204030204" pitchFamily="34" charset="0"/>
              </a:rPr>
              <a:t>Job enrichment: </a:t>
            </a:r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giving more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3048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C096-DE0E-7D4E-AEE2-201BB768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About the report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5D1CA-81C4-FA43-9BF1-758BE6FB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Discuss what leadership style and behaviours </a:t>
            </a:r>
            <a:r>
              <a:rPr lang="en-AU" dirty="0">
                <a:solidFill>
                  <a:schemeClr val="accent2"/>
                </a:solidFill>
              </a:rPr>
              <a:t>(actions)</a:t>
            </a:r>
            <a:r>
              <a:rPr lang="en-AU" dirty="0"/>
              <a:t> would most likely enable the implementation of your proposed strategy.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2"/>
                </a:solidFill>
              </a:rPr>
              <a:t>This should be linked to the change theory; how could the new strategy be implemented?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5415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679722" y="276548"/>
            <a:ext cx="7799387" cy="935038"/>
          </a:xfrm>
        </p:spPr>
        <p:txBody>
          <a:bodyPr/>
          <a:lstStyle/>
          <a:p>
            <a:pPr eaLnBrk="1" hangingPunct="1"/>
            <a:r>
              <a:rPr lang="en-AU" dirty="0">
                <a:solidFill>
                  <a:schemeClr val="accent2"/>
                </a:solidFill>
                <a:cs typeface="Arial" charset="0"/>
              </a:rPr>
              <a:t>Today’s challenges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58350" y="1321215"/>
            <a:ext cx="9671538" cy="48857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Financial reward practices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need to be in fit with the organisational strategy and goals</a:t>
            </a:r>
          </a:p>
          <a:p>
            <a:pPr marL="0" indent="0"/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 Pay: the fundamental part of employment</a:t>
            </a:r>
          </a:p>
          <a:p>
            <a:pPr marL="0" indent="0"/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 Reward pay: individual, team, organisational </a:t>
            </a:r>
          </a:p>
          <a:p>
            <a:pPr marL="457200" lvl="1" indent="0"/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 Seniority-based rewards</a:t>
            </a:r>
          </a:p>
          <a:p>
            <a:pPr marL="457200" lvl="1" indent="0"/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 Job status</a:t>
            </a:r>
          </a:p>
          <a:p>
            <a:pPr marL="457200" lvl="1" indent="0"/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 Competency – skills</a:t>
            </a:r>
          </a:p>
          <a:p>
            <a:pPr marL="457200" lvl="1" indent="0"/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 Performance-based rewards</a:t>
            </a:r>
          </a:p>
        </p:txBody>
      </p:sp>
    </p:spTree>
    <p:extLst>
      <p:ext uri="{BB962C8B-B14F-4D97-AF65-F5344CB8AC3E}">
        <p14:creationId xmlns:p14="http://schemas.microsoft.com/office/powerpoint/2010/main" val="1746266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050D-E536-4B47-AAE5-221013A8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815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C096-DE0E-7D4E-AEE2-201BB768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About the leader presentation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5D1CA-81C4-FA43-9BF1-758BE6FB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Select and profile one leader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Use different theories/ models to conduct the profile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Outline the criteria (e.g., KPI, measure) on which the team has decided that the leader is effective/ not effective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What can the tourism and/ or hospitality industry/ firms learn from your findings?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7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E5E2-5081-E441-9FD4-3F0C119F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2"/>
                </a:solidFill>
              </a:rPr>
              <a:t>Organisational</a:t>
            </a:r>
            <a:r>
              <a:rPr lang="en-US" sz="4000" dirty="0">
                <a:solidFill>
                  <a:schemeClr val="accent2"/>
                </a:solidFill>
              </a:rPr>
              <a:t> Structure: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9C8C6-44EE-C74F-8451-B14D9777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Understand the elements of </a:t>
            </a:r>
            <a:r>
              <a:rPr lang="en-US" dirty="0" err="1"/>
              <a:t>organisational</a:t>
            </a:r>
            <a:r>
              <a:rPr lang="en-US" dirty="0"/>
              <a:t> design</a:t>
            </a:r>
          </a:p>
          <a:p>
            <a:pPr>
              <a:spcBef>
                <a:spcPts val="1800"/>
              </a:spcBef>
            </a:pPr>
            <a:r>
              <a:rPr lang="en-US" dirty="0"/>
              <a:t>Identify the factors that apply to different </a:t>
            </a:r>
            <a:r>
              <a:rPr lang="en-US" dirty="0" err="1"/>
              <a:t>organisational</a:t>
            </a:r>
            <a:r>
              <a:rPr lang="en-US" dirty="0"/>
              <a:t> structures</a:t>
            </a:r>
          </a:p>
          <a:p>
            <a:pPr>
              <a:spcBef>
                <a:spcPts val="1800"/>
              </a:spcBef>
            </a:pPr>
            <a:r>
              <a:rPr lang="en-US" dirty="0" err="1"/>
              <a:t>Recognise</a:t>
            </a:r>
            <a:r>
              <a:rPr lang="en-US" dirty="0"/>
              <a:t> the design challenges for </a:t>
            </a:r>
            <a:r>
              <a:rPr lang="en-US" dirty="0" err="1"/>
              <a:t>organisations</a:t>
            </a:r>
            <a:r>
              <a:rPr lang="en-US" dirty="0"/>
              <a:t> to manage effective performance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2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E5E2-5081-E441-9FD4-3F0C119F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2"/>
                </a:solidFill>
              </a:rPr>
              <a:t>Organising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9C8C6-44EE-C74F-8451-B14D9777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584363"/>
            <a:ext cx="10063163" cy="21748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/>
              <a:t>Arranging and structuring work to accomplish the </a:t>
            </a:r>
            <a:r>
              <a:rPr lang="en-US" dirty="0" err="1"/>
              <a:t>organisation’s</a:t>
            </a:r>
            <a:r>
              <a:rPr lang="en-US" dirty="0"/>
              <a:t> goals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/>
              <a:t>The process of creating an </a:t>
            </a:r>
            <a:r>
              <a:rPr lang="en-US" dirty="0" err="1"/>
              <a:t>organisation’s</a:t>
            </a:r>
            <a:r>
              <a:rPr lang="en-US" dirty="0"/>
              <a:t> structure, which is the formal arrangement of jobs within an organization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/>
              <a:t>When managers develop or change an </a:t>
            </a:r>
            <a:r>
              <a:rPr lang="en-US" dirty="0" err="1"/>
              <a:t>organisation’s</a:t>
            </a:r>
            <a:r>
              <a:rPr lang="en-US" dirty="0"/>
              <a:t> structure they are engaged in </a:t>
            </a:r>
            <a:r>
              <a:rPr lang="en-US" dirty="0" err="1"/>
              <a:t>organisational</a:t>
            </a:r>
            <a:r>
              <a:rPr lang="en-US" dirty="0"/>
              <a:t> design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2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E5E2-5081-E441-9FD4-3F0C119F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Key </a:t>
            </a:r>
            <a:r>
              <a:rPr lang="en-US" sz="4000" dirty="0" err="1">
                <a:solidFill>
                  <a:schemeClr val="accent2"/>
                </a:solidFill>
              </a:rPr>
              <a:t>Organisational</a:t>
            </a:r>
            <a:r>
              <a:rPr lang="en-US" sz="4000" dirty="0">
                <a:solidFill>
                  <a:schemeClr val="accent2"/>
                </a:solidFill>
              </a:rPr>
              <a:t> Design Elements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27E37D-6E7D-5F42-BA25-EA2650AE9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065892"/>
              </p:ext>
            </p:extLst>
          </p:nvPr>
        </p:nvGraphicFramePr>
        <p:xfrm>
          <a:off x="946150" y="1584363"/>
          <a:ext cx="10255250" cy="3383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8712">
                  <a:extLst>
                    <a:ext uri="{9D8B030D-6E8A-4147-A177-3AD203B41FA5}">
                      <a16:colId xmlns:a16="http://schemas.microsoft.com/office/drawing/2014/main" val="3144346280"/>
                    </a:ext>
                  </a:extLst>
                </a:gridCol>
                <a:gridCol w="7086538">
                  <a:extLst>
                    <a:ext uri="{9D8B030D-6E8A-4147-A177-3AD203B41FA5}">
                      <a16:colId xmlns:a16="http://schemas.microsoft.com/office/drawing/2014/main" val="1402502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Element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2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1. Work </a:t>
                      </a:r>
                      <a:r>
                        <a:rPr lang="en-US" sz="2000" b="1" dirty="0" err="1"/>
                        <a:t>specialisation</a:t>
                      </a:r>
                      <a:r>
                        <a:rPr lang="en-US" sz="20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Tasks are divided into separate jobs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7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2. </a:t>
                      </a:r>
                      <a:r>
                        <a:rPr lang="en-US" sz="2000" b="1" dirty="0" err="1"/>
                        <a:t>Departmentalisation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Jobs are grouped to accomplish </a:t>
                      </a:r>
                      <a:r>
                        <a:rPr lang="en-US" sz="2000" dirty="0" err="1"/>
                        <a:t>organisational</a:t>
                      </a:r>
                      <a:r>
                        <a:rPr lang="en-US" sz="2000" dirty="0"/>
                        <a:t> goals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77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3. Chain of Command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Line of authority and clarifies who reports to whom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53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4. Span of 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number of subordinates a manager can direct efficiently and effectively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559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5. De/ </a:t>
                      </a:r>
                      <a:r>
                        <a:rPr lang="en-US" sz="2000" b="1" dirty="0" err="1"/>
                        <a:t>Centralisation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Concentration of decision-making in upper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6. </a:t>
                      </a:r>
                      <a:r>
                        <a:rPr lang="en-US" sz="2000" b="1" dirty="0" err="1"/>
                        <a:t>Formalisation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degree to which an organization relies on rules and procedures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15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5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E5E2-5081-E441-9FD4-3F0C119F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1. Work </a:t>
            </a:r>
            <a:r>
              <a:rPr lang="en-US" sz="4000" dirty="0" err="1">
                <a:solidFill>
                  <a:schemeClr val="accent2"/>
                </a:solidFill>
              </a:rPr>
              <a:t>Specialisation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9C8C6-44EE-C74F-8451-B14D9777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584363"/>
            <a:ext cx="10063163" cy="413063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600" b="1" dirty="0"/>
              <a:t>Dividing work activities into specific job tasks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dirty="0"/>
              <a:t>Jobs are broken down into small, simple and separate operations in which each worker could </a:t>
            </a:r>
            <a:r>
              <a:rPr lang="en-US" sz="2600" dirty="0" err="1"/>
              <a:t>specialise</a:t>
            </a:r>
            <a:endParaRPr lang="en-US" sz="2600" dirty="0"/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dirty="0"/>
              <a:t>People can learn skills and become expert at their individual job functions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dirty="0"/>
              <a:t>Job variety makes it possible for people to choose or be assigned to positions they will enjoy/ or for which they are suited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600" dirty="0"/>
              <a:t>Source of productivity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dirty="0">
                <a:solidFill>
                  <a:schemeClr val="accent2"/>
                </a:solidFill>
              </a:rPr>
              <a:t>---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600" b="1" dirty="0"/>
              <a:t>Limitations: </a:t>
            </a:r>
            <a:r>
              <a:rPr lang="en-US" sz="2600" dirty="0"/>
              <a:t>job boredom, higher org. costs, lower motivation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67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trategy and Innovation&amp;quot;&quot;/&gt;&lt;property id=&quot;20307&quot; value=&quot;273&quot;/&gt;&lt;/object&gt;&lt;object type=&quot;3&quot; unique_id=&quot;10004&quot;&gt;&lt;property id=&quot;20148&quot; value=&quot;5&quot;/&gt;&lt;property id=&quot;20300&quot; value=&quot;Slide 2 - &amp;quot;Objectives&amp;quot;&quot;/&gt;&lt;property id=&quot;20307&quot; value=&quot;271&quot;/&gt;&lt;/object&gt;&lt;object type=&quot;3&quot; unique_id=&quot;10005&quot;&gt;&lt;property id=&quot;20148&quot; value=&quot;5&quot;/&gt;&lt;property id=&quot;20300&quot; value=&quot;Slide 3 - &amp;quot;External Environment&amp;quot;&quot;/&gt;&lt;property id=&quot;20307&quot; value=&quot;285&quot;/&gt;&lt;/object&gt;&lt;object type=&quot;3&quot; unique_id=&quot;10006&quot;&gt;&lt;property id=&quot;20148&quot; value=&quot;5&quot;/&gt;&lt;property id=&quot;20300&quot; value=&quot;Slide 6 - &amp;quot;Industry Environment&amp;quot;&quot;/&gt;&lt;property id=&quot;20307&quot; value=&quot;286&quot;/&gt;&lt;/object&gt;&lt;object type=&quot;3&quot; unique_id=&quot;10007&quot;&gt;&lt;property id=&quot;20148&quot; value=&quot;5&quot;/&gt;&lt;property id=&quot;20300&quot; value=&quot;Slide 7 - &amp;quot;Industry Analysis:  Threats&amp;quot;&quot;/&gt;&lt;property id=&quot;20307&quot; value=&quot;276&quot;/&gt;&lt;/object&gt;&lt;object type=&quot;3&quot; unique_id=&quot;10008&quot;&gt;&lt;property id=&quot;20148&quot; value=&quot;5&quot;/&gt;&lt;property id=&quot;20300&quot; value=&quot;Slide 8 - &amp;quot;Threat of New Entrants&amp;quot;&quot;/&gt;&lt;property id=&quot;20307&quot; value=&quot;278&quot;/&gt;&lt;/object&gt;&lt;object type=&quot;3&quot; unique_id=&quot;10009&quot;&gt;&lt;property id=&quot;20148&quot; value=&quot;5&quot;/&gt;&lt;property id=&quot;20300&quot; value=&quot;Slide 9 - &amp;quot;Threat of New Entrants&amp;quot;&quot;/&gt;&lt;property id=&quot;20307&quot; value=&quot;287&quot;/&gt;&lt;/object&gt;&lt;object type=&quot;3&quot; unique_id=&quot;10010&quot;&gt;&lt;property id=&quot;20148&quot; value=&quot;5&quot;/&gt;&lt;property id=&quot;20300&quot; value=&quot;Slide 10 - &amp;quot;Threat of New Entrants&amp;quot;&quot;/&gt;&lt;property id=&quot;20307&quot; value=&quot;288&quot;/&gt;&lt;/object&gt;&lt;object type=&quot;3&quot; unique_id=&quot;10011&quot;&gt;&lt;property id=&quot;20148&quot; value=&quot;5&quot;/&gt;&lt;property id=&quot;20300&quot; value=&quot;Slide 12 - &amp;quot;Intensity of Rivalry among Competitors&amp;quot;&quot;/&gt;&lt;property id=&quot;20307&quot; value=&quot;277&quot;/&gt;&lt;/object&gt;&lt;object type=&quot;3&quot; unique_id=&quot;10012&quot;&gt;&lt;property id=&quot;20148&quot; value=&quot;5&quot;/&gt;&lt;property id=&quot;20300&quot; value=&quot;Slide 13 - &amp;quot;Threat of Substitute Products&amp;quot;&quot;/&gt;&lt;property id=&quot;20307&quot; value=&quot;279&quot;/&gt;&lt;/object&gt;&lt;object type=&quot;3&quot; unique_id=&quot;10013&quot;&gt;&lt;property id=&quot;20148&quot; value=&quot;5&quot;/&gt;&lt;property id=&quot;20300&quot; value=&quot;Slide 14 - &amp;quot;Bargaining Power of Suppliers&amp;quot;&quot;/&gt;&lt;property id=&quot;20307&quot; value=&quot;280&quot;/&gt;&lt;/object&gt;&lt;object type=&quot;3&quot; unique_id=&quot;10014&quot;&gt;&lt;property id=&quot;20148&quot; value=&quot;5&quot;/&gt;&lt;property id=&quot;20300&quot; value=&quot;Slide 16 - &amp;quot;Bargaining Power of Customers &amp;quot;&quot;/&gt;&lt;property id=&quot;20307&quot; value=&quot;281&quot;/&gt;&lt;/object&gt;&lt;object type=&quot;3&quot; unique_id=&quot;10015&quot;&gt;&lt;property id=&quot;20148&quot; value=&quot;5&quot;/&gt;&lt;property id=&quot;20300&quot; value=&quot;Slide 18 - &amp;quot;Profitability Potential&amp;quot;&quot;/&gt;&lt;property id=&quot;20307&quot; value=&quot;282&quot;/&gt;&lt;/object&gt;&lt;object type=&quot;3&quot; unique_id=&quot;10016&quot;&gt;&lt;property id=&quot;20148&quot; value=&quot;5&quot;/&gt;&lt;property id=&quot;20300&quot; value=&quot;Slide 19 - &amp;quot;Managing the Threats&amp;quot;&quot;/&gt;&lt;property id=&quot;20307&quot; value=&quot;284&quot;/&gt;&lt;/object&gt;&lt;object type=&quot;3&quot; unique_id=&quot;10017&quot;&gt;&lt;property id=&quot;20148&quot; value=&quot;5&quot;/&gt;&lt;property id=&quot;20300&quot; value=&quot;Slide 22 - &amp;quot;Summary&amp;quot;&quot;/&gt;&lt;property id=&quot;20307&quot; value=&quot;289&quot;/&gt;&lt;/object&gt;&lt;object type=&quot;3&quot; unique_id=&quot;10086&quot;&gt;&lt;property id=&quot;20148&quot; value=&quot;5&quot;/&gt;&lt;property id=&quot;20300&quot; value=&quot;Slide 4 - &amp;quot;What is an industry?&amp;quot;&quot;/&gt;&lt;property id=&quot;20307&quot; value=&quot;290&quot;/&gt;&lt;/object&gt;&lt;object type=&quot;3&quot; unique_id=&quot;10141&quot;&gt;&lt;property id=&quot;20148&quot; value=&quot;5&quot;/&gt;&lt;property id=&quot;20300&quot; value=&quot;Slide 5 - &amp;quot;What is an industry?&amp;quot;&quot;/&gt;&lt;property id=&quot;20307&quot; value=&quot;291&quot;/&gt;&lt;/object&gt;&lt;object type=&quot;3&quot; unique_id=&quot;10256&quot;&gt;&lt;property id=&quot;20148&quot; value=&quot;5&quot;/&gt;&lt;property id=&quot;20300&quot; value=&quot;Slide 15 - &amp;quot;Example:  Surging Oil Prices Slap Airlines (and Travellers) &amp;quot;&quot;/&gt;&lt;property id=&quot;20307&quot; value=&quot;292&quot;/&gt;&lt;/object&gt;&lt;object type=&quot;3&quot; unique_id=&quot;10257&quot;&gt;&lt;property id=&quot;20148&quot; value=&quot;5&quot;/&gt;&lt;property id=&quot;20300&quot; value=&quot;Slide 17 - &amp;quot;Example: Big Tomato ‘sent home’ by chains &amp;quot;&quot;/&gt;&lt;property id=&quot;20307&quot; value=&quot;293&quot;/&gt;&lt;/object&gt;&lt;object type=&quot;3&quot; unique_id=&quot;10321&quot;&gt;&lt;property id=&quot;20148&quot; value=&quot;5&quot;/&gt;&lt;property id=&quot;20300&quot; value=&quot;Slide 11 - &amp;quot;Example:  Retailers scared of 'online shopping monster' &amp;quot;&quot;/&gt;&lt;property id=&quot;20307&quot; value=&quot;294&quot;/&gt;&lt;/object&gt;&lt;object type=&quot;3&quot; unique_id=&quot;10454&quot;&gt;&lt;property id=&quot;20148&quot; value=&quot;5&quot;/&gt;&lt;property id=&quot;20300&quot; value=&quot;Slide 20 - &amp;quot;Bringing it all together&amp;quot;&quot;/&gt;&lt;property id=&quot;20307&quot; value=&quot;295&quot;/&gt;&lt;/object&gt;&lt;object type=&quot;3&quot; unique_id=&quot;10455&quot;&gt;&lt;property id=&quot;20148&quot; value=&quot;5&quot;/&gt;&lt;property id=&quot;20300&quot; value=&quot;Slide 21 - &amp;quot;Gathering data &amp;quot;&quot;/&gt;&lt;property id=&quot;20307&quot; value=&quot;296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1797</Words>
  <Application>Microsoft Office PowerPoint</Application>
  <PresentationFormat>Widescreen</PresentationFormat>
  <Paragraphs>337</Paragraphs>
  <Slides>41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Gill Sans MT</vt:lpstr>
      <vt:lpstr>Verdana</vt:lpstr>
      <vt:lpstr>Wingdings</vt:lpstr>
      <vt:lpstr>Office Theme</vt:lpstr>
      <vt:lpstr>MAN707 Strategy, change &amp; leadership   </vt:lpstr>
      <vt:lpstr>About the report assessment  </vt:lpstr>
      <vt:lpstr>About the report assessment </vt:lpstr>
      <vt:lpstr>About the report assessment </vt:lpstr>
      <vt:lpstr>About the leader presentation assessment </vt:lpstr>
      <vt:lpstr>Organisational Structure: Learning Objectives</vt:lpstr>
      <vt:lpstr>Organising</vt:lpstr>
      <vt:lpstr>Key Organisational Design Elements</vt:lpstr>
      <vt:lpstr>1. Work Specialisation</vt:lpstr>
      <vt:lpstr>Departmentalisation</vt:lpstr>
      <vt:lpstr>Chain of command</vt:lpstr>
      <vt:lpstr>Span of control</vt:lpstr>
      <vt:lpstr>5. Centralisation &amp; decentralisation</vt:lpstr>
      <vt:lpstr>Centralisation</vt:lpstr>
      <vt:lpstr>Decentralisation</vt:lpstr>
      <vt:lpstr>6. Formalisation</vt:lpstr>
      <vt:lpstr>Organisational Design</vt:lpstr>
      <vt:lpstr>Organisational Design</vt:lpstr>
      <vt:lpstr>Contingency factors</vt:lpstr>
      <vt:lpstr>Contingency factors</vt:lpstr>
      <vt:lpstr>Contingency variables</vt:lpstr>
      <vt:lpstr>Common organisational designs</vt:lpstr>
      <vt:lpstr>Traditional designs</vt:lpstr>
      <vt:lpstr>Traditional designs</vt:lpstr>
      <vt:lpstr>Traditional designs</vt:lpstr>
      <vt:lpstr>Contemporary designs</vt:lpstr>
      <vt:lpstr>Contemporary designs</vt:lpstr>
      <vt:lpstr>Contemporary designs</vt:lpstr>
      <vt:lpstr>Contemporary designs</vt:lpstr>
      <vt:lpstr>Example</vt:lpstr>
      <vt:lpstr>Example</vt:lpstr>
      <vt:lpstr>Example</vt:lpstr>
      <vt:lpstr>Example</vt:lpstr>
      <vt:lpstr>Example</vt:lpstr>
      <vt:lpstr>Example</vt:lpstr>
      <vt:lpstr>Example</vt:lpstr>
      <vt:lpstr>Today’s challenges</vt:lpstr>
      <vt:lpstr>Today’s challenges</vt:lpstr>
      <vt:lpstr>Today’s challenges</vt:lpstr>
      <vt:lpstr>Today’s challenges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MAN707 Strategy, change &amp; leadership</dc:title>
  <dc:creator>Marcela Fang</dc:creator>
  <cp:lastModifiedBy>Marcela Fang</cp:lastModifiedBy>
  <cp:revision>217</cp:revision>
  <dcterms:created xsi:type="dcterms:W3CDTF">2019-02-16T07:23:59Z</dcterms:created>
  <dcterms:modified xsi:type="dcterms:W3CDTF">2019-10-14T22:52:13Z</dcterms:modified>
</cp:coreProperties>
</file>