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  <p:sldMasterId id="2147483710" r:id="rId3"/>
    <p:sldMasterId id="2147483722" r:id="rId4"/>
    <p:sldMasterId id="2147483734" r:id="rId5"/>
    <p:sldMasterId id="2147483746" r:id="rId6"/>
  </p:sldMasterIdLst>
  <p:notesMasterIdLst>
    <p:notesMasterId r:id="rId37"/>
  </p:notesMasterIdLst>
  <p:handoutMasterIdLst>
    <p:handoutMasterId r:id="rId38"/>
  </p:handoutMasterIdLst>
  <p:sldIdLst>
    <p:sldId id="422" r:id="rId7"/>
    <p:sldId id="424" r:id="rId8"/>
    <p:sldId id="450" r:id="rId9"/>
    <p:sldId id="456" r:id="rId10"/>
    <p:sldId id="457" r:id="rId11"/>
    <p:sldId id="458" r:id="rId12"/>
    <p:sldId id="460" r:id="rId13"/>
    <p:sldId id="462" r:id="rId14"/>
    <p:sldId id="472" r:id="rId15"/>
    <p:sldId id="476" r:id="rId16"/>
    <p:sldId id="479" r:id="rId17"/>
    <p:sldId id="452" r:id="rId18"/>
    <p:sldId id="425" r:id="rId19"/>
    <p:sldId id="427" r:id="rId20"/>
    <p:sldId id="426" r:id="rId21"/>
    <p:sldId id="475" r:id="rId22"/>
    <p:sldId id="428" r:id="rId23"/>
    <p:sldId id="438" r:id="rId24"/>
    <p:sldId id="481" r:id="rId25"/>
    <p:sldId id="480" r:id="rId26"/>
    <p:sldId id="441" r:id="rId27"/>
    <p:sldId id="477" r:id="rId28"/>
    <p:sldId id="473" r:id="rId29"/>
    <p:sldId id="442" r:id="rId30"/>
    <p:sldId id="447" r:id="rId31"/>
    <p:sldId id="443" r:id="rId32"/>
    <p:sldId id="453" r:id="rId33"/>
    <p:sldId id="445" r:id="rId34"/>
    <p:sldId id="275" r:id="rId35"/>
    <p:sldId id="276" r:id="rId3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42" autoAdjust="0"/>
    <p:restoredTop sz="71212" autoAdjust="0"/>
  </p:normalViewPr>
  <p:slideViewPr>
    <p:cSldViewPr>
      <p:cViewPr varScale="1">
        <p:scale>
          <a:sx n="65" d="100"/>
          <a:sy n="65" d="100"/>
        </p:scale>
        <p:origin x="159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3" tIns="45996" rIns="91993" bIns="45996" numCol="1" anchor="t" anchorCtr="0" compatLnSpc="1">
            <a:prstTxWarp prst="textNoShape">
              <a:avLst/>
            </a:prstTxWarp>
          </a:bodyPr>
          <a:lstStyle>
            <a:lvl1pPr>
              <a:defRPr sz="11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21" y="2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3" tIns="45996" rIns="91993" bIns="45996" numCol="1" anchor="t" anchorCtr="0" compatLnSpc="1">
            <a:prstTxWarp prst="textNoShape">
              <a:avLst/>
            </a:prstTxWarp>
          </a:bodyPr>
          <a:lstStyle>
            <a:lvl1pPr algn="r">
              <a:defRPr sz="11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30307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3" tIns="45996" rIns="91993" bIns="45996" numCol="1" anchor="b" anchorCtr="0" compatLnSpc="1">
            <a:prstTxWarp prst="textNoShape">
              <a:avLst/>
            </a:prstTxWarp>
          </a:bodyPr>
          <a:lstStyle>
            <a:lvl1pPr>
              <a:defRPr sz="11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21" y="9430307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3" tIns="45996" rIns="91993" bIns="45996" numCol="1" anchor="b" anchorCtr="0" compatLnSpc="1">
            <a:prstTxWarp prst="textNoShape">
              <a:avLst/>
            </a:prstTxWarp>
          </a:bodyPr>
          <a:lstStyle>
            <a:lvl1pPr algn="r">
              <a:defRPr sz="1100" smtClean="0"/>
            </a:lvl1pPr>
          </a:lstStyle>
          <a:p>
            <a:pPr>
              <a:defRPr/>
            </a:pPr>
            <a:fld id="{734C2590-53D9-4C67-88CD-BCB276F19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12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6332"/>
          </a:xfrm>
          <a:prstGeom prst="rect">
            <a:avLst/>
          </a:prstGeom>
        </p:spPr>
        <p:txBody>
          <a:bodyPr vert="horz" lIns="91993" tIns="45996" rIns="91993" bIns="45996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6332"/>
          </a:xfrm>
          <a:prstGeom prst="rect">
            <a:avLst/>
          </a:prstGeom>
        </p:spPr>
        <p:txBody>
          <a:bodyPr vert="horz" lIns="91993" tIns="45996" rIns="91993" bIns="45996" rtlCol="0"/>
          <a:lstStyle>
            <a:lvl1pPr algn="r">
              <a:defRPr sz="1100"/>
            </a:lvl1pPr>
          </a:lstStyle>
          <a:p>
            <a:fld id="{010C483A-B69F-48EA-B6D2-B9595DB5551E}" type="datetimeFigureOut">
              <a:rPr lang="en-US" smtClean="0"/>
              <a:pPr/>
              <a:t>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7713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93" tIns="45996" rIns="91993" bIns="459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993" tIns="45996" rIns="91993" bIns="459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28587"/>
            <a:ext cx="2945659" cy="496332"/>
          </a:xfrm>
          <a:prstGeom prst="rect">
            <a:avLst/>
          </a:prstGeom>
        </p:spPr>
        <p:txBody>
          <a:bodyPr vert="horz" lIns="91993" tIns="45996" rIns="91993" bIns="45996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28587"/>
            <a:ext cx="2945659" cy="496332"/>
          </a:xfrm>
          <a:prstGeom prst="rect">
            <a:avLst/>
          </a:prstGeom>
        </p:spPr>
        <p:txBody>
          <a:bodyPr vert="horz" lIns="91993" tIns="45996" rIns="91993" bIns="45996" rtlCol="0" anchor="b"/>
          <a:lstStyle>
            <a:lvl1pPr algn="r">
              <a:defRPr sz="1100"/>
            </a:lvl1pPr>
          </a:lstStyle>
          <a:p>
            <a:fld id="{92BD114C-AFE8-40C6-84F3-9B2190A010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91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94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Leadership within organisations </a:t>
            </a:r>
          </a:p>
          <a:p>
            <a:r>
              <a:rPr lang="en-GB" dirty="0" smtClean="0"/>
              <a:t>A good manager is usually a good leader.</a:t>
            </a:r>
          </a:p>
          <a:p>
            <a:r>
              <a:rPr lang="en-GB" dirty="0" smtClean="0"/>
              <a:t>‘leadership not a quality but a state of mind- dessert island disks’ ‘it is what happens when the leader is not there that is is the sign of success’</a:t>
            </a:r>
          </a:p>
          <a:p>
            <a:endParaRPr lang="en-GB" dirty="0" smtClean="0"/>
          </a:p>
          <a:p>
            <a:r>
              <a:rPr lang="en-GB" dirty="0" smtClean="0"/>
              <a:t>More of globe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04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</a:t>
            </a:r>
          </a:p>
          <a:p>
            <a:r>
              <a:rPr lang="en-US" dirty="0" smtClean="0"/>
              <a:t>ttp://www1.worldbank.org/publicsector/anticorrupt/SummaryJan29BBag.htm</a:t>
            </a:r>
          </a:p>
          <a:p>
            <a:r>
              <a:rPr lang="en-GB" dirty="0" smtClean="0"/>
              <a:t>http://www.grovewell.com/pub-GLOBE-intro.html</a:t>
            </a:r>
          </a:p>
          <a:p>
            <a:r>
              <a:rPr lang="en-GB" dirty="0" smtClean="0"/>
              <a:t>http://www.thunderbird.edu/wwwfiles/sites/globe/pdf/process.pdf</a:t>
            </a:r>
          </a:p>
          <a:p>
            <a:endParaRPr lang="en-GB" dirty="0" smtClean="0"/>
          </a:p>
          <a:p>
            <a:r>
              <a:rPr lang="en-GB" dirty="0" smtClean="0"/>
              <a:t>Some questions over cluster </a:t>
            </a:r>
            <a:r>
              <a:rPr lang="en-GB" dirty="0" err="1" smtClean="0"/>
              <a:t>eg</a:t>
            </a:r>
            <a:endParaRPr lang="en-GB" dirty="0" smtClean="0"/>
          </a:p>
          <a:p>
            <a:r>
              <a:rPr lang="en-GB" dirty="0" smtClean="0"/>
              <a:t>Southern Asia included Iran and Thailand and </a:t>
            </a:r>
            <a:r>
              <a:rPr lang="en-GB" dirty="0" err="1" smtClean="0"/>
              <a:t>Phillipines</a:t>
            </a:r>
            <a:r>
              <a:rPr lang="en-GB" dirty="0" smtClean="0"/>
              <a:t> dubious  </a:t>
            </a:r>
            <a:r>
              <a:rPr lang="en-GB" dirty="0" err="1" smtClean="0"/>
              <a:t>Branine</a:t>
            </a:r>
            <a:r>
              <a:rPr lang="en-GB" dirty="0" smtClean="0"/>
              <a:t> p64</a:t>
            </a:r>
          </a:p>
          <a:p>
            <a:r>
              <a:rPr lang="en-GB" dirty="0" smtClean="0"/>
              <a:t>Israel was in with Latin Europe which included French and Italian sectors of Switzerland</a:t>
            </a:r>
          </a:p>
          <a:p>
            <a:r>
              <a:rPr lang="en-GB" dirty="0" smtClean="0"/>
              <a:t>May be argued culture is not enough- but history economic and political factors also involved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505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Visionary inspiring</a:t>
            </a:r>
          </a:p>
          <a:p>
            <a:endParaRPr lang="en-GB" dirty="0" smtClean="0"/>
          </a:p>
          <a:p>
            <a:r>
              <a:rPr lang="en-GB" dirty="0" smtClean="0"/>
              <a:t>Status conscious, self centred</a:t>
            </a:r>
          </a:p>
          <a:p>
            <a:endParaRPr lang="en-GB" dirty="0" smtClean="0"/>
          </a:p>
          <a:p>
            <a:r>
              <a:rPr lang="en-GB" dirty="0" smtClean="0"/>
              <a:t>Independent, individualistic</a:t>
            </a:r>
          </a:p>
          <a:p>
            <a:endParaRPr lang="en-GB" dirty="0" smtClean="0"/>
          </a:p>
          <a:p>
            <a:r>
              <a:rPr lang="en-GB" dirty="0" smtClean="0"/>
              <a:t>Modesty as a personal quality</a:t>
            </a:r>
          </a:p>
          <a:p>
            <a:endParaRPr lang="en-GB" dirty="0" smtClean="0"/>
          </a:p>
          <a:p>
            <a:r>
              <a:rPr lang="en-GB" dirty="0" smtClean="0"/>
              <a:t>Participative willing to delegate participative</a:t>
            </a:r>
          </a:p>
          <a:p>
            <a:endParaRPr lang="en-GB" dirty="0" smtClean="0"/>
          </a:p>
          <a:p>
            <a:r>
              <a:rPr lang="en-GB" dirty="0" smtClean="0"/>
              <a:t>Benevolent team builder</a:t>
            </a:r>
          </a:p>
          <a:p>
            <a:r>
              <a:rPr lang="en-GB" dirty="0" smtClean="0"/>
              <a:t>Reports are on Victory – read of want to do an exam question on this area.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84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Browaeys</a:t>
            </a:r>
            <a:r>
              <a:rPr lang="en-GB" dirty="0" smtClean="0"/>
              <a:t> 159</a:t>
            </a:r>
          </a:p>
          <a:p>
            <a:r>
              <a:rPr lang="en-GB" dirty="0" smtClean="0"/>
              <a:t>Autonomous – independent and individual  yes in  East Europe and Germany but not in Netherlands</a:t>
            </a:r>
          </a:p>
          <a:p>
            <a:r>
              <a:rPr lang="en-GB" dirty="0" smtClean="0"/>
              <a:t>Self protective – OK in Albania, Taiwan Egypt Iran Kuwait but not in Northern Europe</a:t>
            </a:r>
          </a:p>
          <a:p>
            <a:r>
              <a:rPr lang="en-GB" dirty="0" smtClean="0"/>
              <a:t>Participative - high in </a:t>
            </a:r>
            <a:r>
              <a:rPr lang="en-GB" dirty="0" err="1" smtClean="0"/>
              <a:t>anglo</a:t>
            </a:r>
            <a:r>
              <a:rPr lang="en-GB" dirty="0" smtClean="0"/>
              <a:t> and Northern Europe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82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group collectivism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834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Not so worried about gender equals but want less distance from managers.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4488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Very different emphasis –put down someone who tries to exert too much power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11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Differences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838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Browaeys</a:t>
            </a:r>
            <a:r>
              <a:rPr lang="en-GB" dirty="0" smtClean="0"/>
              <a:t> 1 interpretation of Globe</a:t>
            </a:r>
          </a:p>
          <a:p>
            <a:r>
              <a:rPr lang="en-GB" dirty="0" smtClean="0"/>
              <a:t>In more details 59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2983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Financial</a:t>
            </a:r>
            <a:r>
              <a:rPr lang="en-GB" baseline="0" dirty="0" smtClean="0"/>
              <a:t> services,</a:t>
            </a:r>
            <a:r>
              <a:rPr lang="en-GB" dirty="0" smtClean="0"/>
              <a:t> Food processing,</a:t>
            </a:r>
            <a:r>
              <a:rPr lang="en-GB" baseline="0" dirty="0" smtClean="0"/>
              <a:t> tele </a:t>
            </a:r>
            <a:r>
              <a:rPr lang="en-GB" dirty="0" smtClean="0"/>
              <a:t>communication</a:t>
            </a:r>
          </a:p>
          <a:p>
            <a:r>
              <a:rPr lang="en-GB" dirty="0" smtClean="0"/>
              <a:t>Age range 30-40 </a:t>
            </a:r>
          </a:p>
          <a:p>
            <a:r>
              <a:rPr lang="en-GB" dirty="0" smtClean="0"/>
              <a:t>What is charisma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779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712C7C-8158-4017-93DC-C9C2725146D6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659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Culturally </a:t>
            </a:r>
            <a:r>
              <a:rPr lang="en-GB" dirty="0" err="1" smtClean="0"/>
              <a:t>Endorced</a:t>
            </a:r>
            <a:r>
              <a:rPr lang="en-GB" dirty="0" smtClean="0"/>
              <a:t> Implicit Leadership Theories</a:t>
            </a:r>
          </a:p>
          <a:p>
            <a:endParaRPr lang="en-GB" dirty="0" smtClean="0"/>
          </a:p>
          <a:p>
            <a:r>
              <a:rPr lang="en-GB" dirty="0" smtClean="0"/>
              <a:t>See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67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55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E6ADEC-FEA7-410B-8EAC-9763AE4E83FF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33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FB014-3359-4DA4-AA1C-0D3149574890}" type="slidenum">
              <a:rPr lang="en-GB" smtClean="0">
                <a:latin typeface="Times New Roman" charset="0"/>
              </a:rPr>
              <a:pPr/>
              <a:t>6</a:t>
            </a:fld>
            <a:endParaRPr lang="en-GB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493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>
              <a:latin typeface="Times New Roman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0EB0C3-D2C9-4DB8-8C4F-2B16BD3F7224}" type="slidenum">
              <a:rPr lang="en-GB" smtClean="0">
                <a:latin typeface="Times New Roman" charset="0"/>
              </a:rPr>
              <a:pPr/>
              <a:t>7</a:t>
            </a:fld>
            <a:endParaRPr lang="en-GB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499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GB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83DC8A-5649-4E46-977A-FF290A16A787}" type="slidenum">
              <a:rPr lang="en-GB" smtClean="0">
                <a:latin typeface="Times New Roman" charset="0"/>
              </a:rPr>
              <a:pPr/>
              <a:t>8</a:t>
            </a:fld>
            <a:endParaRPr lang="en-GB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704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00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Globe Project attempts to explain differences in preferred management and leadership styles worldwide. With reference to Globe Project dimensions and other relevant theoretical approaches, discuss </a:t>
            </a:r>
            <a:r>
              <a:rPr lang="en-US" b="1" dirty="0" smtClean="0"/>
              <a:t>how</a:t>
            </a:r>
            <a:r>
              <a:rPr lang="en-US" dirty="0" smtClean="0"/>
              <a:t> international culture may influence preferred leadership style.</a:t>
            </a:r>
            <a:endParaRPr lang="en-GB" dirty="0" smtClean="0"/>
          </a:p>
          <a:p>
            <a:r>
              <a:rPr lang="en-GB" dirty="0" smtClean="0"/>
              <a:t> </a:t>
            </a:r>
          </a:p>
          <a:p>
            <a:r>
              <a:rPr lang="en-GB" dirty="0" smtClean="0"/>
              <a:t>How might national culture influence preferred leadership style</a:t>
            </a:r>
          </a:p>
          <a:p>
            <a:r>
              <a:rPr lang="en-GB" dirty="0" smtClean="0"/>
              <a:t>Tried to find what was wanted as well as what happened.</a:t>
            </a:r>
          </a:p>
          <a:p>
            <a:r>
              <a:rPr lang="en-GB" dirty="0" smtClean="0"/>
              <a:t>Is it universal or culture/country based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41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Not all countries in the world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D114C-AFE8-40C6-84F3-9B2190A01061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44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9F95B6D-E4B6-4151-B339-6FCFE49033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8547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7CC468E-8E64-4168-8AFC-12B22E0FC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5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031A08AA-2B2F-426D-847B-E6F6213F5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22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CC94E-C98B-4077-8698-FF445FB042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764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38E6-D0D5-4693-8EB2-285D63B656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769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EECF4-A034-4BB3-8FCC-80C7701E82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0137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B8B95-436C-4674-928F-64FC3BF8E3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033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98F37-7B92-4970-9BAB-D1F83A5FC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240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55A3B-D176-41A9-9D3B-03033D5DB8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6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F11F8-39BE-4FD3-AA1E-6E2A10811F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4150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73F38-3F19-4645-BB20-F02AAE9A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10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BAF377C-0C58-4D35-9798-0EC109EE0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330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2FD5D-2FA7-435D-8D9B-2421E94801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2524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81453-496C-4E3C-8B68-F4D40635F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560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6900" cy="6199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6199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82AC5-9184-46D9-8CE3-7E3CF2CA32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1590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3902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5EA9C-23F9-4000-AABC-3589E69FD1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86455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8BFD4-65F4-4C50-82A0-1AB6163EA56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13139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76F2C-6200-4DC0-9C83-55C036DE60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54625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E6058-0395-40C9-9F00-779D95538D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80883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84CF3-708C-4160-BDC9-9D94F02264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0589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75E60-CF6A-40DE-B82A-476ECEBD52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6808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39D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39D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0673716A-C575-42A6-B272-8F0F4F5EE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307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8136F-27A6-4B35-AD27-C04B877A7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0987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A1F63-03C5-4E4D-9318-2743AA87ED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72368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8738C-5FF2-405C-8403-C18D7C17A7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09916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245D1-EF39-4A02-B623-D83C52BB3E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03060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6900" cy="6199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6199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4C0B7-1FA8-446D-B6F4-0DF89EF4F2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68921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8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16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prstClr val="black"/>
                </a:solidFill>
              </a:endParaRPr>
            </a:p>
          </p:txBody>
        </p:sp>
        <p:grpSp>
          <p:nvGrpSpPr>
            <p:cNvPr id="6" name="Group 166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8" name="Freeform 7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/>
                <a:ahLst/>
                <a:cxnLst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32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9" name="Group 165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10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5" y="11"/>
                    </a:cxn>
                    <a:cxn ang="0">
                      <a:pos x="15" y="5"/>
                    </a:cxn>
                    <a:cxn ang="0">
                      <a:pos x="13" y="17"/>
                    </a:cxn>
                    <a:cxn ang="0">
                      <a:pos x="5" y="11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9" name="Freeform 11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11" y="3"/>
                    </a:cxn>
                    <a:cxn ang="0">
                      <a:pos x="7" y="19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0" name="Freeform 12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1" name="Freeform 13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2" name="Freeform 14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" name="Freeform 15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" name="Freeform 16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" name="Freeform 17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6" name="Freeform 18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7" name="Freeform 19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8" name="Freeform 20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9" name="Freeform 21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0" name="Freeform 22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" name="Freeform 23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Freeform 24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" name="Freeform 25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" name="Freeform 26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/>
                  <a:ahLst/>
                  <a:cxnLst>
                    <a:cxn ang="0">
                      <a:pos x="8" y="14"/>
                    </a:cxn>
                    <a:cxn ang="0">
                      <a:pos x="14" y="0"/>
                    </a:cxn>
                    <a:cxn ang="0">
                      <a:pos x="14" y="22"/>
                    </a:cxn>
                    <a:cxn ang="0">
                      <a:pos x="8" y="14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" name="Freeform 27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28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29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" name="Freeform 30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Freeform 31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Freeform 32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Freeform 33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/>
                  <a:ahLst/>
                  <a:cxnLst>
                    <a:cxn ang="0">
                      <a:pos x="21" y="280"/>
                    </a:cxn>
                    <a:cxn ang="0">
                      <a:pos x="24" y="250"/>
                    </a:cxn>
                    <a:cxn ang="0">
                      <a:pos x="22" y="245"/>
                    </a:cxn>
                    <a:cxn ang="0">
                      <a:pos x="16" y="218"/>
                    </a:cxn>
                    <a:cxn ang="0">
                      <a:pos x="4" y="215"/>
                    </a:cxn>
                    <a:cxn ang="0">
                      <a:pos x="0" y="191"/>
                    </a:cxn>
                    <a:cxn ang="0">
                      <a:pos x="12" y="180"/>
                    </a:cxn>
                    <a:cxn ang="0">
                      <a:pos x="6" y="165"/>
                    </a:cxn>
                    <a:cxn ang="0">
                      <a:pos x="2" y="160"/>
                    </a:cxn>
                    <a:cxn ang="0">
                      <a:pos x="28" y="120"/>
                    </a:cxn>
                    <a:cxn ang="0">
                      <a:pos x="44" y="96"/>
                    </a:cxn>
                    <a:cxn ang="0">
                      <a:pos x="42" y="70"/>
                    </a:cxn>
                    <a:cxn ang="0">
                      <a:pos x="24" y="43"/>
                    </a:cxn>
                    <a:cxn ang="0">
                      <a:pos x="20" y="32"/>
                    </a:cxn>
                    <a:cxn ang="0">
                      <a:pos x="26" y="36"/>
                    </a:cxn>
                    <a:cxn ang="0">
                      <a:pos x="48" y="35"/>
                    </a:cxn>
                    <a:cxn ang="0">
                      <a:pos x="64" y="11"/>
                    </a:cxn>
                    <a:cxn ang="0">
                      <a:pos x="82" y="0"/>
                    </a:cxn>
                    <a:cxn ang="0">
                      <a:pos x="88" y="2"/>
                    </a:cxn>
                    <a:cxn ang="0">
                      <a:pos x="92" y="9"/>
                    </a:cxn>
                    <a:cxn ang="0">
                      <a:pos x="98" y="5"/>
                    </a:cxn>
                    <a:cxn ang="0">
                      <a:pos x="110" y="8"/>
                    </a:cxn>
                    <a:cxn ang="0">
                      <a:pos x="116" y="9"/>
                    </a:cxn>
                    <a:cxn ang="0">
                      <a:pos x="141" y="14"/>
                    </a:cxn>
                    <a:cxn ang="0">
                      <a:pos x="155" y="24"/>
                    </a:cxn>
                    <a:cxn ang="0">
                      <a:pos x="167" y="17"/>
                    </a:cxn>
                    <a:cxn ang="0">
                      <a:pos x="173" y="14"/>
                    </a:cxn>
                    <a:cxn ang="0">
                      <a:pos x="195" y="14"/>
                    </a:cxn>
                    <a:cxn ang="0">
                      <a:pos x="211" y="32"/>
                    </a:cxn>
                    <a:cxn ang="0">
                      <a:pos x="231" y="59"/>
                    </a:cxn>
                    <a:cxn ang="0">
                      <a:pos x="245" y="70"/>
                    </a:cxn>
                    <a:cxn ang="0">
                      <a:pos x="257" y="68"/>
                    </a:cxn>
                    <a:cxn ang="0">
                      <a:pos x="270" y="65"/>
                    </a:cxn>
                    <a:cxn ang="0">
                      <a:pos x="290" y="71"/>
                    </a:cxn>
                    <a:cxn ang="0">
                      <a:pos x="300" y="81"/>
                    </a:cxn>
                    <a:cxn ang="0">
                      <a:pos x="308" y="90"/>
                    </a:cxn>
                    <a:cxn ang="0">
                      <a:pos x="318" y="111"/>
                    </a:cxn>
                    <a:cxn ang="0">
                      <a:pos x="322" y="120"/>
                    </a:cxn>
                    <a:cxn ang="0">
                      <a:pos x="324" y="125"/>
                    </a:cxn>
                    <a:cxn ang="0">
                      <a:pos x="310" y="142"/>
                    </a:cxn>
                    <a:cxn ang="0">
                      <a:pos x="322" y="141"/>
                    </a:cxn>
                    <a:cxn ang="0">
                      <a:pos x="342" y="155"/>
                    </a:cxn>
                    <a:cxn ang="0">
                      <a:pos x="364" y="157"/>
                    </a:cxn>
                    <a:cxn ang="0">
                      <a:pos x="380" y="168"/>
                    </a:cxn>
                    <a:cxn ang="0">
                      <a:pos x="382" y="172"/>
                    </a:cxn>
                    <a:cxn ang="0">
                      <a:pos x="382" y="176"/>
                    </a:cxn>
                    <a:cxn ang="0">
                      <a:pos x="394" y="172"/>
                    </a:cxn>
                    <a:cxn ang="0">
                      <a:pos x="400" y="171"/>
                    </a:cxn>
                    <a:cxn ang="0">
                      <a:pos x="439" y="185"/>
                    </a:cxn>
                    <a:cxn ang="0">
                      <a:pos x="447" y="199"/>
                    </a:cxn>
                    <a:cxn ang="0">
                      <a:pos x="465" y="201"/>
                    </a:cxn>
                    <a:cxn ang="0">
                      <a:pos x="471" y="215"/>
                    </a:cxn>
                    <a:cxn ang="0">
                      <a:pos x="451" y="258"/>
                    </a:cxn>
                    <a:cxn ang="0">
                      <a:pos x="435" y="281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" name="Freeform 34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/>
                  <a:ahLst/>
                  <a:cxnLst>
                    <a:cxn ang="0">
                      <a:pos x="406" y="6"/>
                    </a:cxn>
                    <a:cxn ang="0">
                      <a:pos x="502" y="34"/>
                    </a:cxn>
                    <a:cxn ang="0">
                      <a:pos x="550" y="38"/>
                    </a:cxn>
                    <a:cxn ang="0">
                      <a:pos x="578" y="130"/>
                    </a:cxn>
                    <a:cxn ang="0">
                      <a:pos x="586" y="90"/>
                    </a:cxn>
                    <a:cxn ang="0">
                      <a:pos x="606" y="70"/>
                    </a:cxn>
                    <a:cxn ang="0">
                      <a:pos x="642" y="126"/>
                    </a:cxn>
                    <a:cxn ang="0">
                      <a:pos x="682" y="98"/>
                    </a:cxn>
                    <a:cxn ang="0">
                      <a:pos x="706" y="86"/>
                    </a:cxn>
                    <a:cxn ang="0">
                      <a:pos x="762" y="2"/>
                    </a:cxn>
                    <a:cxn ang="0">
                      <a:pos x="798" y="70"/>
                    </a:cxn>
                    <a:cxn ang="0">
                      <a:pos x="798" y="130"/>
                    </a:cxn>
                    <a:cxn ang="0">
                      <a:pos x="790" y="158"/>
                    </a:cxn>
                    <a:cxn ang="0">
                      <a:pos x="766" y="162"/>
                    </a:cxn>
                    <a:cxn ang="0">
                      <a:pos x="762" y="186"/>
                    </a:cxn>
                    <a:cxn ang="0">
                      <a:pos x="802" y="226"/>
                    </a:cxn>
                    <a:cxn ang="0">
                      <a:pos x="786" y="322"/>
                    </a:cxn>
                    <a:cxn ang="0">
                      <a:pos x="830" y="414"/>
                    </a:cxn>
                    <a:cxn ang="0">
                      <a:pos x="854" y="450"/>
                    </a:cxn>
                    <a:cxn ang="0">
                      <a:pos x="830" y="450"/>
                    </a:cxn>
                    <a:cxn ang="0">
                      <a:pos x="746" y="378"/>
                    </a:cxn>
                    <a:cxn ang="0">
                      <a:pos x="678" y="402"/>
                    </a:cxn>
                    <a:cxn ang="0">
                      <a:pos x="590" y="442"/>
                    </a:cxn>
                    <a:cxn ang="0">
                      <a:pos x="642" y="578"/>
                    </a:cxn>
                    <a:cxn ang="0">
                      <a:pos x="710" y="610"/>
                    </a:cxn>
                    <a:cxn ang="0">
                      <a:pos x="738" y="550"/>
                    </a:cxn>
                    <a:cxn ang="0">
                      <a:pos x="774" y="570"/>
                    </a:cxn>
                    <a:cxn ang="0">
                      <a:pos x="766" y="630"/>
                    </a:cxn>
                    <a:cxn ang="0">
                      <a:pos x="802" y="670"/>
                    </a:cxn>
                    <a:cxn ang="0">
                      <a:pos x="838" y="658"/>
                    </a:cxn>
                    <a:cxn ang="0">
                      <a:pos x="922" y="806"/>
                    </a:cxn>
                    <a:cxn ang="0">
                      <a:pos x="942" y="826"/>
                    </a:cxn>
                    <a:cxn ang="0">
                      <a:pos x="874" y="810"/>
                    </a:cxn>
                    <a:cxn ang="0">
                      <a:pos x="830" y="758"/>
                    </a:cxn>
                    <a:cxn ang="0">
                      <a:pos x="778" y="710"/>
                    </a:cxn>
                    <a:cxn ang="0">
                      <a:pos x="702" y="662"/>
                    </a:cxn>
                    <a:cxn ang="0">
                      <a:pos x="614" y="646"/>
                    </a:cxn>
                    <a:cxn ang="0">
                      <a:pos x="506" y="594"/>
                    </a:cxn>
                    <a:cxn ang="0">
                      <a:pos x="462" y="506"/>
                    </a:cxn>
                    <a:cxn ang="0">
                      <a:pos x="430" y="462"/>
                    </a:cxn>
                    <a:cxn ang="0">
                      <a:pos x="382" y="430"/>
                    </a:cxn>
                    <a:cxn ang="0">
                      <a:pos x="342" y="370"/>
                    </a:cxn>
                    <a:cxn ang="0">
                      <a:pos x="354" y="414"/>
                    </a:cxn>
                    <a:cxn ang="0">
                      <a:pos x="418" y="494"/>
                    </a:cxn>
                    <a:cxn ang="0">
                      <a:pos x="422" y="526"/>
                    </a:cxn>
                    <a:cxn ang="0">
                      <a:pos x="394" y="498"/>
                    </a:cxn>
                    <a:cxn ang="0">
                      <a:pos x="354" y="466"/>
                    </a:cxn>
                    <a:cxn ang="0">
                      <a:pos x="314" y="402"/>
                    </a:cxn>
                    <a:cxn ang="0">
                      <a:pos x="266" y="346"/>
                    </a:cxn>
                    <a:cxn ang="0">
                      <a:pos x="210" y="314"/>
                    </a:cxn>
                    <a:cxn ang="0">
                      <a:pos x="154" y="238"/>
                    </a:cxn>
                    <a:cxn ang="0">
                      <a:pos x="66" y="66"/>
                    </a:cxn>
                    <a:cxn ang="0">
                      <a:pos x="34" y="38"/>
                    </a:cxn>
                    <a:cxn ang="0">
                      <a:pos x="46" y="22"/>
                    </a:cxn>
                    <a:cxn ang="0">
                      <a:pos x="102" y="70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" name="Freeform 35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/>
                  <a:ahLst/>
                  <a:cxnLst>
                    <a:cxn ang="0">
                      <a:pos x="6" y="28"/>
                    </a:cxn>
                    <a:cxn ang="0">
                      <a:pos x="10" y="48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" name="Freeform 36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2" y="1"/>
                    </a:cxn>
                    <a:cxn ang="0">
                      <a:pos x="36" y="17"/>
                    </a:cxn>
                    <a:cxn ang="0">
                      <a:pos x="8" y="17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" name="Freeform 37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28" y="25"/>
                    </a:cxn>
                    <a:cxn ang="0">
                      <a:pos x="56" y="21"/>
                    </a:cxn>
                    <a:cxn ang="0">
                      <a:pos x="80" y="9"/>
                    </a:cxn>
                    <a:cxn ang="0">
                      <a:pos x="64" y="25"/>
                    </a:cxn>
                    <a:cxn ang="0">
                      <a:pos x="124" y="49"/>
                    </a:cxn>
                    <a:cxn ang="0">
                      <a:pos x="160" y="65"/>
                    </a:cxn>
                    <a:cxn ang="0">
                      <a:pos x="116" y="77"/>
                    </a:cxn>
                    <a:cxn ang="0">
                      <a:pos x="88" y="57"/>
                    </a:cxn>
                    <a:cxn ang="0">
                      <a:pos x="76" y="53"/>
                    </a:cxn>
                    <a:cxn ang="0">
                      <a:pos x="24" y="4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" name="Freeform 38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2" y="4"/>
                    </a:cxn>
                    <a:cxn ang="0">
                      <a:pos x="88" y="24"/>
                    </a:cxn>
                    <a:cxn ang="0">
                      <a:pos x="112" y="20"/>
                    </a:cxn>
                    <a:cxn ang="0">
                      <a:pos x="108" y="44"/>
                    </a:cxn>
                    <a:cxn ang="0">
                      <a:pos x="64" y="40"/>
                    </a:cxn>
                    <a:cxn ang="0">
                      <a:pos x="0" y="36"/>
                    </a:cxn>
                    <a:cxn ang="0">
                      <a:pos x="28" y="2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" name="Freeform 39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/>
                  <a:ahLst/>
                  <a:cxnLst>
                    <a:cxn ang="0">
                      <a:pos x="17" y="25"/>
                    </a:cxn>
                    <a:cxn ang="0">
                      <a:pos x="37" y="13"/>
                    </a:cxn>
                    <a:cxn ang="0">
                      <a:pos x="17" y="2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" name="Freeform 40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/>
                  <a:ahLst/>
                  <a:cxnLst>
                    <a:cxn ang="0">
                      <a:pos x="19" y="32"/>
                    </a:cxn>
                    <a:cxn ang="0">
                      <a:pos x="19" y="0"/>
                    </a:cxn>
                    <a:cxn ang="0">
                      <a:pos x="19" y="32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" name="Freeform 41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/>
                  <a:ahLst/>
                  <a:cxnLst>
                    <a:cxn ang="0">
                      <a:pos x="4" y="9"/>
                    </a:cxn>
                    <a:cxn ang="0">
                      <a:pos x="20" y="33"/>
                    </a:cxn>
                    <a:cxn ang="0">
                      <a:pos x="24" y="49"/>
                    </a:cxn>
                    <a:cxn ang="0">
                      <a:pos x="36" y="53"/>
                    </a:cxn>
                    <a:cxn ang="0">
                      <a:pos x="24" y="73"/>
                    </a:cxn>
                    <a:cxn ang="0">
                      <a:pos x="0" y="21"/>
                    </a:cxn>
                    <a:cxn ang="0">
                      <a:pos x="4" y="9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" name="Freeform 42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/>
                  <a:ahLst/>
                  <a:cxnLst>
                    <a:cxn ang="0">
                      <a:pos x="220" y="1"/>
                    </a:cxn>
                    <a:cxn ang="0">
                      <a:pos x="231" y="8"/>
                    </a:cxn>
                    <a:cxn ang="0">
                      <a:pos x="235" y="0"/>
                    </a:cxn>
                    <a:cxn ang="0">
                      <a:pos x="265" y="0"/>
                    </a:cxn>
                    <a:cxn ang="0">
                      <a:pos x="287" y="17"/>
                    </a:cxn>
                    <a:cxn ang="0">
                      <a:pos x="319" y="10"/>
                    </a:cxn>
                    <a:cxn ang="0">
                      <a:pos x="314" y="29"/>
                    </a:cxn>
                    <a:cxn ang="0">
                      <a:pos x="298" y="46"/>
                    </a:cxn>
                    <a:cxn ang="0">
                      <a:pos x="295" y="29"/>
                    </a:cxn>
                    <a:cxn ang="0">
                      <a:pos x="287" y="31"/>
                    </a:cxn>
                    <a:cxn ang="0">
                      <a:pos x="279" y="29"/>
                    </a:cxn>
                    <a:cxn ang="0">
                      <a:pos x="263" y="21"/>
                    </a:cxn>
                    <a:cxn ang="0">
                      <a:pos x="228" y="38"/>
                    </a:cxn>
                    <a:cxn ang="0">
                      <a:pos x="201" y="44"/>
                    </a:cxn>
                    <a:cxn ang="0">
                      <a:pos x="212" y="57"/>
                    </a:cxn>
                    <a:cxn ang="0">
                      <a:pos x="188" y="63"/>
                    </a:cxn>
                    <a:cxn ang="0">
                      <a:pos x="169" y="61"/>
                    </a:cxn>
                    <a:cxn ang="0">
                      <a:pos x="177" y="57"/>
                    </a:cxn>
                    <a:cxn ang="0">
                      <a:pos x="171" y="40"/>
                    </a:cxn>
                    <a:cxn ang="0">
                      <a:pos x="169" y="31"/>
                    </a:cxn>
                    <a:cxn ang="0">
                      <a:pos x="158" y="23"/>
                    </a:cxn>
                    <a:cxn ang="0">
                      <a:pos x="142" y="27"/>
                    </a:cxn>
                    <a:cxn ang="0">
                      <a:pos x="134" y="27"/>
                    </a:cxn>
                    <a:cxn ang="0">
                      <a:pos x="123" y="25"/>
                    </a:cxn>
                    <a:cxn ang="0">
                      <a:pos x="83" y="2"/>
                    </a:cxn>
                    <a:cxn ang="0">
                      <a:pos x="59" y="14"/>
                    </a:cxn>
                    <a:cxn ang="0">
                      <a:pos x="1" y="0"/>
                    </a:cxn>
                    <a:cxn ang="0">
                      <a:pos x="220" y="1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" name="Freeform 43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/>
                  <a:ahLst/>
                  <a:cxnLst>
                    <a:cxn ang="0">
                      <a:pos x="105" y="31"/>
                    </a:cxn>
                    <a:cxn ang="0">
                      <a:pos x="30" y="1"/>
                    </a:cxn>
                    <a:cxn ang="0">
                      <a:pos x="285" y="0"/>
                    </a:cxn>
                    <a:cxn ang="0">
                      <a:pos x="296" y="14"/>
                    </a:cxn>
                    <a:cxn ang="0">
                      <a:pos x="264" y="16"/>
                    </a:cxn>
                    <a:cxn ang="0">
                      <a:pos x="105" y="3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" name="Freeform 44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3" name="Freeform 45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6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4" name="Freeform 46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5" name="Freeform 47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6" name="Freeform 48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7" name="Freeform 49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8" name="Freeform 50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9" name="Freeform 51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" name="Freeform 52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" name="Freeform 53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2" name="Freeform 54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3" name="Freeform 55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4" name="Freeform 56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5" name="Freeform 57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6" name="Freeform 58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7" name="Freeform 59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8" name="Freeform 60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9" name="Freeform 61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0" name="Freeform 62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1" name="Freeform 63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2" name="Freeform 64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3" name="Freeform 65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0" name="Group 159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7" name="Line 110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" name="Line 112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" name="Line 113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" name="Line 114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" name="Line 115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" name="Line 116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" name="Line 117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" name="Line 118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" name="Line 119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" name="Line 120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" name="Line 121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1" name="Group 160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2" name="Line 132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" name="Line 133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" name="Line 134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" name="Line 135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" name="Line 145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" name="Line 146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" name="Line 147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" name="Line 148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0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" name="Line 150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Line 151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Line 152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Line 153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Line 154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Line 155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7" name="Picture 158" descr="C:\My Documents\bits\earth.GIF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9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9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9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FC0E1A-A634-4475-9324-852944EBBCC2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7344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37214-47C5-4431-BCDA-7FD5A1226ED9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9815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CA64A-1806-4B88-B9C9-C3D1B6BAB02D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0911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130D6-8384-48BF-954A-9C200D6F43A2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136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8F195-6B54-4715-AD27-76502CB4AC66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17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C793111-A46A-4ABD-B0B7-454B065BA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603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A917C-696F-468C-B3EA-BEF4559B2BAC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2543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F473E-C2E8-4721-9187-D5C4338CABB7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7085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0A9B2-B8CE-4F71-B9C4-195CB636699B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0826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60AFE-1888-4CF0-B69C-D0677B0C8F02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1020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56A88-06A3-45B7-A50B-C76435B399DD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980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9694A-EC2B-47C1-8611-792CB96237B5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9899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8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16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prstClr val="black"/>
                </a:solidFill>
              </a:endParaRPr>
            </a:p>
          </p:txBody>
        </p:sp>
        <p:grpSp>
          <p:nvGrpSpPr>
            <p:cNvPr id="6" name="Group 166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8" name="Freeform 7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/>
                <a:ahLst/>
                <a:cxnLst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32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9" name="Group 165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10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5" y="11"/>
                    </a:cxn>
                    <a:cxn ang="0">
                      <a:pos x="15" y="5"/>
                    </a:cxn>
                    <a:cxn ang="0">
                      <a:pos x="13" y="17"/>
                    </a:cxn>
                    <a:cxn ang="0">
                      <a:pos x="5" y="11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9" name="Freeform 11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11" y="3"/>
                    </a:cxn>
                    <a:cxn ang="0">
                      <a:pos x="7" y="19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0" name="Freeform 12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1" name="Freeform 13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2" name="Freeform 14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" name="Freeform 15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" name="Freeform 16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" name="Freeform 17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6" name="Freeform 18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7" name="Freeform 19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8" name="Freeform 20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9" name="Freeform 21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0" name="Freeform 22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" name="Freeform 23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Freeform 24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" name="Freeform 25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" name="Freeform 26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/>
                  <a:ahLst/>
                  <a:cxnLst>
                    <a:cxn ang="0">
                      <a:pos x="8" y="14"/>
                    </a:cxn>
                    <a:cxn ang="0">
                      <a:pos x="14" y="0"/>
                    </a:cxn>
                    <a:cxn ang="0">
                      <a:pos x="14" y="22"/>
                    </a:cxn>
                    <a:cxn ang="0">
                      <a:pos x="8" y="14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" name="Freeform 27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28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29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" name="Freeform 30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Freeform 31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Freeform 32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Freeform 33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/>
                  <a:ahLst/>
                  <a:cxnLst>
                    <a:cxn ang="0">
                      <a:pos x="21" y="280"/>
                    </a:cxn>
                    <a:cxn ang="0">
                      <a:pos x="24" y="250"/>
                    </a:cxn>
                    <a:cxn ang="0">
                      <a:pos x="22" y="245"/>
                    </a:cxn>
                    <a:cxn ang="0">
                      <a:pos x="16" y="218"/>
                    </a:cxn>
                    <a:cxn ang="0">
                      <a:pos x="4" y="215"/>
                    </a:cxn>
                    <a:cxn ang="0">
                      <a:pos x="0" y="191"/>
                    </a:cxn>
                    <a:cxn ang="0">
                      <a:pos x="12" y="180"/>
                    </a:cxn>
                    <a:cxn ang="0">
                      <a:pos x="6" y="165"/>
                    </a:cxn>
                    <a:cxn ang="0">
                      <a:pos x="2" y="160"/>
                    </a:cxn>
                    <a:cxn ang="0">
                      <a:pos x="28" y="120"/>
                    </a:cxn>
                    <a:cxn ang="0">
                      <a:pos x="44" y="96"/>
                    </a:cxn>
                    <a:cxn ang="0">
                      <a:pos x="42" y="70"/>
                    </a:cxn>
                    <a:cxn ang="0">
                      <a:pos x="24" y="43"/>
                    </a:cxn>
                    <a:cxn ang="0">
                      <a:pos x="20" y="32"/>
                    </a:cxn>
                    <a:cxn ang="0">
                      <a:pos x="26" y="36"/>
                    </a:cxn>
                    <a:cxn ang="0">
                      <a:pos x="48" y="35"/>
                    </a:cxn>
                    <a:cxn ang="0">
                      <a:pos x="64" y="11"/>
                    </a:cxn>
                    <a:cxn ang="0">
                      <a:pos x="82" y="0"/>
                    </a:cxn>
                    <a:cxn ang="0">
                      <a:pos x="88" y="2"/>
                    </a:cxn>
                    <a:cxn ang="0">
                      <a:pos x="92" y="9"/>
                    </a:cxn>
                    <a:cxn ang="0">
                      <a:pos x="98" y="5"/>
                    </a:cxn>
                    <a:cxn ang="0">
                      <a:pos x="110" y="8"/>
                    </a:cxn>
                    <a:cxn ang="0">
                      <a:pos x="116" y="9"/>
                    </a:cxn>
                    <a:cxn ang="0">
                      <a:pos x="141" y="14"/>
                    </a:cxn>
                    <a:cxn ang="0">
                      <a:pos x="155" y="24"/>
                    </a:cxn>
                    <a:cxn ang="0">
                      <a:pos x="167" y="17"/>
                    </a:cxn>
                    <a:cxn ang="0">
                      <a:pos x="173" y="14"/>
                    </a:cxn>
                    <a:cxn ang="0">
                      <a:pos x="195" y="14"/>
                    </a:cxn>
                    <a:cxn ang="0">
                      <a:pos x="211" y="32"/>
                    </a:cxn>
                    <a:cxn ang="0">
                      <a:pos x="231" y="59"/>
                    </a:cxn>
                    <a:cxn ang="0">
                      <a:pos x="245" y="70"/>
                    </a:cxn>
                    <a:cxn ang="0">
                      <a:pos x="257" y="68"/>
                    </a:cxn>
                    <a:cxn ang="0">
                      <a:pos x="270" y="65"/>
                    </a:cxn>
                    <a:cxn ang="0">
                      <a:pos x="290" y="71"/>
                    </a:cxn>
                    <a:cxn ang="0">
                      <a:pos x="300" y="81"/>
                    </a:cxn>
                    <a:cxn ang="0">
                      <a:pos x="308" y="90"/>
                    </a:cxn>
                    <a:cxn ang="0">
                      <a:pos x="318" y="111"/>
                    </a:cxn>
                    <a:cxn ang="0">
                      <a:pos x="322" y="120"/>
                    </a:cxn>
                    <a:cxn ang="0">
                      <a:pos x="324" y="125"/>
                    </a:cxn>
                    <a:cxn ang="0">
                      <a:pos x="310" y="142"/>
                    </a:cxn>
                    <a:cxn ang="0">
                      <a:pos x="322" y="141"/>
                    </a:cxn>
                    <a:cxn ang="0">
                      <a:pos x="342" y="155"/>
                    </a:cxn>
                    <a:cxn ang="0">
                      <a:pos x="364" y="157"/>
                    </a:cxn>
                    <a:cxn ang="0">
                      <a:pos x="380" y="168"/>
                    </a:cxn>
                    <a:cxn ang="0">
                      <a:pos x="382" y="172"/>
                    </a:cxn>
                    <a:cxn ang="0">
                      <a:pos x="382" y="176"/>
                    </a:cxn>
                    <a:cxn ang="0">
                      <a:pos x="394" y="172"/>
                    </a:cxn>
                    <a:cxn ang="0">
                      <a:pos x="400" y="171"/>
                    </a:cxn>
                    <a:cxn ang="0">
                      <a:pos x="439" y="185"/>
                    </a:cxn>
                    <a:cxn ang="0">
                      <a:pos x="447" y="199"/>
                    </a:cxn>
                    <a:cxn ang="0">
                      <a:pos x="465" y="201"/>
                    </a:cxn>
                    <a:cxn ang="0">
                      <a:pos x="471" y="215"/>
                    </a:cxn>
                    <a:cxn ang="0">
                      <a:pos x="451" y="258"/>
                    </a:cxn>
                    <a:cxn ang="0">
                      <a:pos x="435" y="281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" name="Freeform 34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/>
                  <a:ahLst/>
                  <a:cxnLst>
                    <a:cxn ang="0">
                      <a:pos x="406" y="6"/>
                    </a:cxn>
                    <a:cxn ang="0">
                      <a:pos x="502" y="34"/>
                    </a:cxn>
                    <a:cxn ang="0">
                      <a:pos x="550" y="38"/>
                    </a:cxn>
                    <a:cxn ang="0">
                      <a:pos x="578" y="130"/>
                    </a:cxn>
                    <a:cxn ang="0">
                      <a:pos x="586" y="90"/>
                    </a:cxn>
                    <a:cxn ang="0">
                      <a:pos x="606" y="70"/>
                    </a:cxn>
                    <a:cxn ang="0">
                      <a:pos x="642" y="126"/>
                    </a:cxn>
                    <a:cxn ang="0">
                      <a:pos x="682" y="98"/>
                    </a:cxn>
                    <a:cxn ang="0">
                      <a:pos x="706" y="86"/>
                    </a:cxn>
                    <a:cxn ang="0">
                      <a:pos x="762" y="2"/>
                    </a:cxn>
                    <a:cxn ang="0">
                      <a:pos x="798" y="70"/>
                    </a:cxn>
                    <a:cxn ang="0">
                      <a:pos x="798" y="130"/>
                    </a:cxn>
                    <a:cxn ang="0">
                      <a:pos x="790" y="158"/>
                    </a:cxn>
                    <a:cxn ang="0">
                      <a:pos x="766" y="162"/>
                    </a:cxn>
                    <a:cxn ang="0">
                      <a:pos x="762" y="186"/>
                    </a:cxn>
                    <a:cxn ang="0">
                      <a:pos x="802" y="226"/>
                    </a:cxn>
                    <a:cxn ang="0">
                      <a:pos x="786" y="322"/>
                    </a:cxn>
                    <a:cxn ang="0">
                      <a:pos x="830" y="414"/>
                    </a:cxn>
                    <a:cxn ang="0">
                      <a:pos x="854" y="450"/>
                    </a:cxn>
                    <a:cxn ang="0">
                      <a:pos x="830" y="450"/>
                    </a:cxn>
                    <a:cxn ang="0">
                      <a:pos x="746" y="378"/>
                    </a:cxn>
                    <a:cxn ang="0">
                      <a:pos x="678" y="402"/>
                    </a:cxn>
                    <a:cxn ang="0">
                      <a:pos x="590" y="442"/>
                    </a:cxn>
                    <a:cxn ang="0">
                      <a:pos x="642" y="578"/>
                    </a:cxn>
                    <a:cxn ang="0">
                      <a:pos x="710" y="610"/>
                    </a:cxn>
                    <a:cxn ang="0">
                      <a:pos x="738" y="550"/>
                    </a:cxn>
                    <a:cxn ang="0">
                      <a:pos x="774" y="570"/>
                    </a:cxn>
                    <a:cxn ang="0">
                      <a:pos x="766" y="630"/>
                    </a:cxn>
                    <a:cxn ang="0">
                      <a:pos x="802" y="670"/>
                    </a:cxn>
                    <a:cxn ang="0">
                      <a:pos x="838" y="658"/>
                    </a:cxn>
                    <a:cxn ang="0">
                      <a:pos x="922" y="806"/>
                    </a:cxn>
                    <a:cxn ang="0">
                      <a:pos x="942" y="826"/>
                    </a:cxn>
                    <a:cxn ang="0">
                      <a:pos x="874" y="810"/>
                    </a:cxn>
                    <a:cxn ang="0">
                      <a:pos x="830" y="758"/>
                    </a:cxn>
                    <a:cxn ang="0">
                      <a:pos x="778" y="710"/>
                    </a:cxn>
                    <a:cxn ang="0">
                      <a:pos x="702" y="662"/>
                    </a:cxn>
                    <a:cxn ang="0">
                      <a:pos x="614" y="646"/>
                    </a:cxn>
                    <a:cxn ang="0">
                      <a:pos x="506" y="594"/>
                    </a:cxn>
                    <a:cxn ang="0">
                      <a:pos x="462" y="506"/>
                    </a:cxn>
                    <a:cxn ang="0">
                      <a:pos x="430" y="462"/>
                    </a:cxn>
                    <a:cxn ang="0">
                      <a:pos x="382" y="430"/>
                    </a:cxn>
                    <a:cxn ang="0">
                      <a:pos x="342" y="370"/>
                    </a:cxn>
                    <a:cxn ang="0">
                      <a:pos x="354" y="414"/>
                    </a:cxn>
                    <a:cxn ang="0">
                      <a:pos x="418" y="494"/>
                    </a:cxn>
                    <a:cxn ang="0">
                      <a:pos x="422" y="526"/>
                    </a:cxn>
                    <a:cxn ang="0">
                      <a:pos x="394" y="498"/>
                    </a:cxn>
                    <a:cxn ang="0">
                      <a:pos x="354" y="466"/>
                    </a:cxn>
                    <a:cxn ang="0">
                      <a:pos x="314" y="402"/>
                    </a:cxn>
                    <a:cxn ang="0">
                      <a:pos x="266" y="346"/>
                    </a:cxn>
                    <a:cxn ang="0">
                      <a:pos x="210" y="314"/>
                    </a:cxn>
                    <a:cxn ang="0">
                      <a:pos x="154" y="238"/>
                    </a:cxn>
                    <a:cxn ang="0">
                      <a:pos x="66" y="66"/>
                    </a:cxn>
                    <a:cxn ang="0">
                      <a:pos x="34" y="38"/>
                    </a:cxn>
                    <a:cxn ang="0">
                      <a:pos x="46" y="22"/>
                    </a:cxn>
                    <a:cxn ang="0">
                      <a:pos x="102" y="70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" name="Freeform 35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/>
                  <a:ahLst/>
                  <a:cxnLst>
                    <a:cxn ang="0">
                      <a:pos x="6" y="28"/>
                    </a:cxn>
                    <a:cxn ang="0">
                      <a:pos x="10" y="48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" name="Freeform 36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2" y="1"/>
                    </a:cxn>
                    <a:cxn ang="0">
                      <a:pos x="36" y="17"/>
                    </a:cxn>
                    <a:cxn ang="0">
                      <a:pos x="8" y="17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" name="Freeform 37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28" y="25"/>
                    </a:cxn>
                    <a:cxn ang="0">
                      <a:pos x="56" y="21"/>
                    </a:cxn>
                    <a:cxn ang="0">
                      <a:pos x="80" y="9"/>
                    </a:cxn>
                    <a:cxn ang="0">
                      <a:pos x="64" y="25"/>
                    </a:cxn>
                    <a:cxn ang="0">
                      <a:pos x="124" y="49"/>
                    </a:cxn>
                    <a:cxn ang="0">
                      <a:pos x="160" y="65"/>
                    </a:cxn>
                    <a:cxn ang="0">
                      <a:pos x="116" y="77"/>
                    </a:cxn>
                    <a:cxn ang="0">
                      <a:pos x="88" y="57"/>
                    </a:cxn>
                    <a:cxn ang="0">
                      <a:pos x="76" y="53"/>
                    </a:cxn>
                    <a:cxn ang="0">
                      <a:pos x="24" y="4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" name="Freeform 38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2" y="4"/>
                    </a:cxn>
                    <a:cxn ang="0">
                      <a:pos x="88" y="24"/>
                    </a:cxn>
                    <a:cxn ang="0">
                      <a:pos x="112" y="20"/>
                    </a:cxn>
                    <a:cxn ang="0">
                      <a:pos x="108" y="44"/>
                    </a:cxn>
                    <a:cxn ang="0">
                      <a:pos x="64" y="40"/>
                    </a:cxn>
                    <a:cxn ang="0">
                      <a:pos x="0" y="36"/>
                    </a:cxn>
                    <a:cxn ang="0">
                      <a:pos x="28" y="2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" name="Freeform 39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/>
                  <a:ahLst/>
                  <a:cxnLst>
                    <a:cxn ang="0">
                      <a:pos x="17" y="25"/>
                    </a:cxn>
                    <a:cxn ang="0">
                      <a:pos x="37" y="13"/>
                    </a:cxn>
                    <a:cxn ang="0">
                      <a:pos x="17" y="2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" name="Freeform 40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/>
                  <a:ahLst/>
                  <a:cxnLst>
                    <a:cxn ang="0">
                      <a:pos x="19" y="32"/>
                    </a:cxn>
                    <a:cxn ang="0">
                      <a:pos x="19" y="0"/>
                    </a:cxn>
                    <a:cxn ang="0">
                      <a:pos x="19" y="32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" name="Freeform 41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/>
                  <a:ahLst/>
                  <a:cxnLst>
                    <a:cxn ang="0">
                      <a:pos x="4" y="9"/>
                    </a:cxn>
                    <a:cxn ang="0">
                      <a:pos x="20" y="33"/>
                    </a:cxn>
                    <a:cxn ang="0">
                      <a:pos x="24" y="49"/>
                    </a:cxn>
                    <a:cxn ang="0">
                      <a:pos x="36" y="53"/>
                    </a:cxn>
                    <a:cxn ang="0">
                      <a:pos x="24" y="73"/>
                    </a:cxn>
                    <a:cxn ang="0">
                      <a:pos x="0" y="21"/>
                    </a:cxn>
                    <a:cxn ang="0">
                      <a:pos x="4" y="9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" name="Freeform 42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/>
                  <a:ahLst/>
                  <a:cxnLst>
                    <a:cxn ang="0">
                      <a:pos x="220" y="1"/>
                    </a:cxn>
                    <a:cxn ang="0">
                      <a:pos x="231" y="8"/>
                    </a:cxn>
                    <a:cxn ang="0">
                      <a:pos x="235" y="0"/>
                    </a:cxn>
                    <a:cxn ang="0">
                      <a:pos x="265" y="0"/>
                    </a:cxn>
                    <a:cxn ang="0">
                      <a:pos x="287" y="17"/>
                    </a:cxn>
                    <a:cxn ang="0">
                      <a:pos x="319" y="10"/>
                    </a:cxn>
                    <a:cxn ang="0">
                      <a:pos x="314" y="29"/>
                    </a:cxn>
                    <a:cxn ang="0">
                      <a:pos x="298" y="46"/>
                    </a:cxn>
                    <a:cxn ang="0">
                      <a:pos x="295" y="29"/>
                    </a:cxn>
                    <a:cxn ang="0">
                      <a:pos x="287" y="31"/>
                    </a:cxn>
                    <a:cxn ang="0">
                      <a:pos x="279" y="29"/>
                    </a:cxn>
                    <a:cxn ang="0">
                      <a:pos x="263" y="21"/>
                    </a:cxn>
                    <a:cxn ang="0">
                      <a:pos x="228" y="38"/>
                    </a:cxn>
                    <a:cxn ang="0">
                      <a:pos x="201" y="44"/>
                    </a:cxn>
                    <a:cxn ang="0">
                      <a:pos x="212" y="57"/>
                    </a:cxn>
                    <a:cxn ang="0">
                      <a:pos x="188" y="63"/>
                    </a:cxn>
                    <a:cxn ang="0">
                      <a:pos x="169" y="61"/>
                    </a:cxn>
                    <a:cxn ang="0">
                      <a:pos x="177" y="57"/>
                    </a:cxn>
                    <a:cxn ang="0">
                      <a:pos x="171" y="40"/>
                    </a:cxn>
                    <a:cxn ang="0">
                      <a:pos x="169" y="31"/>
                    </a:cxn>
                    <a:cxn ang="0">
                      <a:pos x="158" y="23"/>
                    </a:cxn>
                    <a:cxn ang="0">
                      <a:pos x="142" y="27"/>
                    </a:cxn>
                    <a:cxn ang="0">
                      <a:pos x="134" y="27"/>
                    </a:cxn>
                    <a:cxn ang="0">
                      <a:pos x="123" y="25"/>
                    </a:cxn>
                    <a:cxn ang="0">
                      <a:pos x="83" y="2"/>
                    </a:cxn>
                    <a:cxn ang="0">
                      <a:pos x="59" y="14"/>
                    </a:cxn>
                    <a:cxn ang="0">
                      <a:pos x="1" y="0"/>
                    </a:cxn>
                    <a:cxn ang="0">
                      <a:pos x="220" y="1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" name="Freeform 43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/>
                  <a:ahLst/>
                  <a:cxnLst>
                    <a:cxn ang="0">
                      <a:pos x="105" y="31"/>
                    </a:cxn>
                    <a:cxn ang="0">
                      <a:pos x="30" y="1"/>
                    </a:cxn>
                    <a:cxn ang="0">
                      <a:pos x="285" y="0"/>
                    </a:cxn>
                    <a:cxn ang="0">
                      <a:pos x="296" y="14"/>
                    </a:cxn>
                    <a:cxn ang="0">
                      <a:pos x="264" y="16"/>
                    </a:cxn>
                    <a:cxn ang="0">
                      <a:pos x="105" y="3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" name="Freeform 44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3" name="Freeform 45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6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4" name="Freeform 46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5" name="Freeform 47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6" name="Freeform 48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7" name="Freeform 49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8" name="Freeform 50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9" name="Freeform 51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" name="Freeform 52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" name="Freeform 53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2" name="Freeform 54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3" name="Freeform 55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4" name="Freeform 56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5" name="Freeform 57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6" name="Freeform 58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7" name="Freeform 59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8" name="Freeform 60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9" name="Freeform 61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0" name="Freeform 62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1" name="Freeform 63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2" name="Freeform 64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3" name="Freeform 65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0" name="Group 159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7" name="Line 110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" name="Line 112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" name="Line 113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" name="Line 114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" name="Line 115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" name="Line 116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" name="Line 117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" name="Line 118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" name="Line 119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" name="Line 120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" name="Line 121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1" name="Group 160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2" name="Line 132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" name="Line 133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" name="Line 134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" name="Line 135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" name="Line 145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" name="Line 146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" name="Line 147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" name="Line 148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0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" name="Line 150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Line 151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Line 152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Line 153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Line 154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Line 155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7" name="Picture 158" descr="C:\My Documents\bits\earth.GIF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9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9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9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FC0E1A-A634-4475-9324-852944EBBCC2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95236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37214-47C5-4431-BCDA-7FD5A1226ED9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0435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CA64A-1806-4B88-B9C9-C3D1B6BAB02D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145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130D6-8384-48BF-954A-9C200D6F43A2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3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6196E23-410F-414D-B981-BD5480F60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4509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8F195-6B54-4715-AD27-76502CB4AC66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28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A917C-696F-468C-B3EA-BEF4559B2BAC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7600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F473E-C2E8-4721-9187-D5C4338CABB7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749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0A9B2-B8CE-4F71-B9C4-195CB636699B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41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60AFE-1888-4CF0-B69C-D0677B0C8F02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8732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56A88-06A3-45B7-A50B-C76435B399DD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07716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9694A-EC2B-47C1-8611-792CB96237B5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3695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8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16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prstClr val="black"/>
                </a:solidFill>
              </a:endParaRPr>
            </a:p>
          </p:txBody>
        </p:sp>
        <p:grpSp>
          <p:nvGrpSpPr>
            <p:cNvPr id="6" name="Group 166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8" name="Freeform 7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/>
                <a:ahLst/>
                <a:cxnLst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32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9" name="Group 165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10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5" y="11"/>
                    </a:cxn>
                    <a:cxn ang="0">
                      <a:pos x="15" y="5"/>
                    </a:cxn>
                    <a:cxn ang="0">
                      <a:pos x="13" y="17"/>
                    </a:cxn>
                    <a:cxn ang="0">
                      <a:pos x="5" y="11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9" name="Freeform 11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11" y="3"/>
                    </a:cxn>
                    <a:cxn ang="0">
                      <a:pos x="7" y="19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0" name="Freeform 12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1" name="Freeform 13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2" name="Freeform 14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" name="Freeform 15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" name="Freeform 16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" name="Freeform 17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6" name="Freeform 18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7" name="Freeform 19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8" name="Freeform 20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9" name="Freeform 21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0" name="Freeform 22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" name="Freeform 23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Freeform 24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" name="Freeform 25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" name="Freeform 26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/>
                  <a:ahLst/>
                  <a:cxnLst>
                    <a:cxn ang="0">
                      <a:pos x="8" y="14"/>
                    </a:cxn>
                    <a:cxn ang="0">
                      <a:pos x="14" y="0"/>
                    </a:cxn>
                    <a:cxn ang="0">
                      <a:pos x="14" y="22"/>
                    </a:cxn>
                    <a:cxn ang="0">
                      <a:pos x="8" y="14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" name="Freeform 27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28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29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" name="Freeform 30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Freeform 31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Freeform 32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Freeform 33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/>
                  <a:ahLst/>
                  <a:cxnLst>
                    <a:cxn ang="0">
                      <a:pos x="21" y="280"/>
                    </a:cxn>
                    <a:cxn ang="0">
                      <a:pos x="24" y="250"/>
                    </a:cxn>
                    <a:cxn ang="0">
                      <a:pos x="22" y="245"/>
                    </a:cxn>
                    <a:cxn ang="0">
                      <a:pos x="16" y="218"/>
                    </a:cxn>
                    <a:cxn ang="0">
                      <a:pos x="4" y="215"/>
                    </a:cxn>
                    <a:cxn ang="0">
                      <a:pos x="0" y="191"/>
                    </a:cxn>
                    <a:cxn ang="0">
                      <a:pos x="12" y="180"/>
                    </a:cxn>
                    <a:cxn ang="0">
                      <a:pos x="6" y="165"/>
                    </a:cxn>
                    <a:cxn ang="0">
                      <a:pos x="2" y="160"/>
                    </a:cxn>
                    <a:cxn ang="0">
                      <a:pos x="28" y="120"/>
                    </a:cxn>
                    <a:cxn ang="0">
                      <a:pos x="44" y="96"/>
                    </a:cxn>
                    <a:cxn ang="0">
                      <a:pos x="42" y="70"/>
                    </a:cxn>
                    <a:cxn ang="0">
                      <a:pos x="24" y="43"/>
                    </a:cxn>
                    <a:cxn ang="0">
                      <a:pos x="20" y="32"/>
                    </a:cxn>
                    <a:cxn ang="0">
                      <a:pos x="26" y="36"/>
                    </a:cxn>
                    <a:cxn ang="0">
                      <a:pos x="48" y="35"/>
                    </a:cxn>
                    <a:cxn ang="0">
                      <a:pos x="64" y="11"/>
                    </a:cxn>
                    <a:cxn ang="0">
                      <a:pos x="82" y="0"/>
                    </a:cxn>
                    <a:cxn ang="0">
                      <a:pos x="88" y="2"/>
                    </a:cxn>
                    <a:cxn ang="0">
                      <a:pos x="92" y="9"/>
                    </a:cxn>
                    <a:cxn ang="0">
                      <a:pos x="98" y="5"/>
                    </a:cxn>
                    <a:cxn ang="0">
                      <a:pos x="110" y="8"/>
                    </a:cxn>
                    <a:cxn ang="0">
                      <a:pos x="116" y="9"/>
                    </a:cxn>
                    <a:cxn ang="0">
                      <a:pos x="141" y="14"/>
                    </a:cxn>
                    <a:cxn ang="0">
                      <a:pos x="155" y="24"/>
                    </a:cxn>
                    <a:cxn ang="0">
                      <a:pos x="167" y="17"/>
                    </a:cxn>
                    <a:cxn ang="0">
                      <a:pos x="173" y="14"/>
                    </a:cxn>
                    <a:cxn ang="0">
                      <a:pos x="195" y="14"/>
                    </a:cxn>
                    <a:cxn ang="0">
                      <a:pos x="211" y="32"/>
                    </a:cxn>
                    <a:cxn ang="0">
                      <a:pos x="231" y="59"/>
                    </a:cxn>
                    <a:cxn ang="0">
                      <a:pos x="245" y="70"/>
                    </a:cxn>
                    <a:cxn ang="0">
                      <a:pos x="257" y="68"/>
                    </a:cxn>
                    <a:cxn ang="0">
                      <a:pos x="270" y="65"/>
                    </a:cxn>
                    <a:cxn ang="0">
                      <a:pos x="290" y="71"/>
                    </a:cxn>
                    <a:cxn ang="0">
                      <a:pos x="300" y="81"/>
                    </a:cxn>
                    <a:cxn ang="0">
                      <a:pos x="308" y="90"/>
                    </a:cxn>
                    <a:cxn ang="0">
                      <a:pos x="318" y="111"/>
                    </a:cxn>
                    <a:cxn ang="0">
                      <a:pos x="322" y="120"/>
                    </a:cxn>
                    <a:cxn ang="0">
                      <a:pos x="324" y="125"/>
                    </a:cxn>
                    <a:cxn ang="0">
                      <a:pos x="310" y="142"/>
                    </a:cxn>
                    <a:cxn ang="0">
                      <a:pos x="322" y="141"/>
                    </a:cxn>
                    <a:cxn ang="0">
                      <a:pos x="342" y="155"/>
                    </a:cxn>
                    <a:cxn ang="0">
                      <a:pos x="364" y="157"/>
                    </a:cxn>
                    <a:cxn ang="0">
                      <a:pos x="380" y="168"/>
                    </a:cxn>
                    <a:cxn ang="0">
                      <a:pos x="382" y="172"/>
                    </a:cxn>
                    <a:cxn ang="0">
                      <a:pos x="382" y="176"/>
                    </a:cxn>
                    <a:cxn ang="0">
                      <a:pos x="394" y="172"/>
                    </a:cxn>
                    <a:cxn ang="0">
                      <a:pos x="400" y="171"/>
                    </a:cxn>
                    <a:cxn ang="0">
                      <a:pos x="439" y="185"/>
                    </a:cxn>
                    <a:cxn ang="0">
                      <a:pos x="447" y="199"/>
                    </a:cxn>
                    <a:cxn ang="0">
                      <a:pos x="465" y="201"/>
                    </a:cxn>
                    <a:cxn ang="0">
                      <a:pos x="471" y="215"/>
                    </a:cxn>
                    <a:cxn ang="0">
                      <a:pos x="451" y="258"/>
                    </a:cxn>
                    <a:cxn ang="0">
                      <a:pos x="435" y="281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" name="Freeform 34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/>
                  <a:ahLst/>
                  <a:cxnLst>
                    <a:cxn ang="0">
                      <a:pos x="406" y="6"/>
                    </a:cxn>
                    <a:cxn ang="0">
                      <a:pos x="502" y="34"/>
                    </a:cxn>
                    <a:cxn ang="0">
                      <a:pos x="550" y="38"/>
                    </a:cxn>
                    <a:cxn ang="0">
                      <a:pos x="578" y="130"/>
                    </a:cxn>
                    <a:cxn ang="0">
                      <a:pos x="586" y="90"/>
                    </a:cxn>
                    <a:cxn ang="0">
                      <a:pos x="606" y="70"/>
                    </a:cxn>
                    <a:cxn ang="0">
                      <a:pos x="642" y="126"/>
                    </a:cxn>
                    <a:cxn ang="0">
                      <a:pos x="682" y="98"/>
                    </a:cxn>
                    <a:cxn ang="0">
                      <a:pos x="706" y="86"/>
                    </a:cxn>
                    <a:cxn ang="0">
                      <a:pos x="762" y="2"/>
                    </a:cxn>
                    <a:cxn ang="0">
                      <a:pos x="798" y="70"/>
                    </a:cxn>
                    <a:cxn ang="0">
                      <a:pos x="798" y="130"/>
                    </a:cxn>
                    <a:cxn ang="0">
                      <a:pos x="790" y="158"/>
                    </a:cxn>
                    <a:cxn ang="0">
                      <a:pos x="766" y="162"/>
                    </a:cxn>
                    <a:cxn ang="0">
                      <a:pos x="762" y="186"/>
                    </a:cxn>
                    <a:cxn ang="0">
                      <a:pos x="802" y="226"/>
                    </a:cxn>
                    <a:cxn ang="0">
                      <a:pos x="786" y="322"/>
                    </a:cxn>
                    <a:cxn ang="0">
                      <a:pos x="830" y="414"/>
                    </a:cxn>
                    <a:cxn ang="0">
                      <a:pos x="854" y="450"/>
                    </a:cxn>
                    <a:cxn ang="0">
                      <a:pos x="830" y="450"/>
                    </a:cxn>
                    <a:cxn ang="0">
                      <a:pos x="746" y="378"/>
                    </a:cxn>
                    <a:cxn ang="0">
                      <a:pos x="678" y="402"/>
                    </a:cxn>
                    <a:cxn ang="0">
                      <a:pos x="590" y="442"/>
                    </a:cxn>
                    <a:cxn ang="0">
                      <a:pos x="642" y="578"/>
                    </a:cxn>
                    <a:cxn ang="0">
                      <a:pos x="710" y="610"/>
                    </a:cxn>
                    <a:cxn ang="0">
                      <a:pos x="738" y="550"/>
                    </a:cxn>
                    <a:cxn ang="0">
                      <a:pos x="774" y="570"/>
                    </a:cxn>
                    <a:cxn ang="0">
                      <a:pos x="766" y="630"/>
                    </a:cxn>
                    <a:cxn ang="0">
                      <a:pos x="802" y="670"/>
                    </a:cxn>
                    <a:cxn ang="0">
                      <a:pos x="838" y="658"/>
                    </a:cxn>
                    <a:cxn ang="0">
                      <a:pos x="922" y="806"/>
                    </a:cxn>
                    <a:cxn ang="0">
                      <a:pos x="942" y="826"/>
                    </a:cxn>
                    <a:cxn ang="0">
                      <a:pos x="874" y="810"/>
                    </a:cxn>
                    <a:cxn ang="0">
                      <a:pos x="830" y="758"/>
                    </a:cxn>
                    <a:cxn ang="0">
                      <a:pos x="778" y="710"/>
                    </a:cxn>
                    <a:cxn ang="0">
                      <a:pos x="702" y="662"/>
                    </a:cxn>
                    <a:cxn ang="0">
                      <a:pos x="614" y="646"/>
                    </a:cxn>
                    <a:cxn ang="0">
                      <a:pos x="506" y="594"/>
                    </a:cxn>
                    <a:cxn ang="0">
                      <a:pos x="462" y="506"/>
                    </a:cxn>
                    <a:cxn ang="0">
                      <a:pos x="430" y="462"/>
                    </a:cxn>
                    <a:cxn ang="0">
                      <a:pos x="382" y="430"/>
                    </a:cxn>
                    <a:cxn ang="0">
                      <a:pos x="342" y="370"/>
                    </a:cxn>
                    <a:cxn ang="0">
                      <a:pos x="354" y="414"/>
                    </a:cxn>
                    <a:cxn ang="0">
                      <a:pos x="418" y="494"/>
                    </a:cxn>
                    <a:cxn ang="0">
                      <a:pos x="422" y="526"/>
                    </a:cxn>
                    <a:cxn ang="0">
                      <a:pos x="394" y="498"/>
                    </a:cxn>
                    <a:cxn ang="0">
                      <a:pos x="354" y="466"/>
                    </a:cxn>
                    <a:cxn ang="0">
                      <a:pos x="314" y="402"/>
                    </a:cxn>
                    <a:cxn ang="0">
                      <a:pos x="266" y="346"/>
                    </a:cxn>
                    <a:cxn ang="0">
                      <a:pos x="210" y="314"/>
                    </a:cxn>
                    <a:cxn ang="0">
                      <a:pos x="154" y="238"/>
                    </a:cxn>
                    <a:cxn ang="0">
                      <a:pos x="66" y="66"/>
                    </a:cxn>
                    <a:cxn ang="0">
                      <a:pos x="34" y="38"/>
                    </a:cxn>
                    <a:cxn ang="0">
                      <a:pos x="46" y="22"/>
                    </a:cxn>
                    <a:cxn ang="0">
                      <a:pos x="102" y="70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" name="Freeform 35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/>
                  <a:ahLst/>
                  <a:cxnLst>
                    <a:cxn ang="0">
                      <a:pos x="6" y="28"/>
                    </a:cxn>
                    <a:cxn ang="0">
                      <a:pos x="10" y="48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" name="Freeform 36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2" y="1"/>
                    </a:cxn>
                    <a:cxn ang="0">
                      <a:pos x="36" y="17"/>
                    </a:cxn>
                    <a:cxn ang="0">
                      <a:pos x="8" y="17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" name="Freeform 37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28" y="25"/>
                    </a:cxn>
                    <a:cxn ang="0">
                      <a:pos x="56" y="21"/>
                    </a:cxn>
                    <a:cxn ang="0">
                      <a:pos x="80" y="9"/>
                    </a:cxn>
                    <a:cxn ang="0">
                      <a:pos x="64" y="25"/>
                    </a:cxn>
                    <a:cxn ang="0">
                      <a:pos x="124" y="49"/>
                    </a:cxn>
                    <a:cxn ang="0">
                      <a:pos x="160" y="65"/>
                    </a:cxn>
                    <a:cxn ang="0">
                      <a:pos x="116" y="77"/>
                    </a:cxn>
                    <a:cxn ang="0">
                      <a:pos x="88" y="57"/>
                    </a:cxn>
                    <a:cxn ang="0">
                      <a:pos x="76" y="53"/>
                    </a:cxn>
                    <a:cxn ang="0">
                      <a:pos x="24" y="4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" name="Freeform 38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2" y="4"/>
                    </a:cxn>
                    <a:cxn ang="0">
                      <a:pos x="88" y="24"/>
                    </a:cxn>
                    <a:cxn ang="0">
                      <a:pos x="112" y="20"/>
                    </a:cxn>
                    <a:cxn ang="0">
                      <a:pos x="108" y="44"/>
                    </a:cxn>
                    <a:cxn ang="0">
                      <a:pos x="64" y="40"/>
                    </a:cxn>
                    <a:cxn ang="0">
                      <a:pos x="0" y="36"/>
                    </a:cxn>
                    <a:cxn ang="0">
                      <a:pos x="28" y="2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" name="Freeform 39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/>
                  <a:ahLst/>
                  <a:cxnLst>
                    <a:cxn ang="0">
                      <a:pos x="17" y="25"/>
                    </a:cxn>
                    <a:cxn ang="0">
                      <a:pos x="37" y="13"/>
                    </a:cxn>
                    <a:cxn ang="0">
                      <a:pos x="17" y="2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" name="Freeform 40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/>
                  <a:ahLst/>
                  <a:cxnLst>
                    <a:cxn ang="0">
                      <a:pos x="19" y="32"/>
                    </a:cxn>
                    <a:cxn ang="0">
                      <a:pos x="19" y="0"/>
                    </a:cxn>
                    <a:cxn ang="0">
                      <a:pos x="19" y="32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" name="Freeform 41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/>
                  <a:ahLst/>
                  <a:cxnLst>
                    <a:cxn ang="0">
                      <a:pos x="4" y="9"/>
                    </a:cxn>
                    <a:cxn ang="0">
                      <a:pos x="20" y="33"/>
                    </a:cxn>
                    <a:cxn ang="0">
                      <a:pos x="24" y="49"/>
                    </a:cxn>
                    <a:cxn ang="0">
                      <a:pos x="36" y="53"/>
                    </a:cxn>
                    <a:cxn ang="0">
                      <a:pos x="24" y="73"/>
                    </a:cxn>
                    <a:cxn ang="0">
                      <a:pos x="0" y="21"/>
                    </a:cxn>
                    <a:cxn ang="0">
                      <a:pos x="4" y="9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" name="Freeform 42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/>
                  <a:ahLst/>
                  <a:cxnLst>
                    <a:cxn ang="0">
                      <a:pos x="220" y="1"/>
                    </a:cxn>
                    <a:cxn ang="0">
                      <a:pos x="231" y="8"/>
                    </a:cxn>
                    <a:cxn ang="0">
                      <a:pos x="235" y="0"/>
                    </a:cxn>
                    <a:cxn ang="0">
                      <a:pos x="265" y="0"/>
                    </a:cxn>
                    <a:cxn ang="0">
                      <a:pos x="287" y="17"/>
                    </a:cxn>
                    <a:cxn ang="0">
                      <a:pos x="319" y="10"/>
                    </a:cxn>
                    <a:cxn ang="0">
                      <a:pos x="314" y="29"/>
                    </a:cxn>
                    <a:cxn ang="0">
                      <a:pos x="298" y="46"/>
                    </a:cxn>
                    <a:cxn ang="0">
                      <a:pos x="295" y="29"/>
                    </a:cxn>
                    <a:cxn ang="0">
                      <a:pos x="287" y="31"/>
                    </a:cxn>
                    <a:cxn ang="0">
                      <a:pos x="279" y="29"/>
                    </a:cxn>
                    <a:cxn ang="0">
                      <a:pos x="263" y="21"/>
                    </a:cxn>
                    <a:cxn ang="0">
                      <a:pos x="228" y="38"/>
                    </a:cxn>
                    <a:cxn ang="0">
                      <a:pos x="201" y="44"/>
                    </a:cxn>
                    <a:cxn ang="0">
                      <a:pos x="212" y="57"/>
                    </a:cxn>
                    <a:cxn ang="0">
                      <a:pos x="188" y="63"/>
                    </a:cxn>
                    <a:cxn ang="0">
                      <a:pos x="169" y="61"/>
                    </a:cxn>
                    <a:cxn ang="0">
                      <a:pos x="177" y="57"/>
                    </a:cxn>
                    <a:cxn ang="0">
                      <a:pos x="171" y="40"/>
                    </a:cxn>
                    <a:cxn ang="0">
                      <a:pos x="169" y="31"/>
                    </a:cxn>
                    <a:cxn ang="0">
                      <a:pos x="158" y="23"/>
                    </a:cxn>
                    <a:cxn ang="0">
                      <a:pos x="142" y="27"/>
                    </a:cxn>
                    <a:cxn ang="0">
                      <a:pos x="134" y="27"/>
                    </a:cxn>
                    <a:cxn ang="0">
                      <a:pos x="123" y="25"/>
                    </a:cxn>
                    <a:cxn ang="0">
                      <a:pos x="83" y="2"/>
                    </a:cxn>
                    <a:cxn ang="0">
                      <a:pos x="59" y="14"/>
                    </a:cxn>
                    <a:cxn ang="0">
                      <a:pos x="1" y="0"/>
                    </a:cxn>
                    <a:cxn ang="0">
                      <a:pos x="220" y="1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" name="Freeform 43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/>
                  <a:ahLst/>
                  <a:cxnLst>
                    <a:cxn ang="0">
                      <a:pos x="105" y="31"/>
                    </a:cxn>
                    <a:cxn ang="0">
                      <a:pos x="30" y="1"/>
                    </a:cxn>
                    <a:cxn ang="0">
                      <a:pos x="285" y="0"/>
                    </a:cxn>
                    <a:cxn ang="0">
                      <a:pos x="296" y="14"/>
                    </a:cxn>
                    <a:cxn ang="0">
                      <a:pos x="264" y="16"/>
                    </a:cxn>
                    <a:cxn ang="0">
                      <a:pos x="105" y="3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" name="Freeform 44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3" name="Freeform 45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6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4" name="Freeform 46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5" name="Freeform 47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6" name="Freeform 48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7" name="Freeform 49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8" name="Freeform 50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9" name="Freeform 51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" name="Freeform 52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" name="Freeform 53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2" name="Freeform 54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3" name="Freeform 55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4" name="Freeform 56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5" name="Freeform 57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6" name="Freeform 58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7" name="Freeform 59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8" name="Freeform 60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9" name="Freeform 61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0" name="Freeform 62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1" name="Freeform 63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2" name="Freeform 64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3" name="Freeform 65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0" name="Group 159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7" name="Line 110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" name="Line 112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" name="Line 113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" name="Line 114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" name="Line 115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" name="Line 116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" name="Line 117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" name="Line 118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" name="Line 119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" name="Line 120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" name="Line 121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1" name="Group 160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2" name="Line 132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" name="Line 133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4" name="Line 134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" name="Line 135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" name="Line 145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" name="Line 146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" name="Line 147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" name="Line 148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0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" name="Line 150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Line 151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Line 152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Line 153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Line 154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Line 155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7" name="Picture 158" descr="C:\My Documents\bits\earth.GIF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9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9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9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FC0E1A-A634-4475-9324-852944EBBCC2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974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37214-47C5-4431-BCDA-7FD5A1226ED9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70070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CA64A-1806-4B88-B9C9-C3D1B6BAB02D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69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E6F985F-27CF-4B4B-B51D-1C30F185C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27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130D6-8384-48BF-954A-9C200D6F43A2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92141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8F195-6B54-4715-AD27-76502CB4AC66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8086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A917C-696F-468C-B3EA-BEF4559B2BAC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25067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F473E-C2E8-4721-9187-D5C4338CABB7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9019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0A9B2-B8CE-4F71-B9C4-195CB636699B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80154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60AFE-1888-4CF0-B69C-D0677B0C8F02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1255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56A88-06A3-45B7-A50B-C76435B399DD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8993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9694A-EC2B-47C1-8611-792CB96237B5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10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F7B7573-7D33-4DD3-83AB-855F41537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9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GB" smtClean="0">
              <a:solidFill>
                <a:prstClr val="black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Straight Connector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GB" smtClean="0">
              <a:solidFill>
                <a:prstClr val="black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Straight Connector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GB" smtClean="0">
              <a:solidFill>
                <a:prstClr val="black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A138A34-1E3C-483F-A2A6-5049125A9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259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GB" smtClean="0">
              <a:solidFill>
                <a:prstClr val="black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GB" smtClean="0">
              <a:solidFill>
                <a:prstClr val="black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11" name="Straight Connector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GB" smtClean="0">
              <a:solidFill>
                <a:prstClr val="black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422C099-E277-47EB-8A75-2C2FEE132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1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575F6D"/>
                </a:solidFill>
                <a:latin typeface="Century Schoolbook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575F6D"/>
                </a:solidFill>
                <a:latin typeface="Century Schoolbook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entury Schoolbook"/>
              <a:cs typeface="Times New Roman" panose="02020603050405020304" pitchFamily="18" charset="0"/>
            </a:endParaRPr>
          </a:p>
        </p:txBody>
      </p:sp>
      <p:sp>
        <p:nvSpPr>
          <p:cNvPr id="8200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GB" smtClean="0">
              <a:solidFill>
                <a:prstClr val="black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202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GB" smtClean="0">
              <a:solidFill>
                <a:prstClr val="black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Century Schoolbook"/>
                <a:cs typeface="+mn-cs"/>
              </a:defRPr>
            </a:lvl1pPr>
          </a:lstStyle>
          <a:p>
            <a:pPr>
              <a:defRPr/>
            </a:pPr>
            <a:fld id="{AA689077-A08F-4010-8A9D-6B670555A2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87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anose="02040604050505020304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1027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GB" smtClean="0">
              <a:solidFill>
                <a:srgbClr val="000000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GB" smtClean="0">
              <a:solidFill>
                <a:srgbClr val="000000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517E688-0126-4C3D-98B3-1F0D9D1DB219}" type="slidenum">
              <a:rPr lang="en-US" altLang="en-US">
                <a:cs typeface="Times New Roman" panose="02020603050405020304" pitchFamily="18" charset="0"/>
              </a:rPr>
              <a:pPr>
                <a:defRPr/>
              </a:pPr>
              <a:t>‹#›</a:t>
            </a:fld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58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5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>
          <a:solidFill>
            <a:schemeClr val="tx1"/>
          </a:solidFill>
          <a:latin typeface="+mn-lt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sz="2400">
          <a:solidFill>
            <a:schemeClr val="tx1"/>
          </a:solidFill>
          <a:latin typeface="+mn-lt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sz="2000">
          <a:solidFill>
            <a:schemeClr val="tx1"/>
          </a:solidFill>
          <a:latin typeface="+mn-lt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1919288" indent="-182563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376488" indent="-182563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833688" indent="-182563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290888" indent="-182563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i="1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2051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GB" i="1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GB" i="1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i="1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2056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i="1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>
              <a:solidFill>
                <a:srgbClr val="FFFFFF"/>
              </a:solidFill>
            </a:endParaRPr>
          </a:p>
        </p:txBody>
      </p:sp>
      <p:sp>
        <p:nvSpPr>
          <p:cNvPr id="2058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i="1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9F990BBF-2252-4C53-9CD2-FCC92689E48D}" type="slidenum">
              <a:rPr lang="en-GB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‹#›</a:t>
            </a:fld>
            <a:endParaRPr lang="en-GB" altLang="en-US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0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>
          <a:solidFill>
            <a:schemeClr val="tx1"/>
          </a:solidFill>
          <a:latin typeface="+mn-lt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sz="2400">
          <a:solidFill>
            <a:schemeClr val="tx1"/>
          </a:solidFill>
          <a:latin typeface="+mn-lt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sz="2000">
          <a:solidFill>
            <a:schemeClr val="tx1"/>
          </a:solidFill>
          <a:latin typeface="+mn-lt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19192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3764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8336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2908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89EB5D9-530D-46C7-BD6A-B94666578C9A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grpSp>
        <p:nvGrpSpPr>
          <p:cNvPr id="1031" name="Group 163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1032" name="Group 162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22536" name="Freeform 8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1035" name="Group 9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0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22539" name="Freeform 11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0" name="Freeform 12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1" name="Freeform 13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2" name="Freeform 14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3" name="Freeform 15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4" name="Freeform 16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5" name="Freeform 17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6" name="Freeform 18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7" name="Freeform 19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8" name="Freeform 20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9" name="Freeform 21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0" name="Freeform 22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1" name="Freeform 23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2" name="Freeform 24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3" name="Freeform 25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4" name="Freeform 26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5" name="Freeform 27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6" name="Freeform 28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7" name="Freeform 29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8" name="Freeform 30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9" name="Freeform 31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0" name="Freeform 32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1" name="Freeform 33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2" name="Freeform 34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3" name="Freeform 35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4" name="Freeform 36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5" name="Freeform 37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6" name="Freeform 38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7" name="Freeform 39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8" name="Freeform 40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9" name="Freeform 41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0" name="Freeform 42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1" name="Freeform 43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2" name="Freeform 44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3" name="Freeform 45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4" name="Freeform 46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5" name="Freeform 47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6" name="Freeform 48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7" name="Freeform 49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8" name="Freeform 50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9" name="Freeform 51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0" name="Freeform 52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1" name="Freeform 53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2" name="Freeform 54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3" name="Freeform 55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4" name="Freeform 56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5" name="Freeform 57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6" name="Freeform 58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7" name="Freeform 59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8" name="Freeform 60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9" name="Freeform 61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0" name="Freeform 62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1" name="Freeform 63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2" name="Freeform 64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3" name="Freeform 65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4" name="Freeform 66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1085" name="Group 67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22596" name="Freeform 68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7" name="Freeform 69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8" name="Freeform 70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9" name="Freeform 71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0" name="Freeform 72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1" name="Freeform 73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2" name="Freeform 74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3" name="Freeform 75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4" name="Freeform 76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5" name="Freeform 77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6" name="Freeform 78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7" name="Freeform 79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8" name="Freeform 80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9" name="Freeform 81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0" name="Freeform 82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1" name="Freeform 83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2" name="Freeform 84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3" name="Freeform 85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4" name="Freeform 86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5" name="Freeform 87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6" name="Freeform 88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7" name="Freeform 89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8" name="Freeform 90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9" name="Freeform 91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0" name="Freeform 92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1" name="Freeform 93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2" name="Freeform 94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3" name="Freeform 95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4" name="Freeform 96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5" name="Freeform 97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6" name="Freeform 98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7" name="Freeform 99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8" name="Freeform 100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9" name="Freeform 101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0" name="Freeform 102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1" name="Freeform 103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2" name="Freeform 104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3" name="Freeform 105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4" name="Freeform 106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5" name="Freeform 107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6" name="Freeform 108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7" name="Freeform 109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grpSp>
            <p:nvGrpSpPr>
              <p:cNvPr id="1036" name="Group 110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22639" name="Line 111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0" name="Line 112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1" name="Line 113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2" name="Line 114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3" name="Line 115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4" name="Line 116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5" name="Line 117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6" name="Line 118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7" name="Line 119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8" name="Line 120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9" name="Line 121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0" name="Line 122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1" name="Line 123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2" name="Line 124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3" name="Line 125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4" name="Line 126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5" name="Line 127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6" name="Line 128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7" name="Line 129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8" name="Line 130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9" name="Line 131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037" name="Group 132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22661" name="Line 133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2" name="Line 134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3" name="Line 135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4" name="Line 136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5" name="Line 137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6" name="Line 138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7" name="Line 139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8" name="Line 140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9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0" name="Line 142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1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2" name="Line 144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3" name="Line 145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4" name="Line 146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5" name="Line 147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6" name="Line 148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7" name="Line 149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8" name="Line 150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9" name="Line 151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0" name="Line 152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1" name="Line 153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2" name="Line 154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3" name="Line 155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4" name="Line 156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5" name="Line 157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1033" name="Picture 161" descr="C:\My Documents\bits\earth.GIF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79411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89EB5D9-530D-46C7-BD6A-B94666578C9A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grpSp>
        <p:nvGrpSpPr>
          <p:cNvPr id="1031" name="Group 163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1032" name="Group 162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22536" name="Freeform 8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1035" name="Group 9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0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22539" name="Freeform 11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0" name="Freeform 12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1" name="Freeform 13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2" name="Freeform 14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3" name="Freeform 15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4" name="Freeform 16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5" name="Freeform 17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6" name="Freeform 18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7" name="Freeform 19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8" name="Freeform 20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9" name="Freeform 21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0" name="Freeform 22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1" name="Freeform 23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2" name="Freeform 24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3" name="Freeform 25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4" name="Freeform 26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5" name="Freeform 27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6" name="Freeform 28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7" name="Freeform 29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8" name="Freeform 30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9" name="Freeform 31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0" name="Freeform 32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1" name="Freeform 33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2" name="Freeform 34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3" name="Freeform 35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4" name="Freeform 36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5" name="Freeform 37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6" name="Freeform 38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7" name="Freeform 39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8" name="Freeform 40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9" name="Freeform 41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0" name="Freeform 42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1" name="Freeform 43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2" name="Freeform 44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3" name="Freeform 45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4" name="Freeform 46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5" name="Freeform 47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6" name="Freeform 48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7" name="Freeform 49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8" name="Freeform 50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9" name="Freeform 51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0" name="Freeform 52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1" name="Freeform 53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2" name="Freeform 54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3" name="Freeform 55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4" name="Freeform 56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5" name="Freeform 57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6" name="Freeform 58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7" name="Freeform 59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8" name="Freeform 60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9" name="Freeform 61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0" name="Freeform 62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1" name="Freeform 63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2" name="Freeform 64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3" name="Freeform 65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4" name="Freeform 66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1085" name="Group 67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22596" name="Freeform 68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7" name="Freeform 69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8" name="Freeform 70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9" name="Freeform 71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0" name="Freeform 72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1" name="Freeform 73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2" name="Freeform 74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3" name="Freeform 75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4" name="Freeform 76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5" name="Freeform 77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6" name="Freeform 78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7" name="Freeform 79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8" name="Freeform 80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9" name="Freeform 81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0" name="Freeform 82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1" name="Freeform 83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2" name="Freeform 84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3" name="Freeform 85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4" name="Freeform 86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5" name="Freeform 87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6" name="Freeform 88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7" name="Freeform 89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8" name="Freeform 90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9" name="Freeform 91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0" name="Freeform 92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1" name="Freeform 93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2" name="Freeform 94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3" name="Freeform 95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4" name="Freeform 96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5" name="Freeform 97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6" name="Freeform 98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7" name="Freeform 99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8" name="Freeform 100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9" name="Freeform 101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0" name="Freeform 102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1" name="Freeform 103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2" name="Freeform 104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3" name="Freeform 105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4" name="Freeform 106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5" name="Freeform 107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6" name="Freeform 108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7" name="Freeform 109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grpSp>
            <p:nvGrpSpPr>
              <p:cNvPr id="1036" name="Group 110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22639" name="Line 111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0" name="Line 112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1" name="Line 113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2" name="Line 114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3" name="Line 115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4" name="Line 116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5" name="Line 117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6" name="Line 118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7" name="Line 119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8" name="Line 120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9" name="Line 121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0" name="Line 122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1" name="Line 123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2" name="Line 124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3" name="Line 125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4" name="Line 126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5" name="Line 127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6" name="Line 128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7" name="Line 129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8" name="Line 130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9" name="Line 131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037" name="Group 132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22661" name="Line 133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2" name="Line 134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3" name="Line 135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4" name="Line 136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5" name="Line 137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6" name="Line 138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7" name="Line 139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8" name="Line 140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9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0" name="Line 142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1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2" name="Line 144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3" name="Line 145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4" name="Line 146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5" name="Line 147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6" name="Line 148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7" name="Line 149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8" name="Line 150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9" name="Line 151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0" name="Line 152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1" name="Line 153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2" name="Line 154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3" name="Line 155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4" name="Line 156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5" name="Line 157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1033" name="Picture 161" descr="C:\My Documents\bits\earth.GIF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89178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89EB5D9-530D-46C7-BD6A-B94666578C9A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grpSp>
        <p:nvGrpSpPr>
          <p:cNvPr id="1031" name="Group 163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1032" name="Group 162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22536" name="Freeform 8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1035" name="Group 9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0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22539" name="Freeform 11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0" name="Freeform 12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1" name="Freeform 13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2" name="Freeform 14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3" name="Freeform 15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4" name="Freeform 16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5" name="Freeform 17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6" name="Freeform 18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7" name="Freeform 19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8" name="Freeform 20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49" name="Freeform 21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0" name="Freeform 22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1" name="Freeform 23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2" name="Freeform 24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3" name="Freeform 25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4" name="Freeform 26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5" name="Freeform 27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6" name="Freeform 28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7" name="Freeform 29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8" name="Freeform 30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59" name="Freeform 31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0" name="Freeform 32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1" name="Freeform 33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2" name="Freeform 34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3" name="Freeform 35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4" name="Freeform 36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5" name="Freeform 37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6" name="Freeform 38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7" name="Freeform 39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8" name="Freeform 40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69" name="Freeform 41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0" name="Freeform 42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1" name="Freeform 43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2" name="Freeform 44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3" name="Freeform 45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4" name="Freeform 46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5" name="Freeform 47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6" name="Freeform 48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7" name="Freeform 49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8" name="Freeform 50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79" name="Freeform 51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0" name="Freeform 52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1" name="Freeform 53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2" name="Freeform 54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3" name="Freeform 55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4" name="Freeform 56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5" name="Freeform 57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6" name="Freeform 58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7" name="Freeform 59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8" name="Freeform 60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89" name="Freeform 61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0" name="Freeform 62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1" name="Freeform 63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2" name="Freeform 64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3" name="Freeform 65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4" name="Freeform 66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1085" name="Group 67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22596" name="Freeform 68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7" name="Freeform 69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8" name="Freeform 70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599" name="Freeform 71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0" name="Freeform 72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1" name="Freeform 73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2" name="Freeform 74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3" name="Freeform 75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4" name="Freeform 76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5" name="Freeform 77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6" name="Freeform 78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7" name="Freeform 79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8" name="Freeform 80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09" name="Freeform 81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0" name="Freeform 82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1" name="Freeform 83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2" name="Freeform 84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3" name="Freeform 85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4" name="Freeform 86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5" name="Freeform 87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6" name="Freeform 88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7" name="Freeform 89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8" name="Freeform 90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19" name="Freeform 91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0" name="Freeform 92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1" name="Freeform 93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2" name="Freeform 94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3" name="Freeform 95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4" name="Freeform 96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5" name="Freeform 97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6" name="Freeform 98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7" name="Freeform 99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8" name="Freeform 100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29" name="Freeform 101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0" name="Freeform 102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1" name="Freeform 103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2" name="Freeform 104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3" name="Freeform 105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4" name="Freeform 106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5" name="Freeform 107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6" name="Freeform 108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637" name="Freeform 109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GB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grpSp>
            <p:nvGrpSpPr>
              <p:cNvPr id="1036" name="Group 110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22639" name="Line 111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0" name="Line 112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1" name="Line 113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2" name="Line 114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3" name="Line 115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4" name="Line 116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5" name="Line 117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6" name="Line 118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7" name="Line 119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8" name="Line 120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49" name="Line 121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0" name="Line 122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1" name="Line 123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2" name="Line 124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3" name="Line 125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4" name="Line 126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5" name="Line 127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6" name="Line 128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7" name="Line 129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8" name="Line 130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59" name="Line 131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037" name="Group 132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22661" name="Line 133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2" name="Line 134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3" name="Line 135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4" name="Line 136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5" name="Line 137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6" name="Line 138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7" name="Line 139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8" name="Line 140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69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0" name="Line 142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1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2" name="Line 144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3" name="Line 145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4" name="Line 146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5" name="Line 147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6" name="Line 148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7" name="Line 149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8" name="Line 150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79" name="Line 151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0" name="Line 152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1" name="Line 153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2" name="Line 154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3" name="Line 155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4" name="Line 156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85" name="Line 157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</p:grpSp>
        </p:grpSp>
        <p:pic>
          <p:nvPicPr>
            <p:cNvPr id="1033" name="Picture 161" descr="C:\My Documents\bits\earth.GIF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5228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S1090951601000694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uk/url?sa=i&amp;rct=j&amp;q=&amp;esrc=s&amp;source=imgres&amp;cd=&amp;cad=rja&amp;uact=8&amp;ved=0ahUKEwi8mpij1MbRAhWCzxQKHZeKAYYQjRwIBw&amp;url=http://thearticulateceo.typepad.com/my-blog/2011/09/cultural-differences-the-power-distance-relationship.html&amp;psig=AFQjCNEUORZML7XOeVsPeqVKEkrTTEQVVQ&amp;ust=1484655877876361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612" y="549274"/>
            <a:ext cx="6264795" cy="3023741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23369 Critical Leadership Intercultural </a:t>
            </a:r>
            <a:r>
              <a:rPr lang="en-GB" sz="3200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LeaDERSHIP</a:t>
            </a:r>
            <a:r>
              <a:rPr lang="en-GB" sz="32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Week 14</a:t>
            </a:r>
            <a:r>
              <a:rPr lang="en-GB" sz="32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n-GB" sz="32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en-GB" sz="32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en-GB" sz="32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</a:br>
            <a:endParaRPr lang="en-GB" dirty="0"/>
          </a:p>
        </p:txBody>
      </p:sp>
      <p:sp>
        <p:nvSpPr>
          <p:cNvPr id="22531" name="Subtitle 2"/>
          <p:cNvSpPr>
            <a:spLocks noGrp="1"/>
          </p:cNvSpPr>
          <p:nvPr>
            <p:ph type="subTitle" idx="1"/>
          </p:nvPr>
        </p:nvSpPr>
        <p:spPr>
          <a:xfrm>
            <a:off x="2268538" y="3933825"/>
            <a:ext cx="6172200" cy="2159000"/>
          </a:xfrm>
        </p:spPr>
        <p:txBody>
          <a:bodyPr/>
          <a:lstStyle/>
          <a:p>
            <a:pPr algn="r" eaLnBrk="1" hangingPunct="1"/>
            <a:r>
              <a:rPr lang="en-GB" altLang="en-US" dirty="0" smtClean="0"/>
              <a:t>   Andrew Stewart and </a:t>
            </a:r>
            <a:r>
              <a:rPr lang="en-GB" altLang="en-US" dirty="0" err="1" smtClean="0"/>
              <a:t>Chianu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Dibia</a:t>
            </a:r>
            <a:r>
              <a:rPr lang="en-GB" altLang="en-US" smtClean="0"/>
              <a:t> </a:t>
            </a:r>
            <a:endParaRPr lang="en-GB" altLang="en-US" dirty="0" smtClean="0"/>
          </a:p>
          <a:p>
            <a:pPr algn="r" eaLnBrk="1" hangingPunct="1"/>
            <a:r>
              <a:rPr lang="en-US" altLang="en-US" dirty="0" smtClean="0"/>
              <a:t> </a:t>
            </a:r>
          </a:p>
          <a:p>
            <a:pPr algn="r" eaLnBrk="1" hangingPunct="1"/>
            <a:r>
              <a:rPr lang="en-US" altLang="en-US" dirty="0" smtClean="0"/>
              <a:t>   andrew.stewart@port.ac.uk</a:t>
            </a:r>
            <a:endParaRPr lang="en-GB" altLang="en-US" dirty="0" smtClean="0"/>
          </a:p>
          <a:p>
            <a:pPr algn="r" eaLnBrk="1" hangingPunct="1"/>
            <a:endParaRPr lang="en-GB" alt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95B6D-E4B6-4151-B339-6FCFE490339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41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Collectivism – in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degree to which individuals show pride, loyalty and commitment in their work organisations or families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029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Performance orientation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Degree to which members of a society or work organisation encourage or reward individuals for high performance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12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1168" y="361188"/>
            <a:ext cx="4791456" cy="845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5668" y="1283461"/>
            <a:ext cx="6189345" cy="658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605" marR="5080" indent="-256540">
              <a:lnSpc>
                <a:spcPts val="2590"/>
              </a:lnSpc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/>
              <a:t>categorising societies</a:t>
            </a:r>
            <a:r>
              <a:rPr sz="2700" spc="-75" dirty="0"/>
              <a:t> </a:t>
            </a:r>
            <a:r>
              <a:rPr sz="2700" spc="-5" dirty="0"/>
              <a:t>along</a:t>
            </a:r>
            <a:r>
              <a:rPr sz="2700" spc="-20" dirty="0"/>
              <a:t> </a:t>
            </a:r>
            <a:r>
              <a:rPr sz="2700" spc="-5" dirty="0"/>
              <a:t>bipolar  dimensions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668" y="1941576"/>
            <a:ext cx="7477125" cy="3538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4510" indent="-228600">
              <a:lnSpc>
                <a:spcPts val="2445"/>
              </a:lnSpc>
              <a:buClr>
                <a:srgbClr val="2CA1BE"/>
              </a:buClr>
              <a:buFont typeface="Verdana"/>
              <a:buChar char="◦"/>
              <a:tabLst>
                <a:tab pos="525145" algn="l"/>
              </a:tabLst>
            </a:pPr>
            <a:r>
              <a:rPr sz="2300" dirty="0">
                <a:latin typeface="Lucida Sans Unicode"/>
                <a:cs typeface="Lucida Sans Unicode"/>
              </a:rPr>
              <a:t>matched samples </a:t>
            </a:r>
            <a:r>
              <a:rPr sz="2300" spc="-5" dirty="0">
                <a:latin typeface="Lucida Sans Unicode"/>
                <a:cs typeface="Lucida Sans Unicode"/>
              </a:rPr>
              <a:t>or </a:t>
            </a:r>
            <a:r>
              <a:rPr sz="2300" dirty="0">
                <a:latin typeface="Lucida Sans Unicode"/>
                <a:cs typeface="Lucida Sans Unicode"/>
              </a:rPr>
              <a:t>experimental</a:t>
            </a:r>
            <a:r>
              <a:rPr sz="2300" spc="-100" dirty="0">
                <a:latin typeface="Lucida Sans Unicode"/>
                <a:cs typeface="Lucida Sans Unicode"/>
              </a:rPr>
              <a:t> </a:t>
            </a:r>
            <a:r>
              <a:rPr sz="2300" spc="-5" dirty="0">
                <a:latin typeface="Lucida Sans Unicode"/>
                <a:cs typeface="Lucida Sans Unicode"/>
              </a:rPr>
              <a:t>conditions</a:t>
            </a:r>
            <a:endParaRPr sz="2300">
              <a:latin typeface="Lucida Sans Unicode"/>
              <a:cs typeface="Lucida Sans Unicode"/>
            </a:endParaRPr>
          </a:p>
          <a:p>
            <a:pPr marL="524510" indent="-228600">
              <a:lnSpc>
                <a:spcPts val="2360"/>
              </a:lnSpc>
              <a:buClr>
                <a:srgbClr val="2CA1BE"/>
              </a:buClr>
              <a:buFont typeface="Verdana"/>
              <a:buChar char="◦"/>
              <a:tabLst>
                <a:tab pos="525145" algn="l"/>
              </a:tabLst>
            </a:pPr>
            <a:r>
              <a:rPr sz="2300" dirty="0">
                <a:latin typeface="Lucida Sans Unicode"/>
                <a:cs typeface="Lucida Sans Unicode"/>
              </a:rPr>
              <a:t>external measurable features-so</a:t>
            </a:r>
            <a:r>
              <a:rPr sz="2300" spc="-114" dirty="0">
                <a:latin typeface="Lucida Sans Unicode"/>
                <a:cs typeface="Lucida Sans Unicode"/>
              </a:rPr>
              <a:t> </a:t>
            </a:r>
            <a:r>
              <a:rPr sz="2300" b="1" dirty="0">
                <a:latin typeface="Lucida Sans Unicode"/>
                <a:cs typeface="Lucida Sans Unicode"/>
              </a:rPr>
              <a:t>comparison</a:t>
            </a:r>
            <a:endParaRPr sz="2300">
              <a:latin typeface="Lucida Sans Unicode"/>
              <a:cs typeface="Lucida Sans Unicode"/>
            </a:endParaRPr>
          </a:p>
          <a:p>
            <a:pPr marL="524510">
              <a:lnSpc>
                <a:spcPts val="2460"/>
              </a:lnSpc>
            </a:pPr>
            <a:r>
              <a:rPr sz="2300" spc="-5" dirty="0">
                <a:latin typeface="Lucida Sans Unicode"/>
                <a:cs typeface="Lucida Sans Unicode"/>
              </a:rPr>
              <a:t>between countries (but is this</a:t>
            </a:r>
            <a:r>
              <a:rPr sz="2300" spc="-25" dirty="0">
                <a:latin typeface="Lucida Sans Unicode"/>
                <a:cs typeface="Lucida Sans Unicode"/>
              </a:rPr>
              <a:t> </a:t>
            </a:r>
            <a:r>
              <a:rPr sz="2300" dirty="0">
                <a:latin typeface="Lucida Sans Unicode"/>
                <a:cs typeface="Lucida Sans Unicode"/>
              </a:rPr>
              <a:t>necessary?)</a:t>
            </a:r>
            <a:endParaRPr sz="2300">
              <a:latin typeface="Lucida Sans Unicode"/>
              <a:cs typeface="Lucida Sans Unicode"/>
            </a:endParaRPr>
          </a:p>
          <a:p>
            <a:pPr marL="524510" indent="-228600">
              <a:lnSpc>
                <a:spcPts val="2735"/>
              </a:lnSpc>
              <a:buClr>
                <a:srgbClr val="2CA1BE"/>
              </a:buClr>
              <a:buFont typeface="Verdana"/>
              <a:buChar char="◦"/>
              <a:tabLst>
                <a:tab pos="525145" algn="l"/>
              </a:tabLst>
            </a:pPr>
            <a:r>
              <a:rPr sz="2300" spc="-5" dirty="0">
                <a:solidFill>
                  <a:srgbClr val="FF0000"/>
                </a:solidFill>
                <a:latin typeface="Lucida Sans Unicode"/>
                <a:cs typeface="Lucida Sans Unicode"/>
              </a:rPr>
              <a:t>Is this</a:t>
            </a:r>
            <a:r>
              <a:rPr sz="2300" spc="-9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2300" dirty="0">
                <a:solidFill>
                  <a:srgbClr val="FF0000"/>
                </a:solidFill>
                <a:latin typeface="Lucida Sans Unicode"/>
                <a:cs typeface="Lucida Sans Unicode"/>
              </a:rPr>
              <a:t>stereotyping?</a:t>
            </a:r>
            <a:endParaRPr sz="23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Where do </a:t>
            </a:r>
            <a:r>
              <a:rPr sz="2700" dirty="0">
                <a:latin typeface="Lucida Sans Unicode"/>
                <a:cs typeface="Lucida Sans Unicode"/>
              </a:rPr>
              <a:t>we </a:t>
            </a:r>
            <a:r>
              <a:rPr sz="2700" spc="-5" dirty="0">
                <a:latin typeface="Lucida Sans Unicode"/>
                <a:cs typeface="Lucida Sans Unicode"/>
              </a:rPr>
              <a:t>draw</a:t>
            </a:r>
            <a:r>
              <a:rPr sz="2700" spc="-114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boundaries?</a:t>
            </a:r>
            <a:endParaRPr sz="2700">
              <a:latin typeface="Lucida Sans Unicode"/>
              <a:cs typeface="Lucida Sans Unicode"/>
            </a:endParaRPr>
          </a:p>
          <a:p>
            <a:pPr marL="524510" indent="-228600">
              <a:lnSpc>
                <a:spcPct val="100000"/>
              </a:lnSpc>
              <a:spcBef>
                <a:spcPts val="65"/>
              </a:spcBef>
              <a:buClr>
                <a:srgbClr val="2CA1BE"/>
              </a:buClr>
              <a:buFont typeface="Verdana"/>
              <a:buChar char="◦"/>
              <a:tabLst>
                <a:tab pos="525145" algn="l"/>
              </a:tabLst>
            </a:pPr>
            <a:r>
              <a:rPr sz="2300" spc="-5" dirty="0">
                <a:latin typeface="Lucida Sans Unicode"/>
                <a:cs typeface="Lucida Sans Unicode"/>
              </a:rPr>
              <a:t>Scotland, </a:t>
            </a:r>
            <a:r>
              <a:rPr sz="2300" dirty="0">
                <a:latin typeface="Lucida Sans Unicode"/>
                <a:cs typeface="Lucida Sans Unicode"/>
              </a:rPr>
              <a:t>England, </a:t>
            </a:r>
            <a:r>
              <a:rPr sz="2300" spc="-5" dirty="0">
                <a:latin typeface="Lucida Sans Unicode"/>
                <a:cs typeface="Lucida Sans Unicode"/>
              </a:rPr>
              <a:t>Wales, </a:t>
            </a:r>
            <a:r>
              <a:rPr sz="2300" dirty="0">
                <a:latin typeface="Lucida Sans Unicode"/>
                <a:cs typeface="Lucida Sans Unicode"/>
              </a:rPr>
              <a:t>Northern</a:t>
            </a:r>
            <a:r>
              <a:rPr sz="2300" spc="-100" dirty="0">
                <a:latin typeface="Lucida Sans Unicode"/>
                <a:cs typeface="Lucida Sans Unicode"/>
              </a:rPr>
              <a:t> </a:t>
            </a:r>
            <a:r>
              <a:rPr sz="2300" spc="-5" dirty="0">
                <a:latin typeface="Lucida Sans Unicode"/>
                <a:cs typeface="Lucida Sans Unicode"/>
              </a:rPr>
              <a:t>Ireland?</a:t>
            </a:r>
            <a:endParaRPr sz="2300">
              <a:latin typeface="Lucida Sans Unicode"/>
              <a:cs typeface="Lucida Sans Unicode"/>
            </a:endParaRPr>
          </a:p>
          <a:p>
            <a:pPr marL="524510" indent="-228600">
              <a:lnSpc>
                <a:spcPct val="100000"/>
              </a:lnSpc>
              <a:spcBef>
                <a:spcPts val="25"/>
              </a:spcBef>
              <a:buClr>
                <a:srgbClr val="2CA1BE"/>
              </a:buClr>
              <a:buFont typeface="Verdana"/>
              <a:buChar char="◦"/>
              <a:tabLst>
                <a:tab pos="525145" algn="l"/>
              </a:tabLst>
            </a:pPr>
            <a:r>
              <a:rPr sz="2300" dirty="0">
                <a:latin typeface="Lucida Sans Unicode"/>
                <a:cs typeface="Lucida Sans Unicode"/>
              </a:rPr>
              <a:t>Northern </a:t>
            </a:r>
            <a:r>
              <a:rPr sz="2300" spc="-5" dirty="0">
                <a:latin typeface="Lucida Sans Unicode"/>
                <a:cs typeface="Lucida Sans Unicode"/>
              </a:rPr>
              <a:t>and Southern</a:t>
            </a:r>
            <a:r>
              <a:rPr sz="2300" spc="-90" dirty="0">
                <a:latin typeface="Lucida Sans Unicode"/>
                <a:cs typeface="Lucida Sans Unicode"/>
              </a:rPr>
              <a:t> </a:t>
            </a:r>
            <a:r>
              <a:rPr sz="2300" spc="-5" dirty="0">
                <a:latin typeface="Lucida Sans Unicode"/>
                <a:cs typeface="Lucida Sans Unicode"/>
              </a:rPr>
              <a:t>Ireland?</a:t>
            </a:r>
            <a:endParaRPr sz="2300">
              <a:latin typeface="Lucida Sans Unicode"/>
              <a:cs typeface="Lucida Sans Unicode"/>
            </a:endParaRPr>
          </a:p>
          <a:p>
            <a:pPr marL="524510" indent="-228600">
              <a:lnSpc>
                <a:spcPct val="100000"/>
              </a:lnSpc>
              <a:spcBef>
                <a:spcPts val="20"/>
              </a:spcBef>
              <a:buClr>
                <a:srgbClr val="2CA1BE"/>
              </a:buClr>
              <a:buFont typeface="Verdana"/>
              <a:buChar char="◦"/>
              <a:tabLst>
                <a:tab pos="525145" algn="l"/>
              </a:tabLst>
            </a:pPr>
            <a:r>
              <a:rPr sz="2300" dirty="0">
                <a:latin typeface="Lucida Sans Unicode"/>
                <a:cs typeface="Lucida Sans Unicode"/>
              </a:rPr>
              <a:t>Cornwall, </a:t>
            </a:r>
            <a:r>
              <a:rPr sz="2300" spc="-5" dirty="0">
                <a:latin typeface="Lucida Sans Unicode"/>
                <a:cs typeface="Lucida Sans Unicode"/>
              </a:rPr>
              <a:t>The </a:t>
            </a:r>
            <a:r>
              <a:rPr sz="2300" dirty="0">
                <a:latin typeface="Lucida Sans Unicode"/>
                <a:cs typeface="Lucida Sans Unicode"/>
              </a:rPr>
              <a:t>North</a:t>
            </a:r>
            <a:r>
              <a:rPr sz="2300" spc="-150" dirty="0">
                <a:latin typeface="Lucida Sans Unicode"/>
                <a:cs typeface="Lucida Sans Unicode"/>
              </a:rPr>
              <a:t> </a:t>
            </a:r>
            <a:r>
              <a:rPr sz="2300" dirty="0">
                <a:latin typeface="Lucida Sans Unicode"/>
                <a:cs typeface="Lucida Sans Unicode"/>
              </a:rPr>
              <a:t>East?</a:t>
            </a:r>
            <a:endParaRPr sz="2300">
              <a:latin typeface="Lucida Sans Unicode"/>
              <a:cs typeface="Lucida Sans Unicode"/>
            </a:endParaRPr>
          </a:p>
          <a:p>
            <a:pPr marL="12700">
              <a:lnSpc>
                <a:spcPts val="3080"/>
              </a:lnSpc>
              <a:spcBef>
                <a:spcPts val="35"/>
              </a:spcBef>
              <a:tabLst>
                <a:tab pos="268605" algn="l"/>
              </a:tabLst>
            </a:pPr>
            <a:r>
              <a:rPr sz="1800" spc="2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2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To what extent do organisational</a:t>
            </a:r>
            <a:r>
              <a:rPr sz="2700" spc="-7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cultures</a:t>
            </a:r>
            <a:endParaRPr sz="2700">
              <a:latin typeface="Lucida Sans Unicode"/>
              <a:cs typeface="Lucida Sans Unicode"/>
            </a:endParaRPr>
          </a:p>
          <a:p>
            <a:pPr marL="268605">
              <a:lnSpc>
                <a:spcPts val="3080"/>
              </a:lnSpc>
            </a:pPr>
            <a:r>
              <a:rPr sz="2700" spc="-5" dirty="0">
                <a:latin typeface="Lucida Sans Unicode"/>
                <a:cs typeface="Lucida Sans Unicode"/>
              </a:rPr>
              <a:t>supersede </a:t>
            </a:r>
            <a:r>
              <a:rPr sz="2700" dirty="0">
                <a:latin typeface="Lucida Sans Unicode"/>
                <a:cs typeface="Lucida Sans Unicode"/>
              </a:rPr>
              <a:t>national </a:t>
            </a:r>
            <a:r>
              <a:rPr sz="2700" spc="-5" dirty="0">
                <a:latin typeface="Lucida Sans Unicode"/>
                <a:cs typeface="Lucida Sans Unicode"/>
              </a:rPr>
              <a:t>cultures? </a:t>
            </a:r>
            <a:r>
              <a:rPr sz="1900" spc="-10" dirty="0">
                <a:latin typeface="Lucida Sans Unicode"/>
                <a:cs typeface="Lucida Sans Unicode"/>
              </a:rPr>
              <a:t>(See: </a:t>
            </a:r>
            <a:r>
              <a:rPr sz="1900" spc="-5" dirty="0">
                <a:latin typeface="Lucida Sans Unicode"/>
                <a:cs typeface="Lucida Sans Unicode"/>
              </a:rPr>
              <a:t>Gerhart,</a:t>
            </a:r>
            <a:r>
              <a:rPr sz="1900" spc="-70" dirty="0">
                <a:latin typeface="Lucida Sans Unicode"/>
                <a:cs typeface="Lucida Sans Unicode"/>
              </a:rPr>
              <a:t> </a:t>
            </a:r>
            <a:r>
              <a:rPr sz="1900" spc="-5" dirty="0">
                <a:latin typeface="Lucida Sans Unicode"/>
                <a:cs typeface="Lucida Sans Unicode"/>
              </a:rPr>
              <a:t>2008)</a:t>
            </a:r>
            <a:endParaRPr sz="190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473224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GLOBE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largest ever cross-cultural study on leadership</a:t>
            </a:r>
          </a:p>
          <a:p>
            <a:r>
              <a:rPr lang="en-GB" dirty="0" smtClean="0"/>
              <a:t>Project GLOBE (ongoing from 1993):  a major multi-phase project by House </a:t>
            </a:r>
            <a:r>
              <a:rPr lang="en-GB" i="1" dirty="0" smtClean="0"/>
              <a:t>et al.</a:t>
            </a:r>
          </a:p>
          <a:p>
            <a:r>
              <a:rPr lang="en-GB" dirty="0" smtClean="0"/>
              <a:t>Focuses on Relationship</a:t>
            </a:r>
            <a:r>
              <a:rPr lang="en-GB" dirty="0"/>
              <a:t> </a:t>
            </a:r>
            <a:r>
              <a:rPr lang="en-GB" dirty="0" smtClean="0"/>
              <a:t>between national/societal culture, organisational culture and leadership effectiveness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37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dirty="0" smtClean="0"/>
              <a:t>Project GLOBE objectives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dirty="0" smtClean="0"/>
              <a:t>identify any </a:t>
            </a:r>
            <a:r>
              <a:rPr lang="en-GB" u="sng" dirty="0" smtClean="0"/>
              <a:t>universally accepted</a:t>
            </a:r>
            <a:r>
              <a:rPr lang="en-GB" dirty="0" smtClean="0"/>
              <a:t> leader behaviour, attributes and organisational practices</a:t>
            </a:r>
          </a:p>
          <a:p>
            <a:pPr eaLnBrk="1" hangingPunct="1">
              <a:buFontTx/>
              <a:buNone/>
            </a:pPr>
            <a:r>
              <a:rPr lang="en-GB" dirty="0" smtClean="0"/>
              <a:t>or…are there some that are effective in some cultures only?</a:t>
            </a:r>
          </a:p>
          <a:p>
            <a:pPr eaLnBrk="1" hangingPunct="1"/>
            <a:r>
              <a:rPr lang="en-GB" dirty="0" smtClean="0"/>
              <a:t>locate cultures </a:t>
            </a:r>
            <a:r>
              <a:rPr lang="en-GB" dirty="0"/>
              <a:t>along 10 dimensions (clusters)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5015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Scope of Project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17,000 participants</a:t>
            </a:r>
          </a:p>
          <a:p>
            <a:r>
              <a:rPr lang="en-GB" dirty="0" smtClean="0"/>
              <a:t>950 work organisations</a:t>
            </a:r>
          </a:p>
          <a:p>
            <a:r>
              <a:rPr lang="en-GB" dirty="0" smtClean="0"/>
              <a:t>62 societies/cultures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00B050"/>
                </a:solidFill>
              </a:rPr>
              <a:t>Long-term, Ongoing project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6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G.L.O.B.E. definition of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‘the ability of an individual to influence, motivate and enable others to contribute toward the effectiveness and success of the organizations of which they are members’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37214-47C5-4431-BCDA-7FD5A1226ED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40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7831138" cy="10509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sz="3600" dirty="0" smtClean="0"/>
              <a:t>GLOBE’s clusters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 (see French (2015) page 151 for breakdown of countries)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dirty="0" smtClean="0"/>
              <a:t>Anglo cultures</a:t>
            </a:r>
          </a:p>
          <a:p>
            <a:pPr eaLnBrk="1" hangingPunct="1"/>
            <a:r>
              <a:rPr lang="en-GB" dirty="0" smtClean="0"/>
              <a:t>Latin Europe</a:t>
            </a:r>
          </a:p>
          <a:p>
            <a:pPr eaLnBrk="1" hangingPunct="1"/>
            <a:r>
              <a:rPr lang="en-GB" dirty="0" smtClean="0"/>
              <a:t>Nordic Europe</a:t>
            </a:r>
          </a:p>
          <a:p>
            <a:pPr eaLnBrk="1" hangingPunct="1"/>
            <a:r>
              <a:rPr lang="en-GB" dirty="0" smtClean="0"/>
              <a:t>Germanic Europe</a:t>
            </a:r>
          </a:p>
          <a:p>
            <a:pPr eaLnBrk="1" hangingPunct="1"/>
            <a:r>
              <a:rPr lang="en-GB" dirty="0" smtClean="0"/>
              <a:t>Eastern Europe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dirty="0" smtClean="0"/>
              <a:t>Latin America</a:t>
            </a:r>
          </a:p>
          <a:p>
            <a:pPr eaLnBrk="1" hangingPunct="1"/>
            <a:r>
              <a:rPr lang="en-GB" dirty="0" smtClean="0"/>
              <a:t>Sub-Saharan Africa</a:t>
            </a:r>
          </a:p>
          <a:p>
            <a:pPr eaLnBrk="1" hangingPunct="1"/>
            <a:r>
              <a:rPr lang="en-GB" dirty="0" smtClean="0"/>
              <a:t>Arab cultures</a:t>
            </a:r>
          </a:p>
          <a:p>
            <a:pPr eaLnBrk="1" hangingPunct="1"/>
            <a:r>
              <a:rPr lang="en-GB" dirty="0" smtClean="0"/>
              <a:t>Southern Asia</a:t>
            </a:r>
          </a:p>
          <a:p>
            <a:pPr eaLnBrk="1" hangingPunct="1"/>
            <a:r>
              <a:rPr lang="en-GB" dirty="0" smtClean="0"/>
              <a:t>Confucian Asia</a:t>
            </a:r>
          </a:p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0713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Identification of leadership styles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Charismatic/value based</a:t>
            </a:r>
          </a:p>
          <a:p>
            <a:r>
              <a:rPr lang="en-GB" dirty="0" smtClean="0"/>
              <a:t>Self protective</a:t>
            </a:r>
          </a:p>
          <a:p>
            <a:r>
              <a:rPr lang="en-GB" dirty="0" smtClean="0"/>
              <a:t>Autonomous</a:t>
            </a:r>
          </a:p>
          <a:p>
            <a:r>
              <a:rPr lang="en-GB" dirty="0" smtClean="0"/>
              <a:t>Humane</a:t>
            </a:r>
          </a:p>
          <a:p>
            <a:r>
              <a:rPr lang="en-GB" dirty="0" smtClean="0"/>
              <a:t>Participative</a:t>
            </a:r>
          </a:p>
          <a:p>
            <a:r>
              <a:rPr lang="en-GB" dirty="0" smtClean="0"/>
              <a:t>Team oriented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0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Assertiveness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degree to which individuals are assertive, confrontational or aggressive in their relationships with others in a particular cultural setting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805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2002234"/>
          </a:xfrm>
        </p:spPr>
        <p:txBody>
          <a:bodyPr/>
          <a:lstStyle/>
          <a:p>
            <a:pPr eaLnBrk="1" hangingPunct="1"/>
            <a:r>
              <a:rPr lang="en-GB" sz="3600" b="1" dirty="0"/>
              <a:t>Objectives for </a:t>
            </a:r>
            <a:r>
              <a:rPr lang="en-GB" sz="3600" b="1" dirty="0" smtClean="0"/>
              <a:t>this workshop: 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altLang="en-US" sz="3600" dirty="0" smtClean="0">
              <a:latin typeface="Comic Sans MS" panose="030F0702030302020204" pitchFamily="66" charset="0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24840" y="2276872"/>
            <a:ext cx="7467600" cy="3717528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To </a:t>
            </a:r>
            <a:r>
              <a:rPr lang="en-GB" dirty="0">
                <a:latin typeface="Comic Sans MS" panose="030F0702030302020204" pitchFamily="66" charset="0"/>
              </a:rPr>
              <a:t>understand the </a:t>
            </a:r>
            <a:r>
              <a:rPr lang="en-GB" dirty="0" smtClean="0">
                <a:latin typeface="Comic Sans MS" panose="030F0702030302020204" pitchFamily="66" charset="0"/>
              </a:rPr>
              <a:t>issues surrounding Intercultural leadership. 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Discuss and explore leading edge international research on leadership in a global context  </a:t>
            </a:r>
            <a:endParaRPr lang="en-GB" dirty="0">
              <a:latin typeface="Comic Sans MS" panose="030F0702030302020204" pitchFamily="66" charset="0"/>
            </a:endParaRPr>
          </a:p>
          <a:p>
            <a:pPr eaLnBrk="1" hangingPunct="1"/>
            <a:endParaRPr lang="en-GB" altLang="en-US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buNone/>
            </a:pPr>
            <a:endParaRPr lang="en-GB" altLang="en-US" dirty="0" smtClean="0">
              <a:latin typeface="Comic Sans MS" panose="030F0702030302020204" pitchFamily="66" charset="0"/>
            </a:endParaRPr>
          </a:p>
          <a:p>
            <a:pPr eaLnBrk="1" hangingPunct="1"/>
            <a:endParaRPr lang="en-GB" alt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3891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71FFEE-5AA9-4F2A-868D-1D7CB9C8695C}" type="slidenum">
              <a:rPr lang="en-US" altLang="en-US" sz="1400" smtClean="0">
                <a:solidFill>
                  <a:srgbClr val="FFFFFF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8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Humane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degree to which members of a society elicit, encourage or reward individuals for their fairness, altruism or generosity to others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8332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Attributes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Universal attributes showing good leadership include charisma, team oriented</a:t>
            </a:r>
          </a:p>
          <a:p>
            <a:endParaRPr lang="en-GB" dirty="0" smtClean="0"/>
          </a:p>
          <a:p>
            <a:r>
              <a:rPr lang="en-GB" dirty="0" smtClean="0"/>
              <a:t> Cultural variations e.g. autonomous, self protective, participative, humane</a:t>
            </a:r>
          </a:p>
          <a:p>
            <a:pPr marL="0" indent="0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				(cited in </a:t>
            </a:r>
            <a:r>
              <a:rPr lang="en-GB" dirty="0" err="1" smtClean="0"/>
              <a:t>Browaeys</a:t>
            </a:r>
            <a:r>
              <a:rPr lang="en-GB" dirty="0" smtClean="0"/>
              <a:t> 2011)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0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dirty="0" smtClean="0"/>
              <a:t>A few findings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dirty="0" smtClean="0"/>
              <a:t>Anglo cluster. How should things be?</a:t>
            </a:r>
          </a:p>
          <a:p>
            <a:pPr eaLnBrk="1" hangingPunct="1">
              <a:buFontTx/>
              <a:buNone/>
            </a:pPr>
            <a:r>
              <a:rPr lang="en-GB" dirty="0" smtClean="0"/>
              <a:t>Low score for Power Distance. High on Collectivism </a:t>
            </a:r>
          </a:p>
          <a:p>
            <a:pPr eaLnBrk="1" hangingPunct="1">
              <a:buFontTx/>
              <a:buNone/>
            </a:pPr>
            <a:endParaRPr lang="en-GB" dirty="0" smtClean="0"/>
          </a:p>
          <a:p>
            <a:pPr eaLnBrk="1" hangingPunct="1">
              <a:buFontTx/>
              <a:buNone/>
            </a:pPr>
            <a:r>
              <a:rPr lang="en-GB" dirty="0" smtClean="0"/>
              <a:t>Within individualistic, democratic societies, </a:t>
            </a:r>
            <a:r>
              <a:rPr lang="en-GB" i="1" dirty="0" smtClean="0"/>
              <a:t>participative leadership </a:t>
            </a:r>
            <a:r>
              <a:rPr lang="en-GB" dirty="0" smtClean="0"/>
              <a:t>and </a:t>
            </a:r>
            <a:r>
              <a:rPr lang="en-GB" i="1" dirty="0" smtClean="0"/>
              <a:t>delegation </a:t>
            </a:r>
            <a:r>
              <a:rPr lang="en-GB" dirty="0" smtClean="0"/>
              <a:t>important</a:t>
            </a:r>
          </a:p>
        </p:txBody>
      </p:sp>
    </p:spTree>
    <p:extLst>
      <p:ext uri="{BB962C8B-B14F-4D97-AF65-F5344CB8AC3E}">
        <p14:creationId xmlns:p14="http://schemas.microsoft.com/office/powerpoint/2010/main" val="397073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dirty="0" smtClean="0"/>
              <a:t>Southern Asia…how things </a:t>
            </a:r>
            <a:r>
              <a:rPr lang="en-GB" dirty="0" smtClean="0">
                <a:solidFill>
                  <a:srgbClr val="00B050"/>
                </a:solidFill>
              </a:rPr>
              <a:t>should be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dirty="0" smtClean="0"/>
              <a:t>high on all dimensions </a:t>
            </a:r>
            <a:r>
              <a:rPr lang="en-GB" i="1" dirty="0" smtClean="0"/>
              <a:t>except </a:t>
            </a:r>
          </a:p>
          <a:p>
            <a:pPr eaLnBrk="1" hangingPunct="1">
              <a:buFontTx/>
              <a:buNone/>
            </a:pPr>
            <a:r>
              <a:rPr lang="en-GB" i="1" dirty="0" smtClean="0"/>
              <a:t>   </a:t>
            </a:r>
            <a:r>
              <a:rPr lang="en-GB" dirty="0" smtClean="0"/>
              <a:t>performance orientation</a:t>
            </a:r>
          </a:p>
          <a:p>
            <a:pPr eaLnBrk="1" hangingPunct="1">
              <a:buFontTx/>
              <a:buNone/>
            </a:pPr>
            <a:r>
              <a:rPr lang="en-GB" dirty="0" smtClean="0"/>
              <a:t>   gender egalitarianism</a:t>
            </a:r>
          </a:p>
          <a:p>
            <a:pPr eaLnBrk="1" hangingPunct="1">
              <a:buFontTx/>
              <a:buNone/>
            </a:pPr>
            <a:r>
              <a:rPr lang="en-GB" dirty="0" smtClean="0"/>
              <a:t>   Power Distance</a:t>
            </a:r>
          </a:p>
          <a:p>
            <a:pPr eaLnBrk="1" hangingPunct="1"/>
            <a:r>
              <a:rPr lang="en-GB" dirty="0" smtClean="0"/>
              <a:t>wish to see </a:t>
            </a:r>
            <a:r>
              <a:rPr lang="en-GB" i="1" dirty="0" smtClean="0"/>
              <a:t>humane, patriarchal, team-oriented leadership</a:t>
            </a:r>
            <a:r>
              <a:rPr lang="en-GB" dirty="0" smtClean="0"/>
              <a:t> (</a:t>
            </a:r>
            <a:r>
              <a:rPr lang="en-GB" i="1" dirty="0" err="1" smtClean="0"/>
              <a:t>Ashkanasy</a:t>
            </a:r>
            <a:r>
              <a:rPr lang="en-GB" i="1" dirty="0" smtClean="0"/>
              <a:t> </a:t>
            </a:r>
            <a:r>
              <a:rPr lang="en-GB" dirty="0" smtClean="0"/>
              <a:t>2002)</a:t>
            </a:r>
          </a:p>
        </p:txBody>
      </p:sp>
    </p:spTree>
    <p:extLst>
      <p:ext uri="{BB962C8B-B14F-4D97-AF65-F5344CB8AC3E}">
        <p14:creationId xmlns:p14="http://schemas.microsoft.com/office/powerpoint/2010/main" val="254050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accent3">
                    <a:lumMod val="75000"/>
                  </a:schemeClr>
                </a:solidFill>
              </a:rPr>
              <a:t>Some specific findings too e.g. The Netherlands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‘place emphasis on egalitarianism and are sceptical about the value of leadership. Terms like leader and manager carry a stigma. If a father is employed as a manager Dutch children will not admit this to their school mates.’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69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Arabs, Iranians, Malaysians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‘Arabs worship their leaders - as long as they are in power’</a:t>
            </a:r>
          </a:p>
          <a:p>
            <a:r>
              <a:rPr lang="en-GB" dirty="0" smtClean="0"/>
              <a:t>‘Iranians seek power and strength in their leaders’</a:t>
            </a:r>
          </a:p>
          <a:p>
            <a:r>
              <a:rPr lang="en-GB" dirty="0" smtClean="0"/>
              <a:t>‘Malaysians expect their leaders to behave in manner that is humble, modest and dignified’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37214-47C5-4431-BCDA-7FD5A1226ED9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571480"/>
            <a:ext cx="9658328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sz="3200" dirty="0" smtClean="0"/>
              <a:t>Universal Attributes (</a:t>
            </a:r>
            <a:r>
              <a:rPr lang="en-GB" sz="3200" dirty="0" err="1" smtClean="0"/>
              <a:t>Browaeys</a:t>
            </a:r>
            <a:r>
              <a:rPr lang="en-GB" sz="3200" dirty="0" smtClean="0"/>
              <a:t> 2011)</a:t>
            </a:r>
            <a:endParaRPr lang="en-GB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Reflect good leadership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Integrity</a:t>
            </a:r>
          </a:p>
          <a:p>
            <a:r>
              <a:rPr lang="en-GB" dirty="0" smtClean="0"/>
              <a:t>Charisma </a:t>
            </a:r>
          </a:p>
          <a:p>
            <a:r>
              <a:rPr lang="en-GB" dirty="0" smtClean="0"/>
              <a:t>Team oriented</a:t>
            </a:r>
          </a:p>
          <a:p>
            <a:r>
              <a:rPr lang="en-GB" dirty="0" smtClean="0"/>
              <a:t>Orientation towards excellence</a:t>
            </a:r>
          </a:p>
          <a:p>
            <a:r>
              <a:rPr lang="en-GB" dirty="0" smtClean="0"/>
              <a:t>Decisiveness </a:t>
            </a:r>
          </a:p>
          <a:p>
            <a:r>
              <a:rPr lang="en-GB" dirty="0" smtClean="0"/>
              <a:t>Intelligence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Impede good leadership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Irritable</a:t>
            </a:r>
          </a:p>
          <a:p>
            <a:r>
              <a:rPr lang="en-GB" dirty="0" smtClean="0"/>
              <a:t>Egocentric</a:t>
            </a:r>
          </a:p>
          <a:p>
            <a:r>
              <a:rPr lang="en-GB" dirty="0" smtClean="0"/>
              <a:t>Loner</a:t>
            </a:r>
          </a:p>
          <a:p>
            <a:r>
              <a:rPr lang="en-GB" dirty="0" smtClean="0"/>
              <a:t>Non explicit</a:t>
            </a:r>
          </a:p>
          <a:p>
            <a:r>
              <a:rPr lang="en-GB" dirty="0" smtClean="0"/>
              <a:t>Asocial</a:t>
            </a:r>
          </a:p>
          <a:p>
            <a:r>
              <a:rPr lang="en-GB" dirty="0" smtClean="0"/>
              <a:t>Dictatorial</a:t>
            </a:r>
          </a:p>
          <a:p>
            <a:r>
              <a:rPr lang="en-GB" dirty="0" smtClean="0"/>
              <a:t>Ruthless</a:t>
            </a:r>
          </a:p>
          <a:p>
            <a:r>
              <a:rPr lang="en-GB" dirty="0" smtClean="0"/>
              <a:t>Un co-operative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478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1600" y="1556792"/>
            <a:ext cx="7602592" cy="54732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endParaRPr lang="en-GB" sz="1900" dirty="0" smtClean="0">
              <a:solidFill>
                <a:srgbClr val="2CA1BE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endParaRPr lang="en-GB" sz="1900" dirty="0">
              <a:solidFill>
                <a:srgbClr val="2CA1BE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endParaRPr lang="en-GB" sz="1900" dirty="0" smtClean="0">
              <a:solidFill>
                <a:srgbClr val="2CA1BE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lang="en-GB" sz="2800" dirty="0" smtClean="0">
                <a:solidFill>
                  <a:srgbClr val="00B0F0"/>
                </a:solidFill>
                <a:latin typeface="Lucida Sans" panose="020B0602030504020204" pitchFamily="34" charset="0"/>
                <a:cs typeface="Times New Roman"/>
              </a:rPr>
              <a:t>Group </a:t>
            </a:r>
            <a:r>
              <a:rPr sz="2800" spc="-5" dirty="0" smtClean="0">
                <a:solidFill>
                  <a:srgbClr val="00B0F0"/>
                </a:solidFill>
                <a:latin typeface="Lucida Sans" panose="020B0602030504020204" pitchFamily="34" charset="0"/>
                <a:cs typeface="Lucida Sans Unicode"/>
              </a:rPr>
              <a:t>Discussion</a:t>
            </a:r>
            <a:r>
              <a:rPr lang="en-GB" sz="2800" spc="-5" dirty="0" smtClean="0">
                <a:solidFill>
                  <a:srgbClr val="00B0F0"/>
                </a:solidFill>
                <a:latin typeface="Lucida Sans Unicode"/>
                <a:cs typeface="Lucida Sans Unicode"/>
              </a:rPr>
              <a:t>:</a:t>
            </a:r>
          </a:p>
          <a:p>
            <a:pPr marL="268605" marR="5080" indent="-25654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900" dirty="0" smtClean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lang="en-GB" sz="4800" dirty="0" smtClean="0">
                <a:solidFill>
                  <a:srgbClr val="2CA1BE"/>
                </a:solidFill>
                <a:latin typeface="Times New Roman"/>
                <a:cs typeface="Times New Roman"/>
              </a:rPr>
              <a:t>How trainable are these ‘good attributes’? </a:t>
            </a:r>
          </a:p>
          <a:p>
            <a:r>
              <a:rPr lang="en-GB" sz="2000" dirty="0"/>
              <a:t>Integrity</a:t>
            </a:r>
          </a:p>
          <a:p>
            <a:r>
              <a:rPr lang="en-GB" sz="2000" dirty="0"/>
              <a:t>Charisma </a:t>
            </a:r>
          </a:p>
          <a:p>
            <a:r>
              <a:rPr lang="en-GB" sz="2000" dirty="0"/>
              <a:t>Team oriented</a:t>
            </a:r>
          </a:p>
          <a:p>
            <a:r>
              <a:rPr lang="en-GB" sz="2000" dirty="0"/>
              <a:t>Orientation towards excellence</a:t>
            </a:r>
          </a:p>
          <a:p>
            <a:r>
              <a:rPr lang="en-GB" sz="2000" dirty="0"/>
              <a:t>Decisiveness </a:t>
            </a:r>
          </a:p>
          <a:p>
            <a:r>
              <a:rPr lang="en-GB" sz="2000" dirty="0"/>
              <a:t>Intelligence</a:t>
            </a:r>
          </a:p>
          <a:p>
            <a:pPr marL="268605" marR="5080" indent="-25654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endParaRPr sz="48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1520" y="1196752"/>
            <a:ext cx="6739128" cy="1080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06277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Some criticisms of Project Globe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7888"/>
            <a:ext cx="7774632" cy="45934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2400" dirty="0" smtClean="0"/>
              <a:t>Too much on management</a:t>
            </a:r>
          </a:p>
          <a:p>
            <a:r>
              <a:rPr lang="en-GB" sz="2400" dirty="0" smtClean="0"/>
              <a:t>Restricted sector</a:t>
            </a:r>
          </a:p>
          <a:p>
            <a:r>
              <a:rPr lang="en-GB" sz="2400" dirty="0" smtClean="0"/>
              <a:t>Limited age range</a:t>
            </a:r>
          </a:p>
          <a:p>
            <a:r>
              <a:rPr lang="en-GB" sz="2400" dirty="0" smtClean="0"/>
              <a:t>Different understanding of terminology</a:t>
            </a:r>
          </a:p>
          <a:p>
            <a:r>
              <a:rPr lang="en-GB" sz="2400" dirty="0" smtClean="0"/>
              <a:t>Does not consider subcultures (China, India, the US)</a:t>
            </a:r>
          </a:p>
          <a:p>
            <a:r>
              <a:rPr lang="en-GB" sz="2400" dirty="0" smtClean="0"/>
              <a:t>Dynamic process of culture</a:t>
            </a:r>
          </a:p>
          <a:p>
            <a:pPr marL="82296" indent="0">
              <a:buNone/>
            </a:pPr>
            <a:r>
              <a:rPr lang="en-GB" sz="2400" b="1" u="sng" dirty="0">
                <a:solidFill>
                  <a:srgbClr val="C00000"/>
                </a:solidFill>
              </a:rPr>
              <a:t>Issues</a:t>
            </a:r>
          </a:p>
          <a:p>
            <a:r>
              <a:rPr lang="en-GB" sz="2400" dirty="0"/>
              <a:t>Untranslatability of ‘leadership’</a:t>
            </a:r>
          </a:p>
          <a:p>
            <a:r>
              <a:rPr lang="en-GB" sz="2400" dirty="0"/>
              <a:t>Universal theorisation of </a:t>
            </a:r>
            <a:r>
              <a:rPr lang="en-GB" sz="2400" dirty="0" smtClean="0"/>
              <a:t>leadership</a:t>
            </a:r>
          </a:p>
          <a:p>
            <a:r>
              <a:rPr lang="en-GB" sz="2400" dirty="0" smtClean="0"/>
              <a:t>The relative value </a:t>
            </a:r>
            <a:endParaRPr lang="en-US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8433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sz="2800" dirty="0" smtClean="0"/>
              <a:t>GLOBE – underlying theory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sz="2400" dirty="0" smtClean="0"/>
              <a:t>Cultural values and practices affect what leaders do</a:t>
            </a:r>
          </a:p>
          <a:p>
            <a:pPr eaLnBrk="1" hangingPunct="1"/>
            <a:r>
              <a:rPr lang="en-GB" sz="2400" dirty="0" smtClean="0"/>
              <a:t>Leadership affects organisational form, culture and practices</a:t>
            </a:r>
          </a:p>
          <a:p>
            <a:pPr eaLnBrk="1" hangingPunct="1"/>
            <a:r>
              <a:rPr lang="en-GB" sz="2400" dirty="0" smtClean="0"/>
              <a:t>Societal values and practices impact at the organisational level</a:t>
            </a:r>
          </a:p>
          <a:p>
            <a:pPr eaLnBrk="1" hangingPunct="1"/>
            <a:r>
              <a:rPr lang="en-GB" sz="2400" dirty="0" smtClean="0"/>
              <a:t>Organisational ‘contingencies’ e.g. size, technology</a:t>
            </a:r>
          </a:p>
          <a:p>
            <a:pPr eaLnBrk="1" hangingPunct="1"/>
            <a:r>
              <a:rPr lang="en-GB" sz="2400" dirty="0" smtClean="0"/>
              <a:t>Relationships between contingencies and practices</a:t>
            </a:r>
          </a:p>
          <a:p>
            <a:pPr eaLnBrk="1" hangingPunct="1">
              <a:buFontTx/>
              <a:buNone/>
            </a:pPr>
            <a:r>
              <a:rPr lang="en-GB" sz="2400" dirty="0" smtClean="0"/>
              <a:t>    moderated by cultural forces</a:t>
            </a:r>
          </a:p>
          <a:p>
            <a:pPr eaLnBrk="1" hangingPunct="1"/>
            <a:r>
              <a:rPr lang="en-GB" sz="2400" dirty="0" smtClean="0"/>
              <a:t>Leader effectiveness from  acceptance</a:t>
            </a:r>
          </a:p>
          <a:p>
            <a:pPr marL="82296" indent="0" eaLnBrk="1" hangingPunct="1">
              <a:buNone/>
            </a:pPr>
            <a:endParaRPr lang="en-GB" sz="2400" dirty="0" smtClean="0"/>
          </a:p>
          <a:p>
            <a:pPr eaLnBrk="1" hangingPunct="1">
              <a:buFontTx/>
              <a:buNone/>
            </a:pPr>
            <a:endParaRPr lang="en-GB" sz="2400" dirty="0" smtClean="0"/>
          </a:p>
          <a:p>
            <a:pPr eaLnBrk="1" hangingPunct="1"/>
            <a:endParaRPr lang="en-GB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37214-47C5-4431-BCDA-7FD5A1226ED9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76502"/>
            <a:ext cx="6954520" cy="2205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lang="en-GB" sz="2800" dirty="0" smtClean="0">
                <a:solidFill>
                  <a:srgbClr val="00B0F0"/>
                </a:solidFill>
                <a:latin typeface="Lucida Sans" panose="020B0602030504020204" pitchFamily="34" charset="0"/>
                <a:cs typeface="Times New Roman"/>
              </a:rPr>
              <a:t>Group </a:t>
            </a:r>
            <a:r>
              <a:rPr sz="2800" spc="-5" dirty="0" smtClean="0">
                <a:solidFill>
                  <a:srgbClr val="00B0F0"/>
                </a:solidFill>
                <a:latin typeface="Lucida Sans" panose="020B0602030504020204" pitchFamily="34" charset="0"/>
                <a:cs typeface="Lucida Sans Unicode"/>
              </a:rPr>
              <a:t>Discussion</a:t>
            </a:r>
            <a:r>
              <a:rPr lang="en-GB" sz="2800" spc="-5" dirty="0" smtClean="0">
                <a:solidFill>
                  <a:srgbClr val="00B0F0"/>
                </a:solidFill>
                <a:latin typeface="Lucida Sans Unicode"/>
                <a:cs typeface="Lucida Sans Unicode"/>
              </a:rPr>
              <a:t>:</a:t>
            </a: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endParaRPr sz="2800" dirty="0">
              <a:latin typeface="Lucida Sans Unicode"/>
              <a:cs typeface="Lucida Sans Unicode"/>
            </a:endParaRPr>
          </a:p>
          <a:p>
            <a:pPr marL="268605" marR="5080" indent="-25654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Lucida Sans Unicode"/>
                <a:cs typeface="Lucida Sans Unicode"/>
              </a:rPr>
              <a:t>To what extent </a:t>
            </a:r>
            <a:r>
              <a:rPr sz="2800" spc="-10" dirty="0">
                <a:latin typeface="Lucida Sans Unicode"/>
                <a:cs typeface="Lucida Sans Unicode"/>
              </a:rPr>
              <a:t>does</a:t>
            </a:r>
            <a:r>
              <a:rPr sz="2800" spc="20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leadership</a:t>
            </a:r>
            <a:r>
              <a:rPr sz="2800" spc="25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and  therefore the </a:t>
            </a:r>
            <a:r>
              <a:rPr sz="2800" spc="-5" dirty="0">
                <a:latin typeface="Lucida Sans Unicode"/>
                <a:cs typeface="Lucida Sans Unicode"/>
              </a:rPr>
              <a:t>characteristics of </a:t>
            </a:r>
            <a:r>
              <a:rPr sz="2800" spc="-10" dirty="0">
                <a:latin typeface="Lucida Sans Unicode"/>
                <a:cs typeface="Lucida Sans Unicode"/>
              </a:rPr>
              <a:t>leaders  </a:t>
            </a:r>
            <a:r>
              <a:rPr sz="2800" spc="-5" dirty="0">
                <a:latin typeface="Lucida Sans Unicode"/>
                <a:cs typeface="Lucida Sans Unicode"/>
              </a:rPr>
              <a:t>differ by</a:t>
            </a:r>
            <a:r>
              <a:rPr sz="2800" spc="-60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culture?</a:t>
            </a:r>
            <a:endParaRPr sz="280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1168" y="361188"/>
            <a:ext cx="6739128" cy="845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205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n-GB" dirty="0" smtClean="0"/>
              <a:t>Reading and references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47888"/>
            <a:ext cx="7918648" cy="43774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None/>
            </a:pPr>
            <a:r>
              <a:rPr lang="en-GB" sz="2000" dirty="0" err="1" smtClean="0"/>
              <a:t>Ashkanasy</a:t>
            </a:r>
            <a:r>
              <a:rPr lang="en-GB" sz="2000" dirty="0" smtClean="0"/>
              <a:t>, N (2002) in </a:t>
            </a:r>
            <a:r>
              <a:rPr lang="en-GB" sz="2000" i="1" dirty="0" smtClean="0"/>
              <a:t>International Journal of Organisational Behaviour </a:t>
            </a:r>
            <a:r>
              <a:rPr lang="en-GB" sz="2000" dirty="0" smtClean="0"/>
              <a:t>5 (3)</a:t>
            </a:r>
          </a:p>
          <a:p>
            <a:pPr eaLnBrk="1" hangingPunct="1">
              <a:buNone/>
            </a:pPr>
            <a:r>
              <a:rPr lang="en-GB" sz="2000" dirty="0" err="1" smtClean="0"/>
              <a:t>Branine</a:t>
            </a:r>
            <a:r>
              <a:rPr lang="en-GB" sz="2000" dirty="0" smtClean="0"/>
              <a:t>, M (2011) </a:t>
            </a:r>
            <a:r>
              <a:rPr lang="en-GB" sz="2000" i="1" dirty="0" smtClean="0"/>
              <a:t>Managing across Cultures </a:t>
            </a:r>
            <a:r>
              <a:rPr lang="en-GB" sz="2000" dirty="0" err="1" smtClean="0"/>
              <a:t>London:Sage</a:t>
            </a:r>
            <a:endParaRPr lang="en-GB" sz="2000" dirty="0" smtClean="0"/>
          </a:p>
          <a:p>
            <a:pPr eaLnBrk="1" hangingPunct="1">
              <a:buFontTx/>
              <a:buNone/>
            </a:pPr>
            <a:r>
              <a:rPr lang="en-GB" sz="2000" dirty="0" err="1" smtClean="0"/>
              <a:t>Browaeys</a:t>
            </a:r>
            <a:r>
              <a:rPr lang="en-GB" sz="2000" dirty="0" smtClean="0"/>
              <a:t>, M., Price, R. (2011) </a:t>
            </a:r>
            <a:r>
              <a:rPr lang="en-GB" sz="2000" i="1" dirty="0" smtClean="0"/>
              <a:t>Understanding Cross Cultural Management </a:t>
            </a:r>
            <a:endParaRPr lang="en-GB" sz="2000" dirty="0" smtClean="0"/>
          </a:p>
          <a:p>
            <a:pPr eaLnBrk="1" hangingPunct="1">
              <a:buFontTx/>
              <a:buNone/>
            </a:pPr>
            <a:r>
              <a:rPr lang="en-GB" sz="2000" dirty="0" smtClean="0"/>
              <a:t>French, R. (2015) Chapter  7.</a:t>
            </a:r>
          </a:p>
          <a:p>
            <a:pPr eaLnBrk="1" hangingPunct="1">
              <a:buNone/>
            </a:pPr>
            <a:r>
              <a:rPr lang="en-GB" sz="2000" dirty="0" err="1" smtClean="0"/>
              <a:t>Guirdham</a:t>
            </a:r>
            <a:r>
              <a:rPr lang="en-GB" sz="2000" dirty="0" smtClean="0"/>
              <a:t> (2005) pages 304-316</a:t>
            </a:r>
          </a:p>
          <a:p>
            <a:pPr eaLnBrk="1" hangingPunct="1">
              <a:buFontTx/>
              <a:buNone/>
            </a:pPr>
            <a:r>
              <a:rPr lang="en-GB" sz="2000" dirty="0" smtClean="0"/>
              <a:t>House, R. </a:t>
            </a:r>
            <a:r>
              <a:rPr lang="en-GB" sz="2000" dirty="0" err="1" smtClean="0"/>
              <a:t>Javidan,M</a:t>
            </a:r>
            <a:r>
              <a:rPr lang="en-GB" sz="2000" dirty="0" smtClean="0"/>
              <a:t>. &amp; </a:t>
            </a:r>
            <a:r>
              <a:rPr lang="en-GB" sz="2000" dirty="0" err="1" smtClean="0"/>
              <a:t>Dorfman,P</a:t>
            </a:r>
            <a:r>
              <a:rPr lang="en-GB" sz="2000" dirty="0" smtClean="0"/>
              <a:t>, </a:t>
            </a:r>
            <a:r>
              <a:rPr lang="en-GB" sz="2000" i="1" dirty="0" smtClean="0"/>
              <a:t>(</a:t>
            </a:r>
            <a:r>
              <a:rPr lang="en-GB" sz="2000" dirty="0" smtClean="0"/>
              <a:t>2001) (2002) see Victory</a:t>
            </a:r>
          </a:p>
          <a:p>
            <a:pPr eaLnBrk="1" hangingPunct="1">
              <a:buFontTx/>
              <a:buNone/>
            </a:pPr>
            <a:r>
              <a:rPr lang="en-GB" sz="2000" dirty="0" err="1" smtClean="0"/>
              <a:t>McKenna,S</a:t>
            </a:r>
            <a:r>
              <a:rPr lang="en-GB" sz="2000" dirty="0" smtClean="0"/>
              <a:t>. (1998) in </a:t>
            </a:r>
            <a:r>
              <a:rPr lang="en-GB" sz="2000" i="1" dirty="0" smtClean="0"/>
              <a:t>Leadership and Organisation Development Journal  </a:t>
            </a:r>
            <a:r>
              <a:rPr lang="en-GB" sz="2000" dirty="0" smtClean="0"/>
              <a:t>19 (2) pages 106-112.</a:t>
            </a:r>
          </a:p>
          <a:p>
            <a:pPr eaLnBrk="1" hangingPunct="1">
              <a:buNone/>
            </a:pPr>
            <a:r>
              <a:rPr lang="en-GB" sz="2000" dirty="0" smtClean="0"/>
              <a:t>Schneider &amp; </a:t>
            </a:r>
            <a:r>
              <a:rPr lang="en-GB" sz="2000" dirty="0" err="1" smtClean="0"/>
              <a:t>Barsoux</a:t>
            </a:r>
            <a:r>
              <a:rPr lang="en-GB" sz="2000" dirty="0" smtClean="0"/>
              <a:t> (2003) pages 106-114 http://</a:t>
            </a:r>
            <a:r>
              <a:rPr lang="en-GB" sz="2000" dirty="0" smtClean="0">
                <a:hlinkClick r:id="rId3"/>
              </a:rPr>
              <a:t>www.sciencedirect.com/science/article/pii/S1090951601000694</a:t>
            </a:r>
            <a:endParaRPr lang="en-GB" sz="2000" dirty="0" smtClean="0"/>
          </a:p>
          <a:p>
            <a:pPr eaLnBrk="1" hangingPunct="1">
              <a:buFontTx/>
              <a:buNone/>
            </a:pPr>
            <a:endParaRPr lang="en-GB" sz="2000" dirty="0" smtClean="0"/>
          </a:p>
          <a:p>
            <a:pPr eaLnBrk="1" hangingPunct="1">
              <a:buFontTx/>
              <a:buNone/>
            </a:pPr>
            <a:endParaRPr lang="en-GB" sz="2400" dirty="0" smtClean="0"/>
          </a:p>
          <a:p>
            <a:pPr eaLnBrk="1" hangingPunct="1">
              <a:buFontTx/>
              <a:buNone/>
            </a:pPr>
            <a:endParaRPr lang="en-GB" sz="2400" dirty="0" smtClean="0"/>
          </a:p>
          <a:p>
            <a:pPr eaLnBrk="1" hangingPunct="1">
              <a:buFontTx/>
              <a:buNone/>
            </a:pPr>
            <a:endParaRPr lang="en-GB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37214-47C5-4431-BCDA-7FD5A1226ED9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91512" cy="1219200"/>
          </a:xfrm>
        </p:spPr>
        <p:txBody>
          <a:bodyPr/>
          <a:lstStyle/>
          <a:p>
            <a:r>
              <a:rPr lang="en-GB" sz="3200" dirty="0" smtClean="0">
                <a:solidFill>
                  <a:srgbClr val="003399"/>
                </a:solidFill>
              </a:rPr>
              <a:t>Culture defined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1357298"/>
            <a:ext cx="8501122" cy="5143536"/>
          </a:xfrm>
        </p:spPr>
        <p:txBody>
          <a:bodyPr/>
          <a:lstStyle/>
          <a:p>
            <a:pPr marL="0" indent="0"/>
            <a:r>
              <a:rPr lang="en-US" sz="2800" dirty="0" smtClean="0"/>
              <a:t>“customary and traditional </a:t>
            </a:r>
            <a:r>
              <a:rPr lang="en-US" sz="2800" dirty="0" smtClean="0">
                <a:solidFill>
                  <a:srgbClr val="FF0000"/>
                </a:solidFill>
              </a:rPr>
              <a:t>way of thinking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doing things</a:t>
            </a:r>
            <a:r>
              <a:rPr lang="en-US" sz="2800" dirty="0" smtClean="0"/>
              <a:t>” (Jaques 1952:251)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/>
            <a:r>
              <a:rPr lang="en-US" sz="2800" dirty="0" smtClean="0"/>
              <a:t>“configuration of </a:t>
            </a:r>
            <a:r>
              <a:rPr lang="en-US" sz="2800" dirty="0" smtClean="0">
                <a:solidFill>
                  <a:srgbClr val="FF0000"/>
                </a:solidFill>
              </a:rPr>
              <a:t>norms, values, beliefs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ways of behaving </a:t>
            </a:r>
            <a:r>
              <a:rPr lang="en-US" sz="2800" dirty="0" smtClean="0"/>
              <a:t>and so on that characterize the manner in which groups and individuals combine to get things done” (Eldridge and Crombie 1974:89)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 eaLnBrk="1" hangingPunct="1"/>
            <a:r>
              <a:rPr lang="en-US" sz="2800" dirty="0" smtClean="0"/>
              <a:t>“How things are done around here”</a:t>
            </a:r>
            <a:r>
              <a:rPr lang="en-US" sz="2800" b="1" dirty="0" smtClean="0"/>
              <a:t> </a:t>
            </a:r>
            <a:r>
              <a:rPr lang="en-US" sz="2800" dirty="0" smtClean="0"/>
              <a:t>(Drennan 1992:3)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184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autoUpdateAnimBg="0"/>
      <p:bldP spid="16691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940048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n-lt"/>
              </a:rPr>
              <a:t>What is culture?</a:t>
            </a:r>
            <a:r>
              <a:rPr lang="en-GB" dirty="0" smtClean="0">
                <a:latin typeface="Comic Sans MS" pitchFamily="66" charset="0"/>
              </a:rPr>
              <a:t/>
            </a:r>
            <a:br>
              <a:rPr lang="en-GB" dirty="0" smtClean="0">
                <a:latin typeface="Comic Sans MS" pitchFamily="66" charset="0"/>
              </a:rPr>
            </a:br>
            <a:r>
              <a:rPr lang="en-GB" dirty="0" smtClean="0">
                <a:latin typeface="Comic Sans MS" pitchFamily="66" charset="0"/>
              </a:rPr>
              <a:t/>
            </a:r>
            <a:br>
              <a:rPr lang="en-GB" dirty="0" smtClean="0">
                <a:latin typeface="Comic Sans MS" pitchFamily="66" charset="0"/>
              </a:rPr>
            </a:br>
            <a:r>
              <a:rPr lang="en-GB" sz="3600" dirty="0" smtClean="0">
                <a:latin typeface="+mn-lt"/>
              </a:rPr>
              <a:t>The collective programming of the mind?</a:t>
            </a:r>
            <a:br>
              <a:rPr lang="en-GB" sz="3600" dirty="0" smtClean="0">
                <a:latin typeface="+mn-lt"/>
              </a:rPr>
            </a:br>
            <a:r>
              <a:rPr lang="en-GB" sz="2000" dirty="0" smtClean="0">
                <a:latin typeface="+mn-lt"/>
              </a:rPr>
              <a:t>Hofstede (1981)</a:t>
            </a:r>
            <a:endParaRPr lang="en-GB" sz="2000" dirty="0">
              <a:latin typeface="+mn-lt"/>
            </a:endParaRPr>
          </a:p>
        </p:txBody>
      </p:sp>
      <p:pic>
        <p:nvPicPr>
          <p:cNvPr id="65539" name="Picture 3" descr="N:\Teaching\Orgs and Orgs\Lectures 2011\borg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214686"/>
            <a:ext cx="3429024" cy="3310658"/>
          </a:xfrm>
          <a:prstGeom prst="rect">
            <a:avLst/>
          </a:prstGeom>
          <a:noFill/>
        </p:spPr>
      </p:pic>
      <p:pic>
        <p:nvPicPr>
          <p:cNvPr id="65541" name="Picture 5" descr="N:\Teaching\Orgs and Orgs\Lectures 2011\borg 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3214686"/>
            <a:ext cx="3125403" cy="2500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802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003399"/>
                </a:solidFill>
              </a:rPr>
              <a:t>Analysing culture – Model 1</a:t>
            </a:r>
            <a:endParaRPr lang="en-GB" sz="3200" dirty="0" smtClean="0">
              <a:solidFill>
                <a:srgbClr val="FFFF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3814763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GB" sz="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85860"/>
            <a:ext cx="7521081" cy="5223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3763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Rituals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</p:txBody>
      </p:sp>
      <p:pic>
        <p:nvPicPr>
          <p:cNvPr id="21508" name="Picture 4" descr="Bus Ca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" y="1341437"/>
            <a:ext cx="808672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142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Impact of National cultures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84784"/>
            <a:ext cx="8136904" cy="441960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Hofstetde`s dimensions of national culture (1984, 1985, 2001)</a:t>
            </a:r>
          </a:p>
          <a:p>
            <a:pPr eaLnBrk="1" hangingPunct="1"/>
            <a:r>
              <a:rPr lang="en-GB" sz="2800" dirty="0" smtClean="0"/>
              <a:t>Based on research in IBM</a:t>
            </a:r>
          </a:p>
          <a:p>
            <a:pPr eaLnBrk="1" hangingPunct="1"/>
            <a:endParaRPr lang="en-GB" sz="2800" dirty="0" smtClean="0"/>
          </a:p>
          <a:p>
            <a:pPr lvl="1" eaLnBrk="1" hangingPunct="1"/>
            <a:r>
              <a:rPr lang="en-GB" sz="2400" dirty="0" smtClean="0"/>
              <a:t>Power-distance</a:t>
            </a:r>
          </a:p>
          <a:p>
            <a:pPr lvl="1" eaLnBrk="1" hangingPunct="1"/>
            <a:r>
              <a:rPr lang="en-GB" sz="2400" dirty="0" smtClean="0"/>
              <a:t>Individualism/collectivism</a:t>
            </a:r>
          </a:p>
          <a:p>
            <a:pPr lvl="1" eaLnBrk="1" hangingPunct="1"/>
            <a:r>
              <a:rPr lang="en-GB" sz="2400" dirty="0" smtClean="0"/>
              <a:t>Masculinity/femininity</a:t>
            </a:r>
          </a:p>
          <a:p>
            <a:pPr lvl="1" eaLnBrk="1" hangingPunct="1"/>
            <a:r>
              <a:rPr lang="en-GB" sz="2400" dirty="0" smtClean="0"/>
              <a:t>Uncertainty avoidance</a:t>
            </a:r>
          </a:p>
          <a:p>
            <a:pPr lvl="1" eaLnBrk="1" hangingPunct="1"/>
            <a:r>
              <a:rPr lang="en-GB" sz="2400" dirty="0" smtClean="0"/>
              <a:t>Long term/short term orientation</a:t>
            </a:r>
          </a:p>
          <a:p>
            <a:pPr marL="457200" lvl="1" indent="0" eaLnBrk="1" hangingPunct="1">
              <a:buNone/>
            </a:pPr>
            <a:endParaRPr lang="en-GB" sz="2400" dirty="0" smtClean="0"/>
          </a:p>
          <a:p>
            <a:pPr marL="0" indent="0" eaLnBrk="1" hangingPunct="1"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There is no right or wrong</a:t>
            </a:r>
          </a:p>
          <a:p>
            <a:pPr marL="0" indent="0" eaLnBrk="1" hangingPunct="1">
              <a:buNone/>
            </a:pPr>
            <a:endParaRPr lang="en-GB" sz="2400" dirty="0" smtClean="0">
              <a:solidFill>
                <a:srgbClr val="FF0000"/>
              </a:solidFill>
            </a:endParaRPr>
          </a:p>
          <a:p>
            <a:pPr lvl="1" eaLnBrk="1" hangingPunct="1">
              <a:buFontTx/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58458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</a:t>
            </a:r>
            <a:br>
              <a:rPr lang="en-GB" dirty="0" smtClean="0"/>
            </a:br>
            <a:r>
              <a:rPr lang="en-GB" dirty="0" smtClean="0"/>
              <a:t>Distance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37112"/>
            <a:ext cx="7772400" cy="2232248"/>
          </a:xfrm>
        </p:spPr>
        <p:txBody>
          <a:bodyPr/>
          <a:lstStyle/>
          <a:p>
            <a:r>
              <a:rPr lang="en-GB" sz="2400" i="1" dirty="0"/>
              <a:t>Power distance</a:t>
            </a:r>
            <a:r>
              <a:rPr lang="en-GB" sz="2400" dirty="0"/>
              <a:t> is a term that describes how people belonging to a specific culture view </a:t>
            </a:r>
            <a:r>
              <a:rPr lang="en-GB" sz="2400" i="1" dirty="0"/>
              <a:t>power</a:t>
            </a:r>
            <a:r>
              <a:rPr lang="en-GB" sz="2400" dirty="0"/>
              <a:t> relationships - superior/subordinate relationships - between people, including the degree that people not in </a:t>
            </a:r>
            <a:r>
              <a:rPr lang="en-GB" sz="2400" i="1" dirty="0"/>
              <a:t>power</a:t>
            </a:r>
            <a:r>
              <a:rPr lang="en-GB" sz="2400" dirty="0"/>
              <a:t> accept that </a:t>
            </a:r>
            <a:r>
              <a:rPr lang="en-GB" sz="2400" i="1" dirty="0"/>
              <a:t>power</a:t>
            </a:r>
            <a:r>
              <a:rPr lang="en-GB" sz="2400" dirty="0"/>
              <a:t> is spread unequally</a:t>
            </a:r>
            <a:r>
              <a:rPr lang="en-GB" sz="2400" dirty="0" smtClean="0"/>
              <a:t>. </a:t>
            </a:r>
            <a:endParaRPr lang="en-GB" sz="2400" dirty="0"/>
          </a:p>
        </p:txBody>
      </p:sp>
      <p:pic>
        <p:nvPicPr>
          <p:cNvPr id="1026" name="Picture 2" descr="Image resul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004" y="956702"/>
            <a:ext cx="4953000" cy="348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400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7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 1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FFFFFF"/>
      </a:accent3>
      <a:accent4>
        <a:srgbClr val="000000"/>
      </a:accent4>
      <a:accent5>
        <a:srgbClr val="FEC3AE"/>
      </a:accent5>
      <a:accent6>
        <a:srgbClr val="6989C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Oriel 1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FE8637"/>
        </a:accent1>
        <a:accent2>
          <a:srgbClr val="7598D9"/>
        </a:accent2>
        <a:accent3>
          <a:srgbClr val="FFFFFF"/>
        </a:accent3>
        <a:accent4>
          <a:srgbClr val="000000"/>
        </a:accent4>
        <a:accent5>
          <a:srgbClr val="FEC3AE"/>
        </a:accent5>
        <a:accent6>
          <a:srgbClr val="6989C4"/>
        </a:accent6>
        <a:hlink>
          <a:srgbClr val="D2611C"/>
        </a:hlink>
        <a:folHlink>
          <a:srgbClr val="3B435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riel">
  <a:themeElements>
    <a:clrScheme name="Oriel 1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FFFFFF"/>
      </a:accent3>
      <a:accent4>
        <a:srgbClr val="000000"/>
      </a:accent4>
      <a:accent5>
        <a:srgbClr val="FEC3AE"/>
      </a:accent5>
      <a:accent6>
        <a:srgbClr val="6989C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Oriel 1">
        <a:dk1>
          <a:srgbClr val="000000"/>
        </a:dk1>
        <a:lt1>
          <a:srgbClr val="FFFFFF"/>
        </a:lt1>
        <a:dk2>
          <a:srgbClr val="575F6D"/>
        </a:dk2>
        <a:lt2>
          <a:srgbClr val="FFF39D"/>
        </a:lt2>
        <a:accent1>
          <a:srgbClr val="FE8637"/>
        </a:accent1>
        <a:accent2>
          <a:srgbClr val="7598D9"/>
        </a:accent2>
        <a:accent3>
          <a:srgbClr val="FFFFFF"/>
        </a:accent3>
        <a:accent4>
          <a:srgbClr val="000000"/>
        </a:accent4>
        <a:accent5>
          <a:srgbClr val="FEC3AE"/>
        </a:accent5>
        <a:accent6>
          <a:srgbClr val="6989C4"/>
        </a:accent6>
        <a:hlink>
          <a:srgbClr val="D2611C"/>
        </a:hlink>
        <a:folHlink>
          <a:srgbClr val="3B435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Global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Global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Global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3793</TotalTime>
  <Words>1193</Words>
  <Application>Microsoft Office PowerPoint</Application>
  <PresentationFormat>On-screen Show (4:3)</PresentationFormat>
  <Paragraphs>246</Paragraphs>
  <Slides>30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30</vt:i4>
      </vt:variant>
    </vt:vector>
  </HeadingPairs>
  <TitlesOfParts>
    <vt:vector size="47" baseType="lpstr">
      <vt:lpstr>Calibri</vt:lpstr>
      <vt:lpstr>Century Schoolbook</vt:lpstr>
      <vt:lpstr>Comic Sans MS</vt:lpstr>
      <vt:lpstr>Lucida Sans</vt:lpstr>
      <vt:lpstr>Lucida Sans Unicode</vt:lpstr>
      <vt:lpstr>Tahoma</vt:lpstr>
      <vt:lpstr>Times New Roman</vt:lpstr>
      <vt:lpstr>Verdana</vt:lpstr>
      <vt:lpstr>Wingdings</vt:lpstr>
      <vt:lpstr>Wingdings 2</vt:lpstr>
      <vt:lpstr>Wingdings 3</vt:lpstr>
      <vt:lpstr>7_Oriel</vt:lpstr>
      <vt:lpstr>Oriel</vt:lpstr>
      <vt:lpstr>1_Oriel</vt:lpstr>
      <vt:lpstr>Global</vt:lpstr>
      <vt:lpstr>1_Global</vt:lpstr>
      <vt:lpstr>2_Global</vt:lpstr>
      <vt:lpstr>23369 Critical Leadership Intercultural LeaDERSHIP Week 14  </vt:lpstr>
      <vt:lpstr>Objectives for this workshop:  </vt:lpstr>
      <vt:lpstr>PowerPoint Presentation</vt:lpstr>
      <vt:lpstr>Culture defined</vt:lpstr>
      <vt:lpstr>What is culture?  The collective programming of the mind? Hofstede (1981)</vt:lpstr>
      <vt:lpstr>Analysing culture – Model 1</vt:lpstr>
      <vt:lpstr>Rituals</vt:lpstr>
      <vt:lpstr>Impact of National cultures</vt:lpstr>
      <vt:lpstr>Power  Distance</vt:lpstr>
      <vt:lpstr>Collectivism – in group</vt:lpstr>
      <vt:lpstr>Performance orientation</vt:lpstr>
      <vt:lpstr> categorising societies along bipolar  dimensions</vt:lpstr>
      <vt:lpstr>Project GLOBE</vt:lpstr>
      <vt:lpstr>Project GLOBE objectives</vt:lpstr>
      <vt:lpstr>Scope of Project</vt:lpstr>
      <vt:lpstr>G.L.O.B.E. definition of leadership</vt:lpstr>
      <vt:lpstr>GLOBE’s clusters   (see French (2015) page 151 for breakdown of countries)</vt:lpstr>
      <vt:lpstr>Identification of leadership styles</vt:lpstr>
      <vt:lpstr>Assertiveness</vt:lpstr>
      <vt:lpstr>Humane</vt:lpstr>
      <vt:lpstr>Attributes</vt:lpstr>
      <vt:lpstr>A few findings</vt:lpstr>
      <vt:lpstr>Southern Asia…how things should be</vt:lpstr>
      <vt:lpstr>Some specific findings too e.g. The Netherlands</vt:lpstr>
      <vt:lpstr>Arabs, Iranians, Malaysians</vt:lpstr>
      <vt:lpstr>Universal Attributes (Browaeys 2011)</vt:lpstr>
      <vt:lpstr>PowerPoint Presentation</vt:lpstr>
      <vt:lpstr>Some criticisms of Project Globe</vt:lpstr>
      <vt:lpstr>GLOBE – underlying theory </vt:lpstr>
      <vt:lpstr>Reading and references</vt:lpstr>
    </vt:vector>
  </TitlesOfParts>
  <Company>University of Portsmouth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Cultural Awareness Lecture 7</dc:title>
  <dc:creator>FrenchR</dc:creator>
  <cp:lastModifiedBy>Andrew Stewart</cp:lastModifiedBy>
  <cp:revision>366</cp:revision>
  <cp:lastPrinted>2018-01-16T17:02:24Z</cp:lastPrinted>
  <dcterms:created xsi:type="dcterms:W3CDTF">2005-11-22T10:23:32Z</dcterms:created>
  <dcterms:modified xsi:type="dcterms:W3CDTF">2019-01-24T18:22:55Z</dcterms:modified>
</cp:coreProperties>
</file>