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ADF69-9911-48FD-951A-2A9F60CB556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B419CA3-A479-4F51-9793-73111E472E29}">
      <dgm:prSet phldrT="[Text]" custT="1"/>
      <dgm:spPr>
        <a:xfrm>
          <a:off x="0" y="0"/>
          <a:ext cx="2741988" cy="544711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Clearly defined</a:t>
          </a:r>
          <a:endParaRPr lang="en-GB" sz="18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E8623231-B055-4371-B2E8-EEEBBEB85C53}" type="parTrans" cxnId="{81E806EB-E71D-4752-9C41-FF66B0FE2689}">
      <dgm:prSet/>
      <dgm:spPr/>
      <dgm:t>
        <a:bodyPr/>
        <a:lstStyle/>
        <a:p>
          <a:endParaRPr lang="en-GB"/>
        </a:p>
      </dgm:t>
    </dgm:pt>
    <dgm:pt modelId="{146E9151-C2F6-42F9-9A54-058CDE56E942}" type="sibTrans" cxnId="{81E806EB-E71D-4752-9C41-FF66B0FE2689}">
      <dgm:prSet/>
      <dgm:spPr>
        <a:xfrm>
          <a:off x="2387926" y="397941"/>
          <a:ext cx="354062" cy="354062"/>
        </a:xfrm>
        <a:prstGeom prst="downArrow">
          <a:avLst>
            <a:gd name="adj1" fmla="val 55000"/>
            <a:gd name="adj2" fmla="val 45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128529E-2F89-498B-BA78-8217C1220F17}">
      <dgm:prSet phldrT="[Text]" custT="1"/>
      <dgm:spPr>
        <a:xfrm>
          <a:off x="204758" y="620365"/>
          <a:ext cx="2741988" cy="544711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Challenging</a:t>
          </a:r>
          <a:endParaRPr lang="en-GB" sz="18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BFE0568E-34F9-44F8-8322-137127114A3D}" type="parTrans" cxnId="{75276C11-E36B-4C9F-8831-8909CDDA9E4D}">
      <dgm:prSet/>
      <dgm:spPr/>
      <dgm:t>
        <a:bodyPr/>
        <a:lstStyle/>
        <a:p>
          <a:endParaRPr lang="en-GB"/>
        </a:p>
      </dgm:t>
    </dgm:pt>
    <dgm:pt modelId="{4EF46373-B207-4728-B661-8258F1DA4727}" type="sibTrans" cxnId="{75276C11-E36B-4C9F-8831-8909CDDA9E4D}">
      <dgm:prSet/>
      <dgm:spPr>
        <a:xfrm>
          <a:off x="2592685" y="1018307"/>
          <a:ext cx="354062" cy="354062"/>
        </a:xfrm>
        <a:prstGeom prst="downArrow">
          <a:avLst>
            <a:gd name="adj1" fmla="val 55000"/>
            <a:gd name="adj2" fmla="val 45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698E3025-7111-4459-BD46-8F04F029C97C}">
      <dgm:prSet phldrT="[Text]" custT="1"/>
      <dgm:spPr>
        <a:xfrm>
          <a:off x="409517" y="1240731"/>
          <a:ext cx="2741988" cy="544711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Committed to</a:t>
          </a:r>
          <a:endParaRPr lang="en-GB" sz="18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8F51D64-3687-47AC-83FF-09A5493E3FFE}" type="parTrans" cxnId="{D5E53A85-6BBA-4C93-AED2-D0946B948B61}">
      <dgm:prSet/>
      <dgm:spPr/>
      <dgm:t>
        <a:bodyPr/>
        <a:lstStyle/>
        <a:p>
          <a:endParaRPr lang="en-GB"/>
        </a:p>
      </dgm:t>
    </dgm:pt>
    <dgm:pt modelId="{24787291-D623-41A3-AA4C-2D38DA1ED15C}" type="sibTrans" cxnId="{D5E53A85-6BBA-4C93-AED2-D0946B948B61}">
      <dgm:prSet/>
      <dgm:spPr>
        <a:xfrm>
          <a:off x="2797443" y="1629594"/>
          <a:ext cx="354062" cy="354062"/>
        </a:xfrm>
        <a:prstGeom prst="downArrow">
          <a:avLst>
            <a:gd name="adj1" fmla="val 55000"/>
            <a:gd name="adj2" fmla="val 45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BABE844-EDEA-4C14-ADAF-66B61C606494}">
      <dgm:prSet phldrT="[Text]" custT="1"/>
      <dgm:spPr>
        <a:xfrm>
          <a:off x="614276" y="1861097"/>
          <a:ext cx="2741988" cy="544711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Regular Feedback</a:t>
          </a:r>
          <a:endParaRPr lang="en-GB" sz="18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57823301-FF5F-4F83-B9B7-02FD6B2D9A4B}" type="parTrans" cxnId="{8CC10B73-5424-4E98-B947-2194EDEF750E}">
      <dgm:prSet/>
      <dgm:spPr/>
      <dgm:t>
        <a:bodyPr/>
        <a:lstStyle/>
        <a:p>
          <a:endParaRPr lang="en-GB"/>
        </a:p>
      </dgm:t>
    </dgm:pt>
    <dgm:pt modelId="{F083A4D0-7F33-4B7A-A67A-698BBBF0868E}" type="sibTrans" cxnId="{8CC10B73-5424-4E98-B947-2194EDEF750E}">
      <dgm:prSet/>
      <dgm:spPr>
        <a:xfrm>
          <a:off x="3002202" y="2256012"/>
          <a:ext cx="354062" cy="3540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B65CAC5-E399-4C4C-891C-E08FF9547BC8}">
      <dgm:prSet phldrT="[Text]" custT="1"/>
      <dgm:spPr>
        <a:xfrm>
          <a:off x="819035" y="2481462"/>
          <a:ext cx="2741988" cy="544711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8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Recognise complexity</a:t>
          </a:r>
          <a:endParaRPr lang="en-GB" sz="18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B5FCFA8-DF17-4BF8-96D9-B1C4CFD86610}" type="parTrans" cxnId="{4D1CDB38-63D8-41FC-A6EC-0C2515B2812D}">
      <dgm:prSet/>
      <dgm:spPr/>
      <dgm:t>
        <a:bodyPr/>
        <a:lstStyle/>
        <a:p>
          <a:endParaRPr lang="en-GB"/>
        </a:p>
      </dgm:t>
    </dgm:pt>
    <dgm:pt modelId="{CC448836-2069-49A1-B798-8DCBC377DB99}" type="sibTrans" cxnId="{4D1CDB38-63D8-41FC-A6EC-0C2515B2812D}">
      <dgm:prSet/>
      <dgm:spPr/>
      <dgm:t>
        <a:bodyPr/>
        <a:lstStyle/>
        <a:p>
          <a:endParaRPr lang="en-GB"/>
        </a:p>
      </dgm:t>
    </dgm:pt>
    <dgm:pt modelId="{AD4E81BC-8303-4C5E-9F66-D7CA9434F7BB}" type="pres">
      <dgm:prSet presAssocID="{6E6ADF69-9911-48FD-951A-2A9F60CB55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CDEDA7-AB42-44CA-A51E-C250AAF33DC7}" type="pres">
      <dgm:prSet presAssocID="{6E6ADF69-9911-48FD-951A-2A9F60CB556C}" presName="dummyMaxCanvas" presStyleCnt="0">
        <dgm:presLayoutVars/>
      </dgm:prSet>
      <dgm:spPr/>
    </dgm:pt>
    <dgm:pt modelId="{D920DA33-7B10-49A5-972D-1E2EFB3306B0}" type="pres">
      <dgm:prSet presAssocID="{6E6ADF69-9911-48FD-951A-2A9F60CB556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D543FF-4400-442E-A0D7-F9DDB611784D}" type="pres">
      <dgm:prSet presAssocID="{6E6ADF69-9911-48FD-951A-2A9F60CB556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C97771-CB54-4BCD-865B-9D3F5D99846F}" type="pres">
      <dgm:prSet presAssocID="{6E6ADF69-9911-48FD-951A-2A9F60CB556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419E51-76D1-462B-B514-BB35669F4361}" type="pres">
      <dgm:prSet presAssocID="{6E6ADF69-9911-48FD-951A-2A9F60CB556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200C7F-EF02-46D6-B251-B8FA839F9FE1}" type="pres">
      <dgm:prSet presAssocID="{6E6ADF69-9911-48FD-951A-2A9F60CB556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BCF736-418A-46AD-991B-592344BDC3DF}" type="pres">
      <dgm:prSet presAssocID="{6E6ADF69-9911-48FD-951A-2A9F60CB556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1A00B5-633F-41E2-B286-4600DD951ACC}" type="pres">
      <dgm:prSet presAssocID="{6E6ADF69-9911-48FD-951A-2A9F60CB556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83DFF8-3BEF-4641-AFEE-9C73010EA5A3}" type="pres">
      <dgm:prSet presAssocID="{6E6ADF69-9911-48FD-951A-2A9F60CB556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024548-3D3A-47C0-A068-C5822CFC3F10}" type="pres">
      <dgm:prSet presAssocID="{6E6ADF69-9911-48FD-951A-2A9F60CB556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01FC06-E418-4702-B176-62DD2CFD93B7}" type="pres">
      <dgm:prSet presAssocID="{6E6ADF69-9911-48FD-951A-2A9F60CB556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5ECCE0-C948-4896-BE6A-C4DD00FEBF9B}" type="pres">
      <dgm:prSet presAssocID="{6E6ADF69-9911-48FD-951A-2A9F60CB556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2326BF-8B08-41D8-AE7C-86B22864C70B}" type="pres">
      <dgm:prSet presAssocID="{6E6ADF69-9911-48FD-951A-2A9F60CB556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80447-C693-4C80-A424-6C74E8D3436A}" type="pres">
      <dgm:prSet presAssocID="{6E6ADF69-9911-48FD-951A-2A9F60CB556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3F2410-2FB2-4B5A-9D44-3A9ED969FBBD}" type="pres">
      <dgm:prSet presAssocID="{6E6ADF69-9911-48FD-951A-2A9F60CB556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C10B73-5424-4E98-B947-2194EDEF750E}" srcId="{6E6ADF69-9911-48FD-951A-2A9F60CB556C}" destId="{2BABE844-EDEA-4C14-ADAF-66B61C606494}" srcOrd="3" destOrd="0" parTransId="{57823301-FF5F-4F83-B9B7-02FD6B2D9A4B}" sibTransId="{F083A4D0-7F33-4B7A-A67A-698BBBF0868E}"/>
    <dgm:cxn modelId="{D5E53A85-6BBA-4C93-AED2-D0946B948B61}" srcId="{6E6ADF69-9911-48FD-951A-2A9F60CB556C}" destId="{698E3025-7111-4459-BD46-8F04F029C97C}" srcOrd="2" destOrd="0" parTransId="{88F51D64-3687-47AC-83FF-09A5493E3FFE}" sibTransId="{24787291-D623-41A3-AA4C-2D38DA1ED15C}"/>
    <dgm:cxn modelId="{3DB7F147-CEB9-49BA-991D-68688BEF8E16}" type="presOf" srcId="{CB419CA3-A479-4F51-9793-73111E472E29}" destId="{D920DA33-7B10-49A5-972D-1E2EFB3306B0}" srcOrd="0" destOrd="0" presId="urn:microsoft.com/office/officeart/2005/8/layout/vProcess5"/>
    <dgm:cxn modelId="{A5C1EA77-E3B2-4232-B3FF-10AC7E4F7855}" type="presOf" srcId="{698E3025-7111-4459-BD46-8F04F029C97C}" destId="{9C2326BF-8B08-41D8-AE7C-86B22864C70B}" srcOrd="1" destOrd="0" presId="urn:microsoft.com/office/officeart/2005/8/layout/vProcess5"/>
    <dgm:cxn modelId="{A986A1C9-E848-4225-B730-69D92A8B461F}" type="presOf" srcId="{7128529E-2F89-498B-BA78-8217C1220F17}" destId="{45D543FF-4400-442E-A0D7-F9DDB611784D}" srcOrd="0" destOrd="0" presId="urn:microsoft.com/office/officeart/2005/8/layout/vProcess5"/>
    <dgm:cxn modelId="{75276C11-E36B-4C9F-8831-8909CDDA9E4D}" srcId="{6E6ADF69-9911-48FD-951A-2A9F60CB556C}" destId="{7128529E-2F89-498B-BA78-8217C1220F17}" srcOrd="1" destOrd="0" parTransId="{BFE0568E-34F9-44F8-8322-137127114A3D}" sibTransId="{4EF46373-B207-4728-B661-8258F1DA4727}"/>
    <dgm:cxn modelId="{4D1CDB38-63D8-41FC-A6EC-0C2515B2812D}" srcId="{6E6ADF69-9911-48FD-951A-2A9F60CB556C}" destId="{2B65CAC5-E399-4C4C-891C-E08FF9547BC8}" srcOrd="4" destOrd="0" parTransId="{CB5FCFA8-DF17-4BF8-96D9-B1C4CFD86610}" sibTransId="{CC448836-2069-49A1-B798-8DCBC377DB99}"/>
    <dgm:cxn modelId="{1402E5F3-C697-492E-813C-E776AA785C61}" type="presOf" srcId="{698E3025-7111-4459-BD46-8F04F029C97C}" destId="{42C97771-CB54-4BCD-865B-9D3F5D99846F}" srcOrd="0" destOrd="0" presId="urn:microsoft.com/office/officeart/2005/8/layout/vProcess5"/>
    <dgm:cxn modelId="{5A9DF17A-9EFC-43E5-A22C-6C5CD2F9925C}" type="presOf" srcId="{24787291-D623-41A3-AA4C-2D38DA1ED15C}" destId="{8383DFF8-3BEF-4641-AFEE-9C73010EA5A3}" srcOrd="0" destOrd="0" presId="urn:microsoft.com/office/officeart/2005/8/layout/vProcess5"/>
    <dgm:cxn modelId="{73488109-9259-4634-A053-B397BFC692D7}" type="presOf" srcId="{F083A4D0-7F33-4B7A-A67A-698BBBF0868E}" destId="{97024548-3D3A-47C0-A068-C5822CFC3F10}" srcOrd="0" destOrd="0" presId="urn:microsoft.com/office/officeart/2005/8/layout/vProcess5"/>
    <dgm:cxn modelId="{8712FC9E-AF39-496A-94E7-278DE71B376B}" type="presOf" srcId="{4EF46373-B207-4728-B661-8258F1DA4727}" destId="{031A00B5-633F-41E2-B286-4600DD951ACC}" srcOrd="0" destOrd="0" presId="urn:microsoft.com/office/officeart/2005/8/layout/vProcess5"/>
    <dgm:cxn modelId="{AF83D7A8-D3D0-454A-ABEF-66A0ADD728D2}" type="presOf" srcId="{2BABE844-EDEA-4C14-ADAF-66B61C606494}" destId="{D3419E51-76D1-462B-B514-BB35669F4361}" srcOrd="0" destOrd="0" presId="urn:microsoft.com/office/officeart/2005/8/layout/vProcess5"/>
    <dgm:cxn modelId="{81DA43BF-7A06-4037-8908-F56D760A457C}" type="presOf" srcId="{CB419CA3-A479-4F51-9793-73111E472E29}" destId="{FC01FC06-E418-4702-B176-62DD2CFD93B7}" srcOrd="1" destOrd="0" presId="urn:microsoft.com/office/officeart/2005/8/layout/vProcess5"/>
    <dgm:cxn modelId="{63370407-F0A3-4044-A59E-25C2BA567429}" type="presOf" srcId="{2B65CAC5-E399-4C4C-891C-E08FF9547BC8}" destId="{04200C7F-EF02-46D6-B251-B8FA839F9FE1}" srcOrd="0" destOrd="0" presId="urn:microsoft.com/office/officeart/2005/8/layout/vProcess5"/>
    <dgm:cxn modelId="{98DFCB9D-E072-4CCD-B06C-EDE2965E4ABC}" type="presOf" srcId="{146E9151-C2F6-42F9-9A54-058CDE56E942}" destId="{6BBCF736-418A-46AD-991B-592344BDC3DF}" srcOrd="0" destOrd="0" presId="urn:microsoft.com/office/officeart/2005/8/layout/vProcess5"/>
    <dgm:cxn modelId="{F8AC0733-6F30-421C-86EF-BC576522F96B}" type="presOf" srcId="{2B65CAC5-E399-4C4C-891C-E08FF9547BC8}" destId="{573F2410-2FB2-4B5A-9D44-3A9ED969FBBD}" srcOrd="1" destOrd="0" presId="urn:microsoft.com/office/officeart/2005/8/layout/vProcess5"/>
    <dgm:cxn modelId="{81E806EB-E71D-4752-9C41-FF66B0FE2689}" srcId="{6E6ADF69-9911-48FD-951A-2A9F60CB556C}" destId="{CB419CA3-A479-4F51-9793-73111E472E29}" srcOrd="0" destOrd="0" parTransId="{E8623231-B055-4371-B2E8-EEEBBEB85C53}" sibTransId="{146E9151-C2F6-42F9-9A54-058CDE56E942}"/>
    <dgm:cxn modelId="{06A84C27-52B5-496E-9768-0EC8222F0AC5}" type="presOf" srcId="{6E6ADF69-9911-48FD-951A-2A9F60CB556C}" destId="{AD4E81BC-8303-4C5E-9F66-D7CA9434F7BB}" srcOrd="0" destOrd="0" presId="urn:microsoft.com/office/officeart/2005/8/layout/vProcess5"/>
    <dgm:cxn modelId="{EA8A7BBA-EEEB-450C-80BB-BE37F3CC49B2}" type="presOf" srcId="{7128529E-2F89-498B-BA78-8217C1220F17}" destId="{C75ECCE0-C948-4896-BE6A-C4DD00FEBF9B}" srcOrd="1" destOrd="0" presId="urn:microsoft.com/office/officeart/2005/8/layout/vProcess5"/>
    <dgm:cxn modelId="{38592BDA-43B5-4DFC-A063-B2ACE1DF22D5}" type="presOf" srcId="{2BABE844-EDEA-4C14-ADAF-66B61C606494}" destId="{20780447-C693-4C80-A424-6C74E8D3436A}" srcOrd="1" destOrd="0" presId="urn:microsoft.com/office/officeart/2005/8/layout/vProcess5"/>
    <dgm:cxn modelId="{0B0D7710-570A-4CFB-A4CA-076E432278D2}" type="presParOf" srcId="{AD4E81BC-8303-4C5E-9F66-D7CA9434F7BB}" destId="{92CDEDA7-AB42-44CA-A51E-C250AAF33DC7}" srcOrd="0" destOrd="0" presId="urn:microsoft.com/office/officeart/2005/8/layout/vProcess5"/>
    <dgm:cxn modelId="{706AEF25-63E9-418D-953F-AC2F119FE1AD}" type="presParOf" srcId="{AD4E81BC-8303-4C5E-9F66-D7CA9434F7BB}" destId="{D920DA33-7B10-49A5-972D-1E2EFB3306B0}" srcOrd="1" destOrd="0" presId="urn:microsoft.com/office/officeart/2005/8/layout/vProcess5"/>
    <dgm:cxn modelId="{FCC8C4F7-9066-4FE8-9DBE-352D7A98B8DC}" type="presParOf" srcId="{AD4E81BC-8303-4C5E-9F66-D7CA9434F7BB}" destId="{45D543FF-4400-442E-A0D7-F9DDB611784D}" srcOrd="2" destOrd="0" presId="urn:microsoft.com/office/officeart/2005/8/layout/vProcess5"/>
    <dgm:cxn modelId="{899C202A-81AC-47D6-8040-B3A024803537}" type="presParOf" srcId="{AD4E81BC-8303-4C5E-9F66-D7CA9434F7BB}" destId="{42C97771-CB54-4BCD-865B-9D3F5D99846F}" srcOrd="3" destOrd="0" presId="urn:microsoft.com/office/officeart/2005/8/layout/vProcess5"/>
    <dgm:cxn modelId="{338CD8AF-A9B6-4B7E-859B-8136C352948A}" type="presParOf" srcId="{AD4E81BC-8303-4C5E-9F66-D7CA9434F7BB}" destId="{D3419E51-76D1-462B-B514-BB35669F4361}" srcOrd="4" destOrd="0" presId="urn:microsoft.com/office/officeart/2005/8/layout/vProcess5"/>
    <dgm:cxn modelId="{D892D44C-D3C2-4905-AF22-FD94DA94A05B}" type="presParOf" srcId="{AD4E81BC-8303-4C5E-9F66-D7CA9434F7BB}" destId="{04200C7F-EF02-46D6-B251-B8FA839F9FE1}" srcOrd="5" destOrd="0" presId="urn:microsoft.com/office/officeart/2005/8/layout/vProcess5"/>
    <dgm:cxn modelId="{12C9D803-8930-402C-9E38-A6260A8E613D}" type="presParOf" srcId="{AD4E81BC-8303-4C5E-9F66-D7CA9434F7BB}" destId="{6BBCF736-418A-46AD-991B-592344BDC3DF}" srcOrd="6" destOrd="0" presId="urn:microsoft.com/office/officeart/2005/8/layout/vProcess5"/>
    <dgm:cxn modelId="{A600CF4F-8FB9-4DA7-9486-CBB5A9C76CD7}" type="presParOf" srcId="{AD4E81BC-8303-4C5E-9F66-D7CA9434F7BB}" destId="{031A00B5-633F-41E2-B286-4600DD951ACC}" srcOrd="7" destOrd="0" presId="urn:microsoft.com/office/officeart/2005/8/layout/vProcess5"/>
    <dgm:cxn modelId="{035E95D2-16C8-4BDC-9527-CB6DD5692240}" type="presParOf" srcId="{AD4E81BC-8303-4C5E-9F66-D7CA9434F7BB}" destId="{8383DFF8-3BEF-4641-AFEE-9C73010EA5A3}" srcOrd="8" destOrd="0" presId="urn:microsoft.com/office/officeart/2005/8/layout/vProcess5"/>
    <dgm:cxn modelId="{40FF49B5-375A-4F0B-852F-0603810E0BAA}" type="presParOf" srcId="{AD4E81BC-8303-4C5E-9F66-D7CA9434F7BB}" destId="{97024548-3D3A-47C0-A068-C5822CFC3F10}" srcOrd="9" destOrd="0" presId="urn:microsoft.com/office/officeart/2005/8/layout/vProcess5"/>
    <dgm:cxn modelId="{DD1DF36C-19D6-4550-B314-E9B2D152D42F}" type="presParOf" srcId="{AD4E81BC-8303-4C5E-9F66-D7CA9434F7BB}" destId="{FC01FC06-E418-4702-B176-62DD2CFD93B7}" srcOrd="10" destOrd="0" presId="urn:microsoft.com/office/officeart/2005/8/layout/vProcess5"/>
    <dgm:cxn modelId="{47EA2D15-F359-45F6-BBAF-4D5BAF3B2B50}" type="presParOf" srcId="{AD4E81BC-8303-4C5E-9F66-D7CA9434F7BB}" destId="{C75ECCE0-C948-4896-BE6A-C4DD00FEBF9B}" srcOrd="11" destOrd="0" presId="urn:microsoft.com/office/officeart/2005/8/layout/vProcess5"/>
    <dgm:cxn modelId="{6416CCDC-3560-4E3D-BC7B-C4D9DDCB2618}" type="presParOf" srcId="{AD4E81BC-8303-4C5E-9F66-D7CA9434F7BB}" destId="{9C2326BF-8B08-41D8-AE7C-86B22864C70B}" srcOrd="12" destOrd="0" presId="urn:microsoft.com/office/officeart/2005/8/layout/vProcess5"/>
    <dgm:cxn modelId="{B7FD8D7A-7BD0-4FD3-ABA2-A31A61518B13}" type="presParOf" srcId="{AD4E81BC-8303-4C5E-9F66-D7CA9434F7BB}" destId="{20780447-C693-4C80-A424-6C74E8D3436A}" srcOrd="13" destOrd="0" presId="urn:microsoft.com/office/officeart/2005/8/layout/vProcess5"/>
    <dgm:cxn modelId="{8CC09743-8B6D-417A-93CE-0C48A66A0D37}" type="presParOf" srcId="{AD4E81BC-8303-4C5E-9F66-D7CA9434F7BB}" destId="{573F2410-2FB2-4B5A-9D44-3A9ED969FBB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D1019-4BD1-45A6-BC23-E3CCC3AC8841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266CCD7-CD1F-4CE7-83E3-6DA9E9C1D108}">
      <dgm:prSet phldrT="[Text]"/>
      <dgm:spPr>
        <a:xfrm>
          <a:off x="361366" y="580116"/>
          <a:ext cx="1367161" cy="1186007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Job description		</a:t>
          </a:r>
          <a:endParaRPr lang="en-GB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gm:t>
    </dgm:pt>
    <dgm:pt modelId="{09A8886C-B670-44AD-8014-F48E89E381D0}" type="parTrans" cxnId="{BFFF244C-BCC0-43DF-8ACE-D018E303DC9F}">
      <dgm:prSet/>
      <dgm:spPr/>
      <dgm:t>
        <a:bodyPr/>
        <a:lstStyle/>
        <a:p>
          <a:endParaRPr lang="en-GB"/>
        </a:p>
      </dgm:t>
    </dgm:pt>
    <dgm:pt modelId="{A680495F-03EB-438F-94D1-7B5A34516417}" type="sibTrans" cxnId="{BFFF244C-BCC0-43DF-8ACE-D018E303DC9F}">
      <dgm:prSet/>
      <dgm:spPr/>
      <dgm:t>
        <a:bodyPr/>
        <a:lstStyle/>
        <a:p>
          <a:endParaRPr lang="en-GB"/>
        </a:p>
      </dgm:t>
    </dgm:pt>
    <dgm:pt modelId="{60D46694-13BE-400F-9F95-74F72A8D43B8}">
      <dgm:prSet phldrT="[Text]"/>
      <dgm:spPr>
        <a:xfrm>
          <a:off x="361366" y="1767349"/>
          <a:ext cx="1367161" cy="1660347"/>
        </a:xfrm>
        <a:prstGeom prst="wedgeRectCallout">
          <a:avLst>
            <a:gd name="adj1" fmla="val 62500"/>
            <a:gd name="adj2" fmla="val 20830"/>
          </a:avLst>
        </a:prstGeom>
        <a:solidFill>
          <a:srgbClr val="4BACC6">
            <a:tint val="50000"/>
            <a:hueOff val="-10774846"/>
            <a:satOff val="46375"/>
            <a:lumOff val="125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ＭＳ Ｐゴシック"/>
            <a:cs typeface="+mn-cs"/>
          </a:endParaRPr>
        </a:p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/>
              <a:cs typeface="+mn-cs"/>
            </a:rPr>
            <a:t>I’m laying a brick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ＭＳ Ｐゴシック"/>
            <a:cs typeface="+mn-cs"/>
          </a:endParaRPr>
        </a:p>
      </dgm:t>
    </dgm:pt>
    <dgm:pt modelId="{1F987778-526A-462D-9449-6D2E499A3EA9}" type="parTrans" cxnId="{7C1C2DD9-8C6B-45F4-8E61-9FD88FA06549}">
      <dgm:prSet/>
      <dgm:spPr/>
      <dgm:t>
        <a:bodyPr/>
        <a:lstStyle/>
        <a:p>
          <a:endParaRPr lang="en-GB"/>
        </a:p>
      </dgm:t>
    </dgm:pt>
    <dgm:pt modelId="{830FE484-2E07-4B16-80DC-6B457785178E}" type="sibTrans" cxnId="{7C1C2DD9-8C6B-45F4-8E61-9FD88FA06549}">
      <dgm:prSet/>
      <dgm:spPr/>
      <dgm:t>
        <a:bodyPr/>
        <a:lstStyle/>
        <a:p>
          <a:endParaRPr lang="en-GB"/>
        </a:p>
      </dgm:t>
    </dgm:pt>
    <dgm:pt modelId="{FD904A25-F4F1-4B0B-AAAF-E73CD86181C4}">
      <dgm:prSet phldrT="[Text]"/>
      <dgm:spPr>
        <a:xfrm>
          <a:off x="1768836" y="287496"/>
          <a:ext cx="1740485" cy="1482005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Job description , goal, objective</a:t>
          </a:r>
          <a:endParaRPr lang="en-GB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gm:t>
    </dgm:pt>
    <dgm:pt modelId="{6162460F-4FFF-40EE-825B-396E55CBBAEF}" type="parTrans" cxnId="{C5EDA826-8569-4731-8730-6B293ADE47B2}">
      <dgm:prSet/>
      <dgm:spPr/>
      <dgm:t>
        <a:bodyPr/>
        <a:lstStyle/>
        <a:p>
          <a:endParaRPr lang="en-GB"/>
        </a:p>
      </dgm:t>
    </dgm:pt>
    <dgm:pt modelId="{4EBE64EC-0DE0-490D-BF84-E7B9B5C25953}" type="sibTrans" cxnId="{C5EDA826-8569-4731-8730-6B293ADE47B2}">
      <dgm:prSet/>
      <dgm:spPr/>
      <dgm:t>
        <a:bodyPr/>
        <a:lstStyle/>
        <a:p>
          <a:endParaRPr lang="en-GB"/>
        </a:p>
      </dgm:t>
    </dgm:pt>
    <dgm:pt modelId="{61330BFB-65FA-4655-AB18-BE25FA35D1CF}">
      <dgm:prSet phldrT="[Text]"/>
      <dgm:spPr>
        <a:xfrm>
          <a:off x="1768836" y="1746102"/>
          <a:ext cx="1740485" cy="1798749"/>
        </a:xfrm>
        <a:prstGeom prst="wedgeRectCallout">
          <a:avLst>
            <a:gd name="adj1" fmla="val 62500"/>
            <a:gd name="adj2" fmla="val 2083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/>
              <a:cs typeface="+mn-cs"/>
            </a:rPr>
            <a:t>I’m laying a brick. I plan to complete this wall by Friday &amp; my work group plans to complete the whole wing in 3 months </a:t>
          </a:r>
          <a:endParaRPr lang="en-GB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ＭＳ Ｐゴシック"/>
            <a:cs typeface="+mn-cs"/>
          </a:endParaRPr>
        </a:p>
      </dgm:t>
    </dgm:pt>
    <dgm:pt modelId="{9DAB90DF-3E52-4E7E-909C-2AB4BB59568D}" type="parTrans" cxnId="{FF9DDB18-672E-4DCC-BB0F-75069521347E}">
      <dgm:prSet/>
      <dgm:spPr/>
      <dgm:t>
        <a:bodyPr/>
        <a:lstStyle/>
        <a:p>
          <a:endParaRPr lang="en-GB"/>
        </a:p>
      </dgm:t>
    </dgm:pt>
    <dgm:pt modelId="{1471CD97-CB62-4259-8BF5-9B5C51F36AEF}" type="sibTrans" cxnId="{FF9DDB18-672E-4DCC-BB0F-75069521347E}">
      <dgm:prSet/>
      <dgm:spPr/>
      <dgm:t>
        <a:bodyPr/>
        <a:lstStyle/>
        <a:p>
          <a:endParaRPr lang="en-GB"/>
        </a:p>
      </dgm:t>
    </dgm:pt>
    <dgm:pt modelId="{18D24118-4D39-443C-91D1-57735555EB51}">
      <dgm:prSet phldrT="[Text]" custT="1"/>
      <dgm:spPr>
        <a:xfrm>
          <a:off x="3542974" y="42640"/>
          <a:ext cx="2262536" cy="1771963"/>
        </a:xfrm>
        <a:prstGeom prst="rect">
          <a:avLst/>
        </a:prstGeom>
        <a:solidFill>
          <a:srgbClr val="00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2400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Job description, goal, objective, mission</a:t>
          </a:r>
          <a:endParaRPr lang="en-GB" sz="2400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gm:t>
    </dgm:pt>
    <dgm:pt modelId="{4A247AD7-DB8C-475D-8F56-F830BAF75F02}" type="parTrans" cxnId="{148D17C1-63DA-434A-BE8A-E81B19681CD2}">
      <dgm:prSet/>
      <dgm:spPr/>
      <dgm:t>
        <a:bodyPr/>
        <a:lstStyle/>
        <a:p>
          <a:endParaRPr lang="en-GB"/>
        </a:p>
      </dgm:t>
    </dgm:pt>
    <dgm:pt modelId="{104BF075-B2FE-4236-BA55-67F611D111E6}" type="sibTrans" cxnId="{148D17C1-63DA-434A-BE8A-E81B19681CD2}">
      <dgm:prSet/>
      <dgm:spPr/>
      <dgm:t>
        <a:bodyPr/>
        <a:lstStyle/>
        <a:p>
          <a:endParaRPr lang="en-GB"/>
        </a:p>
      </dgm:t>
    </dgm:pt>
    <dgm:pt modelId="{2964ADE3-1794-41B5-A17D-E4C1873E2E49}">
      <dgm:prSet phldrT="[Text]" custT="1"/>
      <dgm:spPr>
        <a:xfrm>
          <a:off x="3542974" y="1766537"/>
          <a:ext cx="2262536" cy="1936915"/>
        </a:xfrm>
        <a:prstGeom prst="wedgeRectCallout">
          <a:avLst>
            <a:gd name="adj1" fmla="val 0"/>
            <a:gd name="adj2" fmla="val 0"/>
          </a:avLst>
        </a:prstGeom>
        <a:solidFill>
          <a:srgbClr val="66FF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GB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ＭＳ Ｐゴシック"/>
            <a:cs typeface="+mn-cs"/>
          </a:endParaRPr>
        </a:p>
        <a:p>
          <a:r>
            <a:rPr lang="en-GB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/>
              <a:cs typeface="+mn-cs"/>
            </a:rPr>
            <a:t>…..and we are all building a tower</a:t>
          </a:r>
          <a:endParaRPr lang="en-GB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ＭＳ Ｐゴシック"/>
            <a:cs typeface="+mn-cs"/>
          </a:endParaRPr>
        </a:p>
      </dgm:t>
    </dgm:pt>
    <dgm:pt modelId="{46273F42-FBFE-4059-A74B-6AC21BC2E7A3}" type="parTrans" cxnId="{0FA59440-C091-4B1E-AC3D-EE3639883281}">
      <dgm:prSet/>
      <dgm:spPr/>
      <dgm:t>
        <a:bodyPr/>
        <a:lstStyle/>
        <a:p>
          <a:endParaRPr lang="en-GB"/>
        </a:p>
      </dgm:t>
    </dgm:pt>
    <dgm:pt modelId="{1A4D67A8-239A-4765-9423-52D4CBB8ABDD}" type="sibTrans" cxnId="{0FA59440-C091-4B1E-AC3D-EE3639883281}">
      <dgm:prSet/>
      <dgm:spPr/>
      <dgm:t>
        <a:bodyPr/>
        <a:lstStyle/>
        <a:p>
          <a:endParaRPr lang="en-GB"/>
        </a:p>
      </dgm:t>
    </dgm:pt>
    <dgm:pt modelId="{4098A3B9-BA66-4B59-8019-CAF6D75F7E5B}" type="pres">
      <dgm:prSet presAssocID="{693D1019-4BD1-45A6-BC23-E3CCC3AC8841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E1780A1-6C0D-4C72-913E-3E39AD2C3C2E}" type="pres">
      <dgm:prSet presAssocID="{18D24118-4D39-443C-91D1-57735555EB51}" presName="ChildAccent3" presStyleCnt="0"/>
      <dgm:spPr/>
    </dgm:pt>
    <dgm:pt modelId="{39F40C77-9C3C-4432-AB4F-3DBABA91BE17}" type="pres">
      <dgm:prSet presAssocID="{18D24118-4D39-443C-91D1-57735555EB51}" presName="ChildAccent" presStyleLbl="alignImgPlace1" presStyleIdx="0" presStyleCnt="3" custScaleX="140077" custScaleY="53962" custLinFactNeighborX="-16101" custLinFactNeighborY="-13632"/>
      <dgm:spPr/>
      <dgm:t>
        <a:bodyPr/>
        <a:lstStyle/>
        <a:p>
          <a:endParaRPr lang="en-GB"/>
        </a:p>
      </dgm:t>
    </dgm:pt>
    <dgm:pt modelId="{46D004AF-C45A-49A0-B996-E0C6AAE429A5}" type="pres">
      <dgm:prSet presAssocID="{18D24118-4D39-443C-91D1-57735555EB51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D0CD5A-C2EE-4472-B59D-47A6C48C34B6}" type="pres">
      <dgm:prSet presAssocID="{18D24118-4D39-443C-91D1-57735555EB51}" presName="Parent3" presStyleLbl="node1" presStyleIdx="0" presStyleCnt="3" custScaleX="140077" custScaleY="231209" custLinFactNeighborX="-16101" custLinFactNeighborY="-1553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67CC31-4375-49C1-B692-C43D254A730E}" type="pres">
      <dgm:prSet presAssocID="{FD904A25-F4F1-4B0B-AAAF-E73CD86181C4}" presName="ChildAccent2" presStyleCnt="0"/>
      <dgm:spPr/>
    </dgm:pt>
    <dgm:pt modelId="{2E20BDDE-FC75-4091-AE16-19E81D7696FB}" type="pres">
      <dgm:prSet presAssocID="{FD904A25-F4F1-4B0B-AAAF-E73CD86181C4}" presName="ChildAccent" presStyleLbl="alignImgPlace1" presStyleIdx="1" presStyleCnt="3" custScaleX="107756" custScaleY="53962" custLinFactNeighborX="-42071" custLinFactNeighborY="-13524"/>
      <dgm:spPr/>
      <dgm:t>
        <a:bodyPr/>
        <a:lstStyle/>
        <a:p>
          <a:endParaRPr lang="en-GB"/>
        </a:p>
      </dgm:t>
    </dgm:pt>
    <dgm:pt modelId="{589A1A3F-A372-4ABE-AF92-2FD9121BF813}" type="pres">
      <dgm:prSet presAssocID="{FD904A25-F4F1-4B0B-AAAF-E73CD86181C4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F4707F-7012-4F97-B1BA-478502AAF7C3}" type="pres">
      <dgm:prSet presAssocID="{FD904A25-F4F1-4B0B-AAAF-E73CD86181C4}" presName="Parent2" presStyleLbl="node1" presStyleIdx="1" presStyleCnt="3" custScaleX="107756" custScaleY="231209" custLinFactNeighborX="-42071" custLinFactNeighborY="-1257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B5EB70-98BA-41EF-A75F-5CD2010196F0}" type="pres">
      <dgm:prSet presAssocID="{7266CCD7-CD1F-4CE7-83E3-6DA9E9C1D108}" presName="ChildAccent1" presStyleCnt="0"/>
      <dgm:spPr/>
    </dgm:pt>
    <dgm:pt modelId="{5C85F3FB-CB7F-45A0-BFE3-340C2F41DEBA}" type="pres">
      <dgm:prSet presAssocID="{7266CCD7-CD1F-4CE7-83E3-6DA9E9C1D108}" presName="ChildAccent" presStyleLbl="alignImgPlace1" presStyleIdx="2" presStyleCnt="3" custScaleX="84643" custScaleY="53962" custLinFactNeighborX="-40766" custLinFactNeighborY="-12042"/>
      <dgm:spPr/>
      <dgm:t>
        <a:bodyPr/>
        <a:lstStyle/>
        <a:p>
          <a:endParaRPr lang="en-GB"/>
        </a:p>
      </dgm:t>
    </dgm:pt>
    <dgm:pt modelId="{5AFD116D-0ABC-42A9-98EF-01CDA6F4694A}" type="pres">
      <dgm:prSet presAssocID="{7266CCD7-CD1F-4CE7-83E3-6DA9E9C1D108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6E0A14-DFE5-4059-8AC5-BE1E46F2FDFC}" type="pres">
      <dgm:prSet presAssocID="{7266CCD7-CD1F-4CE7-83E3-6DA9E9C1D108}" presName="Parent1" presStyleLbl="node1" presStyleIdx="2" presStyleCnt="3" custScaleX="84643" custScaleY="231209" custLinFactNeighborX="-40766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3E0D6C-D574-4957-A5B2-177B00A806D3}" type="presOf" srcId="{60D46694-13BE-400F-9F95-74F72A8D43B8}" destId="{5AFD116D-0ABC-42A9-98EF-01CDA6F4694A}" srcOrd="1" destOrd="0" presId="urn:microsoft.com/office/officeart/2011/layout/InterconnectedBlockProcess"/>
    <dgm:cxn modelId="{0FA59440-C091-4B1E-AC3D-EE3639883281}" srcId="{18D24118-4D39-443C-91D1-57735555EB51}" destId="{2964ADE3-1794-41B5-A17D-E4C1873E2E49}" srcOrd="0" destOrd="0" parTransId="{46273F42-FBFE-4059-A74B-6AC21BC2E7A3}" sibTransId="{1A4D67A8-239A-4765-9423-52D4CBB8ABDD}"/>
    <dgm:cxn modelId="{41AFE447-ED8F-4231-B3DC-D2D394E8FE07}" type="presOf" srcId="{2964ADE3-1794-41B5-A17D-E4C1873E2E49}" destId="{46D004AF-C45A-49A0-B996-E0C6AAE429A5}" srcOrd="1" destOrd="0" presId="urn:microsoft.com/office/officeart/2011/layout/InterconnectedBlockProcess"/>
    <dgm:cxn modelId="{03602E02-B4AD-4A46-9165-0D5B760479BB}" type="presOf" srcId="{61330BFB-65FA-4655-AB18-BE25FA35D1CF}" destId="{2E20BDDE-FC75-4091-AE16-19E81D7696FB}" srcOrd="0" destOrd="0" presId="urn:microsoft.com/office/officeart/2011/layout/InterconnectedBlockProcess"/>
    <dgm:cxn modelId="{BFFF244C-BCC0-43DF-8ACE-D018E303DC9F}" srcId="{693D1019-4BD1-45A6-BC23-E3CCC3AC8841}" destId="{7266CCD7-CD1F-4CE7-83E3-6DA9E9C1D108}" srcOrd="0" destOrd="0" parTransId="{09A8886C-B670-44AD-8014-F48E89E381D0}" sibTransId="{A680495F-03EB-438F-94D1-7B5A34516417}"/>
    <dgm:cxn modelId="{B0DA2CD3-CA0F-4D2E-92A7-3104338A2437}" type="presOf" srcId="{61330BFB-65FA-4655-AB18-BE25FA35D1CF}" destId="{589A1A3F-A372-4ABE-AF92-2FD9121BF813}" srcOrd="1" destOrd="0" presId="urn:microsoft.com/office/officeart/2011/layout/InterconnectedBlockProcess"/>
    <dgm:cxn modelId="{C5EDA826-8569-4731-8730-6B293ADE47B2}" srcId="{693D1019-4BD1-45A6-BC23-E3CCC3AC8841}" destId="{FD904A25-F4F1-4B0B-AAAF-E73CD86181C4}" srcOrd="1" destOrd="0" parTransId="{6162460F-4FFF-40EE-825B-396E55CBBAEF}" sibTransId="{4EBE64EC-0DE0-490D-BF84-E7B9B5C25953}"/>
    <dgm:cxn modelId="{7C1C2DD9-8C6B-45F4-8E61-9FD88FA06549}" srcId="{7266CCD7-CD1F-4CE7-83E3-6DA9E9C1D108}" destId="{60D46694-13BE-400F-9F95-74F72A8D43B8}" srcOrd="0" destOrd="0" parTransId="{1F987778-526A-462D-9449-6D2E499A3EA9}" sibTransId="{830FE484-2E07-4B16-80DC-6B457785178E}"/>
    <dgm:cxn modelId="{FF9DDB18-672E-4DCC-BB0F-75069521347E}" srcId="{FD904A25-F4F1-4B0B-AAAF-E73CD86181C4}" destId="{61330BFB-65FA-4655-AB18-BE25FA35D1CF}" srcOrd="0" destOrd="0" parTransId="{9DAB90DF-3E52-4E7E-909C-2AB4BB59568D}" sibTransId="{1471CD97-CB62-4259-8BF5-9B5C51F36AEF}"/>
    <dgm:cxn modelId="{C49224B0-8396-43EF-A351-9D7656644368}" type="presOf" srcId="{60D46694-13BE-400F-9F95-74F72A8D43B8}" destId="{5C85F3FB-CB7F-45A0-BFE3-340C2F41DEBA}" srcOrd="0" destOrd="0" presId="urn:microsoft.com/office/officeart/2011/layout/InterconnectedBlockProcess"/>
    <dgm:cxn modelId="{D1771DA2-CA21-42E4-B773-91C11EE22FF7}" type="presOf" srcId="{693D1019-4BD1-45A6-BC23-E3CCC3AC8841}" destId="{4098A3B9-BA66-4B59-8019-CAF6D75F7E5B}" srcOrd="0" destOrd="0" presId="urn:microsoft.com/office/officeart/2011/layout/InterconnectedBlockProcess"/>
    <dgm:cxn modelId="{7B01B324-E4A1-4174-87E0-1E4FBCFFE7F7}" type="presOf" srcId="{2964ADE3-1794-41B5-A17D-E4C1873E2E49}" destId="{39F40C77-9C3C-4432-AB4F-3DBABA91BE17}" srcOrd="0" destOrd="0" presId="urn:microsoft.com/office/officeart/2011/layout/InterconnectedBlockProcess"/>
    <dgm:cxn modelId="{D7C5B6FC-82EF-4253-AEA1-9100263F7385}" type="presOf" srcId="{7266CCD7-CD1F-4CE7-83E3-6DA9E9C1D108}" destId="{FB6E0A14-DFE5-4059-8AC5-BE1E46F2FDFC}" srcOrd="0" destOrd="0" presId="urn:microsoft.com/office/officeart/2011/layout/InterconnectedBlockProcess"/>
    <dgm:cxn modelId="{148D17C1-63DA-434A-BE8A-E81B19681CD2}" srcId="{693D1019-4BD1-45A6-BC23-E3CCC3AC8841}" destId="{18D24118-4D39-443C-91D1-57735555EB51}" srcOrd="2" destOrd="0" parTransId="{4A247AD7-DB8C-475D-8F56-F830BAF75F02}" sibTransId="{104BF075-B2FE-4236-BA55-67F611D111E6}"/>
    <dgm:cxn modelId="{CB74C04C-456F-49EB-9E3D-C5251A1764FA}" type="presOf" srcId="{FD904A25-F4F1-4B0B-AAAF-E73CD86181C4}" destId="{5FF4707F-7012-4F97-B1BA-478502AAF7C3}" srcOrd="0" destOrd="0" presId="urn:microsoft.com/office/officeart/2011/layout/InterconnectedBlockProcess"/>
    <dgm:cxn modelId="{14E7A475-77E5-4B90-A50C-CDC4D808C4EB}" type="presOf" srcId="{18D24118-4D39-443C-91D1-57735555EB51}" destId="{6FD0CD5A-C2EE-4472-B59D-47A6C48C34B6}" srcOrd="0" destOrd="0" presId="urn:microsoft.com/office/officeart/2011/layout/InterconnectedBlockProcess"/>
    <dgm:cxn modelId="{E9DA6FAB-6EE9-47BA-BA9C-E192961C66B6}" type="presParOf" srcId="{4098A3B9-BA66-4B59-8019-CAF6D75F7E5B}" destId="{2E1780A1-6C0D-4C72-913E-3E39AD2C3C2E}" srcOrd="0" destOrd="0" presId="urn:microsoft.com/office/officeart/2011/layout/InterconnectedBlockProcess"/>
    <dgm:cxn modelId="{9752CDFB-F4F3-4194-8BD0-53ACABC67363}" type="presParOf" srcId="{2E1780A1-6C0D-4C72-913E-3E39AD2C3C2E}" destId="{39F40C77-9C3C-4432-AB4F-3DBABA91BE17}" srcOrd="0" destOrd="0" presId="urn:microsoft.com/office/officeart/2011/layout/InterconnectedBlockProcess"/>
    <dgm:cxn modelId="{0379A7D4-AB49-4E9E-A3B8-50395E914DC7}" type="presParOf" srcId="{4098A3B9-BA66-4B59-8019-CAF6D75F7E5B}" destId="{46D004AF-C45A-49A0-B996-E0C6AAE429A5}" srcOrd="1" destOrd="0" presId="urn:microsoft.com/office/officeart/2011/layout/InterconnectedBlockProcess"/>
    <dgm:cxn modelId="{C1C6E07C-1D2E-41EC-88B3-9BFA8BD16F28}" type="presParOf" srcId="{4098A3B9-BA66-4B59-8019-CAF6D75F7E5B}" destId="{6FD0CD5A-C2EE-4472-B59D-47A6C48C34B6}" srcOrd="2" destOrd="0" presId="urn:microsoft.com/office/officeart/2011/layout/InterconnectedBlockProcess"/>
    <dgm:cxn modelId="{ED5F6591-C310-4B9E-85E1-9ABC46B06A60}" type="presParOf" srcId="{4098A3B9-BA66-4B59-8019-CAF6D75F7E5B}" destId="{9E67CC31-4375-49C1-B692-C43D254A730E}" srcOrd="3" destOrd="0" presId="urn:microsoft.com/office/officeart/2011/layout/InterconnectedBlockProcess"/>
    <dgm:cxn modelId="{E120D9D5-4125-412F-A007-438F3CD99A87}" type="presParOf" srcId="{9E67CC31-4375-49C1-B692-C43D254A730E}" destId="{2E20BDDE-FC75-4091-AE16-19E81D7696FB}" srcOrd="0" destOrd="0" presId="urn:microsoft.com/office/officeart/2011/layout/InterconnectedBlockProcess"/>
    <dgm:cxn modelId="{4E575ED0-B359-4D94-B476-2FBE63899077}" type="presParOf" srcId="{4098A3B9-BA66-4B59-8019-CAF6D75F7E5B}" destId="{589A1A3F-A372-4ABE-AF92-2FD9121BF813}" srcOrd="4" destOrd="0" presId="urn:microsoft.com/office/officeart/2011/layout/InterconnectedBlockProcess"/>
    <dgm:cxn modelId="{8D5EB095-2165-44D5-A751-A385E771BB52}" type="presParOf" srcId="{4098A3B9-BA66-4B59-8019-CAF6D75F7E5B}" destId="{5FF4707F-7012-4F97-B1BA-478502AAF7C3}" srcOrd="5" destOrd="0" presId="urn:microsoft.com/office/officeart/2011/layout/InterconnectedBlockProcess"/>
    <dgm:cxn modelId="{B6CC23B5-279C-46AE-8484-78DD3AC15F3A}" type="presParOf" srcId="{4098A3B9-BA66-4B59-8019-CAF6D75F7E5B}" destId="{E7B5EB70-98BA-41EF-A75F-5CD2010196F0}" srcOrd="6" destOrd="0" presId="urn:microsoft.com/office/officeart/2011/layout/InterconnectedBlockProcess"/>
    <dgm:cxn modelId="{52700B4D-7E00-4C35-BDD1-8B379FDFCA33}" type="presParOf" srcId="{E7B5EB70-98BA-41EF-A75F-5CD2010196F0}" destId="{5C85F3FB-CB7F-45A0-BFE3-340C2F41DEBA}" srcOrd="0" destOrd="0" presId="urn:microsoft.com/office/officeart/2011/layout/InterconnectedBlockProcess"/>
    <dgm:cxn modelId="{CFE8B7B1-F9A0-4C2D-9398-A27E6A318AA2}" type="presParOf" srcId="{4098A3B9-BA66-4B59-8019-CAF6D75F7E5B}" destId="{5AFD116D-0ABC-42A9-98EF-01CDA6F4694A}" srcOrd="7" destOrd="0" presId="urn:microsoft.com/office/officeart/2011/layout/InterconnectedBlockProcess"/>
    <dgm:cxn modelId="{AE78EC5A-4219-4E9A-829A-54C855DC8449}" type="presParOf" srcId="{4098A3B9-BA66-4B59-8019-CAF6D75F7E5B}" destId="{FB6E0A14-DFE5-4059-8AC5-BE1E46F2FDFC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7CAA22-3372-1948-BA4E-4AFD07FA7100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E6D71-85E1-9C48-9A38-BA9BAE6E306B}">
      <dgm:prSet phldrT="[Text]"/>
      <dgm:spPr>
        <a:xfrm rot="16200000">
          <a:off x="0" y="19260"/>
          <a:ext cx="2279068" cy="2279068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rgbClr val="8CBCD6"/>
            </a:gs>
            <a:gs pos="100000">
              <a:srgbClr val="FFFFFF"/>
            </a:gs>
          </a:gsLst>
          <a:lin ang="108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Individual</a:t>
          </a:r>
          <a:endParaRPr lang="en-US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1B462551-EBF7-A24C-81C3-9F8B7044C848}" type="parTrans" cxnId="{BFDDFF89-FD71-BD41-9610-6D8B543A036D}">
      <dgm:prSet/>
      <dgm:spPr/>
      <dgm:t>
        <a:bodyPr/>
        <a:lstStyle/>
        <a:p>
          <a:endParaRPr lang="en-US" b="1">
            <a:latin typeface="Arial"/>
            <a:cs typeface="Arial"/>
          </a:endParaRPr>
        </a:p>
      </dgm:t>
    </dgm:pt>
    <dgm:pt modelId="{A33651B8-7FA8-2646-95C9-DFE9E8791008}" type="sibTrans" cxnId="{BFDDFF89-FD71-BD41-9610-6D8B543A036D}">
      <dgm:prSet/>
      <dgm:spPr/>
      <dgm:t>
        <a:bodyPr/>
        <a:lstStyle/>
        <a:p>
          <a:endParaRPr lang="en-US" b="1">
            <a:latin typeface="Arial"/>
            <a:cs typeface="Arial"/>
          </a:endParaRPr>
        </a:p>
      </dgm:t>
    </dgm:pt>
    <dgm:pt modelId="{B5C24551-96CF-5948-BC1D-F16D969E1133}">
      <dgm:prSet/>
      <dgm:spPr>
        <a:xfrm rot="5400000">
          <a:off x="2393135" y="19260"/>
          <a:ext cx="2279068" cy="2279068"/>
        </a:xfrm>
        <a:prstGeom prst="downArrow">
          <a:avLst>
            <a:gd name="adj1" fmla="val 50000"/>
            <a:gd name="adj2" fmla="val 3500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Organisation</a:t>
          </a:r>
          <a:endParaRPr lang="en-US" b="1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gm:t>
    </dgm:pt>
    <dgm:pt modelId="{EF4FA0AB-A925-314A-A393-F11BBD89B738}" type="parTrans" cxnId="{B39EF621-C2CB-FB4F-A641-867D126C5B6B}">
      <dgm:prSet/>
      <dgm:spPr/>
      <dgm:t>
        <a:bodyPr/>
        <a:lstStyle/>
        <a:p>
          <a:endParaRPr lang="en-US"/>
        </a:p>
      </dgm:t>
    </dgm:pt>
    <dgm:pt modelId="{3B945807-1492-0B48-8842-C9C463603AAC}" type="sibTrans" cxnId="{B39EF621-C2CB-FB4F-A641-867D126C5B6B}">
      <dgm:prSet/>
      <dgm:spPr/>
      <dgm:t>
        <a:bodyPr/>
        <a:lstStyle/>
        <a:p>
          <a:endParaRPr lang="en-US"/>
        </a:p>
      </dgm:t>
    </dgm:pt>
    <dgm:pt modelId="{8457F637-300F-7248-8779-620A58956F14}" type="pres">
      <dgm:prSet presAssocID="{1F7CAA22-3372-1948-BA4E-4AFD07FA71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FFE551-5236-D74C-A99F-AF6C610993CE}" type="pres">
      <dgm:prSet presAssocID="{174E6D71-85E1-9C48-9A38-BA9BAE6E306B}" presName="arrow" presStyleLbl="node1" presStyleIdx="0" presStyleCnt="2" custRadScaleRad="101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019E4-9A1A-F340-8ACA-F29C65FB3ED9}" type="pres">
      <dgm:prSet presAssocID="{B5C24551-96CF-5948-BC1D-F16D969E1133}" presName="arrow" presStyleLbl="node1" presStyleIdx="1" presStyleCnt="2" custRadScaleRad="101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EF621-C2CB-FB4F-A641-867D126C5B6B}" srcId="{1F7CAA22-3372-1948-BA4E-4AFD07FA7100}" destId="{B5C24551-96CF-5948-BC1D-F16D969E1133}" srcOrd="1" destOrd="0" parTransId="{EF4FA0AB-A925-314A-A393-F11BBD89B738}" sibTransId="{3B945807-1492-0B48-8842-C9C463603AAC}"/>
    <dgm:cxn modelId="{B7B61325-3573-4058-9186-3316D29752D3}" type="presOf" srcId="{B5C24551-96CF-5948-BC1D-F16D969E1133}" destId="{56B019E4-9A1A-F340-8ACA-F29C65FB3ED9}" srcOrd="0" destOrd="0" presId="urn:microsoft.com/office/officeart/2005/8/layout/arrow5"/>
    <dgm:cxn modelId="{6DB0CD9D-2DEA-4F8F-BE65-1456CEB6BAB2}" type="presOf" srcId="{174E6D71-85E1-9C48-9A38-BA9BAE6E306B}" destId="{6DFFE551-5236-D74C-A99F-AF6C610993CE}" srcOrd="0" destOrd="0" presId="urn:microsoft.com/office/officeart/2005/8/layout/arrow5"/>
    <dgm:cxn modelId="{BFDDFF89-FD71-BD41-9610-6D8B543A036D}" srcId="{1F7CAA22-3372-1948-BA4E-4AFD07FA7100}" destId="{174E6D71-85E1-9C48-9A38-BA9BAE6E306B}" srcOrd="0" destOrd="0" parTransId="{1B462551-EBF7-A24C-81C3-9F8B7044C848}" sibTransId="{A33651B8-7FA8-2646-95C9-DFE9E8791008}"/>
    <dgm:cxn modelId="{D893EDBA-26B5-44DE-B606-C7A030EA7A34}" type="presOf" srcId="{1F7CAA22-3372-1948-BA4E-4AFD07FA7100}" destId="{8457F637-300F-7248-8779-620A58956F14}" srcOrd="0" destOrd="0" presId="urn:microsoft.com/office/officeart/2005/8/layout/arrow5"/>
    <dgm:cxn modelId="{EEACE21C-ABBB-42D7-A620-548E7C3B4448}" type="presParOf" srcId="{8457F637-300F-7248-8779-620A58956F14}" destId="{6DFFE551-5236-D74C-A99F-AF6C610993CE}" srcOrd="0" destOrd="0" presId="urn:microsoft.com/office/officeart/2005/8/layout/arrow5"/>
    <dgm:cxn modelId="{822FC640-B5C1-4E3B-8908-A0B40A719BBB}" type="presParOf" srcId="{8457F637-300F-7248-8779-620A58956F14}" destId="{56B019E4-9A1A-F340-8ACA-F29C65FB3ED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0DA33-7B10-49A5-972D-1E2EFB3306B0}">
      <dsp:nvSpPr>
        <dsp:cNvPr id="0" name=""/>
        <dsp:cNvSpPr/>
      </dsp:nvSpPr>
      <dsp:spPr>
        <a:xfrm>
          <a:off x="0" y="0"/>
          <a:ext cx="2741988" cy="544711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Clearly defined</a:t>
          </a:r>
          <a:endParaRPr lang="en-GB" sz="18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15954" y="15954"/>
        <a:ext cx="2090471" cy="512803"/>
      </dsp:txXfrm>
    </dsp:sp>
    <dsp:sp modelId="{45D543FF-4400-442E-A0D7-F9DDB611784D}">
      <dsp:nvSpPr>
        <dsp:cNvPr id="0" name=""/>
        <dsp:cNvSpPr/>
      </dsp:nvSpPr>
      <dsp:spPr>
        <a:xfrm>
          <a:off x="204758" y="620365"/>
          <a:ext cx="2741988" cy="544711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Challenging</a:t>
          </a:r>
          <a:endParaRPr lang="en-GB" sz="18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20712" y="636319"/>
        <a:ext cx="2151259" cy="512803"/>
      </dsp:txXfrm>
    </dsp:sp>
    <dsp:sp modelId="{42C97771-CB54-4BCD-865B-9D3F5D99846F}">
      <dsp:nvSpPr>
        <dsp:cNvPr id="0" name=""/>
        <dsp:cNvSpPr/>
      </dsp:nvSpPr>
      <dsp:spPr>
        <a:xfrm>
          <a:off x="409517" y="1240731"/>
          <a:ext cx="2741988" cy="544711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Committed to</a:t>
          </a:r>
          <a:endParaRPr lang="en-GB" sz="18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25471" y="1256685"/>
        <a:ext cx="2151259" cy="512803"/>
      </dsp:txXfrm>
    </dsp:sp>
    <dsp:sp modelId="{D3419E51-76D1-462B-B514-BB35669F4361}">
      <dsp:nvSpPr>
        <dsp:cNvPr id="0" name=""/>
        <dsp:cNvSpPr/>
      </dsp:nvSpPr>
      <dsp:spPr>
        <a:xfrm>
          <a:off x="614276" y="1861097"/>
          <a:ext cx="2741988" cy="544711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Regular Feedback</a:t>
          </a:r>
          <a:endParaRPr lang="en-GB" sz="18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630230" y="1877051"/>
        <a:ext cx="2151259" cy="512803"/>
      </dsp:txXfrm>
    </dsp:sp>
    <dsp:sp modelId="{04200C7F-EF02-46D6-B251-B8FA839F9FE1}">
      <dsp:nvSpPr>
        <dsp:cNvPr id="0" name=""/>
        <dsp:cNvSpPr/>
      </dsp:nvSpPr>
      <dsp:spPr>
        <a:xfrm>
          <a:off x="819035" y="2481462"/>
          <a:ext cx="2741988" cy="544711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Recognise complexity</a:t>
          </a:r>
          <a:endParaRPr lang="en-GB" sz="18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834989" y="2497416"/>
        <a:ext cx="2151259" cy="512803"/>
      </dsp:txXfrm>
    </dsp:sp>
    <dsp:sp modelId="{6BBCF736-418A-46AD-991B-592344BDC3DF}">
      <dsp:nvSpPr>
        <dsp:cNvPr id="0" name=""/>
        <dsp:cNvSpPr/>
      </dsp:nvSpPr>
      <dsp:spPr>
        <a:xfrm>
          <a:off x="2387926" y="397941"/>
          <a:ext cx="354062" cy="354062"/>
        </a:xfrm>
        <a:prstGeom prst="downArrow">
          <a:avLst>
            <a:gd name="adj1" fmla="val 55000"/>
            <a:gd name="adj2" fmla="val 45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467590" y="397941"/>
        <a:ext cx="194734" cy="266432"/>
      </dsp:txXfrm>
    </dsp:sp>
    <dsp:sp modelId="{031A00B5-633F-41E2-B286-4600DD951ACC}">
      <dsp:nvSpPr>
        <dsp:cNvPr id="0" name=""/>
        <dsp:cNvSpPr/>
      </dsp:nvSpPr>
      <dsp:spPr>
        <a:xfrm>
          <a:off x="2592685" y="1018307"/>
          <a:ext cx="354062" cy="354062"/>
        </a:xfrm>
        <a:prstGeom prst="downArrow">
          <a:avLst>
            <a:gd name="adj1" fmla="val 55000"/>
            <a:gd name="adj2" fmla="val 45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672349" y="1018307"/>
        <a:ext cx="194734" cy="266432"/>
      </dsp:txXfrm>
    </dsp:sp>
    <dsp:sp modelId="{8383DFF8-3BEF-4641-AFEE-9C73010EA5A3}">
      <dsp:nvSpPr>
        <dsp:cNvPr id="0" name=""/>
        <dsp:cNvSpPr/>
      </dsp:nvSpPr>
      <dsp:spPr>
        <a:xfrm>
          <a:off x="2797443" y="1629594"/>
          <a:ext cx="354062" cy="354062"/>
        </a:xfrm>
        <a:prstGeom prst="downArrow">
          <a:avLst>
            <a:gd name="adj1" fmla="val 55000"/>
            <a:gd name="adj2" fmla="val 45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877107" y="1629594"/>
        <a:ext cx="194734" cy="266432"/>
      </dsp:txXfrm>
    </dsp:sp>
    <dsp:sp modelId="{97024548-3D3A-47C0-A068-C5822CFC3F10}">
      <dsp:nvSpPr>
        <dsp:cNvPr id="0" name=""/>
        <dsp:cNvSpPr/>
      </dsp:nvSpPr>
      <dsp:spPr>
        <a:xfrm>
          <a:off x="3002202" y="2256012"/>
          <a:ext cx="354062" cy="354062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081866" y="2256012"/>
        <a:ext cx="194734" cy="266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40C77-9C3C-4432-AB4F-3DBABA91BE17}">
      <dsp:nvSpPr>
        <dsp:cNvPr id="0" name=""/>
        <dsp:cNvSpPr/>
      </dsp:nvSpPr>
      <dsp:spPr>
        <a:xfrm>
          <a:off x="3542974" y="1766537"/>
          <a:ext cx="2262536" cy="1936915"/>
        </a:xfrm>
        <a:prstGeom prst="wedgeRectCallout">
          <a:avLst>
            <a:gd name="adj1" fmla="val 0"/>
            <a:gd name="adj2" fmla="val 0"/>
          </a:avLst>
        </a:prstGeom>
        <a:solidFill>
          <a:srgbClr val="66FF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ＭＳ Ｐゴシック"/>
            <a:cs typeface="+mn-cs"/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/>
              <a:cs typeface="+mn-cs"/>
            </a:rPr>
            <a:t>…..and we are all building a tower</a:t>
          </a:r>
          <a:endParaRPr lang="en-GB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ＭＳ Ｐゴシック"/>
            <a:cs typeface="+mn-cs"/>
          </a:endParaRPr>
        </a:p>
      </dsp:txBody>
      <dsp:txXfrm>
        <a:off x="3830118" y="1766537"/>
        <a:ext cx="1975392" cy="1936915"/>
      </dsp:txXfrm>
    </dsp:sp>
    <dsp:sp modelId="{6FD0CD5A-C2EE-4472-B59D-47A6C48C34B6}">
      <dsp:nvSpPr>
        <dsp:cNvPr id="0" name=""/>
        <dsp:cNvSpPr/>
      </dsp:nvSpPr>
      <dsp:spPr>
        <a:xfrm>
          <a:off x="3542974" y="42640"/>
          <a:ext cx="2262536" cy="1771963"/>
        </a:xfrm>
        <a:prstGeom prst="rect">
          <a:avLst/>
        </a:prstGeom>
        <a:solidFill>
          <a:srgbClr val="00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Job description, goal, objective, mission</a:t>
          </a:r>
          <a:endParaRPr lang="en-GB" sz="2400" kern="1200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sp:txBody>
      <dsp:txXfrm>
        <a:off x="3542974" y="42640"/>
        <a:ext cx="2262536" cy="1771963"/>
      </dsp:txXfrm>
    </dsp:sp>
    <dsp:sp modelId="{2E20BDDE-FC75-4091-AE16-19E81D7696FB}">
      <dsp:nvSpPr>
        <dsp:cNvPr id="0" name=""/>
        <dsp:cNvSpPr/>
      </dsp:nvSpPr>
      <dsp:spPr>
        <a:xfrm>
          <a:off x="1768836" y="1746102"/>
          <a:ext cx="1740485" cy="1798749"/>
        </a:xfrm>
        <a:prstGeom prst="wedgeRectCallout">
          <a:avLst>
            <a:gd name="adj1" fmla="val 62500"/>
            <a:gd name="adj2" fmla="val 20830"/>
          </a:avLst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/>
              <a:cs typeface="+mn-cs"/>
            </a:rPr>
            <a:t>I’m laying a brick. I plan to complete this wall by Friday &amp; my work group plans to complete the whole wing in 3 months </a:t>
          </a:r>
          <a:endParaRPr lang="en-GB" sz="150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ＭＳ Ｐゴシック"/>
            <a:cs typeface="+mn-cs"/>
          </a:endParaRPr>
        </a:p>
      </dsp:txBody>
      <dsp:txXfrm>
        <a:off x="1989725" y="1746102"/>
        <a:ext cx="1519595" cy="1798749"/>
      </dsp:txXfrm>
    </dsp:sp>
    <dsp:sp modelId="{5FF4707F-7012-4F97-B1BA-478502AAF7C3}">
      <dsp:nvSpPr>
        <dsp:cNvPr id="0" name=""/>
        <dsp:cNvSpPr/>
      </dsp:nvSpPr>
      <dsp:spPr>
        <a:xfrm>
          <a:off x="1768836" y="287496"/>
          <a:ext cx="1740485" cy="1482005"/>
        </a:xfrm>
        <a:prstGeom prst="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Job description , goal, objective</a:t>
          </a:r>
          <a:endParaRPr lang="en-GB" sz="1700" kern="1200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sp:txBody>
      <dsp:txXfrm>
        <a:off x="1768836" y="287496"/>
        <a:ext cx="1740485" cy="1482005"/>
      </dsp:txXfrm>
    </dsp:sp>
    <dsp:sp modelId="{5C85F3FB-CB7F-45A0-BFE3-340C2F41DEBA}">
      <dsp:nvSpPr>
        <dsp:cNvPr id="0" name=""/>
        <dsp:cNvSpPr/>
      </dsp:nvSpPr>
      <dsp:spPr>
        <a:xfrm>
          <a:off x="361366" y="1767349"/>
          <a:ext cx="1367161" cy="1660347"/>
        </a:xfrm>
        <a:prstGeom prst="wedgeRectCallout">
          <a:avLst>
            <a:gd name="adj1" fmla="val 62500"/>
            <a:gd name="adj2" fmla="val 20830"/>
          </a:avLst>
        </a:prstGeom>
        <a:solidFill>
          <a:srgbClr val="4BACC6">
            <a:tint val="50000"/>
            <a:hueOff val="-10774846"/>
            <a:satOff val="46375"/>
            <a:lumOff val="125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ＭＳ Ｐゴシック"/>
            <a:cs typeface="+mn-cs"/>
          </a:endParaRPr>
        </a:p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ＭＳ Ｐゴシック"/>
              <a:cs typeface="+mn-cs"/>
            </a:rPr>
            <a:t>I’m laying a brick</a:t>
          </a:r>
          <a:endParaRPr lang="en-GB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ＭＳ Ｐゴシック"/>
            <a:cs typeface="+mn-cs"/>
          </a:endParaRPr>
        </a:p>
      </dsp:txBody>
      <dsp:txXfrm>
        <a:off x="534876" y="1767349"/>
        <a:ext cx="1193651" cy="1660347"/>
      </dsp:txXfrm>
    </dsp:sp>
    <dsp:sp modelId="{FB6E0A14-DFE5-4059-8AC5-BE1E46F2FDFC}">
      <dsp:nvSpPr>
        <dsp:cNvPr id="0" name=""/>
        <dsp:cNvSpPr/>
      </dsp:nvSpPr>
      <dsp:spPr>
        <a:xfrm>
          <a:off x="361366" y="580116"/>
          <a:ext cx="1367161" cy="1186007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Job description		</a:t>
          </a:r>
          <a:endParaRPr lang="en-GB" sz="1700" kern="1200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sp:txBody>
      <dsp:txXfrm>
        <a:off x="361366" y="580116"/>
        <a:ext cx="1367161" cy="1186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FE551-5236-D74C-A99F-AF6C610993CE}">
      <dsp:nvSpPr>
        <dsp:cNvPr id="0" name=""/>
        <dsp:cNvSpPr/>
      </dsp:nvSpPr>
      <dsp:spPr>
        <a:xfrm rot="16200000">
          <a:off x="0" y="19260"/>
          <a:ext cx="2279068" cy="2279068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rgbClr val="8CBCD6"/>
            </a:gs>
            <a:gs pos="100000">
              <a:srgbClr val="FFFFFF"/>
            </a:gs>
          </a:gsLst>
          <a:lin ang="108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Individual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 rot="5400000">
        <a:off x="1" y="589026"/>
        <a:ext cx="1880231" cy="1139534"/>
      </dsp:txXfrm>
    </dsp:sp>
    <dsp:sp modelId="{56B019E4-9A1A-F340-8ACA-F29C65FB3ED9}">
      <dsp:nvSpPr>
        <dsp:cNvPr id="0" name=""/>
        <dsp:cNvSpPr/>
      </dsp:nvSpPr>
      <dsp:spPr>
        <a:xfrm rot="5400000">
          <a:off x="2393135" y="19260"/>
          <a:ext cx="2279068" cy="2279068"/>
        </a:xfrm>
        <a:prstGeom prst="downArrow">
          <a:avLst>
            <a:gd name="adj1" fmla="val 50000"/>
            <a:gd name="adj2" fmla="val 3500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  <a:latin typeface="Arial"/>
              <a:ea typeface="ＭＳ Ｐゴシック"/>
              <a:cs typeface="Arial"/>
            </a:rPr>
            <a:t>Organisation</a:t>
          </a:r>
          <a:endParaRPr lang="en-US" sz="2000" b="1" kern="1200" dirty="0">
            <a:solidFill>
              <a:sysClr val="windowText" lastClr="000000"/>
            </a:solidFill>
            <a:latin typeface="Arial"/>
            <a:ea typeface="ＭＳ Ｐゴシック"/>
            <a:cs typeface="Arial"/>
          </a:endParaRPr>
        </a:p>
      </dsp:txBody>
      <dsp:txXfrm rot="-5400000">
        <a:off x="2791973" y="589027"/>
        <a:ext cx="1880231" cy="1139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6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8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7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4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5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5728819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 </a:t>
            </a:r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Motivating your Team</a:t>
            </a:r>
          </a:p>
          <a:p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Knowledgecast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5214019" y="1329922"/>
            <a:ext cx="6915307" cy="44919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Mullins (2016)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99623" y="356785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Key Theories of Work Motivation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4" name="Picture 6" descr="F:\Powerpoint\pe_uk\PE105-Mullins\Final_Files\GIF\ch07\C07NF004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AE5E4"/>
              </a:clrFrom>
              <a:clrTo>
                <a:srgbClr val="DAE5E4">
                  <a:alpha val="0"/>
                </a:srgbClr>
              </a:clrTo>
            </a:clrChange>
          </a:blip>
          <a:srcRect l="12060" t="3595" r="11163" b="3616"/>
          <a:stretch/>
        </p:blipFill>
        <p:spPr bwMode="auto">
          <a:xfrm>
            <a:off x="5868719" y="1474988"/>
            <a:ext cx="5032107" cy="5118706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229" y="1097154"/>
            <a:ext cx="3882790" cy="5652813"/>
          </a:xfrm>
          <a:prstGeom prst="rect">
            <a:avLst/>
          </a:prstGeom>
          <a:solidFill>
            <a:srgbClr val="EEECE1"/>
          </a:solidFill>
          <a:ln>
            <a:solidFill>
              <a:srgbClr val="000066"/>
            </a:solidFill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Content theories 1950s – early 1960s </a:t>
            </a:r>
            <a:b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search for specific things within individuals that initiate, direct, sustain &amp; stop behaviour - internal factors that energise and motivate behaviour</a:t>
            </a:r>
            <a:b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Maslow, Herzberg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Process theories mid 1960s </a:t>
            </a:r>
            <a:b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explain how behaviour is initiated, directed, sustained and stopped</a:t>
            </a:r>
            <a:b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Vroom Expectancy theory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Goal setting theory (late 1960s)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Goals increase performance, defined as easy/low: difficult/high performance</a:t>
            </a:r>
            <a:b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Locke</a:t>
            </a: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Self efficacy theory (1970s)</a:t>
            </a:r>
            <a:b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GB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a person’s perception of their belief that they have the power to achieve goals whether capable or not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Arial" pitchFamily="-60" charset="0"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Bandura Self Efficacy</a:t>
            </a:r>
          </a:p>
        </p:txBody>
      </p:sp>
    </p:spTree>
    <p:extLst>
      <p:ext uri="{BB962C8B-B14F-4D97-AF65-F5344CB8AC3E}">
        <p14:creationId xmlns:p14="http://schemas.microsoft.com/office/powerpoint/2010/main" val="5297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573110" y="480700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Content Theories:</a:t>
            </a:r>
            <a:br>
              <a:rPr lang="en-US" sz="2800" dirty="0" smtClean="0">
                <a:ea typeface="Arial" pitchFamily="-60" charset="0"/>
                <a:cs typeface="Arial" pitchFamily="-60" charset="0"/>
              </a:rPr>
            </a:br>
            <a:r>
              <a:rPr lang="en-US" sz="2800" dirty="0" smtClean="0">
                <a:solidFill>
                  <a:srgbClr val="FF0000"/>
                </a:solidFill>
                <a:ea typeface="Arial" pitchFamily="-60" charset="0"/>
                <a:cs typeface="Arial" pitchFamily="-60" charset="0"/>
              </a:rPr>
              <a:t>Maslow</a:t>
            </a:r>
            <a:endParaRPr lang="en-US" sz="2800" dirty="0">
              <a:solidFill>
                <a:srgbClr val="FF0000"/>
              </a:solidFill>
              <a:ea typeface="Arial" pitchFamily="-60" charset="0"/>
              <a:cs typeface="Arial" pitchFamily="-60" charset="0"/>
            </a:endParaRPr>
          </a:p>
        </p:txBody>
      </p:sp>
      <p:pic>
        <p:nvPicPr>
          <p:cNvPr id="3" name="Picture 6" descr="F:\Powerpoint\pe_uk\PE105-Mullins\Final_Files\GIF\ch07\C07NF005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2DFDD"/>
              </a:clrFrom>
              <a:clrTo>
                <a:srgbClr val="D2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5508" r="3772" b="5723"/>
          <a:stretch/>
        </p:blipFill>
        <p:spPr bwMode="auto">
          <a:xfrm>
            <a:off x="845659" y="1945788"/>
            <a:ext cx="4750547" cy="458753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10708784" y="1240553"/>
            <a:ext cx="10283780" cy="3954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Mullins (2016)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6149864" y="1330460"/>
            <a:ext cx="4005262" cy="5818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-60" charset="0"/>
              <a:buNone/>
              <a:defRPr/>
            </a:pPr>
            <a:r>
              <a:rPr lang="en-GB" sz="1800" b="1" dirty="0" smtClean="0">
                <a:latin typeface="Arial"/>
                <a:cs typeface="Arial"/>
              </a:rPr>
              <a:t>LIMITATION in the WORKPLACE:</a:t>
            </a:r>
          </a:p>
          <a:p>
            <a:pPr marL="0" indent="0">
              <a:lnSpc>
                <a:spcPct val="90000"/>
              </a:lnSpc>
              <a:buFont typeface="Arial" pitchFamily="-60" charset="0"/>
              <a:buNone/>
              <a:defRPr/>
            </a:pPr>
            <a:endParaRPr lang="en-GB" sz="1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GB" sz="1800" dirty="0" smtClean="0">
                <a:latin typeface="Arial"/>
                <a:cs typeface="Arial"/>
              </a:rPr>
              <a:t>People do not necessarily satisfy their needs, especially higher-level needs, just through work</a:t>
            </a:r>
            <a:br>
              <a:rPr lang="en-GB" sz="1800" dirty="0" smtClean="0">
                <a:latin typeface="Arial"/>
                <a:cs typeface="Arial"/>
              </a:rPr>
            </a:br>
            <a:endParaRPr lang="en-GB" sz="1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GB" sz="1800" dirty="0" smtClean="0">
                <a:latin typeface="Arial"/>
                <a:cs typeface="Arial"/>
              </a:rPr>
              <a:t>There is doubt about the time that elapses between satisfying lower-level and emergence of higher-level needs</a:t>
            </a:r>
            <a:br>
              <a:rPr lang="en-GB" sz="1800" dirty="0" smtClean="0">
                <a:latin typeface="Arial"/>
                <a:cs typeface="Arial"/>
              </a:rPr>
            </a:br>
            <a:endParaRPr lang="en-GB" sz="1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GB" sz="1800" dirty="0" smtClean="0">
                <a:latin typeface="Arial"/>
                <a:cs typeface="Arial"/>
              </a:rPr>
              <a:t>Some rewards or outcomes may satisfy more than one need</a:t>
            </a:r>
            <a:br>
              <a:rPr lang="en-GB" sz="1800" dirty="0" smtClean="0">
                <a:latin typeface="Arial"/>
                <a:cs typeface="Arial"/>
              </a:rPr>
            </a:br>
            <a:endParaRPr lang="en-GB" sz="1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GB" sz="1800" dirty="0" smtClean="0">
                <a:latin typeface="Arial"/>
                <a:cs typeface="Arial"/>
              </a:rPr>
              <a:t>The motivating factors may not be the same for each person</a:t>
            </a:r>
            <a:br>
              <a:rPr lang="en-GB" sz="1800" dirty="0" smtClean="0">
                <a:latin typeface="Arial"/>
                <a:cs typeface="Arial"/>
              </a:rPr>
            </a:br>
            <a:endParaRPr lang="en-GB" sz="1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GB" sz="1800" dirty="0" smtClean="0">
                <a:latin typeface="Arial"/>
                <a:cs typeface="Arial"/>
              </a:rPr>
              <a:t>Job satisfaction does not necessarily lead to improved performance</a:t>
            </a:r>
            <a:r>
              <a:rPr lang="en-GB" sz="1400" dirty="0" smtClean="0">
                <a:latin typeface="Arial"/>
                <a:cs typeface="Arial"/>
              </a:rPr>
              <a:t>)</a:t>
            </a:r>
            <a:endParaRPr lang="en-GB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096000" y="6194229"/>
            <a:ext cx="6096000" cy="663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594" lvl="0" indent="-228594" algn="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228594" lvl="0" indent="-228594" algn="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Mullins (2016)</a:t>
            </a:r>
          </a:p>
        </p:txBody>
      </p:sp>
      <p:sp>
        <p:nvSpPr>
          <p:cNvPr id="54" name="Title 2"/>
          <p:cNvSpPr txBox="1">
            <a:spLocks/>
          </p:cNvSpPr>
          <p:nvPr/>
        </p:nvSpPr>
        <p:spPr bwMode="auto">
          <a:xfrm>
            <a:off x="220068" y="496524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Content Theories: Maslow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55" name="Text Placeholder 1"/>
          <p:cNvSpPr txBox="1">
            <a:spLocks/>
          </p:cNvSpPr>
          <p:nvPr/>
        </p:nvSpPr>
        <p:spPr bwMode="auto">
          <a:xfrm>
            <a:off x="1444325" y="2366043"/>
            <a:ext cx="6915307" cy="44919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136726" y="1774689"/>
            <a:ext cx="6915310" cy="4844717"/>
            <a:chOff x="248648" y="804861"/>
            <a:chExt cx="6915310" cy="4844717"/>
          </a:xfrm>
        </p:grpSpPr>
        <p:grpSp>
          <p:nvGrpSpPr>
            <p:cNvPr id="57" name="Group 56"/>
            <p:cNvGrpSpPr/>
            <p:nvPr/>
          </p:nvGrpSpPr>
          <p:grpSpPr>
            <a:xfrm>
              <a:off x="248649" y="1140295"/>
              <a:ext cx="6915309" cy="4509283"/>
              <a:chOff x="120313" y="1364883"/>
              <a:chExt cx="6915309" cy="4509283"/>
            </a:xfrm>
          </p:grpSpPr>
          <p:pic>
            <p:nvPicPr>
              <p:cNvPr id="59" name="Picture 58" descr="M07NT001a.gif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6180" b="43134"/>
              <a:stretch/>
            </p:blipFill>
            <p:spPr>
              <a:xfrm>
                <a:off x="120315" y="4539912"/>
                <a:ext cx="6915307" cy="1026695"/>
              </a:xfrm>
              <a:prstGeom prst="rect">
                <a:avLst/>
              </a:prstGeom>
            </p:spPr>
          </p:pic>
          <p:pic>
            <p:nvPicPr>
              <p:cNvPr id="60" name="Picture 59" descr="M07NT001b.gif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66529"/>
              <a:stretch/>
            </p:blipFill>
            <p:spPr>
              <a:xfrm>
                <a:off x="120315" y="1364883"/>
                <a:ext cx="6915307" cy="1081233"/>
              </a:xfrm>
              <a:prstGeom prst="rect">
                <a:avLst/>
              </a:prstGeom>
            </p:spPr>
          </p:pic>
          <p:pic>
            <p:nvPicPr>
              <p:cNvPr id="61" name="Picture 60" descr="M07NT001a.gif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56286" b="5699"/>
              <a:stretch/>
            </p:blipFill>
            <p:spPr>
              <a:xfrm>
                <a:off x="120314" y="4058648"/>
                <a:ext cx="6915307" cy="770026"/>
              </a:xfrm>
              <a:prstGeom prst="rect">
                <a:avLst/>
              </a:prstGeom>
            </p:spPr>
          </p:pic>
          <p:pic>
            <p:nvPicPr>
              <p:cNvPr id="62" name="Picture 61" descr="M07NT001a.gif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6180" b="78377"/>
              <a:stretch/>
            </p:blipFill>
            <p:spPr>
              <a:xfrm>
                <a:off x="120315" y="5561345"/>
                <a:ext cx="6915307" cy="312821"/>
              </a:xfrm>
              <a:prstGeom prst="rect">
                <a:avLst/>
              </a:prstGeom>
            </p:spPr>
          </p:pic>
          <p:pic>
            <p:nvPicPr>
              <p:cNvPr id="63" name="Picture 62" descr="M07NT001b.gif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13707" b="64443"/>
              <a:stretch/>
            </p:blipFill>
            <p:spPr>
              <a:xfrm>
                <a:off x="120313" y="3352794"/>
                <a:ext cx="6915307" cy="705854"/>
              </a:xfrm>
              <a:prstGeom prst="rect">
                <a:avLst/>
              </a:prstGeom>
            </p:spPr>
          </p:pic>
          <p:pic>
            <p:nvPicPr>
              <p:cNvPr id="64" name="Picture 63" descr="M07NT001b.gif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36252" b="33005"/>
              <a:stretch/>
            </p:blipFill>
            <p:spPr>
              <a:xfrm>
                <a:off x="120315" y="2327600"/>
                <a:ext cx="6915307" cy="993115"/>
              </a:xfrm>
              <a:prstGeom prst="rect">
                <a:avLst/>
              </a:prstGeom>
            </p:spPr>
          </p:pic>
        </p:grpSp>
        <p:pic>
          <p:nvPicPr>
            <p:cNvPr id="58" name="Picture 57" descr="M07NT001a.gif"/>
            <p:cNvPicPr>
              <a:picLocks noChangeAspect="1"/>
            </p:cNvPicPr>
            <p:nvPr/>
          </p:nvPicPr>
          <p:blipFill rotWithShape="1">
            <a:blip r:embed="rId2" cstate="print"/>
            <a:srcRect t="6180" b="78377"/>
            <a:stretch/>
          </p:blipFill>
          <p:spPr>
            <a:xfrm>
              <a:off x="248648" y="804861"/>
              <a:ext cx="6915307" cy="312821"/>
            </a:xfrm>
            <a:prstGeom prst="rect">
              <a:avLst/>
            </a:prstGeom>
          </p:spPr>
        </p:pic>
      </p:grpSp>
      <p:sp>
        <p:nvSpPr>
          <p:cNvPr id="65" name="Up Arrow 64"/>
          <p:cNvSpPr/>
          <p:nvPr/>
        </p:nvSpPr>
        <p:spPr>
          <a:xfrm>
            <a:off x="2171410" y="2108260"/>
            <a:ext cx="336177" cy="4203587"/>
          </a:xfrm>
          <a:prstGeom prst="up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92175" y="2159017"/>
            <a:ext cx="44893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5</a:t>
            </a: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4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3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2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1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67" name="Up Arrow 66"/>
          <p:cNvSpPr/>
          <p:nvPr/>
        </p:nvSpPr>
        <p:spPr>
          <a:xfrm>
            <a:off x="3735758" y="2099296"/>
            <a:ext cx="336177" cy="4203587"/>
          </a:xfrm>
          <a:prstGeom prst="up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56523" y="2150053"/>
            <a:ext cx="4489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5</a:t>
            </a: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4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3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2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1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69" name="Up Arrow 68"/>
          <p:cNvSpPr/>
          <p:nvPr/>
        </p:nvSpPr>
        <p:spPr>
          <a:xfrm>
            <a:off x="5941069" y="2112743"/>
            <a:ext cx="336177" cy="4203587"/>
          </a:xfrm>
          <a:prstGeom prst="up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61834" y="2163500"/>
            <a:ext cx="44893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5</a:t>
            </a: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4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3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2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1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183009" y="649206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Content Theories: </a:t>
            </a:r>
            <a:r>
              <a:rPr lang="en-US" sz="2800" dirty="0" smtClean="0">
                <a:solidFill>
                  <a:srgbClr val="FF0000"/>
                </a:solidFill>
                <a:ea typeface="Arial" pitchFamily="-60" charset="0"/>
                <a:cs typeface="Arial" pitchFamily="-60" charset="0"/>
              </a:rPr>
              <a:t>Herzberg 2 factor theory</a:t>
            </a:r>
            <a:endParaRPr lang="en-US" sz="2800" dirty="0">
              <a:solidFill>
                <a:srgbClr val="FF0000"/>
              </a:solidFill>
              <a:ea typeface="Arial" pitchFamily="-60" charset="0"/>
              <a:cs typeface="Arial" pitchFamily="-60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948072" y="2245523"/>
            <a:ext cx="4248150" cy="4247959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3300"/>
                </a:solidFill>
                <a:latin typeface="Arial" pitchFamily="-60" charset="0"/>
                <a:ea typeface="ＭＳ Ｐゴシック" pitchFamily="-60" charset="-128"/>
              </a:rPr>
              <a:t>Motivators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Leading to Satisfaction   </a:t>
            </a: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Challenging work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Achievement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Recognition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Work itself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Responsibility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Advancement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Growth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-60" charset="0"/>
              <a:ea typeface="ＭＳ Ｐゴシック" pitchFamily="-60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A psychological need to grow, develop &amp; advance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Intrinsic factors </a:t>
            </a:r>
            <a:r>
              <a:rPr lang="en-GB" dirty="0" err="1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ie</a:t>
            </a: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 recognition coming from within the work itself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42786" y="2245523"/>
            <a:ext cx="4149676" cy="4340292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Hygiene factors (extra job factors)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Could lead to Dissatisfaction   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60" charset="-128"/>
              <a:cs typeface="Arial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Company policy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Interpersonal Relations: 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Supervisor/ peers / subordinates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Work conditions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Salary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Relationship with Peers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Status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Job security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60" charset="-128"/>
              <a:cs typeface="Arial" charset="0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A psychological need for safety, security and order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Extrinsic factors </a:t>
            </a:r>
            <a:r>
              <a:rPr kumimoji="0" lang="en-GB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ie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60" charset="-128"/>
                <a:cs typeface="Arial" charset="0"/>
              </a:rPr>
              <a:t> relations with co-workers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46197" y="9213404"/>
            <a:ext cx="8893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>
                <a:solidFill>
                  <a:prstClr val="black"/>
                </a:solidFill>
                <a:ea typeface="ＭＳ Ｐゴシック" pitchFamily="-60" charset="-128"/>
              </a:rPr>
              <a:t>Motivation &amp; job satisfaction, Mark A Tietjen &amp; Robert M Myers. Management Decision 36/4 1998 pp 226-231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66756" y="1622343"/>
            <a:ext cx="6969857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ea typeface="ＭＳ Ｐゴシック" pitchFamily="-60" charset="-128"/>
              </a:rPr>
              <a:t>Hertzberg:  the opposite of Job Satisfaction is a lack of satisfaction</a:t>
            </a:r>
          </a:p>
        </p:txBody>
      </p:sp>
    </p:spTree>
    <p:extLst>
      <p:ext uri="{BB962C8B-B14F-4D97-AF65-F5344CB8AC3E}">
        <p14:creationId xmlns:p14="http://schemas.microsoft.com/office/powerpoint/2010/main" val="2552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340619" y="392656"/>
            <a:ext cx="8867775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Process Theories - Goal Setting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 influential motivational technique across cultures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 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1125412" y="2791462"/>
            <a:ext cx="7336008" cy="4066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r>
              <a:rPr lang="en-US" sz="1800" dirty="0" smtClean="0">
                <a:ea typeface="ＭＳ Ｐゴシック" pitchFamily="-60" charset="-128"/>
                <a:cs typeface="ＭＳ Ｐゴシック" pitchFamily="-60" charset="-128"/>
              </a:rPr>
              <a:t>‘At present, goal-setting is one of the most influential theories of work motivation applicable to all cultures’.  Hannagan (2005:363)</a:t>
            </a:r>
          </a:p>
          <a:p>
            <a:pPr>
              <a:buFont typeface="Arial"/>
              <a:buChar char="•"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/>
              <a:buChar char="•"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 pitchFamily="-60" charset="0"/>
              <a:buNone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/>
              <a:buChar char="•"/>
            </a:pPr>
            <a:endParaRPr lang="en-US" sz="18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>
              <a:buFont typeface="Arial"/>
              <a:buChar char="•"/>
            </a:pPr>
            <a:endParaRPr lang="en-US" sz="1800" dirty="0" smtClean="0">
              <a:solidFill>
                <a:srgbClr val="002060"/>
              </a:solidFill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918" y="5263004"/>
            <a:ext cx="3051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Based on Goal Theory (Locke 1968)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5493512" y="1697280"/>
            <a:ext cx="4858556" cy="41497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-60" charset="0"/>
              <a:buNone/>
              <a:defRPr/>
            </a:pPr>
            <a:r>
              <a:rPr lang="en-GB" sz="1800" b="1" dirty="0" smtClean="0">
                <a:solidFill>
                  <a:prstClr val="black"/>
                </a:solidFill>
                <a:latin typeface="Arial"/>
                <a:cs typeface="Arial"/>
              </a:rPr>
              <a:t>LIMITATIONS in the WORKPLACE</a:t>
            </a:r>
          </a:p>
          <a:p>
            <a:pPr marL="0" indent="0">
              <a:lnSpc>
                <a:spcPct val="90000"/>
              </a:lnSpc>
              <a:buFont typeface="Arial" pitchFamily="-60" charset="0"/>
              <a:buNone/>
              <a:defRPr/>
            </a:pPr>
            <a:endParaRPr lang="en-GB" sz="1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indent="-165100">
              <a:lnSpc>
                <a:spcPct val="90000"/>
              </a:lnSpc>
              <a:buFont typeface="Arial"/>
              <a:buChar char="•"/>
              <a:defRPr/>
            </a:pPr>
            <a:r>
              <a:rPr lang="en-GB" sz="1800" b="1" dirty="0" smtClean="0">
                <a:solidFill>
                  <a:prstClr val="black"/>
                </a:solidFill>
                <a:latin typeface="Arial"/>
                <a:cs typeface="Arial"/>
              </a:rPr>
              <a:t>Less relevant</a:t>
            </a:r>
            <a:r>
              <a:rPr lang="en-GB" sz="1800" dirty="0" smtClean="0">
                <a:solidFill>
                  <a:prstClr val="black"/>
                </a:solidFill>
                <a:latin typeface="Arial"/>
                <a:cs typeface="Arial"/>
              </a:rPr>
              <a:t> to knowledge workers where ‘output’ cannot always be easily quantified (read Drucker’s “The Landmarks of Tomorrow”)</a:t>
            </a:r>
            <a:br>
              <a:rPr lang="en-GB" sz="18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en-GB" sz="105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indent="-165100">
              <a:lnSpc>
                <a:spcPct val="90000"/>
              </a:lnSpc>
              <a:buFont typeface="Arial"/>
              <a:buChar char="•"/>
              <a:defRPr/>
            </a:pPr>
            <a:r>
              <a:rPr lang="en-GB" sz="1800" b="1" dirty="0" smtClean="0">
                <a:solidFill>
                  <a:prstClr val="black"/>
                </a:solidFill>
                <a:latin typeface="Arial"/>
                <a:cs typeface="Arial"/>
              </a:rPr>
              <a:t>Dependent</a:t>
            </a:r>
            <a:r>
              <a:rPr lang="en-GB" sz="1800" dirty="0" smtClean="0">
                <a:solidFill>
                  <a:prstClr val="black"/>
                </a:solidFill>
                <a:latin typeface="Arial"/>
                <a:cs typeface="Arial"/>
              </a:rPr>
              <a:t> on the ability of the line manager and employee to agree on a ‘motivating’ goal</a:t>
            </a:r>
            <a:br>
              <a:rPr lang="en-GB" sz="18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en-GB" sz="105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indent="-165100">
              <a:lnSpc>
                <a:spcPct val="90000"/>
              </a:lnSpc>
              <a:buFont typeface="Arial"/>
              <a:buChar char="•"/>
              <a:defRPr/>
            </a:pPr>
            <a:r>
              <a:rPr lang="en-GB" sz="1800" b="1" dirty="0" smtClean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GB" sz="1800" dirty="0" smtClean="0">
                <a:solidFill>
                  <a:prstClr val="black"/>
                </a:solidFill>
                <a:latin typeface="Arial"/>
                <a:cs typeface="Arial"/>
              </a:rPr>
              <a:t> now in context of Performance Management which integrates development planning and reward </a:t>
            </a:r>
          </a:p>
          <a:p>
            <a:pPr marL="0" indent="0">
              <a:lnSpc>
                <a:spcPct val="90000"/>
              </a:lnSpc>
              <a:buFont typeface="Arial" pitchFamily="-60" charset="0"/>
              <a:buNone/>
              <a:defRPr/>
            </a:pPr>
            <a:endParaRPr lang="en-GB" sz="1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algn="r">
              <a:lnSpc>
                <a:spcPct val="90000"/>
              </a:lnSpc>
              <a:buFont typeface="Arial" pitchFamily="-60" charset="0"/>
              <a:buNone/>
              <a:defRPr/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Source:</a:t>
            </a:r>
          </a:p>
          <a:p>
            <a:pPr marL="0" indent="0" algn="r">
              <a:lnSpc>
                <a:spcPct val="90000"/>
              </a:lnSpc>
              <a:buFont typeface="Arial" pitchFamily="-60" charset="0"/>
              <a:buNone/>
              <a:defRPr/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Mullins (2016)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9212854"/>
              </p:ext>
            </p:extLst>
          </p:nvPr>
        </p:nvGraphicFramePr>
        <p:xfrm>
          <a:off x="1417333" y="2114995"/>
          <a:ext cx="3561024" cy="3026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5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238258" y="545095"/>
            <a:ext cx="11417121" cy="12331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3 Problems to Solve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457199" y="1595437"/>
            <a:ext cx="11417121" cy="49083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1 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don’t the people in my team behave like me?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2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do some people seem to lose interest quickly in work that needs to be done?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3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are some teams more enjoyable and more successful over time than others?  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Marcus Buckingham (unit 4): Strengths, Triggers, Learning style</a:t>
            </a:r>
          </a:p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Poor Eric!</a:t>
            </a:r>
          </a:p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8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253112" y="519336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Why People Come to Work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3" name="Picture 7" descr="F:\Powerpoint\pe_uk\PE105-Mullins\Final_Files\GIF\ch07\C07NF002.gif"/>
          <p:cNvPicPr>
            <a:picLocks noChangeAspect="1" noChangeArrowheads="1"/>
          </p:cNvPicPr>
          <p:nvPr/>
        </p:nvPicPr>
        <p:blipFill>
          <a:blip r:embed="rId2"/>
          <a:srcRect l="3159" t="3273" r="3373" b="5104"/>
          <a:stretch>
            <a:fillRect/>
          </a:stretch>
        </p:blipFill>
        <p:spPr bwMode="auto">
          <a:xfrm>
            <a:off x="2140064" y="1902990"/>
            <a:ext cx="7346787" cy="4354601"/>
          </a:xfrm>
          <a:prstGeom prst="rect">
            <a:avLst/>
          </a:prstGeom>
          <a:noFill/>
        </p:spPr>
      </p:pic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5200106" y="1878774"/>
            <a:ext cx="6899236" cy="526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 </a:t>
            </a: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Mullins (2016)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7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26343" y="1795127"/>
            <a:ext cx="11074490" cy="50628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0" marR="0" lvl="0" indent="-127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According to Blanchard, the following need to be in place to get the best out of your team:</a:t>
            </a:r>
          </a:p>
          <a:p>
            <a:pPr marL="368300" marR="0" lvl="0" indent="-127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1433513" marR="0" lvl="0" indent="-3683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Meaningful work</a:t>
            </a:r>
          </a:p>
          <a:p>
            <a:pPr marL="1433513" marR="0" lvl="0" indent="-3683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Collaboration</a:t>
            </a:r>
          </a:p>
          <a:p>
            <a:pPr marL="1433513" marR="0" lvl="0" indent="-3683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Fairness</a:t>
            </a:r>
          </a:p>
          <a:p>
            <a:pPr marL="1433513" marR="0" lvl="0" indent="-3683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Autonomy</a:t>
            </a:r>
          </a:p>
          <a:p>
            <a:pPr marL="1433513" marR="0" lvl="0" indent="-3683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Recognition</a:t>
            </a:r>
          </a:p>
          <a:p>
            <a:pPr marL="1433513" marR="0" lvl="0" indent="-3683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Growth</a:t>
            </a:r>
          </a:p>
          <a:p>
            <a:pPr marL="1433513" marR="0" lvl="0" indent="-3683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Connectedness with leaders</a:t>
            </a:r>
          </a:p>
          <a:p>
            <a:pPr marL="1433513" marR="0" lvl="0" indent="-3683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Connectedness with colleagues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Cited in Mullins (2016)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12752" y="523185"/>
            <a:ext cx="11388081" cy="12719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Developing a Passion for Work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341291" y="425041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Motivation &amp; Performance:</a:t>
            </a:r>
            <a:br>
              <a:rPr lang="en-US" sz="2800" b="1" dirty="0" smtClean="0">
                <a:latin typeface="Arial" pitchFamily="-60" charset="0"/>
                <a:ea typeface="Arial" pitchFamily="-60" charset="0"/>
                <a:cs typeface="Arial" pitchFamily="-60" charset="0"/>
              </a:rPr>
            </a:br>
            <a:r>
              <a:rPr lang="en-US" sz="2800" b="1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owning the role</a:t>
            </a:r>
            <a:endParaRPr lang="en-US" sz="2800" b="1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60699820"/>
              </p:ext>
            </p:extLst>
          </p:nvPr>
        </p:nvGraphicFramePr>
        <p:xfrm>
          <a:off x="1178417" y="2503509"/>
          <a:ext cx="7085399" cy="4354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2001" r="8412" b="6296"/>
          <a:stretch/>
        </p:blipFill>
        <p:spPr>
          <a:xfrm>
            <a:off x="7456789" y="1862588"/>
            <a:ext cx="2178632" cy="3277588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7356047" y="5500764"/>
            <a:ext cx="8185150" cy="332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-60" charset="0"/>
              <a:buNone/>
            </a:pPr>
            <a:r>
              <a:rPr lang="en-GB" sz="1600" b="1" dirty="0" smtClean="0">
                <a:latin typeface="Arial"/>
                <a:cs typeface="Arial"/>
              </a:rPr>
              <a:t>Herzberg – Motivation</a:t>
            </a:r>
          </a:p>
          <a:p>
            <a:pPr marL="0" indent="0">
              <a:lnSpc>
                <a:spcPct val="90000"/>
              </a:lnSpc>
              <a:buFont typeface="Arial" pitchFamily="-60" charset="0"/>
              <a:buNone/>
            </a:pPr>
            <a:r>
              <a:rPr lang="en-GB" sz="1600" b="1" dirty="0" smtClean="0">
                <a:latin typeface="Arial"/>
                <a:cs typeface="Arial"/>
              </a:rPr>
              <a:t>Harley - Empowerment</a:t>
            </a:r>
            <a:endParaRPr lang="en-GB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6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152660" y="2329533"/>
            <a:ext cx="10760298" cy="43159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Talented employees need great managers. The talented employee may join a company because of its charismatic leaders, its generous benefits, and its world-class training programs, but how long that employee stays and how productive he is while he is there is determined by his relationship with his immediate supervisor.</a:t>
            </a: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Buckingham and Coffman (2005:4)</a:t>
            </a:r>
          </a:p>
          <a:p>
            <a:pPr marL="228594" marR="0" lvl="0" indent="-228594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A poor relationship with a line manger can be the push factor behind an individual’s decision to quit their job and leave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organisation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</a:t>
            </a: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CIPD (2009)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54546" y="622368"/>
            <a:ext cx="8416925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The Impact of the Leader on Individuals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595438"/>
            <a:ext cx="11494394" cy="48697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  <a:cs typeface="Arial" pitchFamily="34" charset="0"/>
              </a:rPr>
              <a:t>As a result of today’s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  <a:cs typeface="Arial" pitchFamily="34" charset="0"/>
              </a:rPr>
              <a:t>Knowledgecast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  <a:cs typeface="Arial" pitchFamily="34" charset="0"/>
              </a:rPr>
              <a:t>, you should be able to: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/>
              <a:cs typeface="Arial" pitchFamily="34" charset="0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  <a:cs typeface="Arial" pitchFamily="34" charset="0"/>
              </a:rPr>
              <a:t>Critically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  <a:cs typeface="Arial" pitchFamily="34" charset="0"/>
              </a:rPr>
              <a:t>analyse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  <a:cs typeface="Arial" pitchFamily="34" charset="0"/>
              </a:rPr>
              <a:t> what motivates individuals to follow a specific course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  <a:cs typeface="Arial" pitchFamily="34" charset="0"/>
              </a:rPr>
              <a:t>behaviour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  <a:cs typeface="Arial" pitchFamily="34" charset="0"/>
              </a:rPr>
              <a:t> in the workplace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60" charset="0"/>
              <a:ea typeface="ＭＳ Ｐゴシック"/>
              <a:cs typeface="Arial" pitchFamily="34" charset="0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  <a:cs typeface="Arial" pitchFamily="34" charset="0"/>
              </a:rPr>
              <a:t>Assess what individuals expect from their experience at work and the extent to which a line manager can meet those expectations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60" charset="0"/>
              <a:ea typeface="ＭＳ Ｐゴシック"/>
              <a:cs typeface="Arial" pitchFamily="34" charset="0"/>
            </a:endParaRP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  <a:cs typeface="Arial" pitchFamily="34" charset="0"/>
              </a:rPr>
              <a:t>Appraise the link between job satisfaction and job performance in the workplace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64016" y="364791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Today’s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Knowledgecast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35994" y="1659832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Implied series of mutual expectations and satisfaction of needs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Expectations of: 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Rights and privileges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Duties and obligations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May change over time however consistently influences individual’s behaviour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Relates to the social responsibility of the manager or leader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76895" y="453330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The Psychological Contract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36580969"/>
              </p:ext>
            </p:extLst>
          </p:nvPr>
        </p:nvGraphicFramePr>
        <p:xfrm>
          <a:off x="3219835" y="4269648"/>
          <a:ext cx="4672204" cy="231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1435994" y="1659831"/>
            <a:ext cx="8622406" cy="45864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6101431"/>
            <a:ext cx="6096000" cy="7191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594" lvl="0" indent="-228594" algn="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228594" lvl="0" indent="-228594" algn="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Mullins (2016)</a:t>
            </a:r>
          </a:p>
        </p:txBody>
      </p:sp>
    </p:spTree>
    <p:extLst>
      <p:ext uri="{BB962C8B-B14F-4D97-AF65-F5344CB8AC3E}">
        <p14:creationId xmlns:p14="http://schemas.microsoft.com/office/powerpoint/2010/main" val="3096384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244699" y="616138"/>
            <a:ext cx="8354559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Perspectives on Employee Commitment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3" name="Picture 2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04" y="2134857"/>
            <a:ext cx="8772829" cy="3329411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1114022" y="2136349"/>
            <a:ext cx="10837571" cy="41871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 </a:t>
            </a: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Corporate Leadership Council (2009)</a:t>
            </a:r>
          </a:p>
        </p:txBody>
      </p:sp>
    </p:spTree>
    <p:extLst>
      <p:ext uri="{BB962C8B-B14F-4D97-AF65-F5344CB8AC3E}">
        <p14:creationId xmlns:p14="http://schemas.microsoft.com/office/powerpoint/2010/main" val="130096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088265" y="2290897"/>
            <a:ext cx="10850450" cy="43030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Reflect critically on and apply conceptual and practical approaches to leadership in a range of different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organisational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settings.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Critically evaluate techniques to address and overcome resistance to change.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Critically reflect upon personal experiences and aspirations around leadership enabling them to develop originality in their own leadership capabilities.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Explore the ethical relationships between leaders and followers.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-60" charset="0"/>
              <a:ea typeface="ＭＳ Ｐゴシック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05684" y="557973"/>
            <a:ext cx="8113713" cy="93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Knowledgecast</a:t>
            </a:r>
            <a:r>
              <a:rPr lang="en-US" sz="2800" b="1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Summary</a:t>
            </a:r>
            <a:endParaRPr lang="en-US" sz="2800" b="1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2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57200" y="570852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Understanding Individuals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1178417" y="2154570"/>
            <a:ext cx="10695904" cy="42204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Employee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behaviour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is influenced by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a combination of 4 factors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Understanding individuals requires an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appreciation of differences in: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Personality 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Emotions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Ability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Emotional Intelligence 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Attitude</a:t>
            </a:r>
          </a:p>
          <a:p>
            <a:pPr marL="457200" marR="0" lvl="1" indent="0" algn="r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457200" marR="0" lvl="1" indent="0" algn="r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Mullins (2016)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4" name="Picture 3" descr="Behaviour Individ.jpg"/>
          <p:cNvPicPr>
            <a:picLocks noChangeAspect="1"/>
          </p:cNvPicPr>
          <p:nvPr/>
        </p:nvPicPr>
        <p:blipFill>
          <a:blip r:embed="rId2"/>
          <a:srcRect r="5644"/>
          <a:stretch>
            <a:fillRect/>
          </a:stretch>
        </p:blipFill>
        <p:spPr>
          <a:xfrm>
            <a:off x="6526368" y="1969953"/>
            <a:ext cx="5000223" cy="35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PQuestion"/>
          <p:cNvSpPr txBox="1">
            <a:spLocks/>
          </p:cNvSpPr>
          <p:nvPr/>
        </p:nvSpPr>
        <p:spPr>
          <a:xfrm>
            <a:off x="457200" y="408788"/>
            <a:ext cx="7886700" cy="13255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-60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What aspect of work do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you think most people look for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60" charset="0"/>
              <a:ea typeface="ＭＳ Ｐゴシック"/>
            </a:endParaRPr>
          </a:p>
        </p:txBody>
      </p:sp>
      <p:sp>
        <p:nvSpPr>
          <p:cNvPr id="6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58132" y="2410603"/>
            <a:ext cx="41148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Meaningful work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Collaboration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Autonomy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Recognition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Growth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Money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60" charset="0"/>
              <a:ea typeface="ＭＳ Ｐゴシック"/>
            </a:endParaRPr>
          </a:p>
        </p:txBody>
      </p:sp>
      <p:graphicFrame>
        <p:nvGraphicFramePr>
          <p:cNvPr id="7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02386591"/>
              </p:ext>
            </p:extLst>
          </p:nvPr>
        </p:nvGraphicFramePr>
        <p:xfrm>
          <a:off x="6337299" y="1139177"/>
          <a:ext cx="5382475" cy="605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hart" r:id="rId5" imgW="4572009" imgH="5143342" progId="MSGraph.Chart.8">
                  <p:embed followColorScheme="full"/>
                </p:oleObj>
              </mc:Choice>
              <mc:Fallback>
                <p:oleObj name="Chart" r:id="rId5" imgW="4572009" imgH="514334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37299" y="1139177"/>
                        <a:ext cx="5382475" cy="6055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9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 txBox="1">
            <a:spLocks/>
          </p:cNvSpPr>
          <p:nvPr/>
        </p:nvSpPr>
        <p:spPr>
          <a:xfrm>
            <a:off x="216490" y="556361"/>
            <a:ext cx="7886700" cy="13255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-60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What aspect of work most interests you?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60" charset="0"/>
              <a:ea typeface="ＭＳ Ｐゴシック"/>
            </a:endParaRPr>
          </a:p>
        </p:txBody>
      </p:sp>
      <p:sp>
        <p:nvSpPr>
          <p:cNvPr id="3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55101" y="2648329"/>
            <a:ext cx="41148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kern="1200">
                <a:solidFill>
                  <a:schemeClr val="tx1"/>
                </a:solidFill>
                <a:latin typeface="Arial" pitchFamily="-6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Meaningful work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Collaboration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Autonomy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Recognition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-60" charset="0"/>
              <a:buAutoNum type="alphaU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60" charset="0"/>
                <a:ea typeface="ＭＳ Ｐゴシック"/>
              </a:rPr>
              <a:t>Growth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60" charset="0"/>
              <a:ea typeface="ＭＳ Ｐゴシック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03742709"/>
              </p:ext>
            </p:extLst>
          </p:nvPr>
        </p:nvGraphicFramePr>
        <p:xfrm>
          <a:off x="6208511" y="971750"/>
          <a:ext cx="5575658" cy="627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hart" r:id="rId5" imgW="4572009" imgH="5143342" progId="MSGraph.Chart.8">
                  <p:embed followColorScheme="full"/>
                </p:oleObj>
              </mc:Choice>
              <mc:Fallback>
                <p:oleObj name="Chart" r:id="rId5" imgW="4572009" imgH="514334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8511" y="971750"/>
                        <a:ext cx="5575658" cy="6272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6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82958" y="699641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3 Problems to Solve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1551905" y="2110592"/>
            <a:ext cx="10077718" cy="413566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1 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don’t the people in my team behave like me?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2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do some people seem to lose interest quickly in work that needs to be done?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3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are some teams more enjoyable and more successful over time than others?</a:t>
            </a:r>
          </a:p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nspectorinsight.com/wp-content/uploads/2012/05/iStock_000012215038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98" y="4217109"/>
            <a:ext cx="2525863" cy="25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502061"/>
            <a:ext cx="8185150" cy="7182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3 Problems to Solve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158" y="2173991"/>
            <a:ext cx="7263684" cy="41319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Leaders/managers must understand their workforce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People have unique needs, behaviours, desires, goals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Behaviour is influenced by multiple factors – inherited characteristics * social environments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Diversity – not one size fits all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Managing others needs self understanding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Sense of self is shaped by extrinsic &amp; intrinsic forces</a:t>
            </a: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0" charset="0"/>
              <a:ea typeface="ＭＳ Ｐゴシック" pitchFamily="-60" charset="-128"/>
            </a:endParaRPr>
          </a:p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0" charset="0"/>
                <a:ea typeface="ＭＳ Ｐゴシック" pitchFamily="-60" charset="-128"/>
              </a:rPr>
              <a:t>Personality, theories – can they help?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650383" y="1554028"/>
            <a:ext cx="8185150" cy="387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1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don’t the people in my team behave like me?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6" name="Picture 2" descr="http://www.travelblat.com/wp-content/uploads/2011/08/How-to-cope-with-cultural-differen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838" y="1379011"/>
            <a:ext cx="3030649" cy="27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31130" y="2745717"/>
            <a:ext cx="12573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Arial" pitchFamily="-60" charset="0"/>
                <a:ea typeface="ＭＳ Ｐゴシック" pitchFamily="-60" charset="-128"/>
              </a:rPr>
              <a:t>Culture Shock</a:t>
            </a:r>
          </a:p>
        </p:txBody>
      </p:sp>
    </p:spTree>
    <p:extLst>
      <p:ext uri="{BB962C8B-B14F-4D97-AF65-F5344CB8AC3E}">
        <p14:creationId xmlns:p14="http://schemas.microsoft.com/office/powerpoint/2010/main" val="30482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6073" y="1634141"/>
            <a:ext cx="3854637" cy="4221163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3875" y="1634141"/>
            <a:ext cx="3724835" cy="4292413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1873875" y="1981804"/>
            <a:ext cx="411480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Motivation = </a:t>
            </a:r>
          </a:p>
          <a:p>
            <a:pPr marL="228594" marR="0" lvl="0" indent="-228594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Direction </a:t>
            </a:r>
          </a:p>
          <a:p>
            <a:pPr marL="228594" marR="0" lvl="0" indent="-228594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+ Persistence of action </a:t>
            </a:r>
          </a:p>
          <a:p>
            <a:pPr marL="228594" marR="0" lvl="0" indent="-228594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Motivation is:</a:t>
            </a:r>
          </a:p>
          <a:p>
            <a:pPr marL="228594" marR="0" lvl="0" indent="-16827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Individual</a:t>
            </a:r>
          </a:p>
          <a:p>
            <a:pPr marL="228594" marR="0" lvl="0" indent="-16827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Usually intentional</a:t>
            </a:r>
          </a:p>
          <a:p>
            <a:pPr marL="228594" marR="0" lvl="0" indent="-16827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Aroused</a:t>
            </a:r>
          </a:p>
          <a:p>
            <a:pPr marL="228594" marR="0" lvl="0" indent="-16827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Choice driven</a:t>
            </a:r>
          </a:p>
          <a:p>
            <a:pPr marL="228594" marR="0" lvl="0" indent="-16827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Predictable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212500" y="487172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Motivating Individuals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6316073" y="1722751"/>
            <a:ext cx="3962213" cy="3689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Motivation =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Content Theories vs. Process Theories</a:t>
            </a:r>
          </a:p>
          <a:p>
            <a:pPr marL="228594" marR="0" lvl="0" indent="-228594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Content Theories:</a:t>
            </a:r>
          </a:p>
          <a:p>
            <a:pPr marL="228594" marR="0" lvl="0" indent="-16827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What actually motivates individuals at work</a:t>
            </a:r>
          </a:p>
          <a:p>
            <a:pPr marL="228594" marR="0" lvl="0" indent="-16827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Identifies Needs, Strength of Needs  and Goals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Process Theories:</a:t>
            </a:r>
          </a:p>
          <a:p>
            <a:pPr marL="228594" marR="0" lvl="0" indent="-168275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How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behaviour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is initiated, directed and sustained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9677838" y="5809829"/>
            <a:ext cx="2420470" cy="10481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</a:t>
            </a:r>
          </a:p>
          <a:p>
            <a:pPr marL="228594" marR="0" lvl="0" indent="-228594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Mullins (2016)</a:t>
            </a:r>
          </a:p>
        </p:txBody>
      </p:sp>
    </p:spTree>
    <p:extLst>
      <p:ext uri="{BB962C8B-B14F-4D97-AF65-F5344CB8AC3E}">
        <p14:creationId xmlns:p14="http://schemas.microsoft.com/office/powerpoint/2010/main" val="3072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302654" y="583731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3 Problems to Solve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1049628" y="1930288"/>
            <a:ext cx="10927724" cy="4380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1 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don’t the people in my team behave like me?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2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do some people seem to lose interest quickly in work that needs to be done?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Problem 3</a:t>
            </a:r>
          </a:p>
          <a:p>
            <a:pPr marL="342900" marR="0" lvl="1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Why are some teams more enjoyable and more successful over time than others?</a:t>
            </a:r>
          </a:p>
          <a:p>
            <a:pPr marL="0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816</Words>
  <Application>Microsoft Office PowerPoint</Application>
  <PresentationFormat>Widescreen</PresentationFormat>
  <Paragraphs>350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Wingdings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Gratien David Pillai</dc:creator>
  <cp:lastModifiedBy>Gratien David Pillai</cp:lastModifiedBy>
  <cp:revision>17</cp:revision>
  <dcterms:created xsi:type="dcterms:W3CDTF">2017-08-30T12:24:27Z</dcterms:created>
  <dcterms:modified xsi:type="dcterms:W3CDTF">2019-03-25T12:15:18Z</dcterms:modified>
</cp:coreProperties>
</file>