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E0945-1563-A445-A3E5-39CF5939F91E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C7A96-EDDC-A144-87F8-6787D74545E4}">
      <dgm:prSet phldrT="[Text]" custT="1"/>
      <dgm:spPr>
        <a:xfrm>
          <a:off x="2278558" y="1418619"/>
          <a:ext cx="1538882" cy="1538882"/>
        </a:xfrm>
        <a:prstGeom prst="ellipse">
          <a:avLst/>
        </a:prstGeom>
        <a:solidFill>
          <a:srgbClr val="8CBC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800" dirty="0" smtClean="0">
              <a:solidFill>
                <a:sysClr val="window" lastClr="FFFFFF"/>
              </a:solidFill>
              <a:latin typeface="Arial"/>
              <a:ea typeface="ＭＳ Ｐゴシック"/>
              <a:cs typeface="Arial"/>
            </a:rPr>
            <a:t>Power</a:t>
          </a:r>
          <a:endParaRPr lang="en-US" sz="2800" dirty="0">
            <a:solidFill>
              <a:sysClr val="window" lastClr="FFFFFF"/>
            </a:solidFill>
            <a:latin typeface="Arial"/>
            <a:ea typeface="ＭＳ Ｐゴシック"/>
            <a:cs typeface="Arial"/>
          </a:endParaRPr>
        </a:p>
      </dgm:t>
    </dgm:pt>
    <dgm:pt modelId="{D4FBA23E-C0D5-6440-9E2F-3B6BF4315C24}" type="parTrans" cxnId="{DD23AA42-A714-AB41-8577-089EDA4FE712}">
      <dgm:prSet/>
      <dgm:spPr/>
      <dgm:t>
        <a:bodyPr/>
        <a:lstStyle/>
        <a:p>
          <a:endParaRPr lang="en-US"/>
        </a:p>
      </dgm:t>
    </dgm:pt>
    <dgm:pt modelId="{C9AC64D7-0463-D14D-B9EE-336EFE5E7FBE}" type="sibTrans" cxnId="{DD23AA42-A714-AB41-8577-089EDA4FE712}">
      <dgm:prSet/>
      <dgm:spPr/>
      <dgm:t>
        <a:bodyPr/>
        <a:lstStyle/>
        <a:p>
          <a:endParaRPr lang="en-US"/>
        </a:p>
      </dgm:t>
    </dgm:pt>
    <dgm:pt modelId="{EC01AE79-D695-F944-984A-AFAB3FA3C7DB}">
      <dgm:prSet phldrT="[Text]"/>
      <dgm:spPr>
        <a:xfrm>
          <a:off x="2341705" y="-137618"/>
          <a:ext cx="1412588" cy="1382770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Reward</a:t>
          </a:r>
          <a:endParaRPr lang="en-US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A02010AA-BA4E-9444-9221-5A952ED18B87}" type="parTrans" cxnId="{912E8879-4E59-364F-A2F9-53C4B9FDDD63}">
      <dgm:prSet/>
      <dgm:spPr/>
      <dgm:t>
        <a:bodyPr/>
        <a:lstStyle/>
        <a:p>
          <a:endParaRPr lang="en-US"/>
        </a:p>
      </dgm:t>
    </dgm:pt>
    <dgm:pt modelId="{31CEEE58-0625-2648-8453-3FC41D8BDB82}" type="sibTrans" cxnId="{912E8879-4E59-364F-A2F9-53C4B9FDDD63}">
      <dgm:prSet/>
      <dgm:spPr>
        <a:xfrm>
          <a:off x="1374925" y="514986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AB078E9-3EF9-AC40-BDCE-D7B075172015}">
      <dgm:prSet phldrT="[Text]"/>
      <dgm:spPr>
        <a:xfrm>
          <a:off x="3896012" y="991650"/>
          <a:ext cx="1412588" cy="1382770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Coercive</a:t>
          </a:r>
          <a:endParaRPr lang="en-US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1826CB36-1C5C-AB48-B2F0-40F8DCDBBF73}" type="parTrans" cxnId="{C0D975BC-4F40-DA4B-A894-D593E0920396}">
      <dgm:prSet/>
      <dgm:spPr/>
      <dgm:t>
        <a:bodyPr/>
        <a:lstStyle/>
        <a:p>
          <a:endParaRPr lang="en-US"/>
        </a:p>
      </dgm:t>
    </dgm:pt>
    <dgm:pt modelId="{45744A80-E48B-DF4A-A891-E1C970979B9B}" type="sibTrans" cxnId="{C0D975BC-4F40-DA4B-A894-D593E0920396}">
      <dgm:prSet/>
      <dgm:spPr>
        <a:xfrm>
          <a:off x="1374925" y="514986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4DE330D-3493-6E43-A706-44B0D5AA4A3E}">
      <dgm:prSet phldrT="[Text]"/>
      <dgm:spPr>
        <a:xfrm>
          <a:off x="3302320" y="2818848"/>
          <a:ext cx="1412588" cy="1382770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Legitimate</a:t>
          </a:r>
          <a:endParaRPr lang="en-US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F217FBD2-E8C3-2247-88EC-450ABB53BEF4}" type="parTrans" cxnId="{8C200DB9-8D22-1945-82A8-A83ADC00C277}">
      <dgm:prSet/>
      <dgm:spPr/>
      <dgm:t>
        <a:bodyPr/>
        <a:lstStyle/>
        <a:p>
          <a:endParaRPr lang="en-US"/>
        </a:p>
      </dgm:t>
    </dgm:pt>
    <dgm:pt modelId="{1DACBB41-EF13-1E49-A0FE-A2A5D87A8C45}" type="sibTrans" cxnId="{8C200DB9-8D22-1945-82A8-A83ADC00C277}">
      <dgm:prSet/>
      <dgm:spPr>
        <a:xfrm>
          <a:off x="1374925" y="514986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E0FF4043-04CD-BB4A-B8CD-29FEEEB482A6}">
      <dgm:prSet phldrT="[Text]"/>
      <dgm:spPr>
        <a:xfrm>
          <a:off x="1381091" y="2818848"/>
          <a:ext cx="1412588" cy="1382770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Referent/</a:t>
          </a:r>
        </a:p>
        <a:p>
          <a:r>
            <a:rPr lang="en-US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charisma</a:t>
          </a:r>
          <a:endParaRPr lang="en-US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6C8864F6-E87B-2648-9960-0F99F7BDE349}" type="parTrans" cxnId="{DEC32F86-49B3-794E-8DE2-E4E7DCDC0797}">
      <dgm:prSet/>
      <dgm:spPr/>
      <dgm:t>
        <a:bodyPr/>
        <a:lstStyle/>
        <a:p>
          <a:endParaRPr lang="en-US"/>
        </a:p>
      </dgm:t>
    </dgm:pt>
    <dgm:pt modelId="{4EC4E244-8BA9-DF47-AAB8-388E188C7D8C}" type="sibTrans" cxnId="{DEC32F86-49B3-794E-8DE2-E4E7DCDC0797}">
      <dgm:prSet/>
      <dgm:spPr>
        <a:xfrm>
          <a:off x="1374925" y="514986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C997BF3-FF06-F04D-87EE-0B3B36DC1123}">
      <dgm:prSet/>
      <dgm:spPr>
        <a:xfrm>
          <a:off x="787399" y="991650"/>
          <a:ext cx="1412588" cy="1382770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Expert</a:t>
          </a:r>
          <a:endParaRPr lang="en-US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0F778EDD-C4FA-B94A-B5C5-A6C6BEE6646A}" type="parTrans" cxnId="{59C438BA-C019-C24D-A943-9DCD9B50A4A3}">
      <dgm:prSet/>
      <dgm:spPr/>
      <dgm:t>
        <a:bodyPr/>
        <a:lstStyle/>
        <a:p>
          <a:endParaRPr lang="en-US"/>
        </a:p>
      </dgm:t>
    </dgm:pt>
    <dgm:pt modelId="{3A12C900-95EE-4A4F-A3A2-A8A0256BF39C}" type="sibTrans" cxnId="{59C438BA-C019-C24D-A943-9DCD9B50A4A3}">
      <dgm:prSet/>
      <dgm:spPr>
        <a:xfrm>
          <a:off x="1374925" y="514986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21BF55A-CA89-C443-A970-AC211185B4E0}" type="pres">
      <dgm:prSet presAssocID="{A2BE0945-1563-A445-A3E5-39CF5939F9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DF70F9-6409-6945-9995-90955640E4CF}" type="pres">
      <dgm:prSet presAssocID="{AAEC7A96-EDDC-A144-87F8-6787D74545E4}" presName="centerShape" presStyleLbl="node0" presStyleIdx="0" presStyleCnt="1"/>
      <dgm:spPr/>
      <dgm:t>
        <a:bodyPr/>
        <a:lstStyle/>
        <a:p>
          <a:endParaRPr lang="en-US"/>
        </a:p>
      </dgm:t>
    </dgm:pt>
    <dgm:pt modelId="{DA7534BD-23DF-EE46-A9B5-6DE01637480B}" type="pres">
      <dgm:prSet presAssocID="{EC01AE79-D695-F944-984A-AFAB3FA3C7DB}" presName="node" presStyleLbl="node1" presStyleIdx="0" presStyleCnt="5" custScaleX="131133" custScaleY="128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C74AE-ECEC-7742-BE06-8888BB94EC9E}" type="pres">
      <dgm:prSet presAssocID="{EC01AE79-D695-F944-984A-AFAB3FA3C7DB}" presName="dummy" presStyleCnt="0"/>
      <dgm:spPr/>
    </dgm:pt>
    <dgm:pt modelId="{FDD667F9-88E9-F549-8E1D-4D6A08D822FB}" type="pres">
      <dgm:prSet presAssocID="{31CEEE58-0625-2648-8453-3FC41D8BDB8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CDB7FE8-0A09-044E-8312-DB732AE1F4A3}" type="pres">
      <dgm:prSet presAssocID="{8AB078E9-3EF9-AC40-BDCE-D7B075172015}" presName="node" presStyleLbl="node1" presStyleIdx="1" presStyleCnt="5" custScaleX="131133" custScaleY="128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9E620-342B-A94B-9487-92DE349A3A4B}" type="pres">
      <dgm:prSet presAssocID="{8AB078E9-3EF9-AC40-BDCE-D7B075172015}" presName="dummy" presStyleCnt="0"/>
      <dgm:spPr/>
    </dgm:pt>
    <dgm:pt modelId="{DC7D3BAE-0F95-7346-916F-080D64FA4F48}" type="pres">
      <dgm:prSet presAssocID="{45744A80-E48B-DF4A-A891-E1C970979B9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8871A78-5D24-6741-B848-AF418DD90B28}" type="pres">
      <dgm:prSet presAssocID="{A4DE330D-3493-6E43-A706-44B0D5AA4A3E}" presName="node" presStyleLbl="node1" presStyleIdx="2" presStyleCnt="5" custScaleX="131133" custScaleY="128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FE083-17D7-644A-8719-EA7056CAE6B4}" type="pres">
      <dgm:prSet presAssocID="{A4DE330D-3493-6E43-A706-44B0D5AA4A3E}" presName="dummy" presStyleCnt="0"/>
      <dgm:spPr/>
    </dgm:pt>
    <dgm:pt modelId="{9451ADE2-8661-E74B-BA7E-3B2589939A7A}" type="pres">
      <dgm:prSet presAssocID="{1DACBB41-EF13-1E49-A0FE-A2A5D87A8C4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3119CBF-D61D-2E44-BABA-C548F916D896}" type="pres">
      <dgm:prSet presAssocID="{E0FF4043-04CD-BB4A-B8CD-29FEEEB482A6}" presName="node" presStyleLbl="node1" presStyleIdx="3" presStyleCnt="5" custScaleX="131133" custScaleY="128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98306-22FB-0F45-93D9-937FF5BC876B}" type="pres">
      <dgm:prSet presAssocID="{E0FF4043-04CD-BB4A-B8CD-29FEEEB482A6}" presName="dummy" presStyleCnt="0"/>
      <dgm:spPr/>
    </dgm:pt>
    <dgm:pt modelId="{3937E931-9744-AC4E-BDAA-ABD9EF917446}" type="pres">
      <dgm:prSet presAssocID="{4EC4E244-8BA9-DF47-AAB8-388E188C7D8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9D05DBA-F558-5144-BB8E-4FA6666BD6D0}" type="pres">
      <dgm:prSet presAssocID="{DC997BF3-FF06-F04D-87EE-0B3B36DC1123}" presName="node" presStyleLbl="node1" presStyleIdx="4" presStyleCnt="5" custScaleX="131133" custScaleY="128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E2C29-A769-BE4E-AFFA-31EB1F9232CA}" type="pres">
      <dgm:prSet presAssocID="{DC997BF3-FF06-F04D-87EE-0B3B36DC1123}" presName="dummy" presStyleCnt="0"/>
      <dgm:spPr/>
    </dgm:pt>
    <dgm:pt modelId="{68F08560-F690-C749-948E-D87D283775A3}" type="pres">
      <dgm:prSet presAssocID="{3A12C900-95EE-4A4F-A3A2-A8A0256BF39C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F477437-B7CD-438A-B786-060AE51F1F98}" type="presOf" srcId="{4EC4E244-8BA9-DF47-AAB8-388E188C7D8C}" destId="{3937E931-9744-AC4E-BDAA-ABD9EF917446}" srcOrd="0" destOrd="0" presId="urn:microsoft.com/office/officeart/2005/8/layout/radial6"/>
    <dgm:cxn modelId="{4074E018-3A55-429F-8749-8BB815E5E35C}" type="presOf" srcId="{A2BE0945-1563-A445-A3E5-39CF5939F91E}" destId="{A21BF55A-CA89-C443-A970-AC211185B4E0}" srcOrd="0" destOrd="0" presId="urn:microsoft.com/office/officeart/2005/8/layout/radial6"/>
    <dgm:cxn modelId="{572FA2C1-73A9-49F7-A673-BE877816F03C}" type="presOf" srcId="{AAEC7A96-EDDC-A144-87F8-6787D74545E4}" destId="{74DF70F9-6409-6945-9995-90955640E4CF}" srcOrd="0" destOrd="0" presId="urn:microsoft.com/office/officeart/2005/8/layout/radial6"/>
    <dgm:cxn modelId="{60DF00BB-75E8-46E4-A6F4-341CBB1E255C}" type="presOf" srcId="{A4DE330D-3493-6E43-A706-44B0D5AA4A3E}" destId="{28871A78-5D24-6741-B848-AF418DD90B28}" srcOrd="0" destOrd="0" presId="urn:microsoft.com/office/officeart/2005/8/layout/radial6"/>
    <dgm:cxn modelId="{70400613-8193-4B64-BBBF-3DA7BFF00EBD}" type="presOf" srcId="{3A12C900-95EE-4A4F-A3A2-A8A0256BF39C}" destId="{68F08560-F690-C749-948E-D87D283775A3}" srcOrd="0" destOrd="0" presId="urn:microsoft.com/office/officeart/2005/8/layout/radial6"/>
    <dgm:cxn modelId="{3E0F207F-CE2C-4835-8790-4CB9839447C9}" type="presOf" srcId="{45744A80-E48B-DF4A-A891-E1C970979B9B}" destId="{DC7D3BAE-0F95-7346-916F-080D64FA4F48}" srcOrd="0" destOrd="0" presId="urn:microsoft.com/office/officeart/2005/8/layout/radial6"/>
    <dgm:cxn modelId="{59C438BA-C019-C24D-A943-9DCD9B50A4A3}" srcId="{AAEC7A96-EDDC-A144-87F8-6787D74545E4}" destId="{DC997BF3-FF06-F04D-87EE-0B3B36DC1123}" srcOrd="4" destOrd="0" parTransId="{0F778EDD-C4FA-B94A-B5C5-A6C6BEE6646A}" sibTransId="{3A12C900-95EE-4A4F-A3A2-A8A0256BF39C}"/>
    <dgm:cxn modelId="{C0D975BC-4F40-DA4B-A894-D593E0920396}" srcId="{AAEC7A96-EDDC-A144-87F8-6787D74545E4}" destId="{8AB078E9-3EF9-AC40-BDCE-D7B075172015}" srcOrd="1" destOrd="0" parTransId="{1826CB36-1C5C-AB48-B2F0-40F8DCDBBF73}" sibTransId="{45744A80-E48B-DF4A-A891-E1C970979B9B}"/>
    <dgm:cxn modelId="{BA6FA943-B97A-469A-9BA8-0C988C1866D2}" type="presOf" srcId="{31CEEE58-0625-2648-8453-3FC41D8BDB82}" destId="{FDD667F9-88E9-F549-8E1D-4D6A08D822FB}" srcOrd="0" destOrd="0" presId="urn:microsoft.com/office/officeart/2005/8/layout/radial6"/>
    <dgm:cxn modelId="{EF842B1C-40BA-4A96-9F99-E50753B3010A}" type="presOf" srcId="{EC01AE79-D695-F944-984A-AFAB3FA3C7DB}" destId="{DA7534BD-23DF-EE46-A9B5-6DE01637480B}" srcOrd="0" destOrd="0" presId="urn:microsoft.com/office/officeart/2005/8/layout/radial6"/>
    <dgm:cxn modelId="{27B41FED-C86D-454C-B702-30BAC6BEB698}" type="presOf" srcId="{1DACBB41-EF13-1E49-A0FE-A2A5D87A8C45}" destId="{9451ADE2-8661-E74B-BA7E-3B2589939A7A}" srcOrd="0" destOrd="0" presId="urn:microsoft.com/office/officeart/2005/8/layout/radial6"/>
    <dgm:cxn modelId="{936F4F37-F469-4915-A0D1-19B0B4249A71}" type="presOf" srcId="{8AB078E9-3EF9-AC40-BDCE-D7B075172015}" destId="{DCDB7FE8-0A09-044E-8312-DB732AE1F4A3}" srcOrd="0" destOrd="0" presId="urn:microsoft.com/office/officeart/2005/8/layout/radial6"/>
    <dgm:cxn modelId="{2EAE88B8-AD4D-408B-83D0-90E8B20AFDC2}" type="presOf" srcId="{E0FF4043-04CD-BB4A-B8CD-29FEEEB482A6}" destId="{C3119CBF-D61D-2E44-BABA-C548F916D896}" srcOrd="0" destOrd="0" presId="urn:microsoft.com/office/officeart/2005/8/layout/radial6"/>
    <dgm:cxn modelId="{8C200DB9-8D22-1945-82A8-A83ADC00C277}" srcId="{AAEC7A96-EDDC-A144-87F8-6787D74545E4}" destId="{A4DE330D-3493-6E43-A706-44B0D5AA4A3E}" srcOrd="2" destOrd="0" parTransId="{F217FBD2-E8C3-2247-88EC-450ABB53BEF4}" sibTransId="{1DACBB41-EF13-1E49-A0FE-A2A5D87A8C45}"/>
    <dgm:cxn modelId="{E161D464-EA02-46ED-A462-7158A42B69B3}" type="presOf" srcId="{DC997BF3-FF06-F04D-87EE-0B3B36DC1123}" destId="{F9D05DBA-F558-5144-BB8E-4FA6666BD6D0}" srcOrd="0" destOrd="0" presId="urn:microsoft.com/office/officeart/2005/8/layout/radial6"/>
    <dgm:cxn modelId="{DD23AA42-A714-AB41-8577-089EDA4FE712}" srcId="{A2BE0945-1563-A445-A3E5-39CF5939F91E}" destId="{AAEC7A96-EDDC-A144-87F8-6787D74545E4}" srcOrd="0" destOrd="0" parTransId="{D4FBA23E-C0D5-6440-9E2F-3B6BF4315C24}" sibTransId="{C9AC64D7-0463-D14D-B9EE-336EFE5E7FBE}"/>
    <dgm:cxn modelId="{DEC32F86-49B3-794E-8DE2-E4E7DCDC0797}" srcId="{AAEC7A96-EDDC-A144-87F8-6787D74545E4}" destId="{E0FF4043-04CD-BB4A-B8CD-29FEEEB482A6}" srcOrd="3" destOrd="0" parTransId="{6C8864F6-E87B-2648-9960-0F99F7BDE349}" sibTransId="{4EC4E244-8BA9-DF47-AAB8-388E188C7D8C}"/>
    <dgm:cxn modelId="{912E8879-4E59-364F-A2F9-53C4B9FDDD63}" srcId="{AAEC7A96-EDDC-A144-87F8-6787D74545E4}" destId="{EC01AE79-D695-F944-984A-AFAB3FA3C7DB}" srcOrd="0" destOrd="0" parTransId="{A02010AA-BA4E-9444-9221-5A952ED18B87}" sibTransId="{31CEEE58-0625-2648-8453-3FC41D8BDB82}"/>
    <dgm:cxn modelId="{7E7F54AC-15B7-45CB-A23D-DB506FD49171}" type="presParOf" srcId="{A21BF55A-CA89-C443-A970-AC211185B4E0}" destId="{74DF70F9-6409-6945-9995-90955640E4CF}" srcOrd="0" destOrd="0" presId="urn:microsoft.com/office/officeart/2005/8/layout/radial6"/>
    <dgm:cxn modelId="{D8258523-C49F-4877-AFBB-0E96FE8307F7}" type="presParOf" srcId="{A21BF55A-CA89-C443-A970-AC211185B4E0}" destId="{DA7534BD-23DF-EE46-A9B5-6DE01637480B}" srcOrd="1" destOrd="0" presId="urn:microsoft.com/office/officeart/2005/8/layout/radial6"/>
    <dgm:cxn modelId="{8BEDDC55-58CC-4DEA-89D1-637667A86039}" type="presParOf" srcId="{A21BF55A-CA89-C443-A970-AC211185B4E0}" destId="{2F8C74AE-ECEC-7742-BE06-8888BB94EC9E}" srcOrd="2" destOrd="0" presId="urn:microsoft.com/office/officeart/2005/8/layout/radial6"/>
    <dgm:cxn modelId="{6F171014-01E5-48DB-BD5F-B1A33EBD6EBB}" type="presParOf" srcId="{A21BF55A-CA89-C443-A970-AC211185B4E0}" destId="{FDD667F9-88E9-F549-8E1D-4D6A08D822FB}" srcOrd="3" destOrd="0" presId="urn:microsoft.com/office/officeart/2005/8/layout/radial6"/>
    <dgm:cxn modelId="{07E978D5-255F-4C15-95AF-FBFDDA45DEDB}" type="presParOf" srcId="{A21BF55A-CA89-C443-A970-AC211185B4E0}" destId="{DCDB7FE8-0A09-044E-8312-DB732AE1F4A3}" srcOrd="4" destOrd="0" presId="urn:microsoft.com/office/officeart/2005/8/layout/radial6"/>
    <dgm:cxn modelId="{E85040B8-A2D0-4754-9B78-A69FC856158C}" type="presParOf" srcId="{A21BF55A-CA89-C443-A970-AC211185B4E0}" destId="{BA69E620-342B-A94B-9487-92DE349A3A4B}" srcOrd="5" destOrd="0" presId="urn:microsoft.com/office/officeart/2005/8/layout/radial6"/>
    <dgm:cxn modelId="{58CEE60D-E97A-4E4D-96A9-56A09A96EA01}" type="presParOf" srcId="{A21BF55A-CA89-C443-A970-AC211185B4E0}" destId="{DC7D3BAE-0F95-7346-916F-080D64FA4F48}" srcOrd="6" destOrd="0" presId="urn:microsoft.com/office/officeart/2005/8/layout/radial6"/>
    <dgm:cxn modelId="{D7B01F82-665B-4246-B72E-9FECB0AE9168}" type="presParOf" srcId="{A21BF55A-CA89-C443-A970-AC211185B4E0}" destId="{28871A78-5D24-6741-B848-AF418DD90B28}" srcOrd="7" destOrd="0" presId="urn:microsoft.com/office/officeart/2005/8/layout/radial6"/>
    <dgm:cxn modelId="{BCBF01EE-CF18-4703-9EE8-569D93D79719}" type="presParOf" srcId="{A21BF55A-CA89-C443-A970-AC211185B4E0}" destId="{90AFE083-17D7-644A-8719-EA7056CAE6B4}" srcOrd="8" destOrd="0" presId="urn:microsoft.com/office/officeart/2005/8/layout/radial6"/>
    <dgm:cxn modelId="{3FF46DE4-0406-4C58-8613-3BA4E48FBD1C}" type="presParOf" srcId="{A21BF55A-CA89-C443-A970-AC211185B4E0}" destId="{9451ADE2-8661-E74B-BA7E-3B2589939A7A}" srcOrd="9" destOrd="0" presId="urn:microsoft.com/office/officeart/2005/8/layout/radial6"/>
    <dgm:cxn modelId="{BB7A6415-7484-4FC1-BCAE-EA7DE0F87900}" type="presParOf" srcId="{A21BF55A-CA89-C443-A970-AC211185B4E0}" destId="{C3119CBF-D61D-2E44-BABA-C548F916D896}" srcOrd="10" destOrd="0" presId="urn:microsoft.com/office/officeart/2005/8/layout/radial6"/>
    <dgm:cxn modelId="{6B1E4FF3-ADDC-40CA-BAEF-137B734A6A36}" type="presParOf" srcId="{A21BF55A-CA89-C443-A970-AC211185B4E0}" destId="{55A98306-22FB-0F45-93D9-937FF5BC876B}" srcOrd="11" destOrd="0" presId="urn:microsoft.com/office/officeart/2005/8/layout/radial6"/>
    <dgm:cxn modelId="{4BF86686-C604-4DE6-AC25-484B3E8E1C59}" type="presParOf" srcId="{A21BF55A-CA89-C443-A970-AC211185B4E0}" destId="{3937E931-9744-AC4E-BDAA-ABD9EF917446}" srcOrd="12" destOrd="0" presId="urn:microsoft.com/office/officeart/2005/8/layout/radial6"/>
    <dgm:cxn modelId="{1EC812C9-0FF0-437E-ABF4-314E54EF3505}" type="presParOf" srcId="{A21BF55A-CA89-C443-A970-AC211185B4E0}" destId="{F9D05DBA-F558-5144-BB8E-4FA6666BD6D0}" srcOrd="13" destOrd="0" presId="urn:microsoft.com/office/officeart/2005/8/layout/radial6"/>
    <dgm:cxn modelId="{FEBC7F93-A448-4D0A-B3CA-1F5835E836E3}" type="presParOf" srcId="{A21BF55A-CA89-C443-A970-AC211185B4E0}" destId="{9A0E2C29-A769-BE4E-AFFA-31EB1F9232CA}" srcOrd="14" destOrd="0" presId="urn:microsoft.com/office/officeart/2005/8/layout/radial6"/>
    <dgm:cxn modelId="{C937180E-899D-424A-9CD0-9161D80380EA}" type="presParOf" srcId="{A21BF55A-CA89-C443-A970-AC211185B4E0}" destId="{68F08560-F690-C749-948E-D87D283775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E2F8E-1FE3-884E-B452-4EFD586C9B7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470ED-7793-1C41-B67F-591E4AE99877}">
      <dgm:prSet custT="1"/>
      <dgm:spPr>
        <a:xfrm>
          <a:off x="0" y="8590"/>
          <a:ext cx="3402455" cy="486720"/>
        </a:xfrm>
        <a:prstGeom prst="roundRect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 rtl="0"/>
          <a:r>
            <a:rPr lang="en-GB" sz="2000" b="1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Position</a:t>
          </a:r>
          <a:endParaRPr lang="en-GB" sz="2000" b="1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gm:t>
    </dgm:pt>
    <dgm:pt modelId="{C936DCFB-B0E0-9541-90C8-6A7C64D799D1}" type="parTrans" cxnId="{2616C53E-5EDC-4D43-A651-D9C4360A067B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7DA337D0-0168-4B43-845A-DE0AD391D741}" type="sibTrans" cxnId="{2616C53E-5EDC-4D43-A651-D9C4360A067B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EB1B7E5D-D27B-2142-B6DC-76356BF34E16}">
      <dgm:prSet custT="1"/>
      <dgm:spPr>
        <a:xfrm>
          <a:off x="0" y="5701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Charisma</a:t>
          </a:r>
          <a:endParaRPr lang="en-US" sz="2000" b="1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gm:t>
    </dgm:pt>
    <dgm:pt modelId="{B581A63A-3C79-C54C-B37D-AD195F78D679}" type="parTrans" cxnId="{5CDD1AD2-FCEB-6F47-860A-EE70157A1DA0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61618B13-EF15-FD44-8AEC-C8A6413CDE07}" type="sibTrans" cxnId="{5CDD1AD2-FCEB-6F47-860A-EE70157A1DA0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C8C1201F-4571-4349-ABF1-388DB49A7220}">
      <dgm:prSet custT="1"/>
      <dgm:spPr>
        <a:xfrm>
          <a:off x="0" y="11317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Relationships</a:t>
          </a:r>
          <a:endParaRPr lang="en-US" sz="2000" b="1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gm:t>
    </dgm:pt>
    <dgm:pt modelId="{A043DCAD-5801-0044-B879-02D1BAC3A136}" type="parTrans" cxnId="{093793B0-4CE7-2145-9175-A49535AFF6F7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45335A05-1045-4140-9A4A-9E5CDB0EE4F6}" type="sibTrans" cxnId="{093793B0-4CE7-2145-9175-A49535AFF6F7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697476DD-5EEE-CE41-A6BD-CE33206D3FC6}">
      <dgm:prSet custT="1"/>
      <dgm:spPr>
        <a:xfrm>
          <a:off x="0" y="16933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Information</a:t>
          </a:r>
          <a:endParaRPr lang="en-US" sz="2000" b="1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gm:t>
    </dgm:pt>
    <dgm:pt modelId="{67E0B5CD-E439-614C-9229-5A062B2D4B83}" type="parTrans" cxnId="{05FA960F-1B08-DE43-9A90-79922384C962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120841FE-162B-FC44-ADEC-A553CE0F71D9}" type="sibTrans" cxnId="{05FA960F-1B08-DE43-9A90-79922384C962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1416446F-BF6A-C448-89F5-A547FF780992}">
      <dgm:prSet custT="1"/>
      <dgm:spPr>
        <a:xfrm>
          <a:off x="0" y="22549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Expertise</a:t>
          </a:r>
          <a:endParaRPr lang="en-US" sz="2000" b="1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gm:t>
    </dgm:pt>
    <dgm:pt modelId="{AA22E505-D34F-5A42-97AA-97F8ECFA5D05}" type="parTrans" cxnId="{43B51705-4838-7245-B3A7-DD777EF60D20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F8F51B4C-4ADC-FE42-A636-69CE4978B823}" type="sibTrans" cxnId="{43B51705-4838-7245-B3A7-DD777EF60D20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F5A6BDBB-E0B9-D24F-ACCE-CAA8737D594C}">
      <dgm:prSet custT="1"/>
      <dgm:spPr>
        <a:xfrm>
          <a:off x="0" y="28165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Punishment</a:t>
          </a:r>
          <a:endParaRPr lang="en-US" sz="2000" b="1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gm:t>
    </dgm:pt>
    <dgm:pt modelId="{36B9615F-4BFA-B840-884C-06187F2BADE8}" type="parTrans" cxnId="{2ADD9637-C5EF-7C44-990B-2448CE9C5494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FE9D1FBC-E9C9-114A-BC9E-C740BB723769}" type="sibTrans" cxnId="{2ADD9637-C5EF-7C44-990B-2448CE9C5494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5D096667-D2C0-0B48-A1EA-CC67F6442FB9}">
      <dgm:prSet custT="1"/>
      <dgm:spPr>
        <a:xfrm>
          <a:off x="0" y="33781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sz="2000" b="1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Reward</a:t>
          </a:r>
          <a:endParaRPr lang="en-US" sz="2000" b="1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gm:t>
    </dgm:pt>
    <dgm:pt modelId="{EADCFEC2-8679-244E-98FE-A8302A57F006}" type="parTrans" cxnId="{73A64D77-2BA1-4C4F-9159-EC703C2B0419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1509C2F1-610B-F746-8699-D0BCC7771ED6}" type="sibTrans" cxnId="{73A64D77-2BA1-4C4F-9159-EC703C2B0419}">
      <dgm:prSet/>
      <dgm:spPr/>
      <dgm:t>
        <a:bodyPr/>
        <a:lstStyle/>
        <a:p>
          <a:pPr algn="ctr"/>
          <a:endParaRPr lang="en-US" sz="2000" b="1">
            <a:solidFill>
              <a:schemeClr val="tx1"/>
            </a:solidFill>
            <a:latin typeface="Arial"/>
            <a:cs typeface="Arial"/>
          </a:endParaRPr>
        </a:p>
      </dgm:t>
    </dgm:pt>
    <dgm:pt modelId="{8A4F4B85-8B8C-5945-80C2-7860E27717A1}" type="pres">
      <dgm:prSet presAssocID="{C64E2F8E-1FE3-884E-B452-4EFD586C9B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4CC82-FF6B-CC49-9618-50A84A134C7D}" type="pres">
      <dgm:prSet presAssocID="{E1D470ED-7793-1C41-B67F-591E4AE9987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9F77E-E520-7243-A7D1-C8DC18EA190A}" type="pres">
      <dgm:prSet presAssocID="{7DA337D0-0168-4B43-845A-DE0AD391D741}" presName="spacer" presStyleCnt="0"/>
      <dgm:spPr/>
    </dgm:pt>
    <dgm:pt modelId="{7865104F-1E83-2C46-9851-87F502483916}" type="pres">
      <dgm:prSet presAssocID="{EB1B7E5D-D27B-2142-B6DC-76356BF34E1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D491C-0E61-384D-92AC-F3D5C50FF727}" type="pres">
      <dgm:prSet presAssocID="{61618B13-EF15-FD44-8AEC-C8A6413CDE07}" presName="spacer" presStyleCnt="0"/>
      <dgm:spPr/>
    </dgm:pt>
    <dgm:pt modelId="{7A1BB242-0A93-2249-867C-D5776222A231}" type="pres">
      <dgm:prSet presAssocID="{C8C1201F-4571-4349-ABF1-388DB49A722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45D67-1C2C-C04B-B7B1-F8EAABD0CB77}" type="pres">
      <dgm:prSet presAssocID="{45335A05-1045-4140-9A4A-9E5CDB0EE4F6}" presName="spacer" presStyleCnt="0"/>
      <dgm:spPr/>
    </dgm:pt>
    <dgm:pt modelId="{2B8F8239-F94D-F74E-BC57-B28264A8E88F}" type="pres">
      <dgm:prSet presAssocID="{697476DD-5EEE-CE41-A6BD-CE33206D3FC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7DC87-7154-A749-B7AC-F592D7C22D1F}" type="pres">
      <dgm:prSet presAssocID="{120841FE-162B-FC44-ADEC-A553CE0F71D9}" presName="spacer" presStyleCnt="0"/>
      <dgm:spPr/>
    </dgm:pt>
    <dgm:pt modelId="{6F1C8816-1A54-4846-9F98-FE8674F8BEF9}" type="pres">
      <dgm:prSet presAssocID="{1416446F-BF6A-C448-89F5-A547FF78099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E7927-F139-B249-869B-92A8113245F7}" type="pres">
      <dgm:prSet presAssocID="{F8F51B4C-4ADC-FE42-A636-69CE4978B823}" presName="spacer" presStyleCnt="0"/>
      <dgm:spPr/>
    </dgm:pt>
    <dgm:pt modelId="{C69CD49A-53DF-4446-B895-E6011B4EFE83}" type="pres">
      <dgm:prSet presAssocID="{F5A6BDBB-E0B9-D24F-ACCE-CAA8737D594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E2D15-5600-A949-8E57-DD3F9156EB72}" type="pres">
      <dgm:prSet presAssocID="{FE9D1FBC-E9C9-114A-BC9E-C740BB723769}" presName="spacer" presStyleCnt="0"/>
      <dgm:spPr/>
    </dgm:pt>
    <dgm:pt modelId="{8A0A48DB-C13A-8A42-855C-8FB21AE6E6E8}" type="pres">
      <dgm:prSet presAssocID="{5D096667-D2C0-0B48-A1EA-CC67F6442FB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22D2E-608F-41E5-8598-55B9B96F8408}" type="presOf" srcId="{E1D470ED-7793-1C41-B67F-591E4AE99877}" destId="{6A14CC82-FF6B-CC49-9618-50A84A134C7D}" srcOrd="0" destOrd="0" presId="urn:microsoft.com/office/officeart/2005/8/layout/vList2"/>
    <dgm:cxn modelId="{2ADD9637-C5EF-7C44-990B-2448CE9C5494}" srcId="{C64E2F8E-1FE3-884E-B452-4EFD586C9B72}" destId="{F5A6BDBB-E0B9-D24F-ACCE-CAA8737D594C}" srcOrd="5" destOrd="0" parTransId="{36B9615F-4BFA-B840-884C-06187F2BADE8}" sibTransId="{FE9D1FBC-E9C9-114A-BC9E-C740BB723769}"/>
    <dgm:cxn modelId="{5CDD1AD2-FCEB-6F47-860A-EE70157A1DA0}" srcId="{C64E2F8E-1FE3-884E-B452-4EFD586C9B72}" destId="{EB1B7E5D-D27B-2142-B6DC-76356BF34E16}" srcOrd="1" destOrd="0" parTransId="{B581A63A-3C79-C54C-B37D-AD195F78D679}" sibTransId="{61618B13-EF15-FD44-8AEC-C8A6413CDE07}"/>
    <dgm:cxn modelId="{73A64D77-2BA1-4C4F-9159-EC703C2B0419}" srcId="{C64E2F8E-1FE3-884E-B452-4EFD586C9B72}" destId="{5D096667-D2C0-0B48-A1EA-CC67F6442FB9}" srcOrd="6" destOrd="0" parTransId="{EADCFEC2-8679-244E-98FE-A8302A57F006}" sibTransId="{1509C2F1-610B-F746-8699-D0BCC7771ED6}"/>
    <dgm:cxn modelId="{2616C53E-5EDC-4D43-A651-D9C4360A067B}" srcId="{C64E2F8E-1FE3-884E-B452-4EFD586C9B72}" destId="{E1D470ED-7793-1C41-B67F-591E4AE99877}" srcOrd="0" destOrd="0" parTransId="{C936DCFB-B0E0-9541-90C8-6A7C64D799D1}" sibTransId="{7DA337D0-0168-4B43-845A-DE0AD391D741}"/>
    <dgm:cxn modelId="{43B51705-4838-7245-B3A7-DD777EF60D20}" srcId="{C64E2F8E-1FE3-884E-B452-4EFD586C9B72}" destId="{1416446F-BF6A-C448-89F5-A547FF780992}" srcOrd="4" destOrd="0" parTransId="{AA22E505-D34F-5A42-97AA-97F8ECFA5D05}" sibTransId="{F8F51B4C-4ADC-FE42-A636-69CE4978B823}"/>
    <dgm:cxn modelId="{DC645E95-0185-4032-897E-5563ED26C170}" type="presOf" srcId="{C8C1201F-4571-4349-ABF1-388DB49A7220}" destId="{7A1BB242-0A93-2249-867C-D5776222A231}" srcOrd="0" destOrd="0" presId="urn:microsoft.com/office/officeart/2005/8/layout/vList2"/>
    <dgm:cxn modelId="{6FB41CF5-45AA-4003-AFD1-41DA421DD4AC}" type="presOf" srcId="{1416446F-BF6A-C448-89F5-A547FF780992}" destId="{6F1C8816-1A54-4846-9F98-FE8674F8BEF9}" srcOrd="0" destOrd="0" presId="urn:microsoft.com/office/officeart/2005/8/layout/vList2"/>
    <dgm:cxn modelId="{4954E756-EABD-4F30-8D19-9E7BE2DEEC4F}" type="presOf" srcId="{697476DD-5EEE-CE41-A6BD-CE33206D3FC6}" destId="{2B8F8239-F94D-F74E-BC57-B28264A8E88F}" srcOrd="0" destOrd="0" presId="urn:microsoft.com/office/officeart/2005/8/layout/vList2"/>
    <dgm:cxn modelId="{B979401C-A996-4B45-88D8-A1C3E24B6A32}" type="presOf" srcId="{F5A6BDBB-E0B9-D24F-ACCE-CAA8737D594C}" destId="{C69CD49A-53DF-4446-B895-E6011B4EFE83}" srcOrd="0" destOrd="0" presId="urn:microsoft.com/office/officeart/2005/8/layout/vList2"/>
    <dgm:cxn modelId="{2ECB9287-446A-468E-ACBA-8F16DA63F720}" type="presOf" srcId="{EB1B7E5D-D27B-2142-B6DC-76356BF34E16}" destId="{7865104F-1E83-2C46-9851-87F502483916}" srcOrd="0" destOrd="0" presId="urn:microsoft.com/office/officeart/2005/8/layout/vList2"/>
    <dgm:cxn modelId="{093793B0-4CE7-2145-9175-A49535AFF6F7}" srcId="{C64E2F8E-1FE3-884E-B452-4EFD586C9B72}" destId="{C8C1201F-4571-4349-ABF1-388DB49A7220}" srcOrd="2" destOrd="0" parTransId="{A043DCAD-5801-0044-B879-02D1BAC3A136}" sibTransId="{45335A05-1045-4140-9A4A-9E5CDB0EE4F6}"/>
    <dgm:cxn modelId="{05FA960F-1B08-DE43-9A90-79922384C962}" srcId="{C64E2F8E-1FE3-884E-B452-4EFD586C9B72}" destId="{697476DD-5EEE-CE41-A6BD-CE33206D3FC6}" srcOrd="3" destOrd="0" parTransId="{67E0B5CD-E439-614C-9229-5A062B2D4B83}" sibTransId="{120841FE-162B-FC44-ADEC-A553CE0F71D9}"/>
    <dgm:cxn modelId="{C2886C09-5DDF-47AB-BA69-357CF8550F79}" type="presOf" srcId="{5D096667-D2C0-0B48-A1EA-CC67F6442FB9}" destId="{8A0A48DB-C13A-8A42-855C-8FB21AE6E6E8}" srcOrd="0" destOrd="0" presId="urn:microsoft.com/office/officeart/2005/8/layout/vList2"/>
    <dgm:cxn modelId="{9E0805CA-497A-453D-A47E-AFBFCA27416D}" type="presOf" srcId="{C64E2F8E-1FE3-884E-B452-4EFD586C9B72}" destId="{8A4F4B85-8B8C-5945-80C2-7860E27717A1}" srcOrd="0" destOrd="0" presId="urn:microsoft.com/office/officeart/2005/8/layout/vList2"/>
    <dgm:cxn modelId="{3F7A7565-6180-479B-8754-21703A8D07CF}" type="presParOf" srcId="{8A4F4B85-8B8C-5945-80C2-7860E27717A1}" destId="{6A14CC82-FF6B-CC49-9618-50A84A134C7D}" srcOrd="0" destOrd="0" presId="urn:microsoft.com/office/officeart/2005/8/layout/vList2"/>
    <dgm:cxn modelId="{86C02251-36B6-497D-9880-5C6A881AFF0D}" type="presParOf" srcId="{8A4F4B85-8B8C-5945-80C2-7860E27717A1}" destId="{97B9F77E-E520-7243-A7D1-C8DC18EA190A}" srcOrd="1" destOrd="0" presId="urn:microsoft.com/office/officeart/2005/8/layout/vList2"/>
    <dgm:cxn modelId="{CD4A781A-9E94-4A74-ACEC-E84BBFA82F47}" type="presParOf" srcId="{8A4F4B85-8B8C-5945-80C2-7860E27717A1}" destId="{7865104F-1E83-2C46-9851-87F502483916}" srcOrd="2" destOrd="0" presId="urn:microsoft.com/office/officeart/2005/8/layout/vList2"/>
    <dgm:cxn modelId="{29B2CFB3-009D-495C-A588-A307D7467C6C}" type="presParOf" srcId="{8A4F4B85-8B8C-5945-80C2-7860E27717A1}" destId="{727D491C-0E61-384D-92AC-F3D5C50FF727}" srcOrd="3" destOrd="0" presId="urn:microsoft.com/office/officeart/2005/8/layout/vList2"/>
    <dgm:cxn modelId="{9EC9B90F-2392-4989-A3B6-4FFB8B6452DA}" type="presParOf" srcId="{8A4F4B85-8B8C-5945-80C2-7860E27717A1}" destId="{7A1BB242-0A93-2249-867C-D5776222A231}" srcOrd="4" destOrd="0" presId="urn:microsoft.com/office/officeart/2005/8/layout/vList2"/>
    <dgm:cxn modelId="{4E18249B-DFFE-45A5-9522-77810C3611F8}" type="presParOf" srcId="{8A4F4B85-8B8C-5945-80C2-7860E27717A1}" destId="{D2045D67-1C2C-C04B-B7B1-F8EAABD0CB77}" srcOrd="5" destOrd="0" presId="urn:microsoft.com/office/officeart/2005/8/layout/vList2"/>
    <dgm:cxn modelId="{C53E436D-5F68-47E0-8BEC-9B2C589C9214}" type="presParOf" srcId="{8A4F4B85-8B8C-5945-80C2-7860E27717A1}" destId="{2B8F8239-F94D-F74E-BC57-B28264A8E88F}" srcOrd="6" destOrd="0" presId="urn:microsoft.com/office/officeart/2005/8/layout/vList2"/>
    <dgm:cxn modelId="{198A8180-11FE-43B9-A475-0F04BC3A6692}" type="presParOf" srcId="{8A4F4B85-8B8C-5945-80C2-7860E27717A1}" destId="{92B7DC87-7154-A749-B7AC-F592D7C22D1F}" srcOrd="7" destOrd="0" presId="urn:microsoft.com/office/officeart/2005/8/layout/vList2"/>
    <dgm:cxn modelId="{41D01671-02A5-4B54-9B5E-4A98F2CBA148}" type="presParOf" srcId="{8A4F4B85-8B8C-5945-80C2-7860E27717A1}" destId="{6F1C8816-1A54-4846-9F98-FE8674F8BEF9}" srcOrd="8" destOrd="0" presId="urn:microsoft.com/office/officeart/2005/8/layout/vList2"/>
    <dgm:cxn modelId="{A9B09C74-7A10-40B5-A3C4-6929AD4D21F8}" type="presParOf" srcId="{8A4F4B85-8B8C-5945-80C2-7860E27717A1}" destId="{392E7927-F139-B249-869B-92A8113245F7}" srcOrd="9" destOrd="0" presId="urn:microsoft.com/office/officeart/2005/8/layout/vList2"/>
    <dgm:cxn modelId="{0C68FCBE-2EE1-42CF-9FDF-267F2D90B040}" type="presParOf" srcId="{8A4F4B85-8B8C-5945-80C2-7860E27717A1}" destId="{C69CD49A-53DF-4446-B895-E6011B4EFE83}" srcOrd="10" destOrd="0" presId="urn:microsoft.com/office/officeart/2005/8/layout/vList2"/>
    <dgm:cxn modelId="{976A12C5-2C8F-4C67-B479-111AB9DDEE29}" type="presParOf" srcId="{8A4F4B85-8B8C-5945-80C2-7860E27717A1}" destId="{DA7E2D15-5600-A949-8E57-DD3F9156EB72}" srcOrd="11" destOrd="0" presId="urn:microsoft.com/office/officeart/2005/8/layout/vList2"/>
    <dgm:cxn modelId="{438BBCD7-9C1F-4264-8628-8F4EDD5376FF}" type="presParOf" srcId="{8A4F4B85-8B8C-5945-80C2-7860E27717A1}" destId="{8A0A48DB-C13A-8A42-855C-8FB21AE6E6E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08560-F690-C749-948E-D87D283775A3}">
      <dsp:nvSpPr>
        <dsp:cNvPr id="0" name=""/>
        <dsp:cNvSpPr/>
      </dsp:nvSpPr>
      <dsp:spPr>
        <a:xfrm>
          <a:off x="1495562" y="591058"/>
          <a:ext cx="3839730" cy="3839730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7E931-9744-AC4E-BDAA-ABD9EF917446}">
      <dsp:nvSpPr>
        <dsp:cNvPr id="0" name=""/>
        <dsp:cNvSpPr/>
      </dsp:nvSpPr>
      <dsp:spPr>
        <a:xfrm>
          <a:off x="1495562" y="591058"/>
          <a:ext cx="3839730" cy="3839730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51ADE2-8661-E74B-BA7E-3B2589939A7A}">
      <dsp:nvSpPr>
        <dsp:cNvPr id="0" name=""/>
        <dsp:cNvSpPr/>
      </dsp:nvSpPr>
      <dsp:spPr>
        <a:xfrm>
          <a:off x="1495562" y="591058"/>
          <a:ext cx="3839730" cy="3839730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7D3BAE-0F95-7346-916F-080D64FA4F48}">
      <dsp:nvSpPr>
        <dsp:cNvPr id="0" name=""/>
        <dsp:cNvSpPr/>
      </dsp:nvSpPr>
      <dsp:spPr>
        <a:xfrm>
          <a:off x="1495562" y="591058"/>
          <a:ext cx="3839730" cy="3839730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667F9-88E9-F549-8E1D-4D6A08D822FB}">
      <dsp:nvSpPr>
        <dsp:cNvPr id="0" name=""/>
        <dsp:cNvSpPr/>
      </dsp:nvSpPr>
      <dsp:spPr>
        <a:xfrm>
          <a:off x="1495562" y="591058"/>
          <a:ext cx="3839730" cy="3839730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DF70F9-6409-6945-9995-90955640E4CF}">
      <dsp:nvSpPr>
        <dsp:cNvPr id="0" name=""/>
        <dsp:cNvSpPr/>
      </dsp:nvSpPr>
      <dsp:spPr>
        <a:xfrm>
          <a:off x="2531552" y="1627049"/>
          <a:ext cx="1767750" cy="1767750"/>
        </a:xfrm>
        <a:prstGeom prst="ellipse">
          <a:avLst/>
        </a:prstGeom>
        <a:solidFill>
          <a:srgbClr val="8CBC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" lastClr="FFFFFF"/>
              </a:solidFill>
              <a:latin typeface="Arial"/>
              <a:ea typeface="ＭＳ Ｐゴシック"/>
              <a:cs typeface="Arial"/>
            </a:rPr>
            <a:t>Power</a:t>
          </a:r>
          <a:endParaRPr lang="en-US" sz="2800" kern="1200" dirty="0">
            <a:solidFill>
              <a:sysClr val="window" lastClr="FFFFFF"/>
            </a:solidFill>
            <a:latin typeface="Arial"/>
            <a:ea typeface="ＭＳ Ｐゴシック"/>
            <a:cs typeface="Arial"/>
          </a:endParaRPr>
        </a:p>
      </dsp:txBody>
      <dsp:txXfrm>
        <a:off x="2790433" y="1885930"/>
        <a:ext cx="1249988" cy="1249988"/>
      </dsp:txXfrm>
    </dsp:sp>
    <dsp:sp modelId="{DA7534BD-23DF-EE46-A9B5-6DE01637480B}">
      <dsp:nvSpPr>
        <dsp:cNvPr id="0" name=""/>
        <dsp:cNvSpPr/>
      </dsp:nvSpPr>
      <dsp:spPr>
        <a:xfrm>
          <a:off x="2604091" y="-158604"/>
          <a:ext cx="1622673" cy="1588421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Reward</a:t>
          </a:r>
          <a:endParaRPr lang="en-US" sz="17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2841726" y="74015"/>
        <a:ext cx="1147403" cy="1123183"/>
      </dsp:txXfrm>
    </dsp:sp>
    <dsp:sp modelId="{DCDB7FE8-0A09-044E-8312-DB732AE1F4A3}">
      <dsp:nvSpPr>
        <dsp:cNvPr id="0" name=""/>
        <dsp:cNvSpPr/>
      </dsp:nvSpPr>
      <dsp:spPr>
        <a:xfrm>
          <a:off x="4387624" y="1137208"/>
          <a:ext cx="1622673" cy="1588421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Coercive</a:t>
          </a:r>
          <a:endParaRPr lang="en-US" sz="17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4625259" y="1369827"/>
        <a:ext cx="1147403" cy="1123183"/>
      </dsp:txXfrm>
    </dsp:sp>
    <dsp:sp modelId="{28871A78-5D24-6741-B848-AF418DD90B28}">
      <dsp:nvSpPr>
        <dsp:cNvPr id="0" name=""/>
        <dsp:cNvSpPr/>
      </dsp:nvSpPr>
      <dsp:spPr>
        <a:xfrm>
          <a:off x="3706375" y="3233878"/>
          <a:ext cx="1622673" cy="1588421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Legitimate</a:t>
          </a:r>
          <a:endParaRPr lang="en-US" sz="17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3944010" y="3466497"/>
        <a:ext cx="1147403" cy="1123183"/>
      </dsp:txXfrm>
    </dsp:sp>
    <dsp:sp modelId="{C3119CBF-D61D-2E44-BABA-C548F916D896}">
      <dsp:nvSpPr>
        <dsp:cNvPr id="0" name=""/>
        <dsp:cNvSpPr/>
      </dsp:nvSpPr>
      <dsp:spPr>
        <a:xfrm>
          <a:off x="1501807" y="3233878"/>
          <a:ext cx="1622673" cy="1588421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Referent/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charisma</a:t>
          </a:r>
          <a:endParaRPr lang="en-US" sz="17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1739442" y="3466497"/>
        <a:ext cx="1147403" cy="1123183"/>
      </dsp:txXfrm>
    </dsp:sp>
    <dsp:sp modelId="{F9D05DBA-F558-5144-BB8E-4FA6666BD6D0}">
      <dsp:nvSpPr>
        <dsp:cNvPr id="0" name=""/>
        <dsp:cNvSpPr/>
      </dsp:nvSpPr>
      <dsp:spPr>
        <a:xfrm>
          <a:off x="820557" y="1137208"/>
          <a:ext cx="1622673" cy="1588421"/>
        </a:xfrm>
        <a:prstGeom prst="ellipse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Expert</a:t>
          </a:r>
          <a:endParaRPr lang="en-US" sz="17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1058192" y="1369827"/>
        <a:ext cx="1147403" cy="1123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4CC82-FF6B-CC49-9618-50A84A134C7D}">
      <dsp:nvSpPr>
        <dsp:cNvPr id="0" name=""/>
        <dsp:cNvSpPr/>
      </dsp:nvSpPr>
      <dsp:spPr>
        <a:xfrm>
          <a:off x="0" y="8590"/>
          <a:ext cx="3402455" cy="486720"/>
        </a:xfrm>
        <a:prstGeom prst="roundRect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Position</a:t>
          </a:r>
          <a:endParaRPr lang="en-GB" sz="2000" b="1" kern="1200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sp:txBody>
      <dsp:txXfrm>
        <a:off x="23760" y="32350"/>
        <a:ext cx="3354935" cy="439200"/>
      </dsp:txXfrm>
    </dsp:sp>
    <dsp:sp modelId="{7865104F-1E83-2C46-9851-87F502483916}">
      <dsp:nvSpPr>
        <dsp:cNvPr id="0" name=""/>
        <dsp:cNvSpPr/>
      </dsp:nvSpPr>
      <dsp:spPr>
        <a:xfrm>
          <a:off x="0" y="5701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Charisma</a:t>
          </a:r>
          <a:endParaRPr lang="en-US" sz="2000" b="1" kern="1200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sp:txBody>
      <dsp:txXfrm>
        <a:off x="23760" y="593950"/>
        <a:ext cx="3354935" cy="439200"/>
      </dsp:txXfrm>
    </dsp:sp>
    <dsp:sp modelId="{7A1BB242-0A93-2249-867C-D5776222A231}">
      <dsp:nvSpPr>
        <dsp:cNvPr id="0" name=""/>
        <dsp:cNvSpPr/>
      </dsp:nvSpPr>
      <dsp:spPr>
        <a:xfrm>
          <a:off x="0" y="11317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Relationships</a:t>
          </a:r>
          <a:endParaRPr lang="en-US" sz="2000" b="1" kern="1200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sp:txBody>
      <dsp:txXfrm>
        <a:off x="23760" y="1155550"/>
        <a:ext cx="3354935" cy="439200"/>
      </dsp:txXfrm>
    </dsp:sp>
    <dsp:sp modelId="{2B8F8239-F94D-F74E-BC57-B28264A8E88F}">
      <dsp:nvSpPr>
        <dsp:cNvPr id="0" name=""/>
        <dsp:cNvSpPr/>
      </dsp:nvSpPr>
      <dsp:spPr>
        <a:xfrm>
          <a:off x="0" y="16933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Information</a:t>
          </a:r>
          <a:endParaRPr lang="en-US" sz="2000" b="1" kern="1200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sp:txBody>
      <dsp:txXfrm>
        <a:off x="23760" y="1717150"/>
        <a:ext cx="3354935" cy="439200"/>
      </dsp:txXfrm>
    </dsp:sp>
    <dsp:sp modelId="{6F1C8816-1A54-4846-9F98-FE8674F8BEF9}">
      <dsp:nvSpPr>
        <dsp:cNvPr id="0" name=""/>
        <dsp:cNvSpPr/>
      </dsp:nvSpPr>
      <dsp:spPr>
        <a:xfrm>
          <a:off x="0" y="22549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Expertise</a:t>
          </a:r>
          <a:endParaRPr lang="en-US" sz="2000" b="1" kern="1200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sp:txBody>
      <dsp:txXfrm>
        <a:off x="23760" y="2278750"/>
        <a:ext cx="3354935" cy="439200"/>
      </dsp:txXfrm>
    </dsp:sp>
    <dsp:sp modelId="{C69CD49A-53DF-4446-B895-E6011B4EFE83}">
      <dsp:nvSpPr>
        <dsp:cNvPr id="0" name=""/>
        <dsp:cNvSpPr/>
      </dsp:nvSpPr>
      <dsp:spPr>
        <a:xfrm>
          <a:off x="0" y="28165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Punishment</a:t>
          </a:r>
          <a:endParaRPr lang="en-US" sz="2000" b="1" kern="1200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sp:txBody>
      <dsp:txXfrm>
        <a:off x="23760" y="2840350"/>
        <a:ext cx="3354935" cy="439200"/>
      </dsp:txXfrm>
    </dsp:sp>
    <dsp:sp modelId="{8A0A48DB-C13A-8A42-855C-8FB21AE6E6E8}">
      <dsp:nvSpPr>
        <dsp:cNvPr id="0" name=""/>
        <dsp:cNvSpPr/>
      </dsp:nvSpPr>
      <dsp:spPr>
        <a:xfrm>
          <a:off x="0" y="3378190"/>
          <a:ext cx="3402455" cy="486720"/>
        </a:xfrm>
        <a:prstGeom prst="round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Reward</a:t>
          </a:r>
          <a:endParaRPr lang="en-US" sz="2000" b="1" kern="1200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sp:txBody>
      <dsp:txXfrm>
        <a:off x="23760" y="3401950"/>
        <a:ext cx="3354935" cy="43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1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7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6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2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4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2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4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7: Power and Control</a:t>
            </a:r>
          </a:p>
          <a:p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Knowledgecast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3899616" y="2977500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 algn="r">
              <a:buFontTx/>
              <a:buNone/>
            </a:pPr>
            <a:r>
              <a:rPr lang="en-GB" sz="1600" dirty="0" smtClean="0"/>
              <a:t>Source: Child (2005)</a:t>
            </a:r>
            <a:endParaRPr lang="en-GB" sz="1600" dirty="0"/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314573" y="28202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6 Strategies of Control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1335110" y="1862138"/>
            <a:ext cx="2679700" cy="1122362"/>
          </a:xfrm>
          <a:prstGeom prst="round2SameRect">
            <a:avLst/>
          </a:prstGeom>
          <a:gradFill flip="none" rotWithShape="1">
            <a:gsLst>
              <a:gs pos="0">
                <a:srgbClr val="DFE5A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Personal &amp; Centralised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4256110" y="1862138"/>
            <a:ext cx="2679700" cy="1122362"/>
          </a:xfrm>
          <a:prstGeom prst="round2SameRect">
            <a:avLst/>
          </a:prstGeom>
          <a:gradFill flip="none" rotWithShape="1">
            <a:gsLst>
              <a:gs pos="0">
                <a:srgbClr val="DFE5A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Bureaucratic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7151710" y="1862138"/>
            <a:ext cx="2679700" cy="1122362"/>
          </a:xfrm>
          <a:prstGeom prst="round2SameRect">
            <a:avLst/>
          </a:prstGeom>
          <a:gradFill flip="none" rotWithShape="1">
            <a:gsLst>
              <a:gs pos="0">
                <a:srgbClr val="DFE5A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Output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4256110" y="4135597"/>
            <a:ext cx="2679700" cy="1122362"/>
          </a:xfrm>
          <a:prstGeom prst="round2SameRect">
            <a:avLst>
              <a:gd name="adj1" fmla="val 16667"/>
              <a:gd name="adj2" fmla="val 10685"/>
            </a:avLst>
          </a:prstGeom>
          <a:gradFill flip="none" rotWithShape="1">
            <a:gsLst>
              <a:gs pos="0">
                <a:srgbClr val="DFE5A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Human Resource Management</a:t>
            </a:r>
          </a:p>
        </p:txBody>
      </p:sp>
      <p:sp>
        <p:nvSpPr>
          <p:cNvPr id="22" name="Round Same Side Corner Rectangle 21"/>
          <p:cNvSpPr/>
          <p:nvPr/>
        </p:nvSpPr>
        <p:spPr>
          <a:xfrm flipV="1">
            <a:off x="7151710" y="4078396"/>
            <a:ext cx="2679700" cy="1122362"/>
          </a:xfrm>
          <a:prstGeom prst="round2SameRect">
            <a:avLst>
              <a:gd name="adj1" fmla="val 16667"/>
              <a:gd name="adj2" fmla="val 5342"/>
            </a:avLst>
          </a:prstGeom>
          <a:gradFill flip="none" rotWithShape="1">
            <a:gsLst>
              <a:gs pos="0">
                <a:srgbClr val="DFE5A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Cultural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1020" y="12679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to assess how control is used in organisations to ensure goal delivery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8175" y="2864580"/>
            <a:ext cx="2679700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decision making centralised around the leader with focus on their close inspection of 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51709" y="5093975"/>
            <a:ext cx="2696029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Internalised compliance</a:t>
            </a:r>
            <a:r>
              <a:rPr lang="en-GB" sz="1800" dirty="0"/>
              <a:t> </a:t>
            </a:r>
            <a:r>
              <a:rPr lang="en-GB" sz="1800" dirty="0" smtClean="0"/>
              <a:t>with management &amp; belief in organisation, link to skills &amp; autonomy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56110" y="2881434"/>
            <a:ext cx="2679700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aims for predictability defined roles, procedures</a:t>
            </a:r>
            <a:r>
              <a:rPr lang="en-GB" sz="1600" dirty="0"/>
              <a:t> </a:t>
            </a:r>
            <a:r>
              <a:rPr lang="en-GB" sz="1600" dirty="0" smtClean="0"/>
              <a:t>reinforced through rewards &amp;  punishments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1710" y="2849585"/>
            <a:ext cx="2679700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standards &amp; targets agreed, semi autonomous but only relevant where output is measured.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56110" y="5093975"/>
            <a:ext cx="26797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Select, develop &amp; control behaviours, design &amp; implement performance evaluation</a:t>
            </a:r>
          </a:p>
        </p:txBody>
      </p:sp>
      <p:sp>
        <p:nvSpPr>
          <p:cNvPr id="29" name="Round Same Side Corner Rectangle 28"/>
          <p:cNvSpPr/>
          <p:nvPr/>
        </p:nvSpPr>
        <p:spPr>
          <a:xfrm flipV="1">
            <a:off x="1335110" y="4078396"/>
            <a:ext cx="2679700" cy="1122362"/>
          </a:xfrm>
          <a:prstGeom prst="round2SameRect">
            <a:avLst>
              <a:gd name="adj1" fmla="val 16667"/>
              <a:gd name="adj2" fmla="val 21369"/>
            </a:avLst>
          </a:prstGeom>
          <a:gradFill flip="none" rotWithShape="1">
            <a:gsLst>
              <a:gs pos="0">
                <a:srgbClr val="DFE5A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Electronic Surveillance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59560" y="5093975"/>
            <a:ext cx="266566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Assesses speed &amp; quality of performance against target, producing precise factual data</a:t>
            </a:r>
          </a:p>
        </p:txBody>
      </p:sp>
    </p:spTree>
    <p:extLst>
      <p:ext uri="{BB962C8B-B14F-4D97-AF65-F5344CB8AC3E}">
        <p14:creationId xmlns:p14="http://schemas.microsoft.com/office/powerpoint/2010/main" val="30534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551904" y="1445721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2000" b="1" i="1" dirty="0" smtClean="0"/>
              <a:t>Reliability – Order – Stability </a:t>
            </a:r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r>
              <a:rPr lang="en-GB" sz="2000" dirty="0" smtClean="0"/>
              <a:t>Benefits of CONTROL for individuals:</a:t>
            </a:r>
          </a:p>
          <a:p>
            <a:pPr marL="0" indent="0">
              <a:buFontTx/>
              <a:buNone/>
            </a:pPr>
            <a:endParaRPr lang="en-GB" sz="2000" dirty="0" smtClean="0"/>
          </a:p>
          <a:p>
            <a:pPr marL="0" indent="0"/>
            <a:r>
              <a:rPr lang="en-GB" sz="2000" dirty="0" smtClean="0"/>
              <a:t> Provide structure, definition and measurement of task performance</a:t>
            </a:r>
            <a:br>
              <a:rPr lang="en-GB" sz="2000" dirty="0" smtClean="0"/>
            </a:br>
            <a:endParaRPr lang="en-GB" sz="2000" dirty="0" smtClean="0"/>
          </a:p>
          <a:p>
            <a:pPr marL="0" indent="0"/>
            <a:r>
              <a:rPr lang="en-GB" sz="2000" dirty="0" smtClean="0"/>
              <a:t> Receive feedback about their performance</a:t>
            </a:r>
            <a:br>
              <a:rPr lang="en-GB" sz="2000" dirty="0" smtClean="0"/>
            </a:br>
            <a:endParaRPr lang="en-GB" sz="2000" dirty="0" smtClean="0"/>
          </a:p>
          <a:p>
            <a:pPr marL="0" indent="0"/>
            <a:r>
              <a:rPr lang="en-GB" sz="2000" dirty="0" smtClean="0"/>
              <a:t> Basis for reward systems based on performance</a:t>
            </a:r>
            <a:endParaRPr lang="en-GB" sz="2000" dirty="0"/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199622" y="20212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Controlling Process: </a:t>
            </a:r>
            <a:br>
              <a:rPr lang="en-US" sz="2800" dirty="0" smtClean="0">
                <a:ea typeface="Arial" pitchFamily="-60" charset="0"/>
                <a:cs typeface="Arial" pitchFamily="-60" charset="0"/>
              </a:rPr>
            </a:br>
            <a:r>
              <a:rPr lang="en-US" sz="2800" dirty="0" smtClean="0">
                <a:ea typeface="Arial" pitchFamily="-60" charset="0"/>
                <a:cs typeface="Arial" pitchFamily="-60" charset="0"/>
              </a:rPr>
              <a:t>Individual Performance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479" y="5000737"/>
            <a:ext cx="9144000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GB" sz="1800" dirty="0" smtClean="0"/>
              <a:t>Mullins </a:t>
            </a:r>
            <a:r>
              <a:rPr lang="en-GB" sz="1800" b="1" dirty="0" smtClean="0"/>
              <a:t>ARGUES </a:t>
            </a:r>
            <a:r>
              <a:rPr lang="en-GB" sz="1800" dirty="0" smtClean="0"/>
              <a:t>control needs to be viewed from both an Organisational performance (providing structure) + individual behaviour (motivating, empowering, disempowering perspective). </a:t>
            </a:r>
            <a:r>
              <a:rPr lang="en-US" sz="1800" dirty="0" smtClean="0"/>
              <a:t>Individuals have their own capacity to experience, interpret and assign meaning to the experience of being controlled, and in turn formulate this into their actions.  </a:t>
            </a:r>
            <a:r>
              <a:rPr lang="en-US" sz="1800" b="1" dirty="0" smtClean="0"/>
              <a:t>Therefore, a leader needs to be aware of the intended impact and purpose of their control.</a:t>
            </a:r>
          </a:p>
        </p:txBody>
      </p:sp>
      <p:sp>
        <p:nvSpPr>
          <p:cNvPr id="15" name="TextBox 14"/>
          <p:cNvSpPr txBox="1"/>
          <p:nvPr/>
        </p:nvSpPr>
        <p:spPr>
          <a:xfrm rot="2414060">
            <a:off x="8129608" y="1877627"/>
            <a:ext cx="189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Remember </a:t>
            </a:r>
            <a:r>
              <a:rPr lang="en-GB" b="1" dirty="0" err="1" smtClean="0">
                <a:solidFill>
                  <a:srgbClr val="FF0000"/>
                </a:solidFill>
              </a:rPr>
              <a:t>Fayol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67048" y="572337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Power and Compliance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04363"/>
              </p:ext>
            </p:extLst>
          </p:nvPr>
        </p:nvGraphicFramePr>
        <p:xfrm>
          <a:off x="1451543" y="2855073"/>
          <a:ext cx="2498186" cy="3383280"/>
        </p:xfrm>
        <a:graphic>
          <a:graphicData uri="http://schemas.openxmlformats.org/drawingml/2006/table">
            <a:tbl>
              <a:tblPr firstRow="1" bandRow="1"/>
              <a:tblGrid>
                <a:gridCol w="249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Organisational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Power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B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Coercive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Threats and sanctions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Remunerative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Resources and financial rewards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Normative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 Symbolic rewards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6693"/>
              </p:ext>
            </p:extLst>
          </p:nvPr>
        </p:nvGraphicFramePr>
        <p:xfrm>
          <a:off x="4027915" y="2851226"/>
          <a:ext cx="2498186" cy="3383280"/>
        </p:xfrm>
        <a:graphic>
          <a:graphicData uri="http://schemas.openxmlformats.org/drawingml/2006/table">
            <a:tbl>
              <a:tblPr firstRow="1" bandRow="1"/>
              <a:tblGrid>
                <a:gridCol w="249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Individual Involvement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B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Alienative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b="1" dirty="0" smtClean="0">
                        <a:latin typeface="Arial"/>
                        <a:cs typeface="Arial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 Against their wishes</a:t>
                      </a:r>
                    </a:p>
                    <a:p>
                      <a:pPr>
                        <a:buFontTx/>
                        <a:buNone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Calculative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 Promise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of e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xtrinsic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rewards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Moral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Driven by values and belief in goals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91523"/>
              </p:ext>
            </p:extLst>
          </p:nvPr>
        </p:nvGraphicFramePr>
        <p:xfrm>
          <a:off x="7545815" y="2855073"/>
          <a:ext cx="2498186" cy="3383280"/>
        </p:xfrm>
        <a:graphic>
          <a:graphicData uri="http://schemas.openxmlformats.org/drawingml/2006/table">
            <a:tbl>
              <a:tblPr firstRow="1" bandRow="1"/>
              <a:tblGrid>
                <a:gridCol w="249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Individual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Feelings 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B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Alienative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b="1" dirty="0" smtClean="0">
                        <a:latin typeface="Arial"/>
                        <a:cs typeface="Arial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 Negative orientation</a:t>
                      </a:r>
                    </a:p>
                    <a:p>
                      <a:pPr>
                        <a:buFontTx/>
                        <a:buNone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Calculative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Negative or low positive orientation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Moral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High positive orientation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6634051" y="4334903"/>
            <a:ext cx="822864" cy="461963"/>
          </a:xfrm>
          <a:prstGeom prst="rightArrow">
            <a:avLst/>
          </a:prstGeom>
          <a:gradFill flip="none" rotWithShape="1">
            <a:gsLst>
              <a:gs pos="0">
                <a:srgbClr val="8CBCD6"/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451" y="1935461"/>
            <a:ext cx="833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3 dimensions: </a:t>
            </a:r>
            <a:r>
              <a:rPr lang="en-US" dirty="0" err="1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Etzioni</a:t>
            </a:r>
            <a: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= congruent compliance structure will be more effective. - What are the advantages and disadvantages of using each style of compliance?</a:t>
            </a:r>
          </a:p>
        </p:txBody>
      </p:sp>
    </p:spTree>
    <p:extLst>
      <p:ext uri="{BB962C8B-B14F-4D97-AF65-F5344CB8AC3E}">
        <p14:creationId xmlns:p14="http://schemas.microsoft.com/office/powerpoint/2010/main" val="42920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4137" y="4534302"/>
            <a:ext cx="2085975" cy="400050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4612" y="3553227"/>
            <a:ext cx="2085975" cy="400050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45087" y="3115077"/>
            <a:ext cx="2085975" cy="400050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3088112" y="1853015"/>
            <a:ext cx="4474774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	Source: 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Center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for Creative Leadership (2008)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11023" y="448532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Future Priorities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7" name="Picture 6" descr="Picture 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919" y="1421669"/>
            <a:ext cx="7916254" cy="4875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6861" y="1663864"/>
            <a:ext cx="2470399" cy="406265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What implications does this have for YOU?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How will Relationship power work in VIRTUAL Organisations?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What is the implication of the shift from Expertise to Reward?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9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937644" y="2445610"/>
            <a:ext cx="10104102" cy="4990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Mullins (2016)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60987" y="373784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Power and Empowerment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6" descr="F:\Powerpoint\pe_uk\PE105-Mullins\Final_Files\GIF\ch18\C18NF00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CE5E4"/>
              </a:clrFrom>
              <a:clrTo>
                <a:srgbClr val="DCE5E4">
                  <a:alpha val="0"/>
                </a:srgbClr>
              </a:clrTo>
            </a:clrChange>
          </a:blip>
          <a:srcRect l="21212" t="652" r="17879" b="3077"/>
          <a:stretch>
            <a:fillRect/>
          </a:stretch>
        </p:blipFill>
        <p:spPr bwMode="auto">
          <a:xfrm>
            <a:off x="3543832" y="1346921"/>
            <a:ext cx="4318003" cy="5355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8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44321" y="2026880"/>
            <a:ext cx="11339848" cy="4522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Empowerment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can support organisations to remain flexible to change by: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Involving teams in decision making and goal setting in relation to activities that affect them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Ongoing development of the workforce to handle change and develop future skills and competencies to meet succession requirements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Four questions to ask before delegating: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 What tasks could be performed better by others?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2. What opportunities are there for learning and development through delegation?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3. How and to whom should the responsibility be given?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4. What forms of monitoring and control would be most appropriate?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02653" y="590171"/>
            <a:ext cx="11339848" cy="11360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Power and Empowerment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229933" y="2003537"/>
            <a:ext cx="10489842" cy="44358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don’t managers and leaders delegate?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may fear that the individual is not capable of doing a sufficient job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may fear being blamed for the individual’s mistakes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may fear that the individual will do too good a job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may find it hard to trust others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28411" y="480700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What Stops Us from Delegating?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229933" y="5002063"/>
            <a:ext cx="6496050" cy="16009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As a future leader reflect on the following: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What are the success criteria for effective delegation?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What are the skills required for effective delegation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What is the link between delegation and empowerment?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48874" y="1685590"/>
            <a:ext cx="6773333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89775" y="44575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Power in Organisations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3" descr="Screen shot 2012-02-27 at 10.56.5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7" y="1507790"/>
            <a:ext cx="8394700" cy="422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5512" y="61373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dirty="0">
                <a:solidFill>
                  <a:sysClr val="windowText" lastClr="000000"/>
                </a:solidFill>
                <a:ea typeface="ＭＳ Ｐゴシック"/>
              </a:rPr>
              <a:t>Center for Creative Leadership </a:t>
            </a:r>
          </a:p>
          <a:p>
            <a:pPr lvl="0" algn="r">
              <a:defRPr/>
            </a:pPr>
            <a:r>
              <a:rPr lang="en-US" dirty="0">
                <a:solidFill>
                  <a:sysClr val="windowText" lastClr="000000"/>
                </a:solidFill>
                <a:ea typeface="ＭＳ Ｐゴシック"/>
              </a:rPr>
              <a:t>(2008: 08)</a:t>
            </a:r>
          </a:p>
          <a:p>
            <a:pPr lvl="0">
              <a:defRPr/>
            </a:pPr>
            <a:endParaRPr lang="en-US" sz="2400" dirty="0">
              <a:solidFill>
                <a:sysClr val="windowText" lastClr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93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032227"/>
              </p:ext>
            </p:extLst>
          </p:nvPr>
        </p:nvGraphicFramePr>
        <p:xfrm>
          <a:off x="1495899" y="1783702"/>
          <a:ext cx="3402455" cy="387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 bwMode="auto">
          <a:xfrm>
            <a:off x="405685" y="49785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2008 Research: Power at work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16" r="8513"/>
          <a:stretch>
            <a:fillRect/>
          </a:stretch>
        </p:blipFill>
        <p:spPr>
          <a:xfrm>
            <a:off x="5376482" y="1751047"/>
            <a:ext cx="5549487" cy="4154709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1783724" y="1891652"/>
            <a:ext cx="6932224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Center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for Creative Leadership (2008)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062506" y="1917408"/>
            <a:ext cx="10322417" cy="44705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Apply to their analysis an understanding of the key tensions within leadership and how it relates to other business themes such as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globalisation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, strategy, innovation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organisational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change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Debate the value of sources of power to lead diversity in global organisations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Critically reflect upon personal experiences and aspirations around leadership enabling them to develop originality in their own leadership capabilities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Evaluate the skills of leaders to engage and empower their teams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Explore the ethical relationships between leaders and followers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Appraise the use of control systems in influencing the efforts of others to achieve organisational goals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-60" charset="0"/>
              <a:ea typeface="ＭＳ Ｐゴシック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05684" y="480699"/>
            <a:ext cx="8113713" cy="93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Knowledgecast</a:t>
            </a:r>
            <a:r>
              <a:rPr lang="en-US" sz="2800" b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Summary</a:t>
            </a:r>
            <a:endParaRPr lang="en-US" sz="2800" b="1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10235" y="2033318"/>
            <a:ext cx="10528479" cy="44576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As a result of today’s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Knowledgecast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, you should be able to: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Analyse the nature and importance of control in delivering organisational goals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Debate the nature of power and management control with consideration to the sources and use of power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Evaluate the consequences of power for leadership effectiveness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Appraise the process of delegation and the importance of empowerment in supporting organisations to adapt to change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73865" y="506457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Today’s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Knowledgecast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049628" y="2084834"/>
            <a:ext cx="10335296" cy="41099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In our next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Knowledgecast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, we will: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Analyse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 current research on the role of leadership in relation to managing change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Critically evaluate techniques to address and overcome resistance to change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Critically evaluate an incident of strategic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organisational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 change by exploring the role of leadership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-753414" y="506457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b="1" dirty="0" smtClean="0">
                <a:ea typeface="Arial" pitchFamily="-60" charset="0"/>
                <a:cs typeface="Arial" pitchFamily="-60" charset="0"/>
              </a:rPr>
              <a:t>What are we going to cover next?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9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51138" y="545670"/>
            <a:ext cx="8185150" cy="7182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3 Problems to Solve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8335" y="2438133"/>
            <a:ext cx="8643400" cy="401648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Leaders/managers must understand their workforce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Each person has unique needs, behaviours, desires, goals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Behavour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 is influenced by multiple factors – discuss!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Defining theme of 21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st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 century: Diversity – not one size fits all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Defining theme:  Managing others needs self understanding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Sense of self is shaped by extrinsic &amp; intrinsic forces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Personality, Emotions, Ability, EI, Attitude – explore!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513268" y="1765604"/>
            <a:ext cx="8185150" cy="387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1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don’t the people in my team behave like me?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Vertical Scroll 58"/>
          <p:cNvSpPr/>
          <p:nvPr/>
        </p:nvSpPr>
        <p:spPr>
          <a:xfrm>
            <a:off x="1589100" y="4305682"/>
            <a:ext cx="2814469" cy="2524305"/>
          </a:xfrm>
          <a:prstGeom prst="verticalScroll">
            <a:avLst>
              <a:gd name="adj" fmla="val 4869"/>
            </a:avLst>
          </a:prstGeom>
          <a:solidFill>
            <a:srgbClr val="99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Vertical Scroll 59"/>
          <p:cNvSpPr/>
          <p:nvPr/>
        </p:nvSpPr>
        <p:spPr>
          <a:xfrm>
            <a:off x="1580522" y="1631405"/>
            <a:ext cx="2814469" cy="2524305"/>
          </a:xfrm>
          <a:prstGeom prst="verticalScroll">
            <a:avLst>
              <a:gd name="adj" fmla="val 4869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itle 2"/>
          <p:cNvSpPr txBox="1">
            <a:spLocks/>
          </p:cNvSpPr>
          <p:nvPr/>
        </p:nvSpPr>
        <p:spPr>
          <a:xfrm>
            <a:off x="211830" y="503196"/>
            <a:ext cx="8184776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Reminder: Rules &amp; Motives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795569" y="1786741"/>
            <a:ext cx="2401532" cy="23184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Rules</a:t>
            </a:r>
          </a:p>
          <a:p>
            <a:pPr algn="ctr"/>
            <a:r>
              <a:rPr lang="en-GB" sz="1600" dirty="0"/>
              <a:t>Kantian ethics, Bentham &amp; Mill Utilitarianism, natural law, divine law, command, </a:t>
            </a:r>
            <a:r>
              <a:rPr lang="en-GB" sz="1600" dirty="0" err="1"/>
              <a:t>etc</a:t>
            </a:r>
            <a:endParaRPr lang="en-GB" sz="1600" dirty="0"/>
          </a:p>
        </p:txBody>
      </p:sp>
      <p:sp>
        <p:nvSpPr>
          <p:cNvPr id="63" name="Oval 62"/>
          <p:cNvSpPr/>
          <p:nvPr/>
        </p:nvSpPr>
        <p:spPr>
          <a:xfrm>
            <a:off x="1717996" y="4459027"/>
            <a:ext cx="2607999" cy="237353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Motivation</a:t>
            </a:r>
            <a:r>
              <a:rPr lang="en-GB" sz="1600" dirty="0"/>
              <a:t>:  individual emotional </a:t>
            </a:r>
            <a:r>
              <a:rPr lang="en-GB" sz="1600" dirty="0" smtClean="0"/>
              <a:t>response: </a:t>
            </a:r>
            <a:r>
              <a:rPr lang="en-GB" sz="1600" dirty="0"/>
              <a:t>courage, integrity, justice, wisdom, benevolence, righteous, anger, </a:t>
            </a:r>
            <a:r>
              <a:rPr lang="en-GB" sz="1600" dirty="0" smtClean="0"/>
              <a:t>honesty </a:t>
            </a:r>
            <a:endParaRPr lang="en-GB" sz="1600" dirty="0"/>
          </a:p>
        </p:txBody>
      </p:sp>
      <p:sp>
        <p:nvSpPr>
          <p:cNvPr id="64" name="Rounded Rectangle 63"/>
          <p:cNvSpPr/>
          <p:nvPr/>
        </p:nvSpPr>
        <p:spPr>
          <a:xfrm>
            <a:off x="4770271" y="2528035"/>
            <a:ext cx="1861404" cy="934134"/>
          </a:xfrm>
          <a:prstGeom prst="roundRect">
            <a:avLst/>
          </a:prstGeom>
          <a:solidFill>
            <a:srgbClr val="99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Moral Reasoning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972199" y="5120697"/>
            <a:ext cx="1596556" cy="807060"/>
          </a:xfrm>
          <a:prstGeom prst="roundRect">
            <a:avLst/>
          </a:prstGeom>
          <a:solidFill>
            <a:srgbClr val="99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Character</a:t>
            </a:r>
          </a:p>
        </p:txBody>
      </p:sp>
      <p:sp>
        <p:nvSpPr>
          <p:cNvPr id="66" name="Isosceles Triangle 65"/>
          <p:cNvSpPr/>
          <p:nvPr/>
        </p:nvSpPr>
        <p:spPr>
          <a:xfrm>
            <a:off x="6310485" y="2520470"/>
            <a:ext cx="3014353" cy="3730893"/>
          </a:xfrm>
          <a:prstGeom prst="triangle">
            <a:avLst>
              <a:gd name="adj" fmla="val 47120"/>
            </a:avLst>
          </a:prstGeom>
          <a:solidFill>
            <a:srgbClr val="CCFF6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Ethical Behaviour</a:t>
            </a:r>
          </a:p>
        </p:txBody>
      </p:sp>
      <p:sp>
        <p:nvSpPr>
          <p:cNvPr id="67" name="Right Arrow 66"/>
          <p:cNvSpPr/>
          <p:nvPr/>
        </p:nvSpPr>
        <p:spPr>
          <a:xfrm>
            <a:off x="4038749" y="2694743"/>
            <a:ext cx="784404" cy="457200"/>
          </a:xfrm>
          <a:prstGeom prst="rightArrow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8" name="Right Arrow 67"/>
          <p:cNvSpPr/>
          <p:nvPr/>
        </p:nvSpPr>
        <p:spPr>
          <a:xfrm>
            <a:off x="4168578" y="5357038"/>
            <a:ext cx="800511" cy="457200"/>
          </a:xfrm>
          <a:prstGeom prst="rightArrow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58" y="3462169"/>
            <a:ext cx="699494" cy="1148774"/>
          </a:xfrm>
          <a:prstGeom prst="rect">
            <a:avLst/>
          </a:prstGeom>
        </p:spPr>
      </p:pic>
      <p:sp>
        <p:nvSpPr>
          <p:cNvPr id="70" name="Plus 69"/>
          <p:cNvSpPr/>
          <p:nvPr/>
        </p:nvSpPr>
        <p:spPr>
          <a:xfrm>
            <a:off x="5190575" y="3730217"/>
            <a:ext cx="900351" cy="946494"/>
          </a:xfrm>
          <a:prstGeom prst="mathPlus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1" name="Equal 70"/>
          <p:cNvSpPr/>
          <p:nvPr/>
        </p:nvSpPr>
        <p:spPr>
          <a:xfrm>
            <a:off x="6384875" y="3888621"/>
            <a:ext cx="792866" cy="658154"/>
          </a:xfrm>
          <a:prstGeom prst="mathEqual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396606" y="2836973"/>
            <a:ext cx="2033534" cy="261079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If you </a:t>
            </a:r>
            <a:r>
              <a:rPr lang="en-GB" sz="1800" dirty="0" smtClean="0"/>
              <a:t>do not </a:t>
            </a:r>
            <a:r>
              <a:rPr lang="en-GB" sz="1800" dirty="0"/>
              <a:t>have the character to do the right thing then knowing how to do the right thing is irrelevant</a:t>
            </a:r>
          </a:p>
        </p:txBody>
      </p:sp>
      <p:sp>
        <p:nvSpPr>
          <p:cNvPr id="73" name="Oval Callout 72"/>
          <p:cNvSpPr/>
          <p:nvPr/>
        </p:nvSpPr>
        <p:spPr>
          <a:xfrm rot="1796544">
            <a:off x="7410063" y="1115811"/>
            <a:ext cx="2615465" cy="1835123"/>
          </a:xfrm>
          <a:prstGeom prst="wedgeEllipseCallout">
            <a:avLst>
              <a:gd name="adj1" fmla="val -21489"/>
              <a:gd name="adj2" fmla="val 60833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elaxed"/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ＭＳ Ｐゴシック"/>
              </a:rPr>
              <a:t>Question: How </a:t>
            </a:r>
            <a:r>
              <a:rPr kumimoji="0" lang="en-GB" sz="135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ＭＳ Ｐゴシック"/>
              </a:rPr>
              <a:t>many ethical failures are the result of people not knowing what they were doing was wrong?</a:t>
            </a:r>
          </a:p>
        </p:txBody>
      </p:sp>
    </p:spTree>
    <p:extLst>
      <p:ext uri="{BB962C8B-B14F-4D97-AF65-F5344CB8AC3E}">
        <p14:creationId xmlns:p14="http://schemas.microsoft.com/office/powerpoint/2010/main" val="3033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694494" y="1788594"/>
            <a:ext cx="3477985" cy="3608614"/>
          </a:xfrm>
          <a:prstGeom prst="homePlate">
            <a:avLst>
              <a:gd name="adj" fmla="val 28980"/>
            </a:avLst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1387702" y="1308623"/>
            <a:ext cx="10602530" cy="35209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French &amp; Raven (1968)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443089" y="335486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>
                <a:ea typeface="Arial" pitchFamily="-60" charset="0"/>
                <a:cs typeface="Arial" pitchFamily="-60" charset="0"/>
              </a:rPr>
              <a:t>Power &amp; Influence:</a:t>
            </a:r>
            <a:br>
              <a:rPr lang="en-US" sz="2400" dirty="0" smtClean="0">
                <a:ea typeface="Arial" pitchFamily="-60" charset="0"/>
                <a:cs typeface="Arial" pitchFamily="-60" charset="0"/>
              </a:rPr>
            </a:br>
            <a:r>
              <a:rPr lang="en-US" sz="2400" dirty="0" smtClean="0">
                <a:ea typeface="Arial" pitchFamily="-60" charset="0"/>
                <a:cs typeface="Arial" pitchFamily="-60" charset="0"/>
              </a:rPr>
              <a:t>the theory of power &amp; influence being relational</a:t>
            </a:r>
            <a:endParaRPr lang="en-US" sz="24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494" y="2246271"/>
            <a:ext cx="28411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French &amp; Raven examined the effect of power </a:t>
            </a:r>
            <a:r>
              <a:rPr lang="en-GB" sz="2000" u="sng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juxtaposed</a:t>
            </a: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with attraction &amp; resistance.  </a:t>
            </a:r>
            <a:b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</a:br>
            <a:endParaRPr lang="en-GB" sz="20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By measuring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	Power</a:t>
            </a: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-v-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	Attraction</a:t>
            </a: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-v- 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en-GB" sz="2000" b="1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	Resistance</a:t>
            </a: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1753" y="1839769"/>
            <a:ext cx="3342821" cy="3859518"/>
          </a:xfrm>
          <a:prstGeom prst="rect">
            <a:avLst/>
          </a:prstGeom>
          <a:noFill/>
          <a:ln w="1905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Coercive power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typically decreases attraction causing significant resistance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unless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it is perceived to be legitimate! 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Reward power increases attraction with minimal resistance</a:t>
            </a:r>
            <a:b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Key point: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power often based on the subordinate’s perception of the leader’s ability to exert power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9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5174400" y="1317200"/>
            <a:ext cx="701040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French &amp; Raven (1968)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86744" y="41979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Power and Flexibility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4895003"/>
              </p:ext>
            </p:extLst>
          </p:nvPr>
        </p:nvGraphicFramePr>
        <p:xfrm>
          <a:off x="2004051" y="1621194"/>
          <a:ext cx="6830856" cy="466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0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595437"/>
            <a:ext cx="11404242" cy="46765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Which are the most effective sources of power?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Personal sources of power are more strongly related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organisational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performance, job satisfaction,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organisational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commitment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Coercive power is negatively related to employee satisfaction, commitment and job performance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Are the sources related to each other?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Coercive power may reduce referent power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Expert power may also include legitimate power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Legitimate power may provide more reward/coercive with seniority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Lunenburg (2012)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38260" y="420544"/>
            <a:ext cx="11404242" cy="1174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French &amp; Raven 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4006850" y="2733437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Yukl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(2010)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418563" y="456685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Influencing Process: the effect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03851"/>
              </p:ext>
            </p:extLst>
          </p:nvPr>
        </p:nvGraphicFramePr>
        <p:xfrm>
          <a:off x="1203981" y="1963741"/>
          <a:ext cx="4070350" cy="2621280"/>
        </p:xfrm>
        <a:graphic>
          <a:graphicData uri="http://schemas.openxmlformats.org/drawingml/2006/table">
            <a:tbl>
              <a:tblPr firstRow="1" bandRow="1"/>
              <a:tblGrid>
                <a:gridCol w="40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Outcome of Influencing the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employees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Commitment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Agreement and great effort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Compliance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Apathy and minimal effort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Resistance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Opposed and avoidance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10234"/>
              </p:ext>
            </p:extLst>
          </p:nvPr>
        </p:nvGraphicFramePr>
        <p:xfrm>
          <a:off x="5469453" y="1963741"/>
          <a:ext cx="4070350" cy="2621280"/>
        </p:xfrm>
        <a:graphic>
          <a:graphicData uri="http://schemas.openxmlformats.org/drawingml/2006/table">
            <a:tbl>
              <a:tblPr firstRow="1" bandRow="1"/>
              <a:tblGrid>
                <a:gridCol w="40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Motive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for the Employees Actions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Instrumental Compliance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Expects reward or punishment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Internalisation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Committed to desirable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proposal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Personal Identification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Please and imitate role model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3981" y="4755352"/>
            <a:ext cx="8335822" cy="163121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Discussion: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 What factors that will influence a leaders purpose for influencing? 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 What part does a leader’s ethics and values play in determining the intended outcome?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 What are benefits and limitations of each motive for action?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4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12124" y="454942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 smtClean="0">
                <a:ea typeface="Arial" pitchFamily="-60" charset="0"/>
                <a:cs typeface="Arial" pitchFamily="-60" charset="0"/>
              </a:rPr>
              <a:t>Organisational</a:t>
            </a:r>
            <a:r>
              <a:rPr lang="en-US" sz="2800" dirty="0" smtClean="0">
                <a:ea typeface="Arial" pitchFamily="-60" charset="0"/>
                <a:cs typeface="Arial" pitchFamily="-60" charset="0"/>
              </a:rPr>
              <a:t> Performance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7237" y="1145597"/>
            <a:ext cx="2914650" cy="563231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Control Systems  - a close relationship between goal achievement and influencing individual behaviours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Control systems help managers/leaders to: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Check progress against objectives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Coordinate decisions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Measure Success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WHAT of ethics + the need to understand individual motivations to direct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behaviour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 for the benefit of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organisation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?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</p:txBody>
      </p:sp>
      <p:pic>
        <p:nvPicPr>
          <p:cNvPr id="4" name="Picture 3" descr="M16NF002.gif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EFDC"/>
              </a:clrFrom>
              <a:clrTo>
                <a:srgbClr val="FDEFDC">
                  <a:alpha val="0"/>
                </a:srgbClr>
              </a:clrTo>
            </a:clrChange>
          </a:blip>
          <a:srcRect l="7299" r="8616"/>
          <a:stretch/>
        </p:blipFill>
        <p:spPr>
          <a:xfrm>
            <a:off x="412124" y="1671351"/>
            <a:ext cx="6597017" cy="45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1201</Words>
  <Application>Microsoft Office PowerPoint</Application>
  <PresentationFormat>Widescreen</PresentationFormat>
  <Paragraphs>297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17</cp:revision>
  <dcterms:created xsi:type="dcterms:W3CDTF">2017-08-29T22:32:01Z</dcterms:created>
  <dcterms:modified xsi:type="dcterms:W3CDTF">2019-03-11T10:52:11Z</dcterms:modified>
</cp:coreProperties>
</file>