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8" r:id="rId3"/>
  </p:sldMasterIdLst>
  <p:sldIdLst>
    <p:sldId id="257" r:id="rId4"/>
    <p:sldId id="259" r:id="rId5"/>
    <p:sldId id="261" r:id="rId6"/>
    <p:sldId id="262" r:id="rId7"/>
    <p:sldId id="263" r:id="rId8"/>
    <p:sldId id="264" r:id="rId9"/>
    <p:sldId id="27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B0431-7B2C-4C67-AA08-E548AF16887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GB"/>
        </a:p>
      </dgm:t>
    </dgm:pt>
    <dgm:pt modelId="{ACCF8AC8-5AE6-43CE-A3F7-CF710B0C4BC2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800" dirty="0" smtClean="0"/>
            <a:t>Put the  cards into 4 categories:</a:t>
          </a:r>
          <a:endParaRPr lang="en-GB" sz="1800" dirty="0"/>
        </a:p>
      </dgm:t>
    </dgm:pt>
    <dgm:pt modelId="{15D10C27-FBAE-4749-A5A9-78661E9CF7CE}" type="parTrans" cxnId="{DC5404E8-FEAA-49DA-94BA-C8E59C93F1F7}">
      <dgm:prSet/>
      <dgm:spPr/>
      <dgm:t>
        <a:bodyPr/>
        <a:lstStyle/>
        <a:p>
          <a:endParaRPr lang="en-GB"/>
        </a:p>
      </dgm:t>
    </dgm:pt>
    <dgm:pt modelId="{BF1EAF82-8566-425C-A4D7-BF29CA6798DE}" type="sibTrans" cxnId="{DC5404E8-FEAA-49DA-94BA-C8E59C93F1F7}">
      <dgm:prSet/>
      <dgm:spPr/>
      <dgm:t>
        <a:bodyPr/>
        <a:lstStyle/>
        <a:p>
          <a:endParaRPr lang="en-GB"/>
        </a:p>
      </dgm:t>
    </dgm:pt>
    <dgm:pt modelId="{75858984-5A12-4DE7-8BDE-DFA71E5EA216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800" dirty="0" smtClean="0"/>
            <a:t>Discard the 4</a:t>
          </a:r>
          <a:r>
            <a:rPr lang="en-GB" sz="1800" baseline="30000" dirty="0" smtClean="0"/>
            <a:t>th</a:t>
          </a:r>
          <a:r>
            <a:rPr lang="en-GB" sz="1800" dirty="0" smtClean="0"/>
            <a:t> category</a:t>
          </a:r>
          <a:endParaRPr lang="en-GB" sz="1800" dirty="0"/>
        </a:p>
      </dgm:t>
    </dgm:pt>
    <dgm:pt modelId="{508533F2-0B11-4CAA-AB9E-0BD2A3A11DF1}" type="parTrans" cxnId="{58D680F6-A9F7-403A-87CD-27FD6D76DAEA}">
      <dgm:prSet/>
      <dgm:spPr/>
      <dgm:t>
        <a:bodyPr/>
        <a:lstStyle/>
        <a:p>
          <a:endParaRPr lang="en-GB"/>
        </a:p>
      </dgm:t>
    </dgm:pt>
    <dgm:pt modelId="{89DDE007-380F-47AD-A8F5-31325AFE76CB}" type="sibTrans" cxnId="{58D680F6-A9F7-403A-87CD-27FD6D76DAEA}">
      <dgm:prSet/>
      <dgm:spPr/>
      <dgm:t>
        <a:bodyPr/>
        <a:lstStyle/>
        <a:p>
          <a:endParaRPr lang="en-GB"/>
        </a:p>
      </dgm:t>
    </dgm:pt>
    <dgm:pt modelId="{F7D58B22-9EF2-4073-89C9-57E517AD0491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800" dirty="0" smtClean="0"/>
            <a:t>Choose 30 cards from the 3 remaining categories (max 20 from any  category</a:t>
          </a:r>
          <a:endParaRPr lang="en-GB" sz="1800" dirty="0"/>
        </a:p>
      </dgm:t>
    </dgm:pt>
    <dgm:pt modelId="{8928795A-EC15-402D-9498-34528629C73F}" type="parTrans" cxnId="{F0809AC5-AE23-4304-B80E-CDFA799E5343}">
      <dgm:prSet/>
      <dgm:spPr/>
      <dgm:t>
        <a:bodyPr/>
        <a:lstStyle/>
        <a:p>
          <a:endParaRPr lang="en-GB"/>
        </a:p>
      </dgm:t>
    </dgm:pt>
    <dgm:pt modelId="{E620C51F-FDE6-4043-A381-311996AC8693}" type="sibTrans" cxnId="{F0809AC5-AE23-4304-B80E-CDFA799E5343}">
      <dgm:prSet/>
      <dgm:spPr/>
      <dgm:t>
        <a:bodyPr/>
        <a:lstStyle/>
        <a:p>
          <a:endParaRPr lang="en-GB"/>
        </a:p>
      </dgm:t>
    </dgm:pt>
    <dgm:pt modelId="{69323CC1-7781-46BC-ACAF-A8D9580082E0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800" dirty="0" smtClean="0"/>
            <a:t>Check your categories &amp; add up the scores</a:t>
          </a:r>
          <a:endParaRPr lang="en-GB" sz="1800" dirty="0"/>
        </a:p>
      </dgm:t>
    </dgm:pt>
    <dgm:pt modelId="{529B38A6-F08E-4555-967C-B5CFE58F37A1}" type="parTrans" cxnId="{6009F399-C3BB-4296-9D45-C23F76FB2461}">
      <dgm:prSet/>
      <dgm:spPr/>
      <dgm:t>
        <a:bodyPr/>
        <a:lstStyle/>
        <a:p>
          <a:endParaRPr lang="en-GB"/>
        </a:p>
      </dgm:t>
    </dgm:pt>
    <dgm:pt modelId="{37E437C0-2B34-4D7F-BB61-468FF4535477}" type="sibTrans" cxnId="{6009F399-C3BB-4296-9D45-C23F76FB2461}">
      <dgm:prSet/>
      <dgm:spPr/>
      <dgm:t>
        <a:bodyPr/>
        <a:lstStyle/>
        <a:p>
          <a:endParaRPr lang="en-GB"/>
        </a:p>
      </dgm:t>
    </dgm:pt>
    <dgm:pt modelId="{DF3089C1-7FBC-4FFD-9431-A349DF2CD161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800" dirty="0" smtClean="0"/>
            <a:t>Present your ideal manager</a:t>
          </a:r>
          <a:endParaRPr lang="en-GB" sz="1800" dirty="0"/>
        </a:p>
      </dgm:t>
    </dgm:pt>
    <dgm:pt modelId="{18739817-5691-46B8-B06D-307EC34BDAED}" type="parTrans" cxnId="{5414B567-3622-4E0B-ABF5-2F2B9AE88EB4}">
      <dgm:prSet/>
      <dgm:spPr/>
      <dgm:t>
        <a:bodyPr/>
        <a:lstStyle/>
        <a:p>
          <a:endParaRPr lang="en-GB"/>
        </a:p>
      </dgm:t>
    </dgm:pt>
    <dgm:pt modelId="{23D337DE-8647-4F81-8235-51386A49A37C}" type="sibTrans" cxnId="{5414B567-3622-4E0B-ABF5-2F2B9AE88EB4}">
      <dgm:prSet/>
      <dgm:spPr/>
      <dgm:t>
        <a:bodyPr/>
        <a:lstStyle/>
        <a:p>
          <a:endParaRPr lang="en-GB"/>
        </a:p>
      </dgm:t>
    </dgm:pt>
    <dgm:pt modelId="{E1072D94-E402-4798-8667-4645838ADC33}" type="pres">
      <dgm:prSet presAssocID="{901B0431-7B2C-4C67-AA08-E548AF16887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5BBA7DC1-E835-4168-83D3-55A0DBB322AD}" type="pres">
      <dgm:prSet presAssocID="{ACCF8AC8-5AE6-43CE-A3F7-CF710B0C4BC2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798B185-A15A-4E95-8CDB-EE3198FFA1B4}" type="pres">
      <dgm:prSet presAssocID="{ACCF8AC8-5AE6-43CE-A3F7-CF710B0C4BC2}" presName="LShape" presStyleLbl="alignNode1" presStyleIdx="0" presStyleCnt="9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E43E2DD-BE1B-474D-A270-C77197006779}" type="pres">
      <dgm:prSet presAssocID="{ACCF8AC8-5AE6-43CE-A3F7-CF710B0C4BC2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455C2F-CD20-46B1-86EE-D9B2C508ACBB}" type="pres">
      <dgm:prSet presAssocID="{ACCF8AC8-5AE6-43CE-A3F7-CF710B0C4BC2}" presName="Triangle" presStyleLbl="alignNode1" presStyleIdx="1" presStyleCnt="9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20CA319-5676-412C-98DF-71EBD036326E}" type="pres">
      <dgm:prSet presAssocID="{BF1EAF82-8566-425C-A4D7-BF29CA6798DE}" presName="sibTran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450549A-F79E-4518-A07C-10BFF63E2576}" type="pres">
      <dgm:prSet presAssocID="{BF1EAF82-8566-425C-A4D7-BF29CA6798DE}" presName="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8C1D3F8-4F28-44A2-9A3E-A47D508E9652}" type="pres">
      <dgm:prSet presAssocID="{75858984-5A12-4DE7-8BDE-DFA71E5EA216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45F0BF7-CED3-4718-A371-7D0DEBDA4822}" type="pres">
      <dgm:prSet presAssocID="{75858984-5A12-4DE7-8BDE-DFA71E5EA216}" presName="LShape" presStyleLbl="alignNode1" presStyleIdx="2" presStyleCnt="9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7DA04D1-C05A-4033-8989-2CFBC797BF92}" type="pres">
      <dgm:prSet presAssocID="{75858984-5A12-4DE7-8BDE-DFA71E5EA21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32BD0F-228E-46FA-86E8-AC0FFCA035A7}" type="pres">
      <dgm:prSet presAssocID="{75858984-5A12-4DE7-8BDE-DFA71E5EA216}" presName="Triangle" presStyleLbl="alignNode1" presStyleIdx="3" presStyleCnt="9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11ED2AB-03DC-4AA8-A0E2-AF8FA5C55DA0}" type="pres">
      <dgm:prSet presAssocID="{89DDE007-380F-47AD-A8F5-31325AFE76CB}" presName="sibTran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5BB3225-B1E9-4CE5-8C14-0170215A774B}" type="pres">
      <dgm:prSet presAssocID="{89DDE007-380F-47AD-A8F5-31325AFE76CB}" presName="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27A1FD9-5196-47BA-958B-6B196F4FB089}" type="pres">
      <dgm:prSet presAssocID="{F7D58B22-9EF2-4073-89C9-57E517AD0491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E78B2AF-AC60-430C-A9B0-2B7FAE50FA93}" type="pres">
      <dgm:prSet presAssocID="{F7D58B22-9EF2-4073-89C9-57E517AD0491}" presName="LShape" presStyleLbl="alignNode1" presStyleIdx="4" presStyleCnt="9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88E64A5-52BD-41F3-8C2D-735BF343F6EE}" type="pres">
      <dgm:prSet presAssocID="{F7D58B22-9EF2-4073-89C9-57E517AD0491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5E7C27-4E1D-4230-85FF-857D7DB73E41}" type="pres">
      <dgm:prSet presAssocID="{F7D58B22-9EF2-4073-89C9-57E517AD0491}" presName="Triangle" presStyleLbl="alignNode1" presStyleIdx="5" presStyleCnt="9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E2E0C76-11BE-4789-8D16-CF422B5DCB2E}" type="pres">
      <dgm:prSet presAssocID="{E620C51F-FDE6-4043-A381-311996AC8693}" presName="sibTran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F9F940A-47D9-439E-B059-36C556044368}" type="pres">
      <dgm:prSet presAssocID="{E620C51F-FDE6-4043-A381-311996AC8693}" presName="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A35F980-BE6D-4280-A046-69843DE256F1}" type="pres">
      <dgm:prSet presAssocID="{69323CC1-7781-46BC-ACAF-A8D9580082E0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3A542C5-BCF2-40AD-9C2A-EAA8A4F88E50}" type="pres">
      <dgm:prSet presAssocID="{69323CC1-7781-46BC-ACAF-A8D9580082E0}" presName="LShape" presStyleLbl="alignNode1" presStyleIdx="6" presStyleCnt="9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C2C79B4-35E1-44A8-9BE4-5AF870EA4394}" type="pres">
      <dgm:prSet presAssocID="{69323CC1-7781-46BC-ACAF-A8D9580082E0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7FD140-7551-4EB4-99DC-823F2322EA28}" type="pres">
      <dgm:prSet presAssocID="{69323CC1-7781-46BC-ACAF-A8D9580082E0}" presName="Triangle" presStyleLbl="alignNode1" presStyleIdx="7" presStyleCnt="9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337FE79-A6F3-40E7-874D-765CF654161E}" type="pres">
      <dgm:prSet presAssocID="{37E437C0-2B34-4D7F-BB61-468FF4535477}" presName="sibTran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F2D956D-EFB9-4E45-9348-E1911C397CDE}" type="pres">
      <dgm:prSet presAssocID="{37E437C0-2B34-4D7F-BB61-468FF4535477}" presName="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DF74747-CBCD-4414-B727-07DA447FA818}" type="pres">
      <dgm:prSet presAssocID="{DF3089C1-7FBC-4FFD-9431-A349DF2CD161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04F1CED-6CD6-43BA-BA49-70ECDD5C1096}" type="pres">
      <dgm:prSet presAssocID="{DF3089C1-7FBC-4FFD-9431-A349DF2CD161}" presName="LShape" presStyleLbl="alignNode1" presStyleIdx="8" presStyleCnt="9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B806D12-50DF-4D11-969E-E4CEA56B633D}" type="pres">
      <dgm:prSet presAssocID="{DF3089C1-7FBC-4FFD-9431-A349DF2CD161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87E0221-BAB8-4605-91D5-63F367525999}" type="presOf" srcId="{DF3089C1-7FBC-4FFD-9431-A349DF2CD161}" destId="{1B806D12-50DF-4D11-969E-E4CEA56B633D}" srcOrd="0" destOrd="0" presId="urn:microsoft.com/office/officeart/2009/3/layout/StepUpProcess"/>
    <dgm:cxn modelId="{DC5404E8-FEAA-49DA-94BA-C8E59C93F1F7}" srcId="{901B0431-7B2C-4C67-AA08-E548AF168878}" destId="{ACCF8AC8-5AE6-43CE-A3F7-CF710B0C4BC2}" srcOrd="0" destOrd="0" parTransId="{15D10C27-FBAE-4749-A5A9-78661E9CF7CE}" sibTransId="{BF1EAF82-8566-425C-A4D7-BF29CA6798DE}"/>
    <dgm:cxn modelId="{2E614F11-8C91-4A47-A537-F727D3EE7C70}" type="presOf" srcId="{901B0431-7B2C-4C67-AA08-E548AF168878}" destId="{E1072D94-E402-4798-8667-4645838ADC33}" srcOrd="0" destOrd="0" presId="urn:microsoft.com/office/officeart/2009/3/layout/StepUpProcess"/>
    <dgm:cxn modelId="{5414B567-3622-4E0B-ABF5-2F2B9AE88EB4}" srcId="{901B0431-7B2C-4C67-AA08-E548AF168878}" destId="{DF3089C1-7FBC-4FFD-9431-A349DF2CD161}" srcOrd="4" destOrd="0" parTransId="{18739817-5691-46B8-B06D-307EC34BDAED}" sibTransId="{23D337DE-8647-4F81-8235-51386A49A37C}"/>
    <dgm:cxn modelId="{6009F399-C3BB-4296-9D45-C23F76FB2461}" srcId="{901B0431-7B2C-4C67-AA08-E548AF168878}" destId="{69323CC1-7781-46BC-ACAF-A8D9580082E0}" srcOrd="3" destOrd="0" parTransId="{529B38A6-F08E-4555-967C-B5CFE58F37A1}" sibTransId="{37E437C0-2B34-4D7F-BB61-468FF4535477}"/>
    <dgm:cxn modelId="{58D680F6-A9F7-403A-87CD-27FD6D76DAEA}" srcId="{901B0431-7B2C-4C67-AA08-E548AF168878}" destId="{75858984-5A12-4DE7-8BDE-DFA71E5EA216}" srcOrd="1" destOrd="0" parTransId="{508533F2-0B11-4CAA-AB9E-0BD2A3A11DF1}" sibTransId="{89DDE007-380F-47AD-A8F5-31325AFE76CB}"/>
    <dgm:cxn modelId="{EA544EF5-690D-45C9-B06D-B1CDFDC66148}" type="presOf" srcId="{69323CC1-7781-46BC-ACAF-A8D9580082E0}" destId="{1C2C79B4-35E1-44A8-9BE4-5AF870EA4394}" srcOrd="0" destOrd="0" presId="urn:microsoft.com/office/officeart/2009/3/layout/StepUpProcess"/>
    <dgm:cxn modelId="{FD4DCAA2-905B-466E-8CAD-911293653513}" type="presOf" srcId="{F7D58B22-9EF2-4073-89C9-57E517AD0491}" destId="{488E64A5-52BD-41F3-8C2D-735BF343F6EE}" srcOrd="0" destOrd="0" presId="urn:microsoft.com/office/officeart/2009/3/layout/StepUpProcess"/>
    <dgm:cxn modelId="{765102D7-3939-49A5-A13D-D4E07C46B23C}" type="presOf" srcId="{ACCF8AC8-5AE6-43CE-A3F7-CF710B0C4BC2}" destId="{CE43E2DD-BE1B-474D-A270-C77197006779}" srcOrd="0" destOrd="0" presId="urn:microsoft.com/office/officeart/2009/3/layout/StepUpProcess"/>
    <dgm:cxn modelId="{F0809AC5-AE23-4304-B80E-CDFA799E5343}" srcId="{901B0431-7B2C-4C67-AA08-E548AF168878}" destId="{F7D58B22-9EF2-4073-89C9-57E517AD0491}" srcOrd="2" destOrd="0" parTransId="{8928795A-EC15-402D-9498-34528629C73F}" sibTransId="{E620C51F-FDE6-4043-A381-311996AC8693}"/>
    <dgm:cxn modelId="{D565264B-7DCB-4FC9-8490-D63B22808FB7}" type="presOf" srcId="{75858984-5A12-4DE7-8BDE-DFA71E5EA216}" destId="{37DA04D1-C05A-4033-8989-2CFBC797BF92}" srcOrd="0" destOrd="0" presId="urn:microsoft.com/office/officeart/2009/3/layout/StepUpProcess"/>
    <dgm:cxn modelId="{6D290DC0-2F05-456C-AA61-99FDCFA64626}" type="presParOf" srcId="{E1072D94-E402-4798-8667-4645838ADC33}" destId="{5BBA7DC1-E835-4168-83D3-55A0DBB322AD}" srcOrd="0" destOrd="0" presId="urn:microsoft.com/office/officeart/2009/3/layout/StepUpProcess"/>
    <dgm:cxn modelId="{DA6EE46A-DDDB-4C73-B32C-5EC3C18AA512}" type="presParOf" srcId="{5BBA7DC1-E835-4168-83D3-55A0DBB322AD}" destId="{7798B185-A15A-4E95-8CDB-EE3198FFA1B4}" srcOrd="0" destOrd="0" presId="urn:microsoft.com/office/officeart/2009/3/layout/StepUpProcess"/>
    <dgm:cxn modelId="{7021B178-FBF2-4DA6-8371-318AFDD7AEB7}" type="presParOf" srcId="{5BBA7DC1-E835-4168-83D3-55A0DBB322AD}" destId="{CE43E2DD-BE1B-474D-A270-C77197006779}" srcOrd="1" destOrd="0" presId="urn:microsoft.com/office/officeart/2009/3/layout/StepUpProcess"/>
    <dgm:cxn modelId="{35A1FCBC-FE7F-4B0E-A16B-7573F32B2481}" type="presParOf" srcId="{5BBA7DC1-E835-4168-83D3-55A0DBB322AD}" destId="{DB455C2F-CD20-46B1-86EE-D9B2C508ACBB}" srcOrd="2" destOrd="0" presId="urn:microsoft.com/office/officeart/2009/3/layout/StepUpProcess"/>
    <dgm:cxn modelId="{4638B5A5-5A67-487C-A969-D6A64DFEB538}" type="presParOf" srcId="{E1072D94-E402-4798-8667-4645838ADC33}" destId="{C20CA319-5676-412C-98DF-71EBD036326E}" srcOrd="1" destOrd="0" presId="urn:microsoft.com/office/officeart/2009/3/layout/StepUpProcess"/>
    <dgm:cxn modelId="{2C301711-CB41-4A00-BC49-0462E4F43FB9}" type="presParOf" srcId="{C20CA319-5676-412C-98DF-71EBD036326E}" destId="{0450549A-F79E-4518-A07C-10BFF63E2576}" srcOrd="0" destOrd="0" presId="urn:microsoft.com/office/officeart/2009/3/layout/StepUpProcess"/>
    <dgm:cxn modelId="{66E4AF89-074D-4612-B908-4FCB13DDD9B0}" type="presParOf" srcId="{E1072D94-E402-4798-8667-4645838ADC33}" destId="{78C1D3F8-4F28-44A2-9A3E-A47D508E9652}" srcOrd="2" destOrd="0" presId="urn:microsoft.com/office/officeart/2009/3/layout/StepUpProcess"/>
    <dgm:cxn modelId="{9B538E82-F7F8-4AB2-AB74-7CE83D4EA5CD}" type="presParOf" srcId="{78C1D3F8-4F28-44A2-9A3E-A47D508E9652}" destId="{745F0BF7-CED3-4718-A371-7D0DEBDA4822}" srcOrd="0" destOrd="0" presId="urn:microsoft.com/office/officeart/2009/3/layout/StepUpProcess"/>
    <dgm:cxn modelId="{352A6473-9194-4711-A483-6DE9B8418489}" type="presParOf" srcId="{78C1D3F8-4F28-44A2-9A3E-A47D508E9652}" destId="{37DA04D1-C05A-4033-8989-2CFBC797BF92}" srcOrd="1" destOrd="0" presId="urn:microsoft.com/office/officeart/2009/3/layout/StepUpProcess"/>
    <dgm:cxn modelId="{2074E548-2FC7-4651-8CF1-A45C01C7A39F}" type="presParOf" srcId="{78C1D3F8-4F28-44A2-9A3E-A47D508E9652}" destId="{8132BD0F-228E-46FA-86E8-AC0FFCA035A7}" srcOrd="2" destOrd="0" presId="urn:microsoft.com/office/officeart/2009/3/layout/StepUpProcess"/>
    <dgm:cxn modelId="{EE1CFD96-9B39-403F-A50F-9EAE878207CE}" type="presParOf" srcId="{E1072D94-E402-4798-8667-4645838ADC33}" destId="{511ED2AB-03DC-4AA8-A0E2-AF8FA5C55DA0}" srcOrd="3" destOrd="0" presId="urn:microsoft.com/office/officeart/2009/3/layout/StepUpProcess"/>
    <dgm:cxn modelId="{37000BE2-FAEA-4AAA-A584-41ABF84A96A1}" type="presParOf" srcId="{511ED2AB-03DC-4AA8-A0E2-AF8FA5C55DA0}" destId="{45BB3225-B1E9-4CE5-8C14-0170215A774B}" srcOrd="0" destOrd="0" presId="urn:microsoft.com/office/officeart/2009/3/layout/StepUpProcess"/>
    <dgm:cxn modelId="{7190C800-77A9-4AE6-A678-9D1A6EA6CF5D}" type="presParOf" srcId="{E1072D94-E402-4798-8667-4645838ADC33}" destId="{B27A1FD9-5196-47BA-958B-6B196F4FB089}" srcOrd="4" destOrd="0" presId="urn:microsoft.com/office/officeart/2009/3/layout/StepUpProcess"/>
    <dgm:cxn modelId="{054025C7-CCD3-420B-A35F-2F5DDFD5336C}" type="presParOf" srcId="{B27A1FD9-5196-47BA-958B-6B196F4FB089}" destId="{3E78B2AF-AC60-430C-A9B0-2B7FAE50FA93}" srcOrd="0" destOrd="0" presId="urn:microsoft.com/office/officeart/2009/3/layout/StepUpProcess"/>
    <dgm:cxn modelId="{63CFDF26-CFA2-4E55-810F-3C30526E0888}" type="presParOf" srcId="{B27A1FD9-5196-47BA-958B-6B196F4FB089}" destId="{488E64A5-52BD-41F3-8C2D-735BF343F6EE}" srcOrd="1" destOrd="0" presId="urn:microsoft.com/office/officeart/2009/3/layout/StepUpProcess"/>
    <dgm:cxn modelId="{2CCA7693-1B56-491B-B739-0EDEF5390B93}" type="presParOf" srcId="{B27A1FD9-5196-47BA-958B-6B196F4FB089}" destId="{155E7C27-4E1D-4230-85FF-857D7DB73E41}" srcOrd="2" destOrd="0" presId="urn:microsoft.com/office/officeart/2009/3/layout/StepUpProcess"/>
    <dgm:cxn modelId="{95E9B09D-6177-4ED5-93CF-35B08950B6CE}" type="presParOf" srcId="{E1072D94-E402-4798-8667-4645838ADC33}" destId="{0E2E0C76-11BE-4789-8D16-CF422B5DCB2E}" srcOrd="5" destOrd="0" presId="urn:microsoft.com/office/officeart/2009/3/layout/StepUpProcess"/>
    <dgm:cxn modelId="{B28B3D20-52BC-4916-BE95-5F289E0F64D1}" type="presParOf" srcId="{0E2E0C76-11BE-4789-8D16-CF422B5DCB2E}" destId="{5F9F940A-47D9-439E-B059-36C556044368}" srcOrd="0" destOrd="0" presId="urn:microsoft.com/office/officeart/2009/3/layout/StepUpProcess"/>
    <dgm:cxn modelId="{91BA0094-7F4D-4DD1-8782-66D9929C1B36}" type="presParOf" srcId="{E1072D94-E402-4798-8667-4645838ADC33}" destId="{5A35F980-BE6D-4280-A046-69843DE256F1}" srcOrd="6" destOrd="0" presId="urn:microsoft.com/office/officeart/2009/3/layout/StepUpProcess"/>
    <dgm:cxn modelId="{C76EDB00-1F79-473F-A7AB-09D07F6EE81C}" type="presParOf" srcId="{5A35F980-BE6D-4280-A046-69843DE256F1}" destId="{53A542C5-BCF2-40AD-9C2A-EAA8A4F88E50}" srcOrd="0" destOrd="0" presId="urn:microsoft.com/office/officeart/2009/3/layout/StepUpProcess"/>
    <dgm:cxn modelId="{74F4BC85-503F-4C1B-9C79-E03A364F3157}" type="presParOf" srcId="{5A35F980-BE6D-4280-A046-69843DE256F1}" destId="{1C2C79B4-35E1-44A8-9BE4-5AF870EA4394}" srcOrd="1" destOrd="0" presId="urn:microsoft.com/office/officeart/2009/3/layout/StepUpProcess"/>
    <dgm:cxn modelId="{9ED2F826-B5C8-4801-BA3B-7DF89755DEBB}" type="presParOf" srcId="{5A35F980-BE6D-4280-A046-69843DE256F1}" destId="{507FD140-7551-4EB4-99DC-823F2322EA28}" srcOrd="2" destOrd="0" presId="urn:microsoft.com/office/officeart/2009/3/layout/StepUpProcess"/>
    <dgm:cxn modelId="{2753BE11-1B2A-441D-AB69-E56EF1C40E40}" type="presParOf" srcId="{E1072D94-E402-4798-8667-4645838ADC33}" destId="{A337FE79-A6F3-40E7-874D-765CF654161E}" srcOrd="7" destOrd="0" presId="urn:microsoft.com/office/officeart/2009/3/layout/StepUpProcess"/>
    <dgm:cxn modelId="{E6172D45-A0CD-4300-8ADB-C2371ED7F7E1}" type="presParOf" srcId="{A337FE79-A6F3-40E7-874D-765CF654161E}" destId="{9F2D956D-EFB9-4E45-9348-E1911C397CDE}" srcOrd="0" destOrd="0" presId="urn:microsoft.com/office/officeart/2009/3/layout/StepUpProcess"/>
    <dgm:cxn modelId="{EEB8E10C-8233-435F-A023-EF8C07C0268E}" type="presParOf" srcId="{E1072D94-E402-4798-8667-4645838ADC33}" destId="{ADF74747-CBCD-4414-B727-07DA447FA818}" srcOrd="8" destOrd="0" presId="urn:microsoft.com/office/officeart/2009/3/layout/StepUpProcess"/>
    <dgm:cxn modelId="{79C86BA9-5B1B-40B2-9349-EDFBCB5A9DF5}" type="presParOf" srcId="{ADF74747-CBCD-4414-B727-07DA447FA818}" destId="{504F1CED-6CD6-43BA-BA49-70ECDD5C1096}" srcOrd="0" destOrd="0" presId="urn:microsoft.com/office/officeart/2009/3/layout/StepUpProcess"/>
    <dgm:cxn modelId="{84B3507A-7609-435D-AD73-9B528EC3EA98}" type="presParOf" srcId="{ADF74747-CBCD-4414-B727-07DA447FA818}" destId="{1B806D12-50DF-4D11-969E-E4CEA56B633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8B185-A15A-4E95-8CDB-EE3198FFA1B4}">
      <dsp:nvSpPr>
        <dsp:cNvPr id="0" name=""/>
        <dsp:cNvSpPr/>
      </dsp:nvSpPr>
      <dsp:spPr>
        <a:xfrm rot="5400000">
          <a:off x="321716" y="2614050"/>
          <a:ext cx="964232" cy="160446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3E2DD-BE1B-474D-A270-C77197006779}">
      <dsp:nvSpPr>
        <dsp:cNvPr id="0" name=""/>
        <dsp:cNvSpPr/>
      </dsp:nvSpPr>
      <dsp:spPr>
        <a:xfrm>
          <a:off x="160761" y="3093438"/>
          <a:ext cx="1448516" cy="1269709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Put the  cards into 4 categories:</a:t>
          </a:r>
          <a:endParaRPr lang="en-GB" sz="1800" kern="1200" dirty="0"/>
        </a:p>
      </dsp:txBody>
      <dsp:txXfrm>
        <a:off x="160761" y="3093438"/>
        <a:ext cx="1448516" cy="1269709"/>
      </dsp:txXfrm>
    </dsp:sp>
    <dsp:sp modelId="{DB455C2F-CD20-46B1-86EE-D9B2C508ACBB}">
      <dsp:nvSpPr>
        <dsp:cNvPr id="0" name=""/>
        <dsp:cNvSpPr/>
      </dsp:nvSpPr>
      <dsp:spPr>
        <a:xfrm>
          <a:off x="1335973" y="2495928"/>
          <a:ext cx="273305" cy="27330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F0BF7-CED3-4718-A371-7D0DEBDA4822}">
      <dsp:nvSpPr>
        <dsp:cNvPr id="0" name=""/>
        <dsp:cNvSpPr/>
      </dsp:nvSpPr>
      <dsp:spPr>
        <a:xfrm rot="5400000">
          <a:off x="2094983" y="2175253"/>
          <a:ext cx="964232" cy="160446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A04D1-C05A-4033-8989-2CFBC797BF92}">
      <dsp:nvSpPr>
        <dsp:cNvPr id="0" name=""/>
        <dsp:cNvSpPr/>
      </dsp:nvSpPr>
      <dsp:spPr>
        <a:xfrm>
          <a:off x="1934028" y="2654641"/>
          <a:ext cx="1448516" cy="1269709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Discard the 4</a:t>
          </a:r>
          <a:r>
            <a:rPr lang="en-GB" sz="1800" kern="1200" baseline="30000" dirty="0" smtClean="0"/>
            <a:t>th</a:t>
          </a:r>
          <a:r>
            <a:rPr lang="en-GB" sz="1800" kern="1200" dirty="0" smtClean="0"/>
            <a:t> category</a:t>
          </a:r>
          <a:endParaRPr lang="en-GB" sz="1800" kern="1200" dirty="0"/>
        </a:p>
      </dsp:txBody>
      <dsp:txXfrm>
        <a:off x="1934028" y="2654641"/>
        <a:ext cx="1448516" cy="1269709"/>
      </dsp:txXfrm>
    </dsp:sp>
    <dsp:sp modelId="{8132BD0F-228E-46FA-86E8-AC0FFCA035A7}">
      <dsp:nvSpPr>
        <dsp:cNvPr id="0" name=""/>
        <dsp:cNvSpPr/>
      </dsp:nvSpPr>
      <dsp:spPr>
        <a:xfrm>
          <a:off x="3109240" y="2057131"/>
          <a:ext cx="273305" cy="27330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8B2AF-AC60-430C-A9B0-2B7FAE50FA93}">
      <dsp:nvSpPr>
        <dsp:cNvPr id="0" name=""/>
        <dsp:cNvSpPr/>
      </dsp:nvSpPr>
      <dsp:spPr>
        <a:xfrm rot="5400000">
          <a:off x="3868250" y="1736456"/>
          <a:ext cx="964232" cy="160446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E64A5-52BD-41F3-8C2D-735BF343F6EE}">
      <dsp:nvSpPr>
        <dsp:cNvPr id="0" name=""/>
        <dsp:cNvSpPr/>
      </dsp:nvSpPr>
      <dsp:spPr>
        <a:xfrm>
          <a:off x="3707296" y="2215845"/>
          <a:ext cx="1448516" cy="1269709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Choose 30 cards from the 3 remaining categories (max 20 from any  category</a:t>
          </a:r>
          <a:endParaRPr lang="en-GB" sz="1800" kern="1200" dirty="0"/>
        </a:p>
      </dsp:txBody>
      <dsp:txXfrm>
        <a:off x="3707296" y="2215845"/>
        <a:ext cx="1448516" cy="1269709"/>
      </dsp:txXfrm>
    </dsp:sp>
    <dsp:sp modelId="{155E7C27-4E1D-4230-85FF-857D7DB73E41}">
      <dsp:nvSpPr>
        <dsp:cNvPr id="0" name=""/>
        <dsp:cNvSpPr/>
      </dsp:nvSpPr>
      <dsp:spPr>
        <a:xfrm>
          <a:off x="4882507" y="1618334"/>
          <a:ext cx="273305" cy="27330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542C5-BCF2-40AD-9C2A-EAA8A4F88E50}">
      <dsp:nvSpPr>
        <dsp:cNvPr id="0" name=""/>
        <dsp:cNvSpPr/>
      </dsp:nvSpPr>
      <dsp:spPr>
        <a:xfrm rot="5400000">
          <a:off x="5641517" y="1297660"/>
          <a:ext cx="964232" cy="160446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C79B4-35E1-44A8-9BE4-5AF870EA4394}">
      <dsp:nvSpPr>
        <dsp:cNvPr id="0" name=""/>
        <dsp:cNvSpPr/>
      </dsp:nvSpPr>
      <dsp:spPr>
        <a:xfrm>
          <a:off x="5480563" y="1777048"/>
          <a:ext cx="1448516" cy="1269709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Check your categories &amp; add up the scores</a:t>
          </a:r>
          <a:endParaRPr lang="en-GB" sz="1800" kern="1200" dirty="0"/>
        </a:p>
      </dsp:txBody>
      <dsp:txXfrm>
        <a:off x="5480563" y="1777048"/>
        <a:ext cx="1448516" cy="1269709"/>
      </dsp:txXfrm>
    </dsp:sp>
    <dsp:sp modelId="{507FD140-7551-4EB4-99DC-823F2322EA28}">
      <dsp:nvSpPr>
        <dsp:cNvPr id="0" name=""/>
        <dsp:cNvSpPr/>
      </dsp:nvSpPr>
      <dsp:spPr>
        <a:xfrm>
          <a:off x="6655775" y="1179537"/>
          <a:ext cx="273305" cy="27330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F1CED-6CD6-43BA-BA49-70ECDD5C1096}">
      <dsp:nvSpPr>
        <dsp:cNvPr id="0" name=""/>
        <dsp:cNvSpPr/>
      </dsp:nvSpPr>
      <dsp:spPr>
        <a:xfrm rot="5400000">
          <a:off x="7414785" y="858863"/>
          <a:ext cx="964232" cy="160446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06D12-50DF-4D11-969E-E4CEA56B633D}">
      <dsp:nvSpPr>
        <dsp:cNvPr id="0" name=""/>
        <dsp:cNvSpPr/>
      </dsp:nvSpPr>
      <dsp:spPr>
        <a:xfrm>
          <a:off x="7253830" y="1338251"/>
          <a:ext cx="1448516" cy="1269709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Present your ideal manager</a:t>
          </a:r>
          <a:endParaRPr lang="en-GB" sz="1800" kern="1200" dirty="0"/>
        </a:p>
      </dsp:txBody>
      <dsp:txXfrm>
        <a:off x="7253830" y="1338251"/>
        <a:ext cx="1448516" cy="1269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28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12" y="450253"/>
            <a:ext cx="10515600" cy="958583"/>
          </a:xfrm>
        </p:spPr>
        <p:txBody>
          <a:bodyPr anchor="t" anchorCtr="0">
            <a:normAutofit/>
          </a:bodyPr>
          <a:lstStyle>
            <a:lvl1pPr>
              <a:defRPr sz="2933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27" y="1485995"/>
            <a:ext cx="10515600" cy="4351339"/>
          </a:xfrm>
        </p:spPr>
        <p:txBody>
          <a:bodyPr>
            <a:normAutofit/>
          </a:bodyPr>
          <a:lstStyle>
            <a:lvl1pPr marL="228594" indent="-228594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2133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67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3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109" y="1825625"/>
            <a:ext cx="5181600" cy="4351339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4169" y="1825625"/>
            <a:ext cx="5811799" cy="4351339"/>
          </a:xfrm>
        </p:spPr>
        <p:txBody>
          <a:bodyPr>
            <a:normAutofit/>
          </a:bodyPr>
          <a:lstStyle>
            <a:lvl1pPr marL="380990" indent="-380990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83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12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09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94487"/>
            <a:ext cx="6172200" cy="4666564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40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43914"/>
            <a:ext cx="6172200" cy="4617137"/>
          </a:xfrm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94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5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12" y="450253"/>
            <a:ext cx="10515600" cy="958583"/>
          </a:xfrm>
        </p:spPr>
        <p:txBody>
          <a:bodyPr anchor="t" anchorCtr="0">
            <a:normAutofit/>
          </a:bodyPr>
          <a:lstStyle>
            <a:lvl1pPr>
              <a:defRPr sz="2933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27" y="1485995"/>
            <a:ext cx="10515600" cy="4351339"/>
          </a:xfrm>
        </p:spPr>
        <p:txBody>
          <a:bodyPr>
            <a:normAutofit/>
          </a:bodyPr>
          <a:lstStyle>
            <a:lvl1pPr marL="228594" indent="-228594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2133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67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75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183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12" y="450253"/>
            <a:ext cx="10515600" cy="958583"/>
          </a:xfrm>
        </p:spPr>
        <p:txBody>
          <a:bodyPr anchor="t" anchorCtr="0">
            <a:normAutofit/>
          </a:bodyPr>
          <a:lstStyle>
            <a:lvl1pPr>
              <a:defRPr sz="2933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27" y="1485995"/>
            <a:ext cx="10515600" cy="4351339"/>
          </a:xfrm>
        </p:spPr>
        <p:txBody>
          <a:bodyPr>
            <a:normAutofit/>
          </a:bodyPr>
          <a:lstStyle>
            <a:lvl1pPr marL="228594" indent="-228594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2133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67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5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109" y="1825625"/>
            <a:ext cx="5181600" cy="4351339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4169" y="1825625"/>
            <a:ext cx="5811799" cy="4351339"/>
          </a:xfrm>
        </p:spPr>
        <p:txBody>
          <a:bodyPr>
            <a:normAutofit/>
          </a:bodyPr>
          <a:lstStyle>
            <a:lvl1pPr marL="380990" indent="-380990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2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98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81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94487"/>
            <a:ext cx="6172200" cy="4666564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09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43914"/>
            <a:ext cx="6172200" cy="4617137"/>
          </a:xfrm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00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29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109" y="1825625"/>
            <a:ext cx="5181600" cy="4351339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4169" y="1825625"/>
            <a:ext cx="5811799" cy="4351339"/>
          </a:xfrm>
        </p:spPr>
        <p:txBody>
          <a:bodyPr>
            <a:normAutofit/>
          </a:bodyPr>
          <a:lstStyle>
            <a:lvl1pPr marL="380990" indent="-380990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74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65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59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94487"/>
            <a:ext cx="6172200" cy="4666564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48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43914"/>
            <a:ext cx="6172200" cy="4617137"/>
          </a:xfrm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14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0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55" y="2048697"/>
            <a:ext cx="4285027" cy="480930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81" y="1627921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109" y="685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59" y="445054"/>
            <a:ext cx="3829381" cy="6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7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9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55" y="2048697"/>
            <a:ext cx="4285027" cy="480930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81" y="1627921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109" y="685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59" y="445054"/>
            <a:ext cx="3829381" cy="6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0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9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55" y="2048697"/>
            <a:ext cx="4285027" cy="480930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81" y="1627921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109" y="685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59" y="445054"/>
            <a:ext cx="3829381" cy="6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6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9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1KeNfhw7bK0" TargetMode="Externa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569728"/>
            <a:ext cx="12192000" cy="1288273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07545" y="5921828"/>
            <a:ext cx="8229600" cy="112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733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4: Seminar</a:t>
            </a:r>
            <a:endParaRPr lang="en-US" alt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92" y="455770"/>
            <a:ext cx="3737809" cy="6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502441" y="2079576"/>
            <a:ext cx="8048001" cy="341617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prstTxWarp prst="textNoShape">
              <a:avLst/>
            </a:prstTxWarp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/>
              <a:t>In your teams share your Belbin Profile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/>
              <a:t>Plot your profile(s) on the Belbin Team map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/>
              <a:t>Discuss if your profile is a </a:t>
            </a:r>
            <a:r>
              <a:rPr lang="en-GB" sz="1800" b="1" dirty="0" smtClean="0"/>
              <a:t>strength</a:t>
            </a:r>
            <a:r>
              <a:rPr lang="en-GB" sz="1800" dirty="0" smtClean="0"/>
              <a:t> or </a:t>
            </a:r>
            <a:r>
              <a:rPr lang="en-GB" sz="1800" b="1" dirty="0" smtClean="0"/>
              <a:t>preference</a:t>
            </a:r>
            <a:endParaRPr lang="en-GB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/>
              <a:t>Identify which strengths or roles are missing in your team.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/>
              <a:t>Discuss in your teams:</a:t>
            </a:r>
          </a:p>
          <a:p>
            <a:pPr marL="857250" lvl="1" indent="-457200">
              <a:buFont typeface="Arial"/>
              <a:buChar char="•"/>
            </a:pPr>
            <a:r>
              <a:rPr lang="en-GB" sz="1800" dirty="0" smtClean="0"/>
              <a:t>What could be the impact on the performance of your team?</a:t>
            </a:r>
          </a:p>
          <a:p>
            <a:pPr marL="857250" lvl="1" indent="-457200">
              <a:buFont typeface="Arial"/>
              <a:buChar char="•"/>
            </a:pPr>
            <a:r>
              <a:rPr lang="en-GB" sz="1800" dirty="0" smtClean="0"/>
              <a:t>How will you manage the risk of a negative impact?</a:t>
            </a:r>
          </a:p>
          <a:p>
            <a:pPr marL="857250" lvl="1" indent="-457200">
              <a:buFont typeface="Arial"/>
              <a:buChar char="•"/>
            </a:pPr>
            <a:r>
              <a:rPr lang="en-GB" sz="1800" dirty="0" smtClean="0"/>
              <a:t>How will you monitor and adjust the team roles to ensure you can become a high performing team?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20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GB" sz="2000" dirty="0"/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429541" y="274638"/>
            <a:ext cx="8362217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smtClean="0">
                <a:ea typeface="Arial" pitchFamily="-60" charset="0"/>
                <a:cs typeface="Arial" pitchFamily="-60" charset="0"/>
              </a:rPr>
              <a:t>Group Activity: </a:t>
            </a:r>
            <a:br>
              <a:rPr lang="en-US" sz="3200" dirty="0" smtClean="0">
                <a:ea typeface="Arial" pitchFamily="-60" charset="0"/>
                <a:cs typeface="Arial" pitchFamily="-60" charset="0"/>
              </a:rPr>
            </a:br>
            <a:r>
              <a:rPr lang="en-US" sz="3200" dirty="0" smtClean="0">
                <a:ea typeface="Arial" pitchFamily="-60" charset="0"/>
                <a:cs typeface="Arial" pitchFamily="-60" charset="0"/>
              </a:rPr>
              <a:t>Your Belbin Profile</a:t>
            </a:r>
            <a:endParaRPr lang="en-US" sz="3200" dirty="0">
              <a:ea typeface="Arial" pitchFamily="-60" charset="0"/>
              <a:cs typeface="Arial" pitchFamily="-60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791758" y="1917376"/>
            <a:ext cx="2647665" cy="2741517"/>
            <a:chOff x="-3931649" y="1050520"/>
            <a:chExt cx="4122396" cy="49011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436" b="6615"/>
            <a:stretch/>
          </p:blipFill>
          <p:spPr>
            <a:xfrm>
              <a:off x="-3931649" y="1050522"/>
              <a:ext cx="1462491" cy="49011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19" r="38156" b="6635"/>
            <a:stretch/>
          </p:blipFill>
          <p:spPr>
            <a:xfrm>
              <a:off x="-2469158" y="1050521"/>
              <a:ext cx="1443790" cy="490008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11" b="6921"/>
            <a:stretch/>
          </p:blipFill>
          <p:spPr>
            <a:xfrm>
              <a:off x="-1025368" y="1050520"/>
              <a:ext cx="1216115" cy="4885060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-2470485" y="1050520"/>
              <a:ext cx="0" cy="4885060"/>
            </a:xfrm>
            <a:prstGeom prst="line">
              <a:avLst/>
            </a:prstGeom>
            <a:ln w="127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1025368" y="1050520"/>
              <a:ext cx="0" cy="4885060"/>
            </a:xfrm>
            <a:prstGeom prst="line">
              <a:avLst/>
            </a:prstGeom>
            <a:ln w="127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189338" y="366748"/>
            <a:ext cx="668809" cy="759668"/>
            <a:chOff x="7951304" y="1351722"/>
            <a:chExt cx="445273" cy="485030"/>
          </a:xfrm>
        </p:grpSpPr>
        <p:pic>
          <p:nvPicPr>
            <p:cNvPr id="11" name="Picture 10"/>
            <p:cNvPicPr/>
            <p:nvPr/>
          </p:nvPicPr>
          <p:blipFill rotWithShape="1">
            <a:blip r:embed="rId3"/>
            <a:srcRect l="42738" t="37017" r="51410" b="50321"/>
            <a:stretch/>
          </p:blipFill>
          <p:spPr bwMode="auto">
            <a:xfrm>
              <a:off x="7951304" y="1351722"/>
              <a:ext cx="445273" cy="4850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8134185" y="1494845"/>
              <a:ext cx="78241" cy="1669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256872" y="603475"/>
            <a:ext cx="548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15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65136" y="520316"/>
            <a:ext cx="573245" cy="664238"/>
            <a:chOff x="7645196" y="165066"/>
            <a:chExt cx="573245" cy="66423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9" t="46715" r="74949" b="25965"/>
            <a:stretch/>
          </p:blipFill>
          <p:spPr>
            <a:xfrm>
              <a:off x="7786559" y="165066"/>
              <a:ext cx="431882" cy="59640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36" t="55675" r="14885" b="29954"/>
            <a:stretch/>
          </p:blipFill>
          <p:spPr>
            <a:xfrm flipH="1">
              <a:off x="7857294" y="395232"/>
              <a:ext cx="176844" cy="43407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2" t="54444" r="74949" b="25965"/>
            <a:stretch/>
          </p:blipFill>
          <p:spPr>
            <a:xfrm>
              <a:off x="7645196" y="346571"/>
              <a:ext cx="229567" cy="418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379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198120" y="297421"/>
            <a:ext cx="8362217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 smtClean="0">
                <a:ea typeface="Arial" pitchFamily="-60" charset="0"/>
                <a:cs typeface="Arial" pitchFamily="-60" charset="0"/>
              </a:rPr>
              <a:t>Group Activity:</a:t>
            </a:r>
            <a:br>
              <a:rPr lang="en-US" sz="3600" dirty="0" smtClean="0">
                <a:ea typeface="Arial" pitchFamily="-60" charset="0"/>
                <a:cs typeface="Arial" pitchFamily="-60" charset="0"/>
              </a:rPr>
            </a:br>
            <a:r>
              <a:rPr lang="en-US" sz="3600" dirty="0" smtClean="0">
                <a:ea typeface="Arial" pitchFamily="-60" charset="0"/>
                <a:cs typeface="Arial" pitchFamily="-60" charset="0"/>
              </a:rPr>
              <a:t>An ideal manager</a:t>
            </a:r>
            <a:endParaRPr lang="en-US" sz="3600" dirty="0">
              <a:ea typeface="Arial" pitchFamily="-60" charset="0"/>
              <a:cs typeface="Arial" pitchFamily="-60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09623082"/>
              </p:ext>
            </p:extLst>
          </p:nvPr>
        </p:nvGraphicFramePr>
        <p:xfrm>
          <a:off x="990189" y="883714"/>
          <a:ext cx="8703949" cy="5542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233897" y="3876542"/>
            <a:ext cx="2837793" cy="2277706"/>
            <a:chOff x="5770179" y="3138295"/>
            <a:chExt cx="2837793" cy="22219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9" t="59043" r="49591" b="1724"/>
            <a:stretch/>
          </p:blipFill>
          <p:spPr>
            <a:xfrm>
              <a:off x="5770179" y="3138295"/>
              <a:ext cx="2837793" cy="222198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694942" y="3251739"/>
              <a:ext cx="1513491" cy="950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Ideal</a:t>
              </a:r>
            </a:p>
            <a:p>
              <a:pPr algn="ctr"/>
              <a:endParaRPr lang="en-GB" sz="1200" dirty="0"/>
            </a:p>
            <a:p>
              <a:pPr algn="ctr"/>
              <a:r>
                <a:rPr lang="en-GB" dirty="0" smtClean="0"/>
                <a:t> Manager</a:t>
              </a:r>
              <a:endParaRPr lang="en-GB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16846" y="214797"/>
            <a:ext cx="668809" cy="825194"/>
            <a:chOff x="7951304" y="1351722"/>
            <a:chExt cx="445273" cy="485030"/>
          </a:xfrm>
        </p:grpSpPr>
        <p:pic>
          <p:nvPicPr>
            <p:cNvPr id="8" name="Picture 7"/>
            <p:cNvPicPr/>
            <p:nvPr/>
          </p:nvPicPr>
          <p:blipFill rotWithShape="1">
            <a:blip r:embed="rId8"/>
            <a:srcRect l="42738" t="37017" r="51410" b="50321"/>
            <a:stretch/>
          </p:blipFill>
          <p:spPr bwMode="auto">
            <a:xfrm>
              <a:off x="7951304" y="1351722"/>
              <a:ext cx="445273" cy="4850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134185" y="1494845"/>
              <a:ext cx="78241" cy="1669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737244" y="494684"/>
            <a:ext cx="548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3</a:t>
            </a:r>
            <a:r>
              <a:rPr lang="en-GB" sz="2000" b="1" dirty="0" smtClean="0">
                <a:solidFill>
                  <a:srgbClr val="FF0000"/>
                </a:solidFill>
              </a:rPr>
              <a:t>0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68919" y="493075"/>
            <a:ext cx="573245" cy="664238"/>
            <a:chOff x="7645196" y="165066"/>
            <a:chExt cx="573245" cy="66423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9" t="46715" r="74949" b="25965"/>
            <a:stretch/>
          </p:blipFill>
          <p:spPr>
            <a:xfrm>
              <a:off x="7786559" y="165066"/>
              <a:ext cx="431882" cy="59640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36" t="55675" r="14885" b="29954"/>
            <a:stretch/>
          </p:blipFill>
          <p:spPr>
            <a:xfrm flipH="1">
              <a:off x="7857294" y="395232"/>
              <a:ext cx="176844" cy="43407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32" t="54444" r="74949" b="25965"/>
            <a:stretch/>
          </p:blipFill>
          <p:spPr>
            <a:xfrm>
              <a:off x="7645196" y="346571"/>
              <a:ext cx="229567" cy="418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63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482858" y="1745064"/>
            <a:ext cx="8185150" cy="49559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prstTxWarp prst="textNoShape">
              <a:avLst/>
            </a:prstTxWarp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2000" b="1" dirty="0" smtClean="0"/>
              <a:t>Read: </a:t>
            </a:r>
            <a:r>
              <a:rPr lang="en-GB" sz="2000" dirty="0" smtClean="0"/>
              <a:t>Solomon, C., (2010), </a:t>
            </a:r>
            <a:r>
              <a:rPr lang="en-GB" sz="2000" i="1" dirty="0" smtClean="0"/>
              <a:t>The challenges of working in virtual teams</a:t>
            </a:r>
            <a:r>
              <a:rPr lang="en-GB" sz="2000" dirty="0" smtClean="0"/>
              <a:t>, published by RW3 </a:t>
            </a:r>
            <a:r>
              <a:rPr lang="en-GB" sz="2000" dirty="0" err="1" smtClean="0"/>
              <a:t>CultureWizard</a:t>
            </a:r>
            <a:endParaRPr lang="en-GB" sz="20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 smtClean="0">
              <a:latin typeface="Arial"/>
              <a:ea typeface="ＭＳ Ｐゴシック" pitchFamily="-60" charset="-128"/>
              <a:cs typeface="Arial"/>
            </a:endParaRPr>
          </a:p>
          <a:p>
            <a:r>
              <a:rPr lang="en-GB" sz="2000" dirty="0" smtClean="0">
                <a:latin typeface="Arial"/>
                <a:ea typeface="ＭＳ Ｐゴシック" pitchFamily="-60" charset="-128"/>
                <a:cs typeface="Arial"/>
              </a:rPr>
              <a:t>How do </a:t>
            </a:r>
            <a:r>
              <a:rPr lang="en-GB" sz="2000" i="1" dirty="0" smtClean="0">
                <a:latin typeface="Arial"/>
                <a:ea typeface="ＭＳ Ｐゴシック" pitchFamily="-60" charset="-128"/>
                <a:cs typeface="Arial"/>
              </a:rPr>
              <a:t>Virtual </a:t>
            </a:r>
            <a:r>
              <a:rPr lang="en-GB" sz="2000" dirty="0" smtClean="0">
                <a:latin typeface="Arial"/>
                <a:ea typeface="ＭＳ Ｐゴシック" pitchFamily="-60" charset="-128"/>
                <a:cs typeface="Arial"/>
              </a:rPr>
              <a:t>teams compare with traditional Face-to-Face teams?</a:t>
            </a:r>
          </a:p>
          <a:p>
            <a:r>
              <a:rPr lang="en-GB" sz="2000" dirty="0" smtClean="0">
                <a:latin typeface="Arial"/>
                <a:ea typeface="ＭＳ Ｐゴシック" pitchFamily="-60" charset="-128"/>
                <a:cs typeface="Arial"/>
              </a:rPr>
              <a:t>What are key challenges for Virtual teams?</a:t>
            </a:r>
          </a:p>
          <a:p>
            <a:r>
              <a:rPr lang="en-GB" sz="2000" dirty="0" smtClean="0">
                <a:latin typeface="Arial"/>
                <a:ea typeface="ＭＳ Ｐゴシック" pitchFamily="-60" charset="-128"/>
                <a:cs typeface="Arial"/>
              </a:rPr>
              <a:t>What is the role of the leader in Virtual teams?</a:t>
            </a:r>
          </a:p>
          <a:p>
            <a:r>
              <a:rPr lang="en-GB" sz="2000" dirty="0" smtClean="0">
                <a:latin typeface="Arial"/>
                <a:ea typeface="ＭＳ Ｐゴシック" pitchFamily="-60" charset="-128"/>
                <a:cs typeface="Arial"/>
              </a:rPr>
              <a:t>What are your key learning points about leading Virtual teams?</a:t>
            </a:r>
          </a:p>
          <a:p>
            <a:pPr>
              <a:buFont typeface="Wingdings" panose="05000000000000000000" pitchFamily="2" charset="2"/>
              <a:buNone/>
            </a:pPr>
            <a:endParaRPr lang="en-US" sz="2400" dirty="0" smtClean="0">
              <a:latin typeface="Arial"/>
              <a:cs typeface="Arial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000" b="1" dirty="0" smtClean="0">
                <a:latin typeface="Arial"/>
                <a:cs typeface="Arial"/>
              </a:rPr>
              <a:t>Come prepared to discuss or present your key findings with the rest of the class</a:t>
            </a:r>
          </a:p>
          <a:p>
            <a:pPr>
              <a:buFont typeface="Wingdings" panose="05000000000000000000" pitchFamily="2" charset="2"/>
              <a:buNone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216131" y="274638"/>
            <a:ext cx="8628611" cy="1320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solidFill>
                  <a:srgbClr val="8CBCD6"/>
                </a:solidFill>
                <a:ea typeface="Arial" pitchFamily="-60" charset="0"/>
                <a:cs typeface="Arial" pitchFamily="-60" charset="0"/>
              </a:rPr>
              <a:t>Unit 5 Preparation: </a:t>
            </a:r>
            <a:r>
              <a:rPr lang="en-US" sz="2800" dirty="0" smtClean="0">
                <a:ea typeface="Arial" pitchFamily="-60" charset="0"/>
                <a:cs typeface="Arial" pitchFamily="-60" charset="0"/>
              </a:rPr>
              <a:t>Leading Virtual Teams</a:t>
            </a:r>
            <a:endParaRPr lang="en-US" sz="2800" dirty="0">
              <a:ea typeface="Arial" pitchFamily="-60" charset="0"/>
              <a:cs typeface="Arial" pitchFamily="-6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601" y="1595438"/>
            <a:ext cx="1162050" cy="90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482858" y="1614112"/>
            <a:ext cx="8185150" cy="49559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prstTxWarp prst="textNoShape">
              <a:avLst/>
            </a:prstTxWarp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GB" sz="20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000" b="1" dirty="0" smtClean="0"/>
              <a:t>Take 1 </a:t>
            </a:r>
            <a:r>
              <a:rPr lang="en-GB" sz="2000" dirty="0" smtClean="0"/>
              <a:t>– You will be given a character from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000" i="1" dirty="0" smtClean="0"/>
              <a:t>The Team That Wasn’t</a:t>
            </a:r>
            <a:r>
              <a:rPr lang="en-GB" sz="2000" dirty="0" smtClean="0"/>
              <a:t> case study to role play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20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000" b="1" dirty="0" smtClean="0"/>
              <a:t>Role Play format</a:t>
            </a:r>
          </a:p>
          <a:p>
            <a:r>
              <a:rPr lang="en-GB" sz="2000" dirty="0" smtClean="0"/>
              <a:t>Board meeting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2000" b="1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000" b="1" dirty="0" smtClean="0"/>
              <a:t>To prepare your </a:t>
            </a:r>
            <a:r>
              <a:rPr lang="en-GB" sz="2000" b="1" i="1" dirty="0" smtClean="0"/>
              <a:t>starring</a:t>
            </a:r>
            <a:r>
              <a:rPr lang="en-GB" sz="2000" b="1" dirty="0" smtClean="0"/>
              <a:t> role</a:t>
            </a:r>
          </a:p>
          <a:p>
            <a:r>
              <a:rPr lang="en-GB" sz="2000" dirty="0" smtClean="0"/>
              <a:t>How is your character feeling in this meeting?</a:t>
            </a:r>
          </a:p>
          <a:p>
            <a:r>
              <a:rPr lang="en-GB" sz="2000" dirty="0" smtClean="0"/>
              <a:t>What behaviours is your character demonstrating?</a:t>
            </a:r>
          </a:p>
          <a:p>
            <a:r>
              <a:rPr lang="en-GB" sz="2000" dirty="0" smtClean="0"/>
              <a:t>What impact are they having on the other </a:t>
            </a:r>
          </a:p>
          <a:p>
            <a:endParaRPr lang="en-GB" sz="20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328706" y="274638"/>
            <a:ext cx="7397042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smtClean="0">
                <a:solidFill>
                  <a:srgbClr val="8CBCD6"/>
                </a:solidFill>
                <a:ea typeface="Arial" pitchFamily="-60" charset="0"/>
                <a:cs typeface="Arial" pitchFamily="-60" charset="0"/>
              </a:rPr>
              <a:t>Unit 5 Preparation: </a:t>
            </a:r>
            <a:r>
              <a:rPr lang="en-US" sz="3200" dirty="0" smtClean="0">
                <a:ea typeface="Arial" pitchFamily="-60" charset="0"/>
                <a:cs typeface="Arial" pitchFamily="-60" charset="0"/>
              </a:rPr>
              <a:t>Group Activity: Role Play: </a:t>
            </a:r>
            <a:r>
              <a:rPr lang="en-US" sz="3200" i="1" dirty="0" smtClean="0">
                <a:ea typeface="Arial" pitchFamily="-60" charset="0"/>
                <a:cs typeface="Arial" pitchFamily="-60" charset="0"/>
              </a:rPr>
              <a:t>The Team That Wasn’t</a:t>
            </a:r>
            <a:endParaRPr lang="en-US" sz="3200" dirty="0">
              <a:ea typeface="Arial" pitchFamily="-60" charset="0"/>
              <a:cs typeface="Arial" pitchFamily="-60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8095167" y="2873902"/>
            <a:ext cx="2723087" cy="3012417"/>
            <a:chOff x="6542468" y="3026535"/>
            <a:chExt cx="2060619" cy="227956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28" r="8388" b="7781"/>
            <a:stretch/>
          </p:blipFill>
          <p:spPr>
            <a:xfrm>
              <a:off x="6542468" y="3026535"/>
              <a:ext cx="2060619" cy="227956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20532603">
              <a:off x="6985551" y="4642503"/>
              <a:ext cx="1025559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chemeClr val="bg1"/>
                  </a:solidFill>
                </a:rPr>
                <a:t>Take 1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036" y="1422084"/>
            <a:ext cx="1162050" cy="90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8719639" y="3133390"/>
            <a:ext cx="2678164" cy="2988672"/>
            <a:chOff x="6934320" y="2721729"/>
            <a:chExt cx="1777285" cy="19833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8" t="7380" r="6130" b="7375"/>
            <a:stretch/>
          </p:blipFill>
          <p:spPr>
            <a:xfrm>
              <a:off x="6934320" y="2721729"/>
              <a:ext cx="1777285" cy="198334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20657014">
              <a:off x="7271612" y="4102612"/>
              <a:ext cx="864843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solidFill>
                    <a:schemeClr val="bg1"/>
                  </a:solidFill>
                </a:rPr>
                <a:t>Take 2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241248" y="1622208"/>
            <a:ext cx="8119966" cy="49559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prstTxWarp prst="textNoShape">
              <a:avLst/>
            </a:prstTxWarp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GB" sz="20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000" b="1" dirty="0" smtClean="0"/>
              <a:t>Take 2 </a:t>
            </a:r>
            <a:r>
              <a:rPr lang="en-GB" sz="2000" dirty="0" smtClean="0"/>
              <a:t>– Your goal is to improve the performance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000" dirty="0" smtClean="0"/>
              <a:t>of the team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16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000" b="1" dirty="0" smtClean="0"/>
              <a:t>Take 2 – Small Group Discussion</a:t>
            </a:r>
          </a:p>
          <a:p>
            <a:r>
              <a:rPr lang="en-GB" sz="2000" dirty="0" smtClean="0"/>
              <a:t>What management techniques are missing?</a:t>
            </a:r>
          </a:p>
          <a:p>
            <a:r>
              <a:rPr lang="en-GB" sz="2000" dirty="0" smtClean="0"/>
              <a:t>What meeting structure is missing?</a:t>
            </a:r>
          </a:p>
          <a:p>
            <a:r>
              <a:rPr lang="en-GB" sz="2000" dirty="0" smtClean="0"/>
              <a:t>What characters are missing from the meeting?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16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000" b="1" dirty="0" smtClean="0"/>
              <a:t>Take 2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000" dirty="0" smtClean="0"/>
              <a:t>In your own style, present your proposed solution.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2000" dirty="0" smtClean="0"/>
              <a:t>You have 10 minutes per group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241248" y="427034"/>
            <a:ext cx="7333401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smtClean="0">
                <a:solidFill>
                  <a:srgbClr val="8CBCD6"/>
                </a:solidFill>
                <a:ea typeface="Arial" pitchFamily="-60" charset="0"/>
                <a:cs typeface="Arial" pitchFamily="-60" charset="0"/>
              </a:rPr>
              <a:t>Unit 5 Preparation: </a:t>
            </a:r>
            <a:r>
              <a:rPr lang="en-US" sz="3200" dirty="0" smtClean="0">
                <a:ea typeface="Arial" pitchFamily="-60" charset="0"/>
                <a:cs typeface="Arial" pitchFamily="-60" charset="0"/>
              </a:rPr>
              <a:t>Group Activity: Role Play: </a:t>
            </a:r>
            <a:r>
              <a:rPr lang="en-US" sz="3200" i="1" dirty="0" smtClean="0">
                <a:ea typeface="Arial" pitchFamily="-60" charset="0"/>
                <a:cs typeface="Arial" pitchFamily="-60" charset="0"/>
              </a:rPr>
              <a:t>The Team That Wasn’t </a:t>
            </a:r>
            <a:endParaRPr lang="en-US" sz="3200" dirty="0">
              <a:ea typeface="Arial" pitchFamily="-60" charset="0"/>
              <a:cs typeface="Arial" pitchFamily="-6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753" y="1400171"/>
            <a:ext cx="1162050" cy="90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8CBCD6"/>
                </a:solidFill>
                <a:ea typeface="Arial" pitchFamily="-60" charset="0"/>
              </a:rPr>
              <a:t>Unit 5 Preparation: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GB" sz="2800" b="1" dirty="0" smtClean="0">
                <a:solidFill>
                  <a:prstClr val="black"/>
                </a:solidFill>
              </a:rPr>
              <a:t>Attend</a:t>
            </a:r>
            <a:r>
              <a:rPr lang="en-GB" sz="2800" dirty="0" smtClean="0">
                <a:solidFill>
                  <a:prstClr val="black"/>
                </a:solidFill>
              </a:rPr>
              <a:t> </a:t>
            </a:r>
            <a:r>
              <a:rPr lang="en-GB" sz="2800" dirty="0">
                <a:solidFill>
                  <a:prstClr val="black"/>
                </a:solidFill>
              </a:rPr>
              <a:t>week </a:t>
            </a:r>
            <a:r>
              <a:rPr lang="en-GB" sz="2800" dirty="0" smtClean="0">
                <a:solidFill>
                  <a:prstClr val="black"/>
                </a:solidFill>
              </a:rPr>
              <a:t>5’s </a:t>
            </a:r>
            <a:r>
              <a:rPr lang="en-GB" sz="2800" dirty="0">
                <a:solidFill>
                  <a:prstClr val="black"/>
                </a:solidFill>
              </a:rPr>
              <a:t>Lecture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GB" sz="2800" dirty="0">
              <a:solidFill>
                <a:prstClr val="black"/>
              </a:solidFill>
            </a:endParaRPr>
          </a:p>
          <a:p>
            <a:pPr algn="just"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GB" sz="2800" b="1" dirty="0">
                <a:solidFill>
                  <a:prstClr val="black"/>
                </a:solidFill>
              </a:rPr>
              <a:t>Quiz Time: </a:t>
            </a:r>
            <a:r>
              <a:rPr lang="en-GB" sz="2800" dirty="0">
                <a:solidFill>
                  <a:prstClr val="black"/>
                </a:solidFill>
              </a:rPr>
              <a:t>Seminar Lecturer will allocate a group to come prepared to conduct a </a:t>
            </a:r>
            <a:r>
              <a:rPr lang="en-GB" sz="2800" dirty="0" err="1">
                <a:solidFill>
                  <a:prstClr val="black"/>
                </a:solidFill>
              </a:rPr>
              <a:t>Kahoot</a:t>
            </a:r>
            <a:r>
              <a:rPr lang="en-GB" sz="2800" dirty="0">
                <a:solidFill>
                  <a:prstClr val="black"/>
                </a:solidFill>
              </a:rPr>
              <a:t> quiz based on Unit </a:t>
            </a:r>
            <a:r>
              <a:rPr lang="en-GB" sz="2800" dirty="0" smtClean="0">
                <a:solidFill>
                  <a:prstClr val="black"/>
                </a:solidFill>
              </a:rPr>
              <a:t>4’s </a:t>
            </a:r>
            <a:r>
              <a:rPr lang="en-GB" sz="2800" dirty="0">
                <a:solidFill>
                  <a:prstClr val="black"/>
                </a:solidFill>
              </a:rPr>
              <a:t>Lecture on </a:t>
            </a:r>
            <a:r>
              <a:rPr lang="en-GB" sz="2800" dirty="0" smtClean="0">
                <a:solidFill>
                  <a:prstClr val="black"/>
                </a:solidFill>
              </a:rPr>
              <a:t>“</a:t>
            </a:r>
            <a:r>
              <a:rPr lang="en-GB" sz="2800" b="1" dirty="0" smtClean="0">
                <a:solidFill>
                  <a:prstClr val="black"/>
                </a:solidFill>
              </a:rPr>
              <a:t>Changing Nature of Management” </a:t>
            </a:r>
            <a:r>
              <a:rPr lang="en-GB" sz="2800" i="1" dirty="0">
                <a:solidFill>
                  <a:prstClr val="black"/>
                </a:solidFill>
              </a:rPr>
              <a:t>(a minimum of 10 questions</a:t>
            </a:r>
            <a:r>
              <a:rPr lang="en-GB" sz="2800" i="1" dirty="0" smtClean="0">
                <a:solidFill>
                  <a:prstClr val="black"/>
                </a:solidFill>
              </a:rPr>
              <a:t>)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GB" sz="2800" i="1" dirty="0">
              <a:solidFill>
                <a:prstClr val="black"/>
              </a:solidFill>
            </a:endParaRPr>
          </a:p>
          <a:p>
            <a:pPr algn="just"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GB" sz="2800" b="1" dirty="0" smtClean="0">
                <a:solidFill>
                  <a:prstClr val="black"/>
                </a:solidFill>
              </a:rPr>
              <a:t>COME PREPARED !</a:t>
            </a:r>
            <a:endParaRPr lang="en-GB" sz="2800" b="1" dirty="0" smtClean="0">
              <a:solidFill>
                <a:schemeClr val="tx1"/>
              </a:solidFill>
            </a:endParaRP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GB" sz="2800" i="1" dirty="0">
              <a:solidFill>
                <a:prstClr val="black"/>
              </a:solidFill>
            </a:endParaRP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GB" sz="2800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2" descr="Image result for kaho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60" y="5172985"/>
            <a:ext cx="4168462" cy="13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8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569728"/>
            <a:ext cx="12192000" cy="1288273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07545" y="5921828"/>
            <a:ext cx="8229600" cy="112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7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92" y="455770"/>
            <a:ext cx="3737809" cy="6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517099"/>
            <a:ext cx="12192000" cy="1340901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07545" y="5921828"/>
            <a:ext cx="8229600" cy="112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733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Nature of Management</a:t>
            </a:r>
            <a:endParaRPr lang="en-US" alt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92" y="455770"/>
            <a:ext cx="3737809" cy="6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569728"/>
            <a:ext cx="12192000" cy="1288273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07545" y="5921828"/>
            <a:ext cx="8229600" cy="112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733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 Time</a:t>
            </a:r>
            <a:endParaRPr lang="en-US" alt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92" y="455770"/>
            <a:ext cx="3737809" cy="6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kaho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20" y="2130739"/>
            <a:ext cx="8911391" cy="284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9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9512" y="450253"/>
            <a:ext cx="10515600" cy="9585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600" dirty="0" smtClean="0"/>
              <a:t>Review: Lecture  </a:t>
            </a:r>
            <a:endParaRPr lang="en-GB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59512" y="2104181"/>
            <a:ext cx="1051560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800" dirty="0" smtClean="0"/>
              <a:t>Outline the key theories highlighted in Unit 4’ </a:t>
            </a:r>
            <a:r>
              <a:rPr lang="en-GB" sz="2800" dirty="0" smtClean="0"/>
              <a:t>Lecture</a:t>
            </a:r>
          </a:p>
          <a:p>
            <a:pPr marL="0" indent="0" algn="just">
              <a:buNone/>
            </a:pPr>
            <a:endParaRPr lang="en-GB" sz="2800" dirty="0" smtClean="0"/>
          </a:p>
          <a:p>
            <a:pPr algn="just"/>
            <a:r>
              <a:rPr lang="en-GB" sz="2800" dirty="0" smtClean="0"/>
              <a:t>Reflect your learning from this week’s lecture and apply it to: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GB" sz="2800" dirty="0" smtClean="0"/>
              <a:t>      -  today’s case study on ‘What Great Managers Do’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84346" y="193847"/>
            <a:ext cx="668809" cy="759668"/>
            <a:chOff x="7951304" y="1351722"/>
            <a:chExt cx="445273" cy="485030"/>
          </a:xfrm>
        </p:grpSpPr>
        <p:pic>
          <p:nvPicPr>
            <p:cNvPr id="5" name="Picture 4"/>
            <p:cNvPicPr/>
            <p:nvPr/>
          </p:nvPicPr>
          <p:blipFill rotWithShape="1">
            <a:blip r:embed="rId2"/>
            <a:srcRect l="42738" t="37017" r="51410" b="50321"/>
            <a:stretch/>
          </p:blipFill>
          <p:spPr bwMode="auto">
            <a:xfrm>
              <a:off x="7951304" y="1351722"/>
              <a:ext cx="445273" cy="4850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134185" y="1494845"/>
              <a:ext cx="78241" cy="1669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604744" y="418488"/>
            <a:ext cx="548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15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7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457200" y="1459253"/>
            <a:ext cx="8185150" cy="24440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prstTxWarp prst="textNoShape">
              <a:avLst/>
            </a:prstTxWarp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GB" sz="2000" b="1" dirty="0" smtClean="0"/>
              <a:t>Based on your reading of Buckingham (2005):</a:t>
            </a:r>
          </a:p>
          <a:p>
            <a:pPr>
              <a:buFont typeface="Wingdings" panose="05000000000000000000" pitchFamily="2" charset="2"/>
              <a:buNone/>
            </a:pPr>
            <a:endParaRPr lang="en-GB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What did Michelle as a manager achieve? How did she do this?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What did Jim as a manager achieve? How did he do this?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What are the three levers for managers?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How do you use each lever as a manager of a team?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b="1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 algn="r">
              <a:buFont typeface="Wingdings" panose="05000000000000000000" pitchFamily="2" charset="2"/>
              <a:buNone/>
            </a:pPr>
            <a:endParaRPr lang="en-GB" sz="16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/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457200" y="274638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200" dirty="0" smtClean="0"/>
              <a:t>What Great Managers Do</a:t>
            </a:r>
            <a:endParaRPr lang="en-US" sz="3200" dirty="0">
              <a:ea typeface="Arial" pitchFamily="-60" charset="0"/>
              <a:cs typeface="Arial" pitchFamily="-60" charset="0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 bwMode="auto">
          <a:xfrm>
            <a:off x="691662" y="4104390"/>
            <a:ext cx="7069015" cy="27536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prstTxWarp prst="textNoShape">
              <a:avLst/>
            </a:prstTxWarp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1800" b="1" smtClean="0">
                <a:solidFill>
                  <a:srgbClr val="FF0000"/>
                </a:solidFill>
              </a:rPr>
              <a:t>Michelle </a:t>
            </a:r>
            <a:r>
              <a:rPr lang="en-GB" sz="1800" smtClean="0"/>
              <a:t>(Wallgreens) Identified Jeffrey’s organisational strengths &amp; reassigned roles throughout the store to capitalise on his strengths &amp; those of others using work schedules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1800" b="1" smtClean="0">
                <a:solidFill>
                  <a:srgbClr val="FF0000"/>
                </a:solidFill>
              </a:rPr>
              <a:t>Jim</a:t>
            </a:r>
            <a:r>
              <a:rPr lang="en-GB" sz="1800" smtClean="0"/>
              <a:t> identified Manjits need for publicly displayed performance measures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1800" b="1" smtClean="0">
                <a:solidFill>
                  <a:srgbClr val="FF0000"/>
                </a:solidFill>
              </a:rPr>
              <a:t>3 levers</a:t>
            </a:r>
            <a:r>
              <a:rPr lang="en-GB" sz="1800" smtClean="0"/>
              <a:t>: identify strengths, the triggers to activate the strengths &amp; the preferred learning style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1800" b="1" smtClean="0">
                <a:solidFill>
                  <a:srgbClr val="FF0000"/>
                </a:solidFill>
              </a:rPr>
              <a:t>How do you use each lever as a manager of a team?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1800" smtClean="0"/>
          </a:p>
          <a:p>
            <a:pPr marL="0" indent="0">
              <a:buFont typeface="Wingdings" panose="05000000000000000000" pitchFamily="2" charset="2"/>
              <a:buNone/>
            </a:pPr>
            <a:endParaRPr lang="en-GB" sz="2000" smtClean="0"/>
          </a:p>
          <a:p>
            <a:pPr>
              <a:buFont typeface="Wingdings" panose="05000000000000000000" pitchFamily="2" charset="2"/>
              <a:buNone/>
            </a:pPr>
            <a:endParaRPr lang="en-GB" sz="2000" b="1" smtClean="0"/>
          </a:p>
          <a:p>
            <a:pPr>
              <a:buFont typeface="Wingdings" panose="05000000000000000000" pitchFamily="2" charset="2"/>
              <a:buNone/>
            </a:pPr>
            <a:endParaRPr lang="en-GB" sz="2000" smtClean="0"/>
          </a:p>
          <a:p>
            <a:pPr>
              <a:buFont typeface="Wingdings" panose="05000000000000000000" pitchFamily="2" charset="2"/>
              <a:buNone/>
            </a:pPr>
            <a:endParaRPr lang="en-GB" sz="2000" smtClean="0"/>
          </a:p>
          <a:p>
            <a:pPr>
              <a:buFont typeface="Wingdings" panose="05000000000000000000" pitchFamily="2" charset="2"/>
              <a:buNone/>
            </a:pPr>
            <a:endParaRPr lang="en-GB" sz="2000" smtClean="0"/>
          </a:p>
          <a:p>
            <a:pPr>
              <a:buFont typeface="Wingdings" panose="05000000000000000000" pitchFamily="2" charset="2"/>
              <a:buNone/>
            </a:pPr>
            <a:endParaRPr lang="en-GB" sz="2000" smtClean="0"/>
          </a:p>
          <a:p>
            <a:pPr>
              <a:buFont typeface="Wingdings" panose="05000000000000000000" pitchFamily="2" charset="2"/>
              <a:buNone/>
            </a:pPr>
            <a:endParaRPr lang="en-GB" sz="2000" smtClean="0"/>
          </a:p>
          <a:p>
            <a:pPr>
              <a:buFont typeface="Wingdings" panose="05000000000000000000" pitchFamily="2" charset="2"/>
              <a:buNone/>
            </a:pPr>
            <a:endParaRPr lang="en-GB" sz="2000" smtClean="0"/>
          </a:p>
          <a:p>
            <a:pPr>
              <a:buFont typeface="Wingdings" panose="05000000000000000000" pitchFamily="2" charset="2"/>
              <a:buNone/>
            </a:pPr>
            <a:endParaRPr lang="en-GB" sz="2000" smtClean="0"/>
          </a:p>
          <a:p>
            <a:pPr algn="r">
              <a:buFont typeface="Wingdings" panose="05000000000000000000" pitchFamily="2" charset="2"/>
              <a:buNone/>
            </a:pPr>
            <a:endParaRPr lang="en-GB" sz="1600" smtClean="0"/>
          </a:p>
          <a:p>
            <a:pPr>
              <a:buFont typeface="Wingdings" panose="05000000000000000000" pitchFamily="2" charset="2"/>
              <a:buNone/>
            </a:pPr>
            <a:endParaRPr lang="en-GB" sz="2000" smtClean="0"/>
          </a:p>
          <a:p>
            <a:pPr>
              <a:buFont typeface="Wingdings" panose="05000000000000000000" pitchFamily="2" charset="2"/>
              <a:buNone/>
            </a:pPr>
            <a:endParaRPr lang="en-GB" sz="2000" smtClean="0"/>
          </a:p>
          <a:p>
            <a:pPr>
              <a:buFont typeface="Wingdings" panose="05000000000000000000" pitchFamily="2" charset="2"/>
              <a:buNone/>
            </a:pPr>
            <a:endParaRPr lang="en-GB" sz="2000" smtClean="0"/>
          </a:p>
          <a:p>
            <a:pPr>
              <a:buFont typeface="Wingdings" panose="05000000000000000000" pitchFamily="2" charset="2"/>
              <a:buNone/>
            </a:pPr>
            <a:endParaRPr lang="en-GB" sz="200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7787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0" y="221030"/>
            <a:ext cx="868680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>Marcus Buckingham’s case for strengths</a:t>
            </a:r>
            <a:endParaRPr lang="en-US" sz="2800" dirty="0">
              <a:latin typeface="Arial" pitchFamily="-60" charset="0"/>
              <a:ea typeface="Arial" pitchFamily="-60" charset="0"/>
              <a:cs typeface="Arial" pitchFamily="-6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3099" y="2653695"/>
            <a:ext cx="713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Marcus Buckingham: case for strengths</a:t>
            </a:r>
            <a:endParaRPr lang="en-GB" sz="3200" dirty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77" y="3479358"/>
            <a:ext cx="1386840" cy="1386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6337" y="4866198"/>
            <a:ext cx="7132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Click to play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854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457200" y="274638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200" dirty="0" smtClean="0"/>
              <a:t>What Great Managers Do</a:t>
            </a:r>
            <a:endParaRPr lang="en-US" sz="3200" dirty="0">
              <a:ea typeface="Arial" pitchFamily="-60" charset="0"/>
              <a:cs typeface="Arial" pitchFamily="-60" charset="0"/>
            </a:endParaRPr>
          </a:p>
        </p:txBody>
      </p:sp>
      <p:pic>
        <p:nvPicPr>
          <p:cNvPr id="3" name="Picture 3" descr="C:\Users\Carole\AppData\Local\Microsoft\Windows\Temporary Internet Files\Content.IE5\OGQ8JYM1\MP90042646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888" y="1535382"/>
            <a:ext cx="1941130" cy="129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Carole\AppData\Local\Microsoft\Windows\Temporary Internet Files\Content.IE5\KK0KWJT1\MP90040112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249" y="2825930"/>
            <a:ext cx="1390073" cy="173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Carole\AppData\Local\Microsoft\Windows\Temporary Internet Files\Content.IE5\4R9O2295\MP90044230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286" y="4739425"/>
            <a:ext cx="2591330" cy="172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9" t="19702" r="6135" b="19138"/>
          <a:stretch/>
        </p:blipFill>
        <p:spPr bwMode="auto">
          <a:xfrm>
            <a:off x="652459" y="1174656"/>
            <a:ext cx="6416041" cy="568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71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397353" y="1340663"/>
            <a:ext cx="8185150" cy="48872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prstTxWarp prst="textNoShape">
              <a:avLst/>
            </a:prstTxWarp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GB" sz="2000" b="1" dirty="0" smtClean="0"/>
              <a:t>How do you measure Managerial Effectiveness?</a:t>
            </a:r>
          </a:p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 algn="r">
              <a:buFont typeface="Wingdings" panose="05000000000000000000" pitchFamily="2" charset="2"/>
              <a:buNone/>
            </a:pPr>
            <a:r>
              <a:rPr lang="en-GB" sz="1600" dirty="0" smtClean="0"/>
              <a:t>Source: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en-GB" sz="1600" dirty="0" smtClean="0"/>
              <a:t>Mullins (2016)</a:t>
            </a:r>
          </a:p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 smtClean="0"/>
          </a:p>
          <a:p>
            <a:pPr>
              <a:buFont typeface="Wingdings" panose="05000000000000000000" pitchFamily="2" charset="2"/>
              <a:buNone/>
            </a:pPr>
            <a:endParaRPr lang="en-GB" sz="2000" dirty="0"/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457200" y="274638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600" dirty="0" smtClean="0"/>
              <a:t>What Great Managers Do</a:t>
            </a:r>
            <a:endParaRPr lang="en-US" sz="3600" dirty="0">
              <a:ea typeface="Arial" pitchFamily="-60" charset="0"/>
              <a:cs typeface="Arial" pitchFamily="-60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1328" y="1899971"/>
            <a:ext cx="4038600" cy="304698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sz="2000" b="1" dirty="0" smtClean="0"/>
              <a:t>Measures</a:t>
            </a:r>
          </a:p>
          <a:p>
            <a:r>
              <a:rPr lang="en-GB" sz="2000" dirty="0" smtClean="0"/>
              <a:t>The strength of motivation and the morale of staff</a:t>
            </a:r>
          </a:p>
          <a:p>
            <a:r>
              <a:rPr lang="en-GB" sz="2000" dirty="0" smtClean="0"/>
              <a:t>The success of their training and development</a:t>
            </a:r>
          </a:p>
          <a:p>
            <a:r>
              <a:rPr lang="en-GB" sz="2000" dirty="0" smtClean="0"/>
              <a:t>The creation of an organisational environment in which staff work willingly and effectively</a:t>
            </a:r>
            <a:endParaRPr lang="en-GB" sz="2000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712595" y="1930748"/>
            <a:ext cx="4038600" cy="298543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sz="2000" b="1" dirty="0" smtClean="0"/>
              <a:t>Indicators</a:t>
            </a:r>
          </a:p>
          <a:p>
            <a:r>
              <a:rPr lang="en-GB" sz="2000" dirty="0" smtClean="0"/>
              <a:t>Meeting important deadlines</a:t>
            </a:r>
          </a:p>
          <a:p>
            <a:r>
              <a:rPr lang="en-GB" sz="2000" dirty="0" smtClean="0"/>
              <a:t>Accuracy of work</a:t>
            </a:r>
          </a:p>
          <a:p>
            <a:r>
              <a:rPr lang="en-GB" sz="2000" dirty="0" smtClean="0"/>
              <a:t>Level of complaints</a:t>
            </a:r>
          </a:p>
          <a:p>
            <a:r>
              <a:rPr lang="en-GB" sz="2000" dirty="0" smtClean="0"/>
              <a:t>Adherence to quality standards</a:t>
            </a:r>
          </a:p>
          <a:p>
            <a:r>
              <a:rPr lang="en-GB" sz="2000" dirty="0" smtClean="0"/>
              <a:t>Productivity</a:t>
            </a:r>
          </a:p>
          <a:p>
            <a:r>
              <a:rPr lang="en-GB" sz="2000" dirty="0" smtClean="0"/>
              <a:t>Adhering to budgets set</a:t>
            </a:r>
          </a:p>
          <a:p>
            <a:endParaRPr lang="en-GB" sz="200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5247560"/>
            <a:ext cx="9144000" cy="15081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sz="2000" dirty="0" smtClean="0"/>
              <a:t>What are the </a:t>
            </a:r>
            <a:r>
              <a:rPr lang="en-US" sz="2000" b="1" dirty="0" smtClean="0"/>
              <a:t>main limitations </a:t>
            </a:r>
            <a:r>
              <a:rPr lang="en-US" sz="2000" dirty="0" smtClean="0"/>
              <a:t>to the measurement of managerial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000" dirty="0" smtClean="0"/>
              <a:t>effectiveness?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000" b="1" dirty="0" smtClean="0"/>
              <a:t>How </a:t>
            </a:r>
            <a:r>
              <a:rPr lang="en-US" sz="2000" dirty="0" smtClean="0"/>
              <a:t>would you </a:t>
            </a:r>
            <a:r>
              <a:rPr lang="en-US" sz="2000" b="1" dirty="0" smtClean="0"/>
              <a:t>advise </a:t>
            </a:r>
            <a:r>
              <a:rPr lang="en-US" sz="2000" dirty="0" smtClean="0"/>
              <a:t>an organisation's leadership team how to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000" dirty="0" smtClean="0"/>
              <a:t>address these limitations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6781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690</Words>
  <Application>Microsoft Office PowerPoint</Application>
  <PresentationFormat>Widescreen</PresentationFormat>
  <Paragraphs>147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Wingdings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5 Preparation:</vt:lpstr>
      <vt:lpstr>PowerPoint Presentation</vt:lpstr>
    </vt:vector>
  </TitlesOfParts>
  <Company>Coventry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Gratien David Pillai</dc:creator>
  <cp:lastModifiedBy>Gratien David Pillai</cp:lastModifiedBy>
  <cp:revision>13</cp:revision>
  <dcterms:created xsi:type="dcterms:W3CDTF">2017-07-19T12:50:19Z</dcterms:created>
  <dcterms:modified xsi:type="dcterms:W3CDTF">2019-02-12T21:38:49Z</dcterms:modified>
</cp:coreProperties>
</file>