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9" d="100"/>
          <a:sy n="109" d="100"/>
        </p:scale>
        <p:origin x="7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351E1-26EC-4EB4-820E-9002212CB765}" type="doc">
      <dgm:prSet loTypeId="urn:microsoft.com/office/officeart/2011/layout/TabList" loCatId="officeonline" qsTypeId="urn:microsoft.com/office/officeart/2005/8/quickstyle/simple1" qsCatId="simple" csTypeId="urn:microsoft.com/office/officeart/2005/8/colors/accent0_3" csCatId="mainScheme" phldr="1"/>
      <dgm:spPr/>
      <dgm:t>
        <a:bodyPr/>
        <a:lstStyle/>
        <a:p>
          <a:endParaRPr lang="en-GB"/>
        </a:p>
      </dgm:t>
    </dgm:pt>
    <dgm:pt modelId="{7271390C-E9E9-4308-8062-B29A5BBB859F}">
      <dgm:prSet phldrT="[Text]" custT="1"/>
      <dgm:spPr>
        <a:xfrm>
          <a:off x="0" y="713714"/>
          <a:ext cx="1761340" cy="497932"/>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r>
            <a:rPr lang="en-GB" sz="1800" dirty="0">
              <a:solidFill>
                <a:sysClr val="window" lastClr="FFFFFF"/>
              </a:solidFill>
              <a:latin typeface="+mn-lt"/>
              <a:ea typeface="ＭＳ Ｐゴシック"/>
              <a:cs typeface="+mn-cs"/>
            </a:rPr>
            <a:t>Power Distance</a:t>
          </a:r>
        </a:p>
      </dgm:t>
    </dgm:pt>
    <dgm:pt modelId="{137C1721-146F-47B5-A386-1A828FF644D4}" type="parTrans" cxnId="{40E973B6-743D-4443-90B6-E8B4E122A885}">
      <dgm:prSet/>
      <dgm:spPr/>
      <dgm:t>
        <a:bodyPr/>
        <a:lstStyle/>
        <a:p>
          <a:endParaRPr lang="en-GB"/>
        </a:p>
      </dgm:t>
    </dgm:pt>
    <dgm:pt modelId="{96EFD147-EC3E-4BB9-A6D1-360114C30915}" type="sibTrans" cxnId="{40E973B6-743D-4443-90B6-E8B4E122A885}">
      <dgm:prSet/>
      <dgm:spPr/>
      <dgm:t>
        <a:bodyPr/>
        <a:lstStyle/>
        <a:p>
          <a:endParaRPr lang="en-GB"/>
        </a:p>
      </dgm:t>
    </dgm:pt>
    <dgm:pt modelId="{83E06785-A81F-4266-B076-51FB71B1D1A5}">
      <dgm:prSet phldrT="[Text]"/>
      <dgm:spPr>
        <a:xfrm>
          <a:off x="1761340" y="588102"/>
          <a:ext cx="5013046" cy="801940"/>
        </a:xfrm>
        <a:prstGeom prst="rect">
          <a:avLst/>
        </a:prstGeom>
        <a:noFill/>
        <a:ln>
          <a:noFill/>
        </a:ln>
        <a:effectLst/>
      </dgm:spPr>
      <dgm:t>
        <a:bodyPr/>
        <a:lstStyle/>
        <a:p>
          <a:pPr algn="r"/>
          <a:r>
            <a:rPr lang="en-GB" dirty="0">
              <a:solidFill>
                <a:sysClr val="windowText" lastClr="000000">
                  <a:hueOff val="0"/>
                  <a:satOff val="0"/>
                  <a:lumOff val="0"/>
                  <a:alphaOff val="0"/>
                </a:sysClr>
              </a:solidFill>
              <a:latin typeface="+mn-lt"/>
              <a:ea typeface="ＭＳ Ｐゴシック"/>
              <a:cs typeface="+mn-cs"/>
            </a:rPr>
            <a:t>The type of relationship with your boss</a:t>
          </a:r>
          <a:br>
            <a:rPr lang="en-GB" dirty="0">
              <a:solidFill>
                <a:sysClr val="windowText" lastClr="000000">
                  <a:hueOff val="0"/>
                  <a:satOff val="0"/>
                  <a:lumOff val="0"/>
                  <a:alphaOff val="0"/>
                </a:sysClr>
              </a:solidFill>
              <a:latin typeface="+mn-lt"/>
              <a:ea typeface="ＭＳ Ｐゴシック"/>
              <a:cs typeface="+mn-cs"/>
            </a:rPr>
          </a:br>
          <a:endParaRPr lang="en-GB" dirty="0">
            <a:solidFill>
              <a:sysClr val="windowText" lastClr="000000">
                <a:hueOff val="0"/>
                <a:satOff val="0"/>
                <a:lumOff val="0"/>
                <a:alphaOff val="0"/>
              </a:sysClr>
            </a:solidFill>
            <a:latin typeface="+mn-lt"/>
            <a:ea typeface="ＭＳ Ｐゴシック"/>
            <a:cs typeface="+mn-cs"/>
          </a:endParaRPr>
        </a:p>
      </dgm:t>
    </dgm:pt>
    <dgm:pt modelId="{69A541B9-84E9-4E00-8DDD-1F6244CD9FDA}" type="parTrans" cxnId="{09C31E97-2845-4FBA-B19C-A715F88255BE}">
      <dgm:prSet/>
      <dgm:spPr/>
      <dgm:t>
        <a:bodyPr/>
        <a:lstStyle/>
        <a:p>
          <a:endParaRPr lang="en-GB"/>
        </a:p>
      </dgm:t>
    </dgm:pt>
    <dgm:pt modelId="{50EBE800-A5C8-4484-BCE2-F0AAA49D3A56}" type="sibTrans" cxnId="{09C31E97-2845-4FBA-B19C-A715F88255BE}">
      <dgm:prSet/>
      <dgm:spPr/>
      <dgm:t>
        <a:bodyPr/>
        <a:lstStyle/>
        <a:p>
          <a:endParaRPr lang="en-GB"/>
        </a:p>
      </dgm:t>
    </dgm:pt>
    <dgm:pt modelId="{A2D7211D-1E6E-4418-A38A-A73244322299}">
      <dgm:prSet phldrT="[Text]" custT="1"/>
      <dgm:spPr>
        <a:xfrm>
          <a:off x="0" y="1272033"/>
          <a:ext cx="1761340" cy="554501"/>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r>
            <a:rPr lang="en-GB" sz="1800" dirty="0">
              <a:solidFill>
                <a:sysClr val="window" lastClr="FFFFFF"/>
              </a:solidFill>
              <a:latin typeface="+mn-lt"/>
              <a:ea typeface="ＭＳ Ｐゴシック"/>
              <a:cs typeface="+mn-cs"/>
            </a:rPr>
            <a:t>Individualism</a:t>
          </a:r>
        </a:p>
      </dgm:t>
    </dgm:pt>
    <dgm:pt modelId="{2CFAEB05-281D-41E8-AA4F-67C1859FAA7B}" type="parTrans" cxnId="{145BDD4C-6129-4DB7-AEAD-2D849454330C}">
      <dgm:prSet/>
      <dgm:spPr/>
      <dgm:t>
        <a:bodyPr/>
        <a:lstStyle/>
        <a:p>
          <a:endParaRPr lang="en-GB"/>
        </a:p>
      </dgm:t>
    </dgm:pt>
    <dgm:pt modelId="{23345C45-BCED-47BD-9E5E-8B320E22B844}" type="sibTrans" cxnId="{145BDD4C-6129-4DB7-AEAD-2D849454330C}">
      <dgm:prSet/>
      <dgm:spPr/>
      <dgm:t>
        <a:bodyPr/>
        <a:lstStyle/>
        <a:p>
          <a:endParaRPr lang="en-GB"/>
        </a:p>
      </dgm:t>
    </dgm:pt>
    <dgm:pt modelId="{378D3D15-F3F2-4739-89D1-D591B492C434}">
      <dgm:prSet phldrT="[Text]"/>
      <dgm:spPr>
        <a:xfrm>
          <a:off x="1761340" y="1033452"/>
          <a:ext cx="5013046" cy="801940"/>
        </a:xfrm>
        <a:prstGeom prst="rect">
          <a:avLst/>
        </a:prstGeom>
        <a:noFill/>
        <a:ln>
          <a:noFill/>
        </a:ln>
        <a:effectLst/>
      </dgm:spPr>
      <dgm:t>
        <a:bodyPr/>
        <a:lstStyle/>
        <a:p>
          <a:pPr algn="r"/>
          <a:r>
            <a:rPr lang="en-US" dirty="0">
              <a:solidFill>
                <a:sysClr val="windowText" lastClr="000000">
                  <a:hueOff val="0"/>
                  <a:satOff val="0"/>
                  <a:lumOff val="0"/>
                  <a:alphaOff val="0"/>
                </a:sysClr>
              </a:solidFill>
              <a:latin typeface="+mn-lt"/>
              <a:ea typeface="ＭＳ Ｐゴシック"/>
              <a:cs typeface="+mn-cs"/>
            </a:rPr>
            <a:t>Whether you value family and friends or individual needs</a:t>
          </a:r>
          <a:endParaRPr lang="en-GB" dirty="0">
            <a:solidFill>
              <a:sysClr val="windowText" lastClr="000000">
                <a:hueOff val="0"/>
                <a:satOff val="0"/>
                <a:lumOff val="0"/>
                <a:alphaOff val="0"/>
              </a:sysClr>
            </a:solidFill>
            <a:latin typeface="+mn-lt"/>
            <a:ea typeface="ＭＳ Ｐゴシック"/>
            <a:cs typeface="+mn-cs"/>
          </a:endParaRPr>
        </a:p>
      </dgm:t>
    </dgm:pt>
    <dgm:pt modelId="{C479FD0D-4FE6-48F0-A481-9EB1CFDEF9F5}" type="parTrans" cxnId="{00C803FF-0EFC-46FB-BA2A-F9024D551C17}">
      <dgm:prSet/>
      <dgm:spPr/>
      <dgm:t>
        <a:bodyPr/>
        <a:lstStyle/>
        <a:p>
          <a:endParaRPr lang="en-GB"/>
        </a:p>
      </dgm:t>
    </dgm:pt>
    <dgm:pt modelId="{47C3B9C0-2F73-402E-B203-C6E7F5A4441B}" type="sibTrans" cxnId="{00C803FF-0EFC-46FB-BA2A-F9024D551C17}">
      <dgm:prSet/>
      <dgm:spPr/>
      <dgm:t>
        <a:bodyPr/>
        <a:lstStyle/>
        <a:p>
          <a:endParaRPr lang="en-GB"/>
        </a:p>
      </dgm:t>
    </dgm:pt>
    <dgm:pt modelId="{F69E9633-8520-44E1-B105-5DCC69C8E1BD}">
      <dgm:prSet phldrT="[Text]" custT="1"/>
      <dgm:spPr>
        <a:xfrm>
          <a:off x="0" y="1868320"/>
          <a:ext cx="1761340" cy="639547"/>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r>
            <a:rPr lang="en-GB" sz="1800" dirty="0">
              <a:solidFill>
                <a:sysClr val="window" lastClr="FFFFFF"/>
              </a:solidFill>
              <a:latin typeface="+mn-lt"/>
              <a:ea typeface="ＭＳ Ｐゴシック"/>
              <a:cs typeface="+mn-cs"/>
            </a:rPr>
            <a:t>Masculine/</a:t>
          </a:r>
        </a:p>
        <a:p>
          <a:r>
            <a:rPr lang="en-GB" sz="1800" dirty="0">
              <a:solidFill>
                <a:sysClr val="window" lastClr="FFFFFF"/>
              </a:solidFill>
              <a:latin typeface="+mn-lt"/>
              <a:ea typeface="ＭＳ Ｐゴシック"/>
              <a:cs typeface="+mn-cs"/>
            </a:rPr>
            <a:t>Feminine</a:t>
          </a:r>
        </a:p>
      </dgm:t>
    </dgm:pt>
    <dgm:pt modelId="{AF201F68-5C33-4CAB-A062-A2E23F6B80EE}" type="parTrans" cxnId="{D2A467D2-78C5-4F56-931B-1B532B3EE668}">
      <dgm:prSet/>
      <dgm:spPr/>
      <dgm:t>
        <a:bodyPr/>
        <a:lstStyle/>
        <a:p>
          <a:endParaRPr lang="en-GB"/>
        </a:p>
      </dgm:t>
    </dgm:pt>
    <dgm:pt modelId="{4472464B-49FF-48BB-9EF1-F08D228A245F}" type="sibTrans" cxnId="{D2A467D2-78C5-4F56-931B-1B532B3EE668}">
      <dgm:prSet/>
      <dgm:spPr/>
      <dgm:t>
        <a:bodyPr/>
        <a:lstStyle/>
        <a:p>
          <a:endParaRPr lang="en-GB"/>
        </a:p>
      </dgm:t>
    </dgm:pt>
    <dgm:pt modelId="{6B140DFA-E35F-46E9-8CAB-C6E6452F6261}">
      <dgm:prSet phldrT="[Text]"/>
      <dgm:spPr>
        <a:xfrm>
          <a:off x="1761340" y="2997725"/>
          <a:ext cx="5013046" cy="801940"/>
        </a:xfrm>
        <a:prstGeom prst="rect">
          <a:avLst/>
        </a:prstGeom>
        <a:noFill/>
        <a:ln>
          <a:noFill/>
        </a:ln>
        <a:effectLst/>
      </dgm:spPr>
      <dgm:t>
        <a:bodyPr/>
        <a:lstStyle/>
        <a:p>
          <a:pPr algn="r"/>
          <a:r>
            <a:rPr lang="en-US" dirty="0">
              <a:solidFill>
                <a:sysClr val="windowText" lastClr="000000">
                  <a:hueOff val="0"/>
                  <a:satOff val="0"/>
                  <a:lumOff val="0"/>
                  <a:alphaOff val="0"/>
                </a:sysClr>
              </a:solidFill>
              <a:latin typeface="+mn-lt"/>
              <a:ea typeface="ＭＳ Ｐゴシック"/>
              <a:cs typeface="+mn-cs"/>
            </a:rPr>
            <a:t>Whether you focus on short term goals or legacies for future generations</a:t>
          </a:r>
          <a:endParaRPr lang="en-GB" dirty="0">
            <a:solidFill>
              <a:sysClr val="windowText" lastClr="000000">
                <a:hueOff val="0"/>
                <a:satOff val="0"/>
                <a:lumOff val="0"/>
                <a:alphaOff val="0"/>
              </a:sysClr>
            </a:solidFill>
            <a:latin typeface="+mn-lt"/>
            <a:ea typeface="ＭＳ Ｐゴシック"/>
            <a:cs typeface="+mn-cs"/>
          </a:endParaRPr>
        </a:p>
      </dgm:t>
    </dgm:pt>
    <dgm:pt modelId="{3A489745-B897-40DC-97D4-4C13D32527D0}" type="parTrans" cxnId="{F0DB1940-6427-4132-A0CB-E3AC68C4EE2D}">
      <dgm:prSet/>
      <dgm:spPr/>
      <dgm:t>
        <a:bodyPr/>
        <a:lstStyle/>
        <a:p>
          <a:endParaRPr lang="en-GB"/>
        </a:p>
      </dgm:t>
    </dgm:pt>
    <dgm:pt modelId="{826326DC-8D97-4F76-AAAE-30B3E9BBA93E}" type="sibTrans" cxnId="{F0DB1940-6427-4132-A0CB-E3AC68C4EE2D}">
      <dgm:prSet/>
      <dgm:spPr/>
      <dgm:t>
        <a:bodyPr/>
        <a:lstStyle/>
        <a:p>
          <a:endParaRPr lang="en-GB"/>
        </a:p>
      </dgm:t>
    </dgm:pt>
    <dgm:pt modelId="{1FE3AEF8-E23B-44D4-8DFF-9566F09D1331}">
      <dgm:prSet phldrT="[Text]" custT="1"/>
      <dgm:spPr>
        <a:xfrm>
          <a:off x="0" y="2566835"/>
          <a:ext cx="1761340" cy="633885"/>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r>
            <a:rPr lang="en-GB" sz="1800" dirty="0">
              <a:solidFill>
                <a:sysClr val="window" lastClr="FFFFFF"/>
              </a:solidFill>
              <a:latin typeface="+mn-lt"/>
              <a:ea typeface="ＭＳ Ｐゴシック"/>
              <a:cs typeface="+mn-cs"/>
            </a:rPr>
            <a:t>Uncertainty Avoidance	</a:t>
          </a:r>
        </a:p>
      </dgm:t>
    </dgm:pt>
    <dgm:pt modelId="{7D3DE3BB-36F2-4866-94DE-659276F9A5FD}" type="parTrans" cxnId="{7CF58FDD-3B6E-4A6A-A458-1B92BEC4767A}">
      <dgm:prSet/>
      <dgm:spPr/>
      <dgm:t>
        <a:bodyPr/>
        <a:lstStyle/>
        <a:p>
          <a:endParaRPr lang="en-GB"/>
        </a:p>
      </dgm:t>
    </dgm:pt>
    <dgm:pt modelId="{9357E663-CA74-46EE-A68D-F9AF473829F9}" type="sibTrans" cxnId="{7CF58FDD-3B6E-4A6A-A458-1B92BEC4767A}">
      <dgm:prSet/>
      <dgm:spPr/>
      <dgm:t>
        <a:bodyPr/>
        <a:lstStyle/>
        <a:p>
          <a:endParaRPr lang="en-GB"/>
        </a:p>
      </dgm:t>
    </dgm:pt>
    <dgm:pt modelId="{0E185A0A-2CFD-4B4C-AC3F-E8B1E66216C6}">
      <dgm:prSet phldrT="[Text]" custT="1"/>
      <dgm:spPr>
        <a:xfrm>
          <a:off x="0" y="3249414"/>
          <a:ext cx="1761340" cy="602401"/>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r>
            <a:rPr lang="en-GB" sz="1800" dirty="0">
              <a:solidFill>
                <a:sysClr val="window" lastClr="FFFFFF"/>
              </a:solidFill>
              <a:latin typeface="+mn-lt"/>
              <a:ea typeface="ＭＳ Ｐゴシック"/>
              <a:cs typeface="+mn-cs"/>
            </a:rPr>
            <a:t>Long Term Orientation</a:t>
          </a:r>
        </a:p>
      </dgm:t>
    </dgm:pt>
    <dgm:pt modelId="{8B2FA7BF-7AE7-41E4-993A-6A1D002CC307}" type="parTrans" cxnId="{42FD07C7-5787-4182-B743-71D40651DB59}">
      <dgm:prSet/>
      <dgm:spPr/>
      <dgm:t>
        <a:bodyPr/>
        <a:lstStyle/>
        <a:p>
          <a:endParaRPr lang="en-GB"/>
        </a:p>
      </dgm:t>
    </dgm:pt>
    <dgm:pt modelId="{3F89DB66-1733-435F-BD27-67E49EB2D270}" type="sibTrans" cxnId="{42FD07C7-5787-4182-B743-71D40651DB59}">
      <dgm:prSet/>
      <dgm:spPr/>
      <dgm:t>
        <a:bodyPr/>
        <a:lstStyle/>
        <a:p>
          <a:endParaRPr lang="en-GB"/>
        </a:p>
      </dgm:t>
    </dgm:pt>
    <dgm:pt modelId="{93D3EB6A-C793-4CB8-A280-3CFA1E220713}">
      <dgm:prSet phldrT="[Text]"/>
      <dgm:spPr>
        <a:xfrm>
          <a:off x="1761340" y="2363928"/>
          <a:ext cx="5013046" cy="801940"/>
        </a:xfrm>
        <a:prstGeom prst="rect">
          <a:avLst/>
        </a:prstGeom>
        <a:noFill/>
        <a:ln>
          <a:noFill/>
        </a:ln>
        <a:effectLst/>
      </dgm:spPr>
      <dgm:t>
        <a:bodyPr/>
        <a:lstStyle/>
        <a:p>
          <a:pPr algn="r"/>
          <a:r>
            <a:rPr lang="en-US" dirty="0">
              <a:solidFill>
                <a:sysClr val="windowText" lastClr="000000">
                  <a:hueOff val="0"/>
                  <a:satOff val="0"/>
                  <a:lumOff val="0"/>
                  <a:alphaOff val="0"/>
                </a:sysClr>
              </a:solidFill>
              <a:latin typeface="+mn-lt"/>
              <a:ea typeface="ＭＳ Ｐゴシック"/>
              <a:cs typeface="+mn-cs"/>
            </a:rPr>
            <a:t>How much risk you like to take at work</a:t>
          </a:r>
          <a:endParaRPr lang="en-GB" dirty="0">
            <a:solidFill>
              <a:sysClr val="windowText" lastClr="000000">
                <a:hueOff val="0"/>
                <a:satOff val="0"/>
                <a:lumOff val="0"/>
                <a:alphaOff val="0"/>
              </a:sysClr>
            </a:solidFill>
            <a:latin typeface="+mn-lt"/>
            <a:ea typeface="ＭＳ Ｐゴシック"/>
            <a:cs typeface="+mn-cs"/>
          </a:endParaRPr>
        </a:p>
      </dgm:t>
    </dgm:pt>
    <dgm:pt modelId="{080E5DB9-88B5-4044-83B6-C373408C7812}" type="parTrans" cxnId="{03807A4B-68AC-41C3-817F-1FA58A9404BF}">
      <dgm:prSet/>
      <dgm:spPr/>
      <dgm:t>
        <a:bodyPr/>
        <a:lstStyle/>
        <a:p>
          <a:endParaRPr lang="en-GB"/>
        </a:p>
      </dgm:t>
    </dgm:pt>
    <dgm:pt modelId="{61DBD99F-0CFB-45D1-98BF-4FD5EB80EAF2}" type="sibTrans" cxnId="{03807A4B-68AC-41C3-817F-1FA58A9404BF}">
      <dgm:prSet/>
      <dgm:spPr/>
      <dgm:t>
        <a:bodyPr/>
        <a:lstStyle/>
        <a:p>
          <a:endParaRPr lang="en-GB"/>
        </a:p>
      </dgm:t>
    </dgm:pt>
    <dgm:pt modelId="{6E09F92B-36D4-41A7-9E4A-4E99C13ABEA0}">
      <dgm:prSet phldrT="[Text]"/>
      <dgm:spPr>
        <a:xfrm>
          <a:off x="1699279" y="1706625"/>
          <a:ext cx="5013046" cy="801940"/>
        </a:xfrm>
        <a:prstGeom prst="rect">
          <a:avLst/>
        </a:prstGeom>
        <a:noFill/>
        <a:ln>
          <a:noFill/>
        </a:ln>
        <a:effectLst/>
      </dgm:spPr>
      <dgm:t>
        <a:bodyPr/>
        <a:lstStyle/>
        <a:p>
          <a:pPr algn="r"/>
          <a:r>
            <a:rPr lang="en-US" dirty="0">
              <a:solidFill>
                <a:sysClr val="windowText" lastClr="000000">
                  <a:hueOff val="0"/>
                  <a:satOff val="0"/>
                  <a:lumOff val="0"/>
                  <a:alphaOff val="0"/>
                </a:sysClr>
              </a:solidFill>
              <a:latin typeface="+mn-lt"/>
              <a:ea typeface="ＭＳ Ｐゴシック"/>
              <a:cs typeface="+mn-cs"/>
            </a:rPr>
            <a:t>How much conflict is expected in the work place to achieve results</a:t>
          </a:r>
          <a:endParaRPr lang="en-GB" dirty="0">
            <a:solidFill>
              <a:sysClr val="windowText" lastClr="000000">
                <a:hueOff val="0"/>
                <a:satOff val="0"/>
                <a:lumOff val="0"/>
                <a:alphaOff val="0"/>
              </a:sysClr>
            </a:solidFill>
            <a:latin typeface="+mn-lt"/>
            <a:ea typeface="ＭＳ Ｐゴシック"/>
            <a:cs typeface="+mn-cs"/>
          </a:endParaRPr>
        </a:p>
      </dgm:t>
    </dgm:pt>
    <dgm:pt modelId="{38BC37BB-3B68-4CED-B89B-55321DC711D6}" type="parTrans" cxnId="{69D09861-25E0-43E8-B59B-7946D09D5DA3}">
      <dgm:prSet/>
      <dgm:spPr/>
      <dgm:t>
        <a:bodyPr/>
        <a:lstStyle/>
        <a:p>
          <a:endParaRPr lang="en-GB"/>
        </a:p>
      </dgm:t>
    </dgm:pt>
    <dgm:pt modelId="{B2B86296-6E30-4358-961D-8A095C187D18}" type="sibTrans" cxnId="{69D09861-25E0-43E8-B59B-7946D09D5DA3}">
      <dgm:prSet/>
      <dgm:spPr/>
      <dgm:t>
        <a:bodyPr/>
        <a:lstStyle/>
        <a:p>
          <a:endParaRPr lang="en-GB"/>
        </a:p>
      </dgm:t>
    </dgm:pt>
    <dgm:pt modelId="{9A999281-EBBB-4A53-9123-809224F6024B}">
      <dgm:prSet phldrT="[Text]" custT="1"/>
      <dgm:spPr>
        <a:xfrm>
          <a:off x="0" y="3889700"/>
          <a:ext cx="1761340" cy="801940"/>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ln>
        <a:effectLst/>
      </dgm:spPr>
      <dgm:t>
        <a:bodyPr/>
        <a:lstStyle/>
        <a:p>
          <a:pPr algn="ctr"/>
          <a:r>
            <a:rPr lang="en-US" sz="1800" b="0" dirty="0">
              <a:solidFill>
                <a:sysClr val="window" lastClr="FFFFFF"/>
              </a:solidFill>
              <a:latin typeface="Arial"/>
              <a:ea typeface="ＭＳ Ｐゴシック"/>
              <a:cs typeface="Arial"/>
            </a:rPr>
            <a:t>Indulgence v Restraint</a:t>
          </a:r>
          <a:endParaRPr lang="en-GB" sz="1800" b="0" dirty="0">
            <a:solidFill>
              <a:sysClr val="window" lastClr="FFFFFF"/>
            </a:solidFill>
            <a:latin typeface="+mn-lt"/>
            <a:ea typeface="ＭＳ Ｐゴシック"/>
            <a:cs typeface="+mn-cs"/>
          </a:endParaRPr>
        </a:p>
      </dgm:t>
    </dgm:pt>
    <dgm:pt modelId="{A43886EF-DBDE-48ED-B58C-EBF77A807ECD}" type="parTrans" cxnId="{BE5BBF29-A2A0-4F03-98CA-B3D0EBDE8FCC}">
      <dgm:prSet/>
      <dgm:spPr/>
      <dgm:t>
        <a:bodyPr/>
        <a:lstStyle/>
        <a:p>
          <a:endParaRPr lang="en-GB"/>
        </a:p>
      </dgm:t>
    </dgm:pt>
    <dgm:pt modelId="{3F8A40B2-C716-4DBC-B6E5-3DA44E242968}" type="sibTrans" cxnId="{BE5BBF29-A2A0-4F03-98CA-B3D0EBDE8FCC}">
      <dgm:prSet/>
      <dgm:spPr/>
      <dgm:t>
        <a:bodyPr/>
        <a:lstStyle/>
        <a:p>
          <a:endParaRPr lang="en-GB"/>
        </a:p>
      </dgm:t>
    </dgm:pt>
    <dgm:pt modelId="{516E7F98-1218-4D05-B679-89AC21795040}">
      <dgm:prSet phldrT="[Text]"/>
      <dgm:spPr>
        <a:xfrm>
          <a:off x="1761340" y="3873661"/>
          <a:ext cx="5013046" cy="801940"/>
        </a:xfrm>
        <a:prstGeom prst="rect">
          <a:avLst/>
        </a:prstGeom>
        <a:noFill/>
        <a:ln>
          <a:noFill/>
        </a:ln>
        <a:effectLst/>
      </dgm:spPr>
      <dgm:t>
        <a:bodyPr/>
        <a:lstStyle/>
        <a:p>
          <a:pPr algn="r"/>
          <a:r>
            <a:rPr lang="en-GB" dirty="0">
              <a:solidFill>
                <a:sysClr val="windowText" lastClr="000000">
                  <a:hueOff val="0"/>
                  <a:satOff val="0"/>
                  <a:lumOff val="0"/>
                  <a:alphaOff val="0"/>
                </a:sysClr>
              </a:solidFill>
              <a:latin typeface="+mn-lt"/>
              <a:ea typeface="ＭＳ Ｐゴシック"/>
              <a:cs typeface="+mn-cs"/>
            </a:rPr>
            <a:t>Generally free gratification of natural human drives, enjoying life &amp; having fun versus suppression of gratification regulated by strict social norms</a:t>
          </a:r>
          <a:endParaRPr lang="en-GB" dirty="0">
            <a:solidFill>
              <a:sysClr val="window" lastClr="FFFFFF"/>
            </a:solidFill>
            <a:latin typeface="+mn-lt"/>
            <a:ea typeface="ＭＳ Ｐゴシック"/>
            <a:cs typeface="+mn-cs"/>
          </a:endParaRPr>
        </a:p>
      </dgm:t>
    </dgm:pt>
    <dgm:pt modelId="{5E67FE32-213B-4C40-9C17-F73C047F773E}" type="parTrans" cxnId="{00346D9B-2EC4-4B1B-9F09-4335D26E09DE}">
      <dgm:prSet/>
      <dgm:spPr/>
      <dgm:t>
        <a:bodyPr/>
        <a:lstStyle/>
        <a:p>
          <a:endParaRPr lang="en-GB"/>
        </a:p>
      </dgm:t>
    </dgm:pt>
    <dgm:pt modelId="{582357D9-8F02-4252-A637-E64C82724924}" type="sibTrans" cxnId="{00346D9B-2EC4-4B1B-9F09-4335D26E09DE}">
      <dgm:prSet/>
      <dgm:spPr/>
      <dgm:t>
        <a:bodyPr/>
        <a:lstStyle/>
        <a:p>
          <a:endParaRPr lang="en-GB"/>
        </a:p>
      </dgm:t>
    </dgm:pt>
    <dgm:pt modelId="{7B2638A4-B69D-4E1B-A445-B3D15DE82254}" type="pres">
      <dgm:prSet presAssocID="{542351E1-26EC-4EB4-820E-9002212CB765}" presName="Name0" presStyleCnt="0">
        <dgm:presLayoutVars>
          <dgm:chMax/>
          <dgm:chPref val="3"/>
          <dgm:dir/>
          <dgm:animOne val="branch"/>
          <dgm:animLvl val="lvl"/>
        </dgm:presLayoutVars>
      </dgm:prSet>
      <dgm:spPr/>
    </dgm:pt>
    <dgm:pt modelId="{60C70EEE-0C87-483D-B0AD-D977E9EF6F09}" type="pres">
      <dgm:prSet presAssocID="{7271390C-E9E9-4308-8062-B29A5BBB859F}" presName="composite" presStyleCnt="0"/>
      <dgm:spPr/>
    </dgm:pt>
    <dgm:pt modelId="{870D2411-8972-48D2-B861-4709DEFB5430}" type="pres">
      <dgm:prSet presAssocID="{7271390C-E9E9-4308-8062-B29A5BBB859F}" presName="FirstChild" presStyleLbl="revTx" presStyleIdx="0" presStyleCnt="6" custLinFactNeighborX="0" custLinFactNeighborY="73291">
        <dgm:presLayoutVars>
          <dgm:chMax val="0"/>
          <dgm:chPref val="0"/>
          <dgm:bulletEnabled val="1"/>
        </dgm:presLayoutVars>
      </dgm:prSet>
      <dgm:spPr/>
    </dgm:pt>
    <dgm:pt modelId="{996ECFE9-A90D-446B-A4A3-342A8220FC15}" type="pres">
      <dgm:prSet presAssocID="{7271390C-E9E9-4308-8062-B29A5BBB859F}" presName="Parent" presStyleLbl="alignNode1" presStyleIdx="0" presStyleCnt="6" custScaleY="62091" custLinFactNeighborY="70000">
        <dgm:presLayoutVars>
          <dgm:chMax val="3"/>
          <dgm:chPref val="3"/>
          <dgm:bulletEnabled val="1"/>
        </dgm:presLayoutVars>
      </dgm:prSet>
      <dgm:spPr/>
    </dgm:pt>
    <dgm:pt modelId="{4B145C16-976E-4F4F-915D-06021052F706}" type="pres">
      <dgm:prSet presAssocID="{7271390C-E9E9-4308-8062-B29A5BBB859F}" presName="Accent" presStyleLbl="parChTrans1D1" presStyleIdx="0" presStyleCnt="6" custLinFactY="569643" custLinFactNeighborY="600000"/>
      <dgm:spPr>
        <a:xfrm>
          <a:off x="0" y="1223364"/>
          <a:ext cx="6774387" cy="0"/>
        </a:xfrm>
        <a:prstGeom prst="line">
          <a:avLst/>
        </a:prstGeom>
        <a:noFill/>
        <a:ln w="25400" cap="flat" cmpd="sng" algn="ctr">
          <a:solidFill>
            <a:srgbClr val="1F497D">
              <a:shade val="60000"/>
              <a:hueOff val="0"/>
              <a:satOff val="0"/>
              <a:lumOff val="0"/>
              <a:alphaOff val="0"/>
            </a:srgbClr>
          </a:solidFill>
          <a:prstDash val="solid"/>
        </a:ln>
        <a:effectLst/>
      </dgm:spPr>
    </dgm:pt>
    <dgm:pt modelId="{36FE307D-0B9A-4DF2-9380-1053B3C1D2B4}" type="pres">
      <dgm:prSet presAssocID="{96EFD147-EC3E-4BB9-A6D1-360114C30915}" presName="sibTrans" presStyleCnt="0"/>
      <dgm:spPr/>
    </dgm:pt>
    <dgm:pt modelId="{583C6E45-8411-4221-8B16-A2E538539A26}" type="pres">
      <dgm:prSet presAssocID="{A2D7211D-1E6E-4418-A38A-A73244322299}" presName="composite" presStyleCnt="0"/>
      <dgm:spPr/>
    </dgm:pt>
    <dgm:pt modelId="{A1BB161D-421D-4CE2-9FB5-9224E3E7EF78}" type="pres">
      <dgm:prSet presAssocID="{A2D7211D-1E6E-4418-A38A-A73244322299}" presName="FirstChild" presStyleLbl="revTx" presStyleIdx="1" presStyleCnt="6" custLinFactNeighborX="0" custLinFactNeighborY="23825">
        <dgm:presLayoutVars>
          <dgm:chMax val="0"/>
          <dgm:chPref val="0"/>
          <dgm:bulletEnabled val="1"/>
        </dgm:presLayoutVars>
      </dgm:prSet>
      <dgm:spPr/>
    </dgm:pt>
    <dgm:pt modelId="{B76114B9-FA5E-4421-A5A2-382ADC8B5E4A}" type="pres">
      <dgm:prSet presAssocID="{A2D7211D-1E6E-4418-A38A-A73244322299}" presName="Parent" presStyleLbl="alignNode1" presStyleIdx="1" presStyleCnt="6" custScaleY="69145" custLinFactNeighborY="38148">
        <dgm:presLayoutVars>
          <dgm:chMax val="3"/>
          <dgm:chPref val="3"/>
          <dgm:bulletEnabled val="1"/>
        </dgm:presLayoutVars>
      </dgm:prSet>
      <dgm:spPr/>
    </dgm:pt>
    <dgm:pt modelId="{2E8DE292-CC08-4991-8051-2B65172097B3}" type="pres">
      <dgm:prSet presAssocID="{A2D7211D-1E6E-4418-A38A-A73244322299}" presName="Accent" presStyleLbl="parChTrans1D1" presStyleIdx="1" presStyleCnt="6" custLinFactY="208989" custLinFactNeighborY="300000"/>
      <dgm:spPr>
        <a:xfrm>
          <a:off x="0" y="1827566"/>
          <a:ext cx="6774387" cy="0"/>
        </a:xfrm>
        <a:prstGeom prst="line">
          <a:avLst/>
        </a:prstGeom>
        <a:noFill/>
        <a:ln w="25400" cap="flat" cmpd="sng" algn="ctr">
          <a:solidFill>
            <a:srgbClr val="1F497D">
              <a:shade val="60000"/>
              <a:hueOff val="0"/>
              <a:satOff val="0"/>
              <a:lumOff val="0"/>
              <a:alphaOff val="0"/>
            </a:srgbClr>
          </a:solidFill>
          <a:prstDash val="solid"/>
        </a:ln>
        <a:effectLst/>
      </dgm:spPr>
    </dgm:pt>
    <dgm:pt modelId="{43B929F9-CF08-49ED-950A-6EC40F2DBD64}" type="pres">
      <dgm:prSet presAssocID="{23345C45-BCED-47BD-9E5E-8B320E22B844}" presName="sibTrans" presStyleCnt="0"/>
      <dgm:spPr/>
    </dgm:pt>
    <dgm:pt modelId="{02F6AE70-279C-4843-A07A-E6943CC75EF5}" type="pres">
      <dgm:prSet presAssocID="{F69E9633-8520-44E1-B105-5DCC69C8E1BD}" presName="composite" presStyleCnt="0"/>
      <dgm:spPr/>
    </dgm:pt>
    <dgm:pt modelId="{92ADFDEA-50BA-4850-BE01-58A83C933A62}" type="pres">
      <dgm:prSet presAssocID="{F69E9633-8520-44E1-B105-5DCC69C8E1BD}" presName="FirstChild" presStyleLbl="revTx" presStyleIdx="2" presStyleCnt="6" custLinFactNeighborX="-1238" custLinFactNeighborY="2768">
        <dgm:presLayoutVars>
          <dgm:chMax val="0"/>
          <dgm:chPref val="0"/>
          <dgm:bulletEnabled val="1"/>
        </dgm:presLayoutVars>
      </dgm:prSet>
      <dgm:spPr/>
    </dgm:pt>
    <dgm:pt modelId="{94C57490-6831-4009-8EDD-45F8B2BC5C40}" type="pres">
      <dgm:prSet presAssocID="{F69E9633-8520-44E1-B105-5DCC69C8E1BD}" presName="Parent" presStyleLbl="alignNode1" presStyleIdx="2" presStyleCnt="6" custScaleY="79750" custLinFactNeighborY="12806">
        <dgm:presLayoutVars>
          <dgm:chMax val="3"/>
          <dgm:chPref val="3"/>
          <dgm:bulletEnabled val="1"/>
        </dgm:presLayoutVars>
      </dgm:prSet>
      <dgm:spPr/>
    </dgm:pt>
    <dgm:pt modelId="{E6A75170-4C4E-4CFE-95EA-BC7049E32836}" type="pres">
      <dgm:prSet presAssocID="{F69E9633-8520-44E1-B105-5DCC69C8E1BD}" presName="Accent" presStyleLbl="parChTrans1D1" presStyleIdx="2" presStyleCnt="6" custLinFactY="4527" custLinFactNeighborY="100000"/>
      <dgm:spPr>
        <a:xfrm>
          <a:off x="0" y="2523998"/>
          <a:ext cx="6774387" cy="0"/>
        </a:xfrm>
        <a:prstGeom prst="line">
          <a:avLst/>
        </a:prstGeom>
        <a:noFill/>
        <a:ln w="25400" cap="flat" cmpd="sng" algn="ctr">
          <a:solidFill>
            <a:srgbClr val="1F497D">
              <a:shade val="60000"/>
              <a:hueOff val="0"/>
              <a:satOff val="0"/>
              <a:lumOff val="0"/>
              <a:alphaOff val="0"/>
            </a:srgbClr>
          </a:solidFill>
          <a:prstDash val="solid"/>
        </a:ln>
        <a:effectLst/>
      </dgm:spPr>
    </dgm:pt>
    <dgm:pt modelId="{6255AF93-17A6-4AD4-8826-C029DAFAE355}" type="pres">
      <dgm:prSet presAssocID="{4472464B-49FF-48BB-9EF1-F08D228A245F}" presName="sibTrans" presStyleCnt="0"/>
      <dgm:spPr/>
    </dgm:pt>
    <dgm:pt modelId="{195D0AFF-432C-4D7C-91D5-A3A3835DA419}" type="pres">
      <dgm:prSet presAssocID="{1FE3AEF8-E23B-44D4-8DFF-9566F09D1331}" presName="composite" presStyleCnt="0"/>
      <dgm:spPr/>
    </dgm:pt>
    <dgm:pt modelId="{4A4B0027-EA8D-4447-A6A3-214244A2D3F9}" type="pres">
      <dgm:prSet presAssocID="{1FE3AEF8-E23B-44D4-8DFF-9566F09D1331}" presName="FirstChild" presStyleLbl="revTx" presStyleIdx="3" presStyleCnt="6" custLinFactNeighborY="-20268">
        <dgm:presLayoutVars>
          <dgm:chMax val="0"/>
          <dgm:chPref val="0"/>
          <dgm:bulletEnabled val="1"/>
        </dgm:presLayoutVars>
      </dgm:prSet>
      <dgm:spPr/>
    </dgm:pt>
    <dgm:pt modelId="{F03BE285-2A6C-4EFE-AEEC-D20764B98242}" type="pres">
      <dgm:prSet presAssocID="{1FE3AEF8-E23B-44D4-8DFF-9566F09D1331}" presName="Parent" presStyleLbl="alignNode1" presStyleIdx="3" presStyleCnt="6" custScaleY="79044" custLinFactNeighborY="-5444">
        <dgm:presLayoutVars>
          <dgm:chMax val="3"/>
          <dgm:chPref val="3"/>
          <dgm:bulletEnabled val="1"/>
        </dgm:presLayoutVars>
      </dgm:prSet>
      <dgm:spPr/>
    </dgm:pt>
    <dgm:pt modelId="{0808C839-51B3-4034-BE08-6AE3132C5FD9}" type="pres">
      <dgm:prSet presAssocID="{1FE3AEF8-E23B-44D4-8DFF-9566F09D1331}" presName="Accent" presStyleLbl="parChTrans1D1" presStyleIdx="3" presStyleCnt="6" custLinFactY="-121121" custLinFactNeighborY="-200000"/>
      <dgm:spPr>
        <a:xfrm>
          <a:off x="0" y="3212802"/>
          <a:ext cx="6774387" cy="0"/>
        </a:xfrm>
        <a:prstGeom prst="line">
          <a:avLst/>
        </a:prstGeom>
        <a:noFill/>
        <a:ln w="25400" cap="flat" cmpd="sng" algn="ctr">
          <a:solidFill>
            <a:srgbClr val="1F497D">
              <a:shade val="60000"/>
              <a:hueOff val="0"/>
              <a:satOff val="0"/>
              <a:lumOff val="0"/>
              <a:alphaOff val="0"/>
            </a:srgbClr>
          </a:solidFill>
          <a:prstDash val="solid"/>
        </a:ln>
        <a:effectLst/>
      </dgm:spPr>
    </dgm:pt>
    <dgm:pt modelId="{E55D94F3-F982-4DF0-8636-125DF5CB0FA5}" type="pres">
      <dgm:prSet presAssocID="{9357E663-CA74-46EE-A68D-F9AF473829F9}" presName="sibTrans" presStyleCnt="0"/>
      <dgm:spPr/>
    </dgm:pt>
    <dgm:pt modelId="{D80A9249-7881-4365-B581-113125A1282F}" type="pres">
      <dgm:prSet presAssocID="{0E185A0A-2CFD-4B4C-AC3F-E8B1E66216C6}" presName="composite" presStyleCnt="0"/>
      <dgm:spPr/>
    </dgm:pt>
    <dgm:pt modelId="{D91E7E80-ADC0-4549-B626-2B4323C9C9B8}" type="pres">
      <dgm:prSet presAssocID="{0E185A0A-2CFD-4B4C-AC3F-E8B1E66216C6}" presName="FirstChild" presStyleLbl="revTx" presStyleIdx="4" presStyleCnt="6" custLinFactNeighborX="0" custLinFactNeighborY="-46235">
        <dgm:presLayoutVars>
          <dgm:chMax val="0"/>
          <dgm:chPref val="0"/>
          <dgm:bulletEnabled val="1"/>
        </dgm:presLayoutVars>
      </dgm:prSet>
      <dgm:spPr/>
    </dgm:pt>
    <dgm:pt modelId="{20CE6886-6629-4DCA-8982-C2DCA1677482}" type="pres">
      <dgm:prSet presAssocID="{0E185A0A-2CFD-4B4C-AC3F-E8B1E66216C6}" presName="Parent" presStyleLbl="alignNode1" presStyleIdx="4" presStyleCnt="6" custScaleY="75118" custLinFactNeighborY="-27291">
        <dgm:presLayoutVars>
          <dgm:chMax val="3"/>
          <dgm:chPref val="3"/>
          <dgm:bulletEnabled val="1"/>
        </dgm:presLayoutVars>
      </dgm:prSet>
      <dgm:spPr/>
    </dgm:pt>
    <dgm:pt modelId="{3ABA7BA7-479C-4AD5-A3B2-F88695AEA46A}" type="pres">
      <dgm:prSet presAssocID="{0E185A0A-2CFD-4B4C-AC3F-E8B1E66216C6}" presName="Accent" presStyleLbl="parChTrans1D1" presStyleIdx="4" presStyleCnt="6" custLinFactY="-411430" custLinFactNeighborY="-500000"/>
      <dgm:spPr>
        <a:xfrm>
          <a:off x="0" y="3842328"/>
          <a:ext cx="6774387" cy="0"/>
        </a:xfrm>
        <a:prstGeom prst="line">
          <a:avLst/>
        </a:prstGeom>
        <a:blipFill rotWithShape="0">
          <a:blip xmlns:r="http://schemas.openxmlformats.org/officeDocument/2006/relationships" r:embed="rId1"/>
          <a:stretch>
            <a:fillRect/>
          </a:stretch>
        </a:blipFill>
        <a:ln w="25400" cap="flat" cmpd="sng" algn="ctr">
          <a:solidFill>
            <a:srgbClr val="1F497D">
              <a:shade val="60000"/>
              <a:hueOff val="0"/>
              <a:satOff val="0"/>
              <a:lumOff val="0"/>
              <a:alphaOff val="0"/>
            </a:srgbClr>
          </a:solidFill>
          <a:prstDash val="solid"/>
        </a:ln>
        <a:effectLst/>
      </dgm:spPr>
    </dgm:pt>
    <dgm:pt modelId="{098775AD-F37B-4A22-8439-0E94C4FC0051}" type="pres">
      <dgm:prSet presAssocID="{3F89DB66-1733-435F-BD27-67E49EB2D270}" presName="sibTrans" presStyleCnt="0"/>
      <dgm:spPr/>
    </dgm:pt>
    <dgm:pt modelId="{89CCF9D5-461C-4094-9979-2475D275C1D6}" type="pres">
      <dgm:prSet presAssocID="{9A999281-EBBB-4A53-9123-809224F6024B}" presName="composite" presStyleCnt="0"/>
      <dgm:spPr/>
    </dgm:pt>
    <dgm:pt modelId="{E0BCCDC0-516F-4AF2-AA6A-FF9652A7F0F7}" type="pres">
      <dgm:prSet presAssocID="{9A999281-EBBB-4A53-9123-809224F6024B}" presName="FirstChild" presStyleLbl="revTx" presStyleIdx="5" presStyleCnt="6" custLinFactNeighborY="-42008">
        <dgm:presLayoutVars>
          <dgm:chMax val="0"/>
          <dgm:chPref val="0"/>
          <dgm:bulletEnabled val="1"/>
        </dgm:presLayoutVars>
      </dgm:prSet>
      <dgm:spPr/>
    </dgm:pt>
    <dgm:pt modelId="{19FBDF89-8F64-4B2F-9B8A-D74EC7DFF1DF}" type="pres">
      <dgm:prSet presAssocID="{9A999281-EBBB-4A53-9123-809224F6024B}" presName="Parent" presStyleLbl="alignNode1" presStyleIdx="5" presStyleCnt="6" custLinFactNeighborY="-40008">
        <dgm:presLayoutVars>
          <dgm:chMax val="3"/>
          <dgm:chPref val="3"/>
          <dgm:bulletEnabled val="1"/>
        </dgm:presLayoutVars>
      </dgm:prSet>
      <dgm:spPr/>
    </dgm:pt>
    <dgm:pt modelId="{4B6225C9-280B-4BC7-92AA-2A6813A37D3C}" type="pres">
      <dgm:prSet presAssocID="{9A999281-EBBB-4A53-9123-809224F6024B}" presName="Accent" presStyleLbl="parChTrans1D1" presStyleIdx="5" presStyleCnt="6" custLinFactY="-400000" custLinFactNeighborY="-458440"/>
      <dgm:spPr>
        <a:xfrm>
          <a:off x="0" y="4703442"/>
          <a:ext cx="6774387" cy="0"/>
        </a:xfrm>
        <a:prstGeom prst="line">
          <a:avLst/>
        </a:prstGeom>
        <a:noFill/>
        <a:ln w="25400" cap="flat" cmpd="sng" algn="ctr">
          <a:solidFill>
            <a:srgbClr val="1F497D">
              <a:shade val="60000"/>
              <a:hueOff val="0"/>
              <a:satOff val="0"/>
              <a:lumOff val="0"/>
              <a:alphaOff val="0"/>
            </a:srgbClr>
          </a:solidFill>
          <a:prstDash val="solid"/>
        </a:ln>
        <a:effectLst/>
      </dgm:spPr>
    </dgm:pt>
  </dgm:ptLst>
  <dgm:cxnLst>
    <dgm:cxn modelId="{A4AE9206-9942-4AB6-872A-3CC2CEA739FD}" type="presOf" srcId="{542351E1-26EC-4EB4-820E-9002212CB765}" destId="{7B2638A4-B69D-4E1B-A445-B3D15DE82254}" srcOrd="0" destOrd="0" presId="urn:microsoft.com/office/officeart/2011/layout/TabList"/>
    <dgm:cxn modelId="{F3418B0D-52CF-41D8-A6F2-7FB2772173B4}" type="presOf" srcId="{0E185A0A-2CFD-4B4C-AC3F-E8B1E66216C6}" destId="{20CE6886-6629-4DCA-8982-C2DCA1677482}" srcOrd="0" destOrd="0" presId="urn:microsoft.com/office/officeart/2011/layout/TabList"/>
    <dgm:cxn modelId="{BE5BBF29-A2A0-4F03-98CA-B3D0EBDE8FCC}" srcId="{542351E1-26EC-4EB4-820E-9002212CB765}" destId="{9A999281-EBBB-4A53-9123-809224F6024B}" srcOrd="5" destOrd="0" parTransId="{A43886EF-DBDE-48ED-B58C-EBF77A807ECD}" sibTransId="{3F8A40B2-C716-4DBC-B6E5-3DA44E242968}"/>
    <dgm:cxn modelId="{8017513B-95D4-4BA0-8AAC-320729E3D638}" type="presOf" srcId="{7271390C-E9E9-4308-8062-B29A5BBB859F}" destId="{996ECFE9-A90D-446B-A4A3-342A8220FC15}" srcOrd="0" destOrd="0" presId="urn:microsoft.com/office/officeart/2011/layout/TabList"/>
    <dgm:cxn modelId="{F0DB1940-6427-4132-A0CB-E3AC68C4EE2D}" srcId="{0E185A0A-2CFD-4B4C-AC3F-E8B1E66216C6}" destId="{6B140DFA-E35F-46E9-8CAB-C6E6452F6261}" srcOrd="0" destOrd="0" parTransId="{3A489745-B897-40DC-97D4-4C13D32527D0}" sibTransId="{826326DC-8D97-4F76-AAAE-30B3E9BBA93E}"/>
    <dgm:cxn modelId="{8F860A42-24D2-4C34-98E7-5C9E8D6868DA}" type="presOf" srcId="{516E7F98-1218-4D05-B679-89AC21795040}" destId="{E0BCCDC0-516F-4AF2-AA6A-FF9652A7F0F7}" srcOrd="0" destOrd="0" presId="urn:microsoft.com/office/officeart/2011/layout/TabList"/>
    <dgm:cxn modelId="{03807A4B-68AC-41C3-817F-1FA58A9404BF}" srcId="{1FE3AEF8-E23B-44D4-8DFF-9566F09D1331}" destId="{93D3EB6A-C793-4CB8-A280-3CFA1E220713}" srcOrd="0" destOrd="0" parTransId="{080E5DB9-88B5-4044-83B6-C373408C7812}" sibTransId="{61DBD99F-0CFB-45D1-98BF-4FD5EB80EAF2}"/>
    <dgm:cxn modelId="{145BDD4C-6129-4DB7-AEAD-2D849454330C}" srcId="{542351E1-26EC-4EB4-820E-9002212CB765}" destId="{A2D7211D-1E6E-4418-A38A-A73244322299}" srcOrd="1" destOrd="0" parTransId="{2CFAEB05-281D-41E8-AA4F-67C1859FAA7B}" sibTransId="{23345C45-BCED-47BD-9E5E-8B320E22B844}"/>
    <dgm:cxn modelId="{8BB8CD51-7EF4-4759-82AF-D1083D16EE2A}" type="presOf" srcId="{378D3D15-F3F2-4739-89D1-D591B492C434}" destId="{A1BB161D-421D-4CE2-9FB5-9224E3E7EF78}" srcOrd="0" destOrd="0" presId="urn:microsoft.com/office/officeart/2011/layout/TabList"/>
    <dgm:cxn modelId="{69D09861-25E0-43E8-B59B-7946D09D5DA3}" srcId="{F69E9633-8520-44E1-B105-5DCC69C8E1BD}" destId="{6E09F92B-36D4-41A7-9E4A-4E99C13ABEA0}" srcOrd="0" destOrd="0" parTransId="{38BC37BB-3B68-4CED-B89B-55321DC711D6}" sibTransId="{B2B86296-6E30-4358-961D-8A095C187D18}"/>
    <dgm:cxn modelId="{1C891276-7A0A-41E6-A465-09F0E3860D94}" type="presOf" srcId="{9A999281-EBBB-4A53-9123-809224F6024B}" destId="{19FBDF89-8F64-4B2F-9B8A-D74EC7DFF1DF}" srcOrd="0" destOrd="0" presId="urn:microsoft.com/office/officeart/2011/layout/TabList"/>
    <dgm:cxn modelId="{73D4BD7A-CA57-4722-AB2D-F34DF872AB04}" type="presOf" srcId="{F69E9633-8520-44E1-B105-5DCC69C8E1BD}" destId="{94C57490-6831-4009-8EDD-45F8B2BC5C40}" srcOrd="0" destOrd="0" presId="urn:microsoft.com/office/officeart/2011/layout/TabList"/>
    <dgm:cxn modelId="{09C31E97-2845-4FBA-B19C-A715F88255BE}" srcId="{7271390C-E9E9-4308-8062-B29A5BBB859F}" destId="{83E06785-A81F-4266-B076-51FB71B1D1A5}" srcOrd="0" destOrd="0" parTransId="{69A541B9-84E9-4E00-8DDD-1F6244CD9FDA}" sibTransId="{50EBE800-A5C8-4484-BCE2-F0AAA49D3A56}"/>
    <dgm:cxn modelId="{C22EF398-5AB1-4480-858A-3C9D3FB4469D}" type="presOf" srcId="{93D3EB6A-C793-4CB8-A280-3CFA1E220713}" destId="{4A4B0027-EA8D-4447-A6A3-214244A2D3F9}" srcOrd="0" destOrd="0" presId="urn:microsoft.com/office/officeart/2011/layout/TabList"/>
    <dgm:cxn modelId="{00346D9B-2EC4-4B1B-9F09-4335D26E09DE}" srcId="{9A999281-EBBB-4A53-9123-809224F6024B}" destId="{516E7F98-1218-4D05-B679-89AC21795040}" srcOrd="0" destOrd="0" parTransId="{5E67FE32-213B-4C40-9C17-F73C047F773E}" sibTransId="{582357D9-8F02-4252-A637-E64C82724924}"/>
    <dgm:cxn modelId="{9AD8C2A2-A01C-4B43-9DDA-FF43583F5B57}" type="presOf" srcId="{6E09F92B-36D4-41A7-9E4A-4E99C13ABEA0}" destId="{92ADFDEA-50BA-4850-BE01-58A83C933A62}" srcOrd="0" destOrd="0" presId="urn:microsoft.com/office/officeart/2011/layout/TabList"/>
    <dgm:cxn modelId="{FA524AA4-6457-46CC-85A9-585209F80CB4}" type="presOf" srcId="{83E06785-A81F-4266-B076-51FB71B1D1A5}" destId="{870D2411-8972-48D2-B861-4709DEFB5430}" srcOrd="0" destOrd="0" presId="urn:microsoft.com/office/officeart/2011/layout/TabList"/>
    <dgm:cxn modelId="{40E973B6-743D-4443-90B6-E8B4E122A885}" srcId="{542351E1-26EC-4EB4-820E-9002212CB765}" destId="{7271390C-E9E9-4308-8062-B29A5BBB859F}" srcOrd="0" destOrd="0" parTransId="{137C1721-146F-47B5-A386-1A828FF644D4}" sibTransId="{96EFD147-EC3E-4BB9-A6D1-360114C30915}"/>
    <dgm:cxn modelId="{42FD07C7-5787-4182-B743-71D40651DB59}" srcId="{542351E1-26EC-4EB4-820E-9002212CB765}" destId="{0E185A0A-2CFD-4B4C-AC3F-E8B1E66216C6}" srcOrd="4" destOrd="0" parTransId="{8B2FA7BF-7AE7-41E4-993A-6A1D002CC307}" sibTransId="{3F89DB66-1733-435F-BD27-67E49EB2D270}"/>
    <dgm:cxn modelId="{D2A467D2-78C5-4F56-931B-1B532B3EE668}" srcId="{542351E1-26EC-4EB4-820E-9002212CB765}" destId="{F69E9633-8520-44E1-B105-5DCC69C8E1BD}" srcOrd="2" destOrd="0" parTransId="{AF201F68-5C33-4CAB-A062-A2E23F6B80EE}" sibTransId="{4472464B-49FF-48BB-9EF1-F08D228A245F}"/>
    <dgm:cxn modelId="{7CF58FDD-3B6E-4A6A-A458-1B92BEC4767A}" srcId="{542351E1-26EC-4EB4-820E-9002212CB765}" destId="{1FE3AEF8-E23B-44D4-8DFF-9566F09D1331}" srcOrd="3" destOrd="0" parTransId="{7D3DE3BB-36F2-4866-94DE-659276F9A5FD}" sibTransId="{9357E663-CA74-46EE-A68D-F9AF473829F9}"/>
    <dgm:cxn modelId="{2A0148E3-F4CB-442D-96E4-B1CAD2087A5C}" type="presOf" srcId="{1FE3AEF8-E23B-44D4-8DFF-9566F09D1331}" destId="{F03BE285-2A6C-4EFE-AEEC-D20764B98242}" srcOrd="0" destOrd="0" presId="urn:microsoft.com/office/officeart/2011/layout/TabList"/>
    <dgm:cxn modelId="{DA5C8AF6-DD90-4687-9C16-040BFF026428}" type="presOf" srcId="{A2D7211D-1E6E-4418-A38A-A73244322299}" destId="{B76114B9-FA5E-4421-A5A2-382ADC8B5E4A}" srcOrd="0" destOrd="0" presId="urn:microsoft.com/office/officeart/2011/layout/TabList"/>
    <dgm:cxn modelId="{C8B57DFA-01AB-49F4-A82C-A93E61AA0982}" type="presOf" srcId="{6B140DFA-E35F-46E9-8CAB-C6E6452F6261}" destId="{D91E7E80-ADC0-4549-B626-2B4323C9C9B8}" srcOrd="0" destOrd="0" presId="urn:microsoft.com/office/officeart/2011/layout/TabList"/>
    <dgm:cxn modelId="{00C803FF-0EFC-46FB-BA2A-F9024D551C17}" srcId="{A2D7211D-1E6E-4418-A38A-A73244322299}" destId="{378D3D15-F3F2-4739-89D1-D591B492C434}" srcOrd="0" destOrd="0" parTransId="{C479FD0D-4FE6-48F0-A481-9EB1CFDEF9F5}" sibTransId="{47C3B9C0-2F73-402E-B203-C6E7F5A4441B}"/>
    <dgm:cxn modelId="{6FBE02A6-F45B-42A1-A939-4A9045345A04}" type="presParOf" srcId="{7B2638A4-B69D-4E1B-A445-B3D15DE82254}" destId="{60C70EEE-0C87-483D-B0AD-D977E9EF6F09}" srcOrd="0" destOrd="0" presId="urn:microsoft.com/office/officeart/2011/layout/TabList"/>
    <dgm:cxn modelId="{2D445727-0C74-40D7-92EB-9AF106A9182B}" type="presParOf" srcId="{60C70EEE-0C87-483D-B0AD-D977E9EF6F09}" destId="{870D2411-8972-48D2-B861-4709DEFB5430}" srcOrd="0" destOrd="0" presId="urn:microsoft.com/office/officeart/2011/layout/TabList"/>
    <dgm:cxn modelId="{484AF785-0B12-4697-98FA-7B49DBC86930}" type="presParOf" srcId="{60C70EEE-0C87-483D-B0AD-D977E9EF6F09}" destId="{996ECFE9-A90D-446B-A4A3-342A8220FC15}" srcOrd="1" destOrd="0" presId="urn:microsoft.com/office/officeart/2011/layout/TabList"/>
    <dgm:cxn modelId="{6EDE5D99-352C-4E66-8CC8-9B23501589AA}" type="presParOf" srcId="{60C70EEE-0C87-483D-B0AD-D977E9EF6F09}" destId="{4B145C16-976E-4F4F-915D-06021052F706}" srcOrd="2" destOrd="0" presId="urn:microsoft.com/office/officeart/2011/layout/TabList"/>
    <dgm:cxn modelId="{6AD8E8DF-F7AA-4E6C-B251-F8A70A6F7593}" type="presParOf" srcId="{7B2638A4-B69D-4E1B-A445-B3D15DE82254}" destId="{36FE307D-0B9A-4DF2-9380-1053B3C1D2B4}" srcOrd="1" destOrd="0" presId="urn:microsoft.com/office/officeart/2011/layout/TabList"/>
    <dgm:cxn modelId="{2F95E6AF-6B24-44D0-BC97-0563347EF8EB}" type="presParOf" srcId="{7B2638A4-B69D-4E1B-A445-B3D15DE82254}" destId="{583C6E45-8411-4221-8B16-A2E538539A26}" srcOrd="2" destOrd="0" presId="urn:microsoft.com/office/officeart/2011/layout/TabList"/>
    <dgm:cxn modelId="{A39CA879-0937-42A7-B021-77FE8DB8ED30}" type="presParOf" srcId="{583C6E45-8411-4221-8B16-A2E538539A26}" destId="{A1BB161D-421D-4CE2-9FB5-9224E3E7EF78}" srcOrd="0" destOrd="0" presId="urn:microsoft.com/office/officeart/2011/layout/TabList"/>
    <dgm:cxn modelId="{E02AB9CB-F08B-4D21-B0DA-56EB5064EDF5}" type="presParOf" srcId="{583C6E45-8411-4221-8B16-A2E538539A26}" destId="{B76114B9-FA5E-4421-A5A2-382ADC8B5E4A}" srcOrd="1" destOrd="0" presId="urn:microsoft.com/office/officeart/2011/layout/TabList"/>
    <dgm:cxn modelId="{F58E47B0-E83F-4609-8465-8CC38BE220B5}" type="presParOf" srcId="{583C6E45-8411-4221-8B16-A2E538539A26}" destId="{2E8DE292-CC08-4991-8051-2B65172097B3}" srcOrd="2" destOrd="0" presId="urn:microsoft.com/office/officeart/2011/layout/TabList"/>
    <dgm:cxn modelId="{DD005C13-F0B3-487C-9B01-79053E97A65E}" type="presParOf" srcId="{7B2638A4-B69D-4E1B-A445-B3D15DE82254}" destId="{43B929F9-CF08-49ED-950A-6EC40F2DBD64}" srcOrd="3" destOrd="0" presId="urn:microsoft.com/office/officeart/2011/layout/TabList"/>
    <dgm:cxn modelId="{6DD4DB66-D93A-4B88-97CB-7A1A45DFDF45}" type="presParOf" srcId="{7B2638A4-B69D-4E1B-A445-B3D15DE82254}" destId="{02F6AE70-279C-4843-A07A-E6943CC75EF5}" srcOrd="4" destOrd="0" presId="urn:microsoft.com/office/officeart/2011/layout/TabList"/>
    <dgm:cxn modelId="{3868792D-159B-474B-9B38-FD5573131CD2}" type="presParOf" srcId="{02F6AE70-279C-4843-A07A-E6943CC75EF5}" destId="{92ADFDEA-50BA-4850-BE01-58A83C933A62}" srcOrd="0" destOrd="0" presId="urn:microsoft.com/office/officeart/2011/layout/TabList"/>
    <dgm:cxn modelId="{1E9CEB20-060E-435E-A0A4-249F6ED058C6}" type="presParOf" srcId="{02F6AE70-279C-4843-A07A-E6943CC75EF5}" destId="{94C57490-6831-4009-8EDD-45F8B2BC5C40}" srcOrd="1" destOrd="0" presId="urn:microsoft.com/office/officeart/2011/layout/TabList"/>
    <dgm:cxn modelId="{B1B52C60-1BBB-47FE-9F65-42C02A4DCB2C}" type="presParOf" srcId="{02F6AE70-279C-4843-A07A-E6943CC75EF5}" destId="{E6A75170-4C4E-4CFE-95EA-BC7049E32836}" srcOrd="2" destOrd="0" presId="urn:microsoft.com/office/officeart/2011/layout/TabList"/>
    <dgm:cxn modelId="{3668761C-F6FD-4213-B020-94C00AD096FE}" type="presParOf" srcId="{7B2638A4-B69D-4E1B-A445-B3D15DE82254}" destId="{6255AF93-17A6-4AD4-8826-C029DAFAE355}" srcOrd="5" destOrd="0" presId="urn:microsoft.com/office/officeart/2011/layout/TabList"/>
    <dgm:cxn modelId="{0402D8CE-E589-41E4-BFF6-516098350037}" type="presParOf" srcId="{7B2638A4-B69D-4E1B-A445-B3D15DE82254}" destId="{195D0AFF-432C-4D7C-91D5-A3A3835DA419}" srcOrd="6" destOrd="0" presId="urn:microsoft.com/office/officeart/2011/layout/TabList"/>
    <dgm:cxn modelId="{13C1D6D7-CE10-4077-A6A3-61DA46E4887F}" type="presParOf" srcId="{195D0AFF-432C-4D7C-91D5-A3A3835DA419}" destId="{4A4B0027-EA8D-4447-A6A3-214244A2D3F9}" srcOrd="0" destOrd="0" presId="urn:microsoft.com/office/officeart/2011/layout/TabList"/>
    <dgm:cxn modelId="{95FEE15C-0588-452F-B2B2-166729F70DC1}" type="presParOf" srcId="{195D0AFF-432C-4D7C-91D5-A3A3835DA419}" destId="{F03BE285-2A6C-4EFE-AEEC-D20764B98242}" srcOrd="1" destOrd="0" presId="urn:microsoft.com/office/officeart/2011/layout/TabList"/>
    <dgm:cxn modelId="{E1A7658F-8AEC-4BA9-A849-77CA0100B45B}" type="presParOf" srcId="{195D0AFF-432C-4D7C-91D5-A3A3835DA419}" destId="{0808C839-51B3-4034-BE08-6AE3132C5FD9}" srcOrd="2" destOrd="0" presId="urn:microsoft.com/office/officeart/2011/layout/TabList"/>
    <dgm:cxn modelId="{06CC0EED-2CBA-4EBB-B517-848FB1C57C7B}" type="presParOf" srcId="{7B2638A4-B69D-4E1B-A445-B3D15DE82254}" destId="{E55D94F3-F982-4DF0-8636-125DF5CB0FA5}" srcOrd="7" destOrd="0" presId="urn:microsoft.com/office/officeart/2011/layout/TabList"/>
    <dgm:cxn modelId="{2F28AF6F-C80F-4F80-83B2-A1AE9BDAECD9}" type="presParOf" srcId="{7B2638A4-B69D-4E1B-A445-B3D15DE82254}" destId="{D80A9249-7881-4365-B581-113125A1282F}" srcOrd="8" destOrd="0" presId="urn:microsoft.com/office/officeart/2011/layout/TabList"/>
    <dgm:cxn modelId="{6A56A761-2A87-4D2C-B506-F50D949644AC}" type="presParOf" srcId="{D80A9249-7881-4365-B581-113125A1282F}" destId="{D91E7E80-ADC0-4549-B626-2B4323C9C9B8}" srcOrd="0" destOrd="0" presId="urn:microsoft.com/office/officeart/2011/layout/TabList"/>
    <dgm:cxn modelId="{4EBDF787-F1F9-4B62-8502-11CA78D7136C}" type="presParOf" srcId="{D80A9249-7881-4365-B581-113125A1282F}" destId="{20CE6886-6629-4DCA-8982-C2DCA1677482}" srcOrd="1" destOrd="0" presId="urn:microsoft.com/office/officeart/2011/layout/TabList"/>
    <dgm:cxn modelId="{DB569BA8-FD96-4562-8B31-033AE09B5AA4}" type="presParOf" srcId="{D80A9249-7881-4365-B581-113125A1282F}" destId="{3ABA7BA7-479C-4AD5-A3B2-F88695AEA46A}" srcOrd="2" destOrd="0" presId="urn:microsoft.com/office/officeart/2011/layout/TabList"/>
    <dgm:cxn modelId="{D1F39A3E-8014-4944-B699-17F5DAD910DE}" type="presParOf" srcId="{7B2638A4-B69D-4E1B-A445-B3D15DE82254}" destId="{098775AD-F37B-4A22-8439-0E94C4FC0051}" srcOrd="9" destOrd="0" presId="urn:microsoft.com/office/officeart/2011/layout/TabList"/>
    <dgm:cxn modelId="{A322131E-5B3F-442E-B260-9702A5A4EC71}" type="presParOf" srcId="{7B2638A4-B69D-4E1B-A445-B3D15DE82254}" destId="{89CCF9D5-461C-4094-9979-2475D275C1D6}" srcOrd="10" destOrd="0" presId="urn:microsoft.com/office/officeart/2011/layout/TabList"/>
    <dgm:cxn modelId="{311096CA-6EAE-4BE9-8ED6-C75ADACDA9A0}" type="presParOf" srcId="{89CCF9D5-461C-4094-9979-2475D275C1D6}" destId="{E0BCCDC0-516F-4AF2-AA6A-FF9652A7F0F7}" srcOrd="0" destOrd="0" presId="urn:microsoft.com/office/officeart/2011/layout/TabList"/>
    <dgm:cxn modelId="{D562C909-68A8-42BF-AA0B-AECB34D3BA4C}" type="presParOf" srcId="{89CCF9D5-461C-4094-9979-2475D275C1D6}" destId="{19FBDF89-8F64-4B2F-9B8A-D74EC7DFF1DF}" srcOrd="1" destOrd="0" presId="urn:microsoft.com/office/officeart/2011/layout/TabList"/>
    <dgm:cxn modelId="{06F1B1FC-56E6-41E2-9D46-A23512C8E994}" type="presParOf" srcId="{89CCF9D5-461C-4094-9979-2475D275C1D6}" destId="{4B6225C9-280B-4BC7-92AA-2A6813A37D3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0C3DC-65ED-4148-BFA5-60C951752243}" type="doc">
      <dgm:prSet loTypeId="urn:microsoft.com/office/officeart/2005/8/layout/pList2#1" loCatId="list" qsTypeId="urn:microsoft.com/office/officeart/2005/8/quickstyle/simple4" qsCatId="simple" csTypeId="urn:microsoft.com/office/officeart/2005/8/colors/accent1_2" csCatId="accent1" phldr="1"/>
      <dgm:spPr/>
    </dgm:pt>
    <dgm:pt modelId="{A033CD2D-D64B-0E45-835B-22415DE98E14}">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Power Culture</a:t>
          </a:r>
        </a:p>
      </dgm:t>
    </dgm:pt>
    <dgm:pt modelId="{2FBAA545-937D-E440-A0C6-BD428ABDCD82}" type="parTrans" cxnId="{50ABCB55-E498-D34F-9E33-BE399C654FEE}">
      <dgm:prSet/>
      <dgm:spPr/>
      <dgm:t>
        <a:bodyPr/>
        <a:lstStyle/>
        <a:p>
          <a:endParaRPr lang="en-US">
            <a:latin typeface="Arial"/>
            <a:cs typeface="Arial"/>
          </a:endParaRPr>
        </a:p>
      </dgm:t>
    </dgm:pt>
    <dgm:pt modelId="{2D501091-3909-8D41-8BCC-F38FD313FB95}" type="sibTrans" cxnId="{50ABCB55-E498-D34F-9E33-BE399C654FEE}">
      <dgm:prSet/>
      <dgm:spPr/>
      <dgm:t>
        <a:bodyPr/>
        <a:lstStyle/>
        <a:p>
          <a:endParaRPr lang="en-US">
            <a:latin typeface="Arial"/>
            <a:cs typeface="Arial"/>
          </a:endParaRPr>
        </a:p>
      </dgm:t>
    </dgm:pt>
    <dgm:pt modelId="{D9CB52E4-7316-6640-A963-AA5F6AECB522}">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Role Culture	</a:t>
          </a:r>
        </a:p>
      </dgm:t>
    </dgm:pt>
    <dgm:pt modelId="{AC368B59-56A2-B64A-96E4-8803CC501CEF}" type="parTrans" cxnId="{612E896E-9784-AE4B-A5FE-9E6F0EBE565A}">
      <dgm:prSet/>
      <dgm:spPr/>
      <dgm:t>
        <a:bodyPr/>
        <a:lstStyle/>
        <a:p>
          <a:endParaRPr lang="en-US">
            <a:latin typeface="Arial"/>
            <a:cs typeface="Arial"/>
          </a:endParaRPr>
        </a:p>
      </dgm:t>
    </dgm:pt>
    <dgm:pt modelId="{D355CA06-631E-5D41-A454-6E71CD1DEEDC}" type="sibTrans" cxnId="{612E896E-9784-AE4B-A5FE-9E6F0EBE565A}">
      <dgm:prSet/>
      <dgm:spPr/>
      <dgm:t>
        <a:bodyPr/>
        <a:lstStyle/>
        <a:p>
          <a:endParaRPr lang="en-US">
            <a:latin typeface="Arial"/>
            <a:cs typeface="Arial"/>
          </a:endParaRPr>
        </a:p>
      </dgm:t>
    </dgm:pt>
    <dgm:pt modelId="{D1AED203-79DB-8C40-9768-E88AA756BF46}">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Task Culture</a:t>
          </a:r>
        </a:p>
      </dgm:t>
    </dgm:pt>
    <dgm:pt modelId="{D6A1634A-23C4-524C-89F1-F06398A9278E}" type="parTrans" cxnId="{8B64C8F0-D0D4-664F-8BD3-5DCE8A4DA4DA}">
      <dgm:prSet/>
      <dgm:spPr/>
      <dgm:t>
        <a:bodyPr/>
        <a:lstStyle/>
        <a:p>
          <a:endParaRPr lang="en-US">
            <a:latin typeface="Arial"/>
            <a:cs typeface="Arial"/>
          </a:endParaRPr>
        </a:p>
      </dgm:t>
    </dgm:pt>
    <dgm:pt modelId="{31695160-D31C-CB45-A72A-0AFE0224CF1A}" type="sibTrans" cxnId="{8B64C8F0-D0D4-664F-8BD3-5DCE8A4DA4DA}">
      <dgm:prSet/>
      <dgm:spPr/>
      <dgm:t>
        <a:bodyPr/>
        <a:lstStyle/>
        <a:p>
          <a:endParaRPr lang="en-US">
            <a:latin typeface="Arial"/>
            <a:cs typeface="Arial"/>
          </a:endParaRPr>
        </a:p>
      </dgm:t>
    </dgm:pt>
    <dgm:pt modelId="{9532CB66-E7F0-5042-BC97-11D9B920007A}">
      <dgm:prSe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Person Culture</a:t>
          </a:r>
        </a:p>
      </dgm:t>
    </dgm:pt>
    <dgm:pt modelId="{12A80ABD-8518-CB43-AD48-C0FAFFADAE88}" type="parTrans" cxnId="{3C77D31C-BAA9-6947-9B83-EB2269F3F0D5}">
      <dgm:prSet/>
      <dgm:spPr/>
      <dgm:t>
        <a:bodyPr/>
        <a:lstStyle/>
        <a:p>
          <a:endParaRPr lang="en-US">
            <a:latin typeface="Arial"/>
            <a:cs typeface="Arial"/>
          </a:endParaRPr>
        </a:p>
      </dgm:t>
    </dgm:pt>
    <dgm:pt modelId="{91024319-7DD1-544E-A21C-ED4D06BECFAF}" type="sibTrans" cxnId="{3C77D31C-BAA9-6947-9B83-EB2269F3F0D5}">
      <dgm:prSet/>
      <dgm:spPr/>
      <dgm:t>
        <a:bodyPr/>
        <a:lstStyle/>
        <a:p>
          <a:endParaRPr lang="en-US">
            <a:latin typeface="Arial"/>
            <a:cs typeface="Arial"/>
          </a:endParaRPr>
        </a:p>
      </dgm:t>
    </dgm:pt>
    <dgm:pt modelId="{E78A8701-6795-3648-BCDF-5F29C0F803F6}" type="pres">
      <dgm:prSet presAssocID="{03D0C3DC-65ED-4148-BFA5-60C951752243}" presName="Name0" presStyleCnt="0">
        <dgm:presLayoutVars>
          <dgm:dir/>
          <dgm:resizeHandles val="exact"/>
        </dgm:presLayoutVars>
      </dgm:prSet>
      <dgm:spPr/>
    </dgm:pt>
    <dgm:pt modelId="{B85339F6-E3AA-164E-8F3E-C82B376FB6C7}" type="pres">
      <dgm:prSet presAssocID="{03D0C3DC-65ED-4148-BFA5-60C951752243}" presName="bkgdShp" presStyleLbl="alignAccFollowNode1" presStyleIdx="0" presStyleCnt="1"/>
      <dgm:spPr>
        <a:gradFill flip="none" rotWithShape="1">
          <a:gsLst>
            <a:gs pos="0">
              <a:srgbClr val="8CBCD6"/>
            </a:gs>
            <a:gs pos="100000">
              <a:srgbClr val="FFFFFF"/>
            </a:gs>
          </a:gsLst>
          <a:path path="shape">
            <a:fillToRect l="50000" t="50000" r="50000" b="50000"/>
          </a:path>
          <a:tileRect/>
        </a:gradFill>
      </dgm:spPr>
    </dgm:pt>
    <dgm:pt modelId="{1FC27223-AB37-3046-BE9E-C9B471400DAB}" type="pres">
      <dgm:prSet presAssocID="{03D0C3DC-65ED-4148-BFA5-60C951752243}" presName="linComp" presStyleCnt="0"/>
      <dgm:spPr/>
    </dgm:pt>
    <dgm:pt modelId="{10EF8303-29B7-F94B-8750-2960126B43C5}" type="pres">
      <dgm:prSet presAssocID="{A033CD2D-D64B-0E45-835B-22415DE98E14}" presName="compNode" presStyleCnt="0"/>
      <dgm:spPr/>
    </dgm:pt>
    <dgm:pt modelId="{0791D079-EFCD-1143-B413-2D652A90EC57}" type="pres">
      <dgm:prSet presAssocID="{A033CD2D-D64B-0E45-835B-22415DE98E14}" presName="node" presStyleLbl="node1" presStyleIdx="0" presStyleCnt="4" custScaleY="68042" custLinFactNeighborY="-18763">
        <dgm:presLayoutVars>
          <dgm:bulletEnabled val="1"/>
        </dgm:presLayoutVars>
      </dgm:prSet>
      <dgm:spPr/>
    </dgm:pt>
    <dgm:pt modelId="{B74F0E0D-A821-6E4F-89E5-AD4C709AF3D5}" type="pres">
      <dgm:prSet presAssocID="{A033CD2D-D64B-0E45-835B-22415DE98E14}" presName="invisiNode" presStyleLbl="node1" presStyleIdx="0" presStyleCnt="4"/>
      <dgm:spPr/>
    </dgm:pt>
    <dgm:pt modelId="{F037C301-4094-4246-9C61-69A6BC691989}" type="pres">
      <dgm:prSet presAssocID="{A033CD2D-D64B-0E45-835B-22415DE98E14}" presName="imagNode" presStyleLbl="fgImgPlace1" presStyleIdx="0" presStyleCnt="4" custScaleY="125200"/>
      <dgm:spPr>
        <a:blipFill rotWithShape="0">
          <a:blip xmlns:r="http://schemas.openxmlformats.org/officeDocument/2006/relationships" r:embed="rId1"/>
          <a:stretch>
            <a:fillRect/>
          </a:stretch>
        </a:blipFill>
      </dgm:spPr>
    </dgm:pt>
    <dgm:pt modelId="{FE6A12B8-58C7-2B40-A8A2-E76963205244}" type="pres">
      <dgm:prSet presAssocID="{2D501091-3909-8D41-8BCC-F38FD313FB95}" presName="sibTrans" presStyleLbl="sibTrans2D1" presStyleIdx="0" presStyleCnt="0"/>
      <dgm:spPr/>
    </dgm:pt>
    <dgm:pt modelId="{57AA863D-5B15-5345-979A-78AC34C89C7B}" type="pres">
      <dgm:prSet presAssocID="{D9CB52E4-7316-6640-A963-AA5F6AECB522}" presName="compNode" presStyleCnt="0"/>
      <dgm:spPr/>
    </dgm:pt>
    <dgm:pt modelId="{9A99C2F3-9221-4A4B-B9B5-4FFF6C2CDF30}" type="pres">
      <dgm:prSet presAssocID="{D9CB52E4-7316-6640-A963-AA5F6AECB522}" presName="node" presStyleLbl="node1" presStyleIdx="1" presStyleCnt="4" custScaleY="68042" custLinFactNeighborY="-18763">
        <dgm:presLayoutVars>
          <dgm:bulletEnabled val="1"/>
        </dgm:presLayoutVars>
      </dgm:prSet>
      <dgm:spPr/>
    </dgm:pt>
    <dgm:pt modelId="{F9827756-52AC-AB4D-9962-BD3523E884FE}" type="pres">
      <dgm:prSet presAssocID="{D9CB52E4-7316-6640-A963-AA5F6AECB522}" presName="invisiNode" presStyleLbl="node1" presStyleIdx="1" presStyleCnt="4"/>
      <dgm:spPr/>
    </dgm:pt>
    <dgm:pt modelId="{005790C6-35BD-F34A-A8A0-09494B952D79}" type="pres">
      <dgm:prSet presAssocID="{D9CB52E4-7316-6640-A963-AA5F6AECB522}" presName="imagNode" presStyleLbl="fgImgPlace1" presStyleIdx="1" presStyleCnt="4" custScaleY="125200"/>
      <dgm:spPr>
        <a:blipFill rotWithShape="0">
          <a:blip xmlns:r="http://schemas.openxmlformats.org/officeDocument/2006/relationships" r:embed="rId2"/>
          <a:stretch>
            <a:fillRect/>
          </a:stretch>
        </a:blipFill>
      </dgm:spPr>
    </dgm:pt>
    <dgm:pt modelId="{CB0746EF-4FC8-6649-A053-110CEA007CDC}" type="pres">
      <dgm:prSet presAssocID="{D355CA06-631E-5D41-A454-6E71CD1DEEDC}" presName="sibTrans" presStyleLbl="sibTrans2D1" presStyleIdx="0" presStyleCnt="0"/>
      <dgm:spPr/>
    </dgm:pt>
    <dgm:pt modelId="{F57559C0-915B-0E45-9BD5-ABC3096F70B1}" type="pres">
      <dgm:prSet presAssocID="{D1AED203-79DB-8C40-9768-E88AA756BF46}" presName="compNode" presStyleCnt="0"/>
      <dgm:spPr/>
    </dgm:pt>
    <dgm:pt modelId="{EDC86D35-B92D-1149-8719-E03D37765B0A}" type="pres">
      <dgm:prSet presAssocID="{D1AED203-79DB-8C40-9768-E88AA756BF46}" presName="node" presStyleLbl="node1" presStyleIdx="2" presStyleCnt="4" custScaleY="68042" custLinFactNeighborY="-18763">
        <dgm:presLayoutVars>
          <dgm:bulletEnabled val="1"/>
        </dgm:presLayoutVars>
      </dgm:prSet>
      <dgm:spPr/>
    </dgm:pt>
    <dgm:pt modelId="{E0272A18-7C71-A241-AA97-056BC6074F7D}" type="pres">
      <dgm:prSet presAssocID="{D1AED203-79DB-8C40-9768-E88AA756BF46}" presName="invisiNode" presStyleLbl="node1" presStyleIdx="2" presStyleCnt="4"/>
      <dgm:spPr/>
    </dgm:pt>
    <dgm:pt modelId="{390E38F4-3E88-8044-B91C-11DFC5CD42C4}" type="pres">
      <dgm:prSet presAssocID="{D1AED203-79DB-8C40-9768-E88AA756BF46}" presName="imagNode" presStyleLbl="fgImgPlace1" presStyleIdx="2" presStyleCnt="4" custScaleY="125200"/>
      <dgm:spPr>
        <a:blipFill rotWithShape="0">
          <a:blip xmlns:r="http://schemas.openxmlformats.org/officeDocument/2006/relationships" r:embed="rId3"/>
          <a:stretch>
            <a:fillRect/>
          </a:stretch>
        </a:blipFill>
      </dgm:spPr>
    </dgm:pt>
    <dgm:pt modelId="{B1696702-DA15-1F4A-B6AA-8CF4E4896BDC}" type="pres">
      <dgm:prSet presAssocID="{31695160-D31C-CB45-A72A-0AFE0224CF1A}" presName="sibTrans" presStyleLbl="sibTrans2D1" presStyleIdx="0" presStyleCnt="0"/>
      <dgm:spPr/>
    </dgm:pt>
    <dgm:pt modelId="{7EAACCA0-0B04-7047-B41A-05DF0AAA3B08}" type="pres">
      <dgm:prSet presAssocID="{9532CB66-E7F0-5042-BC97-11D9B920007A}" presName="compNode" presStyleCnt="0"/>
      <dgm:spPr/>
    </dgm:pt>
    <dgm:pt modelId="{FA49AAB0-0081-084F-9728-F7B83CDCFC80}" type="pres">
      <dgm:prSet presAssocID="{9532CB66-E7F0-5042-BC97-11D9B920007A}" presName="node" presStyleLbl="node1" presStyleIdx="3" presStyleCnt="4" custScaleY="68042" custLinFactNeighborY="-18763">
        <dgm:presLayoutVars>
          <dgm:bulletEnabled val="1"/>
        </dgm:presLayoutVars>
      </dgm:prSet>
      <dgm:spPr/>
    </dgm:pt>
    <dgm:pt modelId="{DB022350-F88C-C348-B7F5-D307AA76D4A4}" type="pres">
      <dgm:prSet presAssocID="{9532CB66-E7F0-5042-BC97-11D9B920007A}" presName="invisiNode" presStyleLbl="node1" presStyleIdx="3" presStyleCnt="4"/>
      <dgm:spPr/>
    </dgm:pt>
    <dgm:pt modelId="{F4404FB5-C517-FA41-A415-08E29C5EE098}" type="pres">
      <dgm:prSet presAssocID="{9532CB66-E7F0-5042-BC97-11D9B920007A}" presName="imagNode" presStyleLbl="fgImgPlace1" presStyleIdx="3" presStyleCnt="4" custScaleY="125200"/>
      <dgm:spPr>
        <a:blipFill rotWithShape="0">
          <a:blip xmlns:r="http://schemas.openxmlformats.org/officeDocument/2006/relationships" r:embed="rId4"/>
          <a:stretch>
            <a:fillRect/>
          </a:stretch>
        </a:blipFill>
      </dgm:spPr>
    </dgm:pt>
  </dgm:ptLst>
  <dgm:cxnLst>
    <dgm:cxn modelId="{2FF08407-9C03-4FE5-8AA0-3CE2C55AE895}" type="presOf" srcId="{D9CB52E4-7316-6640-A963-AA5F6AECB522}" destId="{9A99C2F3-9221-4A4B-B9B5-4FFF6C2CDF30}" srcOrd="0" destOrd="0" presId="urn:microsoft.com/office/officeart/2005/8/layout/pList2#1"/>
    <dgm:cxn modelId="{412B9F0D-D2B3-443E-BFB8-B0C1A46F01B4}" type="presOf" srcId="{A033CD2D-D64B-0E45-835B-22415DE98E14}" destId="{0791D079-EFCD-1143-B413-2D652A90EC57}" srcOrd="0" destOrd="0" presId="urn:microsoft.com/office/officeart/2005/8/layout/pList2#1"/>
    <dgm:cxn modelId="{C167E413-88DF-465C-993F-61C1648D5AEF}" type="presOf" srcId="{31695160-D31C-CB45-A72A-0AFE0224CF1A}" destId="{B1696702-DA15-1F4A-B6AA-8CF4E4896BDC}" srcOrd="0" destOrd="0" presId="urn:microsoft.com/office/officeart/2005/8/layout/pList2#1"/>
    <dgm:cxn modelId="{3C77D31C-BAA9-6947-9B83-EB2269F3F0D5}" srcId="{03D0C3DC-65ED-4148-BFA5-60C951752243}" destId="{9532CB66-E7F0-5042-BC97-11D9B920007A}" srcOrd="3" destOrd="0" parTransId="{12A80ABD-8518-CB43-AD48-C0FAFFADAE88}" sibTransId="{91024319-7DD1-544E-A21C-ED4D06BECFAF}"/>
    <dgm:cxn modelId="{33728F42-9621-476B-8DE6-BA4D98DBA449}" type="presOf" srcId="{2D501091-3909-8D41-8BCC-F38FD313FB95}" destId="{FE6A12B8-58C7-2B40-A8A2-E76963205244}" srcOrd="0" destOrd="0" presId="urn:microsoft.com/office/officeart/2005/8/layout/pList2#1"/>
    <dgm:cxn modelId="{50ABCB55-E498-D34F-9E33-BE399C654FEE}" srcId="{03D0C3DC-65ED-4148-BFA5-60C951752243}" destId="{A033CD2D-D64B-0E45-835B-22415DE98E14}" srcOrd="0" destOrd="0" parTransId="{2FBAA545-937D-E440-A0C6-BD428ABDCD82}" sibTransId="{2D501091-3909-8D41-8BCC-F38FD313FB95}"/>
    <dgm:cxn modelId="{EA2BEF60-F05A-4B9C-A587-ECAC91483FF5}" type="presOf" srcId="{D1AED203-79DB-8C40-9768-E88AA756BF46}" destId="{EDC86D35-B92D-1149-8719-E03D37765B0A}" srcOrd="0" destOrd="0" presId="urn:microsoft.com/office/officeart/2005/8/layout/pList2#1"/>
    <dgm:cxn modelId="{612E896E-9784-AE4B-A5FE-9E6F0EBE565A}" srcId="{03D0C3DC-65ED-4148-BFA5-60C951752243}" destId="{D9CB52E4-7316-6640-A963-AA5F6AECB522}" srcOrd="1" destOrd="0" parTransId="{AC368B59-56A2-B64A-96E4-8803CC501CEF}" sibTransId="{D355CA06-631E-5D41-A454-6E71CD1DEEDC}"/>
    <dgm:cxn modelId="{EA1495AD-0D26-499B-AAFF-2E276CDFAEB3}" type="presOf" srcId="{03D0C3DC-65ED-4148-BFA5-60C951752243}" destId="{E78A8701-6795-3648-BCDF-5F29C0F803F6}" srcOrd="0" destOrd="0" presId="urn:microsoft.com/office/officeart/2005/8/layout/pList2#1"/>
    <dgm:cxn modelId="{CE87E7BE-56D0-4E02-8E8B-02017BE60720}" type="presOf" srcId="{D355CA06-631E-5D41-A454-6E71CD1DEEDC}" destId="{CB0746EF-4FC8-6649-A053-110CEA007CDC}" srcOrd="0" destOrd="0" presId="urn:microsoft.com/office/officeart/2005/8/layout/pList2#1"/>
    <dgm:cxn modelId="{1A56BAE1-103E-4943-BA2F-A23984667EE3}" type="presOf" srcId="{9532CB66-E7F0-5042-BC97-11D9B920007A}" destId="{FA49AAB0-0081-084F-9728-F7B83CDCFC80}" srcOrd="0" destOrd="0" presId="urn:microsoft.com/office/officeart/2005/8/layout/pList2#1"/>
    <dgm:cxn modelId="{8B64C8F0-D0D4-664F-8BD3-5DCE8A4DA4DA}" srcId="{03D0C3DC-65ED-4148-BFA5-60C951752243}" destId="{D1AED203-79DB-8C40-9768-E88AA756BF46}" srcOrd="2" destOrd="0" parTransId="{D6A1634A-23C4-524C-89F1-F06398A9278E}" sibTransId="{31695160-D31C-CB45-A72A-0AFE0224CF1A}"/>
    <dgm:cxn modelId="{C14CDDD8-FAE0-4CCD-AAB2-DD2ABD38407D}" type="presParOf" srcId="{E78A8701-6795-3648-BCDF-5F29C0F803F6}" destId="{B85339F6-E3AA-164E-8F3E-C82B376FB6C7}" srcOrd="0" destOrd="0" presId="urn:microsoft.com/office/officeart/2005/8/layout/pList2#1"/>
    <dgm:cxn modelId="{1E833957-2FE0-469A-885D-892EDD564B2B}" type="presParOf" srcId="{E78A8701-6795-3648-BCDF-5F29C0F803F6}" destId="{1FC27223-AB37-3046-BE9E-C9B471400DAB}" srcOrd="1" destOrd="0" presId="urn:microsoft.com/office/officeart/2005/8/layout/pList2#1"/>
    <dgm:cxn modelId="{5E09B3E7-9C49-4501-BFD0-37FEC4323265}" type="presParOf" srcId="{1FC27223-AB37-3046-BE9E-C9B471400DAB}" destId="{10EF8303-29B7-F94B-8750-2960126B43C5}" srcOrd="0" destOrd="0" presId="urn:microsoft.com/office/officeart/2005/8/layout/pList2#1"/>
    <dgm:cxn modelId="{6F5C5784-F1BB-40CC-B96E-AB9E7F34B82D}" type="presParOf" srcId="{10EF8303-29B7-F94B-8750-2960126B43C5}" destId="{0791D079-EFCD-1143-B413-2D652A90EC57}" srcOrd="0" destOrd="0" presId="urn:microsoft.com/office/officeart/2005/8/layout/pList2#1"/>
    <dgm:cxn modelId="{F3833F2B-1CEF-49E7-971D-1743FEA757C9}" type="presParOf" srcId="{10EF8303-29B7-F94B-8750-2960126B43C5}" destId="{B74F0E0D-A821-6E4F-89E5-AD4C709AF3D5}" srcOrd="1" destOrd="0" presId="urn:microsoft.com/office/officeart/2005/8/layout/pList2#1"/>
    <dgm:cxn modelId="{64D32827-F139-4D66-AC65-E26020826576}" type="presParOf" srcId="{10EF8303-29B7-F94B-8750-2960126B43C5}" destId="{F037C301-4094-4246-9C61-69A6BC691989}" srcOrd="2" destOrd="0" presId="urn:microsoft.com/office/officeart/2005/8/layout/pList2#1"/>
    <dgm:cxn modelId="{92B6AF08-D913-4B4F-8383-D500F9BA88A8}" type="presParOf" srcId="{1FC27223-AB37-3046-BE9E-C9B471400DAB}" destId="{FE6A12B8-58C7-2B40-A8A2-E76963205244}" srcOrd="1" destOrd="0" presId="urn:microsoft.com/office/officeart/2005/8/layout/pList2#1"/>
    <dgm:cxn modelId="{F4256A73-B8D4-4874-97DC-9C7AD8D0A25C}" type="presParOf" srcId="{1FC27223-AB37-3046-BE9E-C9B471400DAB}" destId="{57AA863D-5B15-5345-979A-78AC34C89C7B}" srcOrd="2" destOrd="0" presId="urn:microsoft.com/office/officeart/2005/8/layout/pList2#1"/>
    <dgm:cxn modelId="{701244EF-F13F-4843-B492-F3D674EE84F1}" type="presParOf" srcId="{57AA863D-5B15-5345-979A-78AC34C89C7B}" destId="{9A99C2F3-9221-4A4B-B9B5-4FFF6C2CDF30}" srcOrd="0" destOrd="0" presId="urn:microsoft.com/office/officeart/2005/8/layout/pList2#1"/>
    <dgm:cxn modelId="{268533C8-D0B3-42D0-94CC-81A920BB938C}" type="presParOf" srcId="{57AA863D-5B15-5345-979A-78AC34C89C7B}" destId="{F9827756-52AC-AB4D-9962-BD3523E884FE}" srcOrd="1" destOrd="0" presId="urn:microsoft.com/office/officeart/2005/8/layout/pList2#1"/>
    <dgm:cxn modelId="{68C676FA-9E2A-4CB0-867B-083923992538}" type="presParOf" srcId="{57AA863D-5B15-5345-979A-78AC34C89C7B}" destId="{005790C6-35BD-F34A-A8A0-09494B952D79}" srcOrd="2" destOrd="0" presId="urn:microsoft.com/office/officeart/2005/8/layout/pList2#1"/>
    <dgm:cxn modelId="{FFA9B84E-3A96-41C3-845A-F17D2514F515}" type="presParOf" srcId="{1FC27223-AB37-3046-BE9E-C9B471400DAB}" destId="{CB0746EF-4FC8-6649-A053-110CEA007CDC}" srcOrd="3" destOrd="0" presId="urn:microsoft.com/office/officeart/2005/8/layout/pList2#1"/>
    <dgm:cxn modelId="{01CD8003-F087-4442-8EF8-368B3D5157EC}" type="presParOf" srcId="{1FC27223-AB37-3046-BE9E-C9B471400DAB}" destId="{F57559C0-915B-0E45-9BD5-ABC3096F70B1}" srcOrd="4" destOrd="0" presId="urn:microsoft.com/office/officeart/2005/8/layout/pList2#1"/>
    <dgm:cxn modelId="{8E425C02-91AB-47FA-AE42-59BEFD1C7F07}" type="presParOf" srcId="{F57559C0-915B-0E45-9BD5-ABC3096F70B1}" destId="{EDC86D35-B92D-1149-8719-E03D37765B0A}" srcOrd="0" destOrd="0" presId="urn:microsoft.com/office/officeart/2005/8/layout/pList2#1"/>
    <dgm:cxn modelId="{C0D73EF7-E243-48D6-BA23-1C16554E5740}" type="presParOf" srcId="{F57559C0-915B-0E45-9BD5-ABC3096F70B1}" destId="{E0272A18-7C71-A241-AA97-056BC6074F7D}" srcOrd="1" destOrd="0" presId="urn:microsoft.com/office/officeart/2005/8/layout/pList2#1"/>
    <dgm:cxn modelId="{4A1CBF8C-EDEF-4DF6-A9DA-E4335002F3DA}" type="presParOf" srcId="{F57559C0-915B-0E45-9BD5-ABC3096F70B1}" destId="{390E38F4-3E88-8044-B91C-11DFC5CD42C4}" srcOrd="2" destOrd="0" presId="urn:microsoft.com/office/officeart/2005/8/layout/pList2#1"/>
    <dgm:cxn modelId="{6A11FFFB-13BE-4ACB-AD96-AFA0933BBF43}" type="presParOf" srcId="{1FC27223-AB37-3046-BE9E-C9B471400DAB}" destId="{B1696702-DA15-1F4A-B6AA-8CF4E4896BDC}" srcOrd="5" destOrd="0" presId="urn:microsoft.com/office/officeart/2005/8/layout/pList2#1"/>
    <dgm:cxn modelId="{7FE6F73A-D4BF-4E91-8B05-C564DC5A9D4E}" type="presParOf" srcId="{1FC27223-AB37-3046-BE9E-C9B471400DAB}" destId="{7EAACCA0-0B04-7047-B41A-05DF0AAA3B08}" srcOrd="6" destOrd="0" presId="urn:microsoft.com/office/officeart/2005/8/layout/pList2#1"/>
    <dgm:cxn modelId="{AEBE2522-8AEE-48C7-AB1E-0E342BE44D3D}" type="presParOf" srcId="{7EAACCA0-0B04-7047-B41A-05DF0AAA3B08}" destId="{FA49AAB0-0081-084F-9728-F7B83CDCFC80}" srcOrd="0" destOrd="0" presId="urn:microsoft.com/office/officeart/2005/8/layout/pList2#1"/>
    <dgm:cxn modelId="{A9ECDB56-99F6-44C5-96A8-230BF7010C7E}" type="presParOf" srcId="{7EAACCA0-0B04-7047-B41A-05DF0AAA3B08}" destId="{DB022350-F88C-C348-B7F5-D307AA76D4A4}" srcOrd="1" destOrd="0" presId="urn:microsoft.com/office/officeart/2005/8/layout/pList2#1"/>
    <dgm:cxn modelId="{E9BD46C7-6973-46AC-A4BB-C3847EBA6277}" type="presParOf" srcId="{7EAACCA0-0B04-7047-B41A-05DF0AAA3B08}" destId="{F4404FB5-C517-FA41-A415-08E29C5EE098}"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0C3DC-65ED-4148-BFA5-60C951752243}" type="doc">
      <dgm:prSet loTypeId="urn:microsoft.com/office/officeart/2005/8/layout/pList2#1" loCatId="list" qsTypeId="urn:microsoft.com/office/officeart/2005/8/quickstyle/simple4" qsCatId="simple" csTypeId="urn:microsoft.com/office/officeart/2005/8/colors/accent1_2" csCatId="accent1" phldr="1"/>
      <dgm:spPr/>
    </dgm:pt>
    <dgm:pt modelId="{A033CD2D-D64B-0E45-835B-22415DE98E14}">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Power Culture</a:t>
          </a:r>
        </a:p>
      </dgm:t>
    </dgm:pt>
    <dgm:pt modelId="{2FBAA545-937D-E440-A0C6-BD428ABDCD82}" type="parTrans" cxnId="{50ABCB55-E498-D34F-9E33-BE399C654FEE}">
      <dgm:prSet/>
      <dgm:spPr/>
      <dgm:t>
        <a:bodyPr/>
        <a:lstStyle/>
        <a:p>
          <a:endParaRPr lang="en-US">
            <a:latin typeface="Arial"/>
            <a:cs typeface="Arial"/>
          </a:endParaRPr>
        </a:p>
      </dgm:t>
    </dgm:pt>
    <dgm:pt modelId="{2D501091-3909-8D41-8BCC-F38FD313FB95}" type="sibTrans" cxnId="{50ABCB55-E498-D34F-9E33-BE399C654FEE}">
      <dgm:prSet/>
      <dgm:spPr/>
      <dgm:t>
        <a:bodyPr/>
        <a:lstStyle/>
        <a:p>
          <a:endParaRPr lang="en-US">
            <a:latin typeface="Arial"/>
            <a:cs typeface="Arial"/>
          </a:endParaRPr>
        </a:p>
      </dgm:t>
    </dgm:pt>
    <dgm:pt modelId="{D9CB52E4-7316-6640-A963-AA5F6AECB522}">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Role Culture	</a:t>
          </a:r>
        </a:p>
      </dgm:t>
    </dgm:pt>
    <dgm:pt modelId="{AC368B59-56A2-B64A-96E4-8803CC501CEF}" type="parTrans" cxnId="{612E896E-9784-AE4B-A5FE-9E6F0EBE565A}">
      <dgm:prSet/>
      <dgm:spPr/>
      <dgm:t>
        <a:bodyPr/>
        <a:lstStyle/>
        <a:p>
          <a:endParaRPr lang="en-US">
            <a:latin typeface="Arial"/>
            <a:cs typeface="Arial"/>
          </a:endParaRPr>
        </a:p>
      </dgm:t>
    </dgm:pt>
    <dgm:pt modelId="{D355CA06-631E-5D41-A454-6E71CD1DEEDC}" type="sibTrans" cxnId="{612E896E-9784-AE4B-A5FE-9E6F0EBE565A}">
      <dgm:prSet/>
      <dgm:spPr/>
      <dgm:t>
        <a:bodyPr/>
        <a:lstStyle/>
        <a:p>
          <a:endParaRPr lang="en-US">
            <a:latin typeface="Arial"/>
            <a:cs typeface="Arial"/>
          </a:endParaRPr>
        </a:p>
      </dgm:t>
    </dgm:pt>
    <dgm:pt modelId="{D1AED203-79DB-8C40-9768-E88AA756BF46}">
      <dgm:prSet phldrT="[Tex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Task Culture</a:t>
          </a:r>
        </a:p>
      </dgm:t>
    </dgm:pt>
    <dgm:pt modelId="{D6A1634A-23C4-524C-89F1-F06398A9278E}" type="parTrans" cxnId="{8B64C8F0-D0D4-664F-8BD3-5DCE8A4DA4DA}">
      <dgm:prSet/>
      <dgm:spPr/>
      <dgm:t>
        <a:bodyPr/>
        <a:lstStyle/>
        <a:p>
          <a:endParaRPr lang="en-US">
            <a:latin typeface="Arial"/>
            <a:cs typeface="Arial"/>
          </a:endParaRPr>
        </a:p>
      </dgm:t>
    </dgm:pt>
    <dgm:pt modelId="{31695160-D31C-CB45-A72A-0AFE0224CF1A}" type="sibTrans" cxnId="{8B64C8F0-D0D4-664F-8BD3-5DCE8A4DA4DA}">
      <dgm:prSet/>
      <dgm:spPr/>
      <dgm:t>
        <a:bodyPr/>
        <a:lstStyle/>
        <a:p>
          <a:endParaRPr lang="en-US">
            <a:latin typeface="Arial"/>
            <a:cs typeface="Arial"/>
          </a:endParaRPr>
        </a:p>
      </dgm:t>
    </dgm:pt>
    <dgm:pt modelId="{9532CB66-E7F0-5042-BC97-11D9B920007A}">
      <dgm:prSet custT="1"/>
      <dgm:spPr>
        <a:gradFill flip="none" rotWithShape="1">
          <a:gsLst>
            <a:gs pos="0">
              <a:srgbClr val="8CBCD6"/>
            </a:gs>
            <a:gs pos="100000">
              <a:srgbClr val="FFFFFF"/>
            </a:gs>
          </a:gsLst>
          <a:lin ang="16200000" scaled="0"/>
          <a:tileRect/>
        </a:gradFill>
      </dgm:spPr>
      <dgm:t>
        <a:bodyPr/>
        <a:lstStyle/>
        <a:p>
          <a:r>
            <a:rPr lang="en-US" sz="2000" b="1" dirty="0">
              <a:solidFill>
                <a:srgbClr val="000000"/>
              </a:solidFill>
              <a:latin typeface="Arial"/>
              <a:cs typeface="Arial"/>
            </a:rPr>
            <a:t>Person Culture</a:t>
          </a:r>
        </a:p>
      </dgm:t>
    </dgm:pt>
    <dgm:pt modelId="{12A80ABD-8518-CB43-AD48-C0FAFFADAE88}" type="parTrans" cxnId="{3C77D31C-BAA9-6947-9B83-EB2269F3F0D5}">
      <dgm:prSet/>
      <dgm:spPr/>
      <dgm:t>
        <a:bodyPr/>
        <a:lstStyle/>
        <a:p>
          <a:endParaRPr lang="en-US">
            <a:latin typeface="Arial"/>
            <a:cs typeface="Arial"/>
          </a:endParaRPr>
        </a:p>
      </dgm:t>
    </dgm:pt>
    <dgm:pt modelId="{91024319-7DD1-544E-A21C-ED4D06BECFAF}" type="sibTrans" cxnId="{3C77D31C-BAA9-6947-9B83-EB2269F3F0D5}">
      <dgm:prSet/>
      <dgm:spPr/>
      <dgm:t>
        <a:bodyPr/>
        <a:lstStyle/>
        <a:p>
          <a:endParaRPr lang="en-US">
            <a:latin typeface="Arial"/>
            <a:cs typeface="Arial"/>
          </a:endParaRPr>
        </a:p>
      </dgm:t>
    </dgm:pt>
    <dgm:pt modelId="{E78A8701-6795-3648-BCDF-5F29C0F803F6}" type="pres">
      <dgm:prSet presAssocID="{03D0C3DC-65ED-4148-BFA5-60C951752243}" presName="Name0" presStyleCnt="0">
        <dgm:presLayoutVars>
          <dgm:dir/>
          <dgm:resizeHandles val="exact"/>
        </dgm:presLayoutVars>
      </dgm:prSet>
      <dgm:spPr/>
    </dgm:pt>
    <dgm:pt modelId="{B85339F6-E3AA-164E-8F3E-C82B376FB6C7}" type="pres">
      <dgm:prSet presAssocID="{03D0C3DC-65ED-4148-BFA5-60C951752243}" presName="bkgdShp" presStyleLbl="alignAccFollowNode1" presStyleIdx="0" presStyleCnt="1" custLinFactNeighborX="21" custLinFactNeighborY="15253"/>
      <dgm:spPr>
        <a:gradFill flip="none" rotWithShape="1">
          <a:gsLst>
            <a:gs pos="0">
              <a:srgbClr val="8CBCD6"/>
            </a:gs>
            <a:gs pos="100000">
              <a:srgbClr val="FFFFFF"/>
            </a:gs>
          </a:gsLst>
          <a:path path="shape">
            <a:fillToRect l="50000" t="50000" r="50000" b="50000"/>
          </a:path>
          <a:tileRect/>
        </a:gradFill>
      </dgm:spPr>
    </dgm:pt>
    <dgm:pt modelId="{1FC27223-AB37-3046-BE9E-C9B471400DAB}" type="pres">
      <dgm:prSet presAssocID="{03D0C3DC-65ED-4148-BFA5-60C951752243}" presName="linComp" presStyleCnt="0"/>
      <dgm:spPr/>
    </dgm:pt>
    <dgm:pt modelId="{10EF8303-29B7-F94B-8750-2960126B43C5}" type="pres">
      <dgm:prSet presAssocID="{A033CD2D-D64B-0E45-835B-22415DE98E14}" presName="compNode" presStyleCnt="0"/>
      <dgm:spPr/>
    </dgm:pt>
    <dgm:pt modelId="{0791D079-EFCD-1143-B413-2D652A90EC57}" type="pres">
      <dgm:prSet presAssocID="{A033CD2D-D64B-0E45-835B-22415DE98E14}" presName="node" presStyleLbl="node1" presStyleIdx="0" presStyleCnt="4" custScaleY="68042" custLinFactNeighborY="-18763">
        <dgm:presLayoutVars>
          <dgm:bulletEnabled val="1"/>
        </dgm:presLayoutVars>
      </dgm:prSet>
      <dgm:spPr/>
    </dgm:pt>
    <dgm:pt modelId="{B74F0E0D-A821-6E4F-89E5-AD4C709AF3D5}" type="pres">
      <dgm:prSet presAssocID="{A033CD2D-D64B-0E45-835B-22415DE98E14}" presName="invisiNode" presStyleLbl="node1" presStyleIdx="0" presStyleCnt="4"/>
      <dgm:spPr/>
    </dgm:pt>
    <dgm:pt modelId="{F037C301-4094-4246-9C61-69A6BC691989}" type="pres">
      <dgm:prSet presAssocID="{A033CD2D-D64B-0E45-835B-22415DE98E14}" presName="imagNode" presStyleLbl="fgImgPlace1" presStyleIdx="0" presStyleCnt="4" custScaleX="63420" custScaleY="93540"/>
      <dgm:spPr>
        <a:blipFill rotWithShape="0">
          <a:blip xmlns:r="http://schemas.openxmlformats.org/officeDocument/2006/relationships" r:embed="rId1"/>
          <a:stretch>
            <a:fillRect/>
          </a:stretch>
        </a:blipFill>
      </dgm:spPr>
    </dgm:pt>
    <dgm:pt modelId="{FE6A12B8-58C7-2B40-A8A2-E76963205244}" type="pres">
      <dgm:prSet presAssocID="{2D501091-3909-8D41-8BCC-F38FD313FB95}" presName="sibTrans" presStyleLbl="sibTrans2D1" presStyleIdx="0" presStyleCnt="0"/>
      <dgm:spPr/>
    </dgm:pt>
    <dgm:pt modelId="{57AA863D-5B15-5345-979A-78AC34C89C7B}" type="pres">
      <dgm:prSet presAssocID="{D9CB52E4-7316-6640-A963-AA5F6AECB522}" presName="compNode" presStyleCnt="0"/>
      <dgm:spPr/>
    </dgm:pt>
    <dgm:pt modelId="{9A99C2F3-9221-4A4B-B9B5-4FFF6C2CDF30}" type="pres">
      <dgm:prSet presAssocID="{D9CB52E4-7316-6640-A963-AA5F6AECB522}" presName="node" presStyleLbl="node1" presStyleIdx="1" presStyleCnt="4" custScaleY="68042" custLinFactNeighborY="-18763">
        <dgm:presLayoutVars>
          <dgm:bulletEnabled val="1"/>
        </dgm:presLayoutVars>
      </dgm:prSet>
      <dgm:spPr/>
    </dgm:pt>
    <dgm:pt modelId="{F9827756-52AC-AB4D-9962-BD3523E884FE}" type="pres">
      <dgm:prSet presAssocID="{D9CB52E4-7316-6640-A963-AA5F6AECB522}" presName="invisiNode" presStyleLbl="node1" presStyleIdx="1" presStyleCnt="4"/>
      <dgm:spPr/>
    </dgm:pt>
    <dgm:pt modelId="{005790C6-35BD-F34A-A8A0-09494B952D79}" type="pres">
      <dgm:prSet presAssocID="{D9CB52E4-7316-6640-A963-AA5F6AECB522}" presName="imagNode" presStyleLbl="fgImgPlace1" presStyleIdx="1" presStyleCnt="4" custScaleX="74442" custScaleY="86272"/>
      <dgm:spPr>
        <a:blipFill rotWithShape="0">
          <a:blip xmlns:r="http://schemas.openxmlformats.org/officeDocument/2006/relationships" r:embed="rId2"/>
          <a:stretch>
            <a:fillRect/>
          </a:stretch>
        </a:blipFill>
      </dgm:spPr>
    </dgm:pt>
    <dgm:pt modelId="{CB0746EF-4FC8-6649-A053-110CEA007CDC}" type="pres">
      <dgm:prSet presAssocID="{D355CA06-631E-5D41-A454-6E71CD1DEEDC}" presName="sibTrans" presStyleLbl="sibTrans2D1" presStyleIdx="0" presStyleCnt="0"/>
      <dgm:spPr/>
    </dgm:pt>
    <dgm:pt modelId="{F57559C0-915B-0E45-9BD5-ABC3096F70B1}" type="pres">
      <dgm:prSet presAssocID="{D1AED203-79DB-8C40-9768-E88AA756BF46}" presName="compNode" presStyleCnt="0"/>
      <dgm:spPr/>
    </dgm:pt>
    <dgm:pt modelId="{EDC86D35-B92D-1149-8719-E03D37765B0A}" type="pres">
      <dgm:prSet presAssocID="{D1AED203-79DB-8C40-9768-E88AA756BF46}" presName="node" presStyleLbl="node1" presStyleIdx="2" presStyleCnt="4" custScaleY="68042" custLinFactNeighborY="-18763">
        <dgm:presLayoutVars>
          <dgm:bulletEnabled val="1"/>
        </dgm:presLayoutVars>
      </dgm:prSet>
      <dgm:spPr/>
    </dgm:pt>
    <dgm:pt modelId="{E0272A18-7C71-A241-AA97-056BC6074F7D}" type="pres">
      <dgm:prSet presAssocID="{D1AED203-79DB-8C40-9768-E88AA756BF46}" presName="invisiNode" presStyleLbl="node1" presStyleIdx="2" presStyleCnt="4"/>
      <dgm:spPr/>
    </dgm:pt>
    <dgm:pt modelId="{390E38F4-3E88-8044-B91C-11DFC5CD42C4}" type="pres">
      <dgm:prSet presAssocID="{D1AED203-79DB-8C40-9768-E88AA756BF46}" presName="imagNode" presStyleLbl="fgImgPlace1" presStyleIdx="2" presStyleCnt="4" custScaleX="76982" custScaleY="88272"/>
      <dgm:spPr>
        <a:blipFill rotWithShape="0">
          <a:blip xmlns:r="http://schemas.openxmlformats.org/officeDocument/2006/relationships" r:embed="rId3"/>
          <a:stretch>
            <a:fillRect/>
          </a:stretch>
        </a:blipFill>
      </dgm:spPr>
    </dgm:pt>
    <dgm:pt modelId="{B1696702-DA15-1F4A-B6AA-8CF4E4896BDC}" type="pres">
      <dgm:prSet presAssocID="{31695160-D31C-CB45-A72A-0AFE0224CF1A}" presName="sibTrans" presStyleLbl="sibTrans2D1" presStyleIdx="0" presStyleCnt="0"/>
      <dgm:spPr/>
    </dgm:pt>
    <dgm:pt modelId="{7EAACCA0-0B04-7047-B41A-05DF0AAA3B08}" type="pres">
      <dgm:prSet presAssocID="{9532CB66-E7F0-5042-BC97-11D9B920007A}" presName="compNode" presStyleCnt="0"/>
      <dgm:spPr/>
    </dgm:pt>
    <dgm:pt modelId="{FA49AAB0-0081-084F-9728-F7B83CDCFC80}" type="pres">
      <dgm:prSet presAssocID="{9532CB66-E7F0-5042-BC97-11D9B920007A}" presName="node" presStyleLbl="node1" presStyleIdx="3" presStyleCnt="4" custScaleY="68042" custLinFactNeighborX="4600" custLinFactNeighborY="-18763">
        <dgm:presLayoutVars>
          <dgm:bulletEnabled val="1"/>
        </dgm:presLayoutVars>
      </dgm:prSet>
      <dgm:spPr/>
    </dgm:pt>
    <dgm:pt modelId="{DB022350-F88C-C348-B7F5-D307AA76D4A4}" type="pres">
      <dgm:prSet presAssocID="{9532CB66-E7F0-5042-BC97-11D9B920007A}" presName="invisiNode" presStyleLbl="node1" presStyleIdx="3" presStyleCnt="4"/>
      <dgm:spPr/>
    </dgm:pt>
    <dgm:pt modelId="{F4404FB5-C517-FA41-A415-08E29C5EE098}" type="pres">
      <dgm:prSet presAssocID="{9532CB66-E7F0-5042-BC97-11D9B920007A}" presName="imagNode" presStyleLbl="fgImgPlace1" presStyleIdx="3" presStyleCnt="4" custScaleX="62134" custScaleY="88440"/>
      <dgm:spPr>
        <a:blipFill rotWithShape="0">
          <a:blip xmlns:r="http://schemas.openxmlformats.org/officeDocument/2006/relationships" r:embed="rId4"/>
          <a:stretch>
            <a:fillRect/>
          </a:stretch>
        </a:blipFill>
      </dgm:spPr>
    </dgm:pt>
  </dgm:ptLst>
  <dgm:cxnLst>
    <dgm:cxn modelId="{078C630B-150E-42B5-BB7E-93A8BC51F007}" type="presOf" srcId="{03D0C3DC-65ED-4148-BFA5-60C951752243}" destId="{E78A8701-6795-3648-BCDF-5F29C0F803F6}" srcOrd="0" destOrd="0" presId="urn:microsoft.com/office/officeart/2005/8/layout/pList2#1"/>
    <dgm:cxn modelId="{3C77D31C-BAA9-6947-9B83-EB2269F3F0D5}" srcId="{03D0C3DC-65ED-4148-BFA5-60C951752243}" destId="{9532CB66-E7F0-5042-BC97-11D9B920007A}" srcOrd="3" destOrd="0" parTransId="{12A80ABD-8518-CB43-AD48-C0FAFFADAE88}" sibTransId="{91024319-7DD1-544E-A21C-ED4D06BECFAF}"/>
    <dgm:cxn modelId="{29D4F01F-AEC4-4C73-9927-DC8F9FABBF45}" type="presOf" srcId="{A033CD2D-D64B-0E45-835B-22415DE98E14}" destId="{0791D079-EFCD-1143-B413-2D652A90EC57}" srcOrd="0" destOrd="0" presId="urn:microsoft.com/office/officeart/2005/8/layout/pList2#1"/>
    <dgm:cxn modelId="{20E57D51-2A06-4E8F-9955-6099CF9B6BDE}" type="presOf" srcId="{2D501091-3909-8D41-8BCC-F38FD313FB95}" destId="{FE6A12B8-58C7-2B40-A8A2-E76963205244}" srcOrd="0" destOrd="0" presId="urn:microsoft.com/office/officeart/2005/8/layout/pList2#1"/>
    <dgm:cxn modelId="{50ABCB55-E498-D34F-9E33-BE399C654FEE}" srcId="{03D0C3DC-65ED-4148-BFA5-60C951752243}" destId="{A033CD2D-D64B-0E45-835B-22415DE98E14}" srcOrd="0" destOrd="0" parTransId="{2FBAA545-937D-E440-A0C6-BD428ABDCD82}" sibTransId="{2D501091-3909-8D41-8BCC-F38FD313FB95}"/>
    <dgm:cxn modelId="{1766F163-53DB-4990-8E9F-5FA478E016B8}" type="presOf" srcId="{D1AED203-79DB-8C40-9768-E88AA756BF46}" destId="{EDC86D35-B92D-1149-8719-E03D37765B0A}" srcOrd="0" destOrd="0" presId="urn:microsoft.com/office/officeart/2005/8/layout/pList2#1"/>
    <dgm:cxn modelId="{6CB9886B-16D8-4AEB-BB59-D9FF05B90DDB}" type="presOf" srcId="{9532CB66-E7F0-5042-BC97-11D9B920007A}" destId="{FA49AAB0-0081-084F-9728-F7B83CDCFC80}" srcOrd="0" destOrd="0" presId="urn:microsoft.com/office/officeart/2005/8/layout/pList2#1"/>
    <dgm:cxn modelId="{612E896E-9784-AE4B-A5FE-9E6F0EBE565A}" srcId="{03D0C3DC-65ED-4148-BFA5-60C951752243}" destId="{D9CB52E4-7316-6640-A963-AA5F6AECB522}" srcOrd="1" destOrd="0" parTransId="{AC368B59-56A2-B64A-96E4-8803CC501CEF}" sibTransId="{D355CA06-631E-5D41-A454-6E71CD1DEEDC}"/>
    <dgm:cxn modelId="{6634E0B8-CD9C-4441-A315-B1FD721F20EB}" type="presOf" srcId="{D9CB52E4-7316-6640-A963-AA5F6AECB522}" destId="{9A99C2F3-9221-4A4B-B9B5-4FFF6C2CDF30}" srcOrd="0" destOrd="0" presId="urn:microsoft.com/office/officeart/2005/8/layout/pList2#1"/>
    <dgm:cxn modelId="{9D30B4DE-F1BB-466B-A4B0-655FB344406A}" type="presOf" srcId="{D355CA06-631E-5D41-A454-6E71CD1DEEDC}" destId="{CB0746EF-4FC8-6649-A053-110CEA007CDC}" srcOrd="0" destOrd="0" presId="urn:microsoft.com/office/officeart/2005/8/layout/pList2#1"/>
    <dgm:cxn modelId="{8B64C8F0-D0D4-664F-8BD3-5DCE8A4DA4DA}" srcId="{03D0C3DC-65ED-4148-BFA5-60C951752243}" destId="{D1AED203-79DB-8C40-9768-E88AA756BF46}" srcOrd="2" destOrd="0" parTransId="{D6A1634A-23C4-524C-89F1-F06398A9278E}" sibTransId="{31695160-D31C-CB45-A72A-0AFE0224CF1A}"/>
    <dgm:cxn modelId="{9A0C26F9-D6DC-484F-878F-DC1272388CCD}" type="presOf" srcId="{31695160-D31C-CB45-A72A-0AFE0224CF1A}" destId="{B1696702-DA15-1F4A-B6AA-8CF4E4896BDC}" srcOrd="0" destOrd="0" presId="urn:microsoft.com/office/officeart/2005/8/layout/pList2#1"/>
    <dgm:cxn modelId="{ACA67936-631F-4989-8FAF-6F1776D47529}" type="presParOf" srcId="{E78A8701-6795-3648-BCDF-5F29C0F803F6}" destId="{B85339F6-E3AA-164E-8F3E-C82B376FB6C7}" srcOrd="0" destOrd="0" presId="urn:microsoft.com/office/officeart/2005/8/layout/pList2#1"/>
    <dgm:cxn modelId="{1423DCB8-A4C3-4539-928E-E74C29322768}" type="presParOf" srcId="{E78A8701-6795-3648-BCDF-5F29C0F803F6}" destId="{1FC27223-AB37-3046-BE9E-C9B471400DAB}" srcOrd="1" destOrd="0" presId="urn:microsoft.com/office/officeart/2005/8/layout/pList2#1"/>
    <dgm:cxn modelId="{9DCD21AA-DE72-47FC-9D9B-BC99E1632DF5}" type="presParOf" srcId="{1FC27223-AB37-3046-BE9E-C9B471400DAB}" destId="{10EF8303-29B7-F94B-8750-2960126B43C5}" srcOrd="0" destOrd="0" presId="urn:microsoft.com/office/officeart/2005/8/layout/pList2#1"/>
    <dgm:cxn modelId="{177C8B6B-B0B5-4733-BD94-7DDCF38B0270}" type="presParOf" srcId="{10EF8303-29B7-F94B-8750-2960126B43C5}" destId="{0791D079-EFCD-1143-B413-2D652A90EC57}" srcOrd="0" destOrd="0" presId="urn:microsoft.com/office/officeart/2005/8/layout/pList2#1"/>
    <dgm:cxn modelId="{3138FEAC-B45A-4E1F-B856-760454145580}" type="presParOf" srcId="{10EF8303-29B7-F94B-8750-2960126B43C5}" destId="{B74F0E0D-A821-6E4F-89E5-AD4C709AF3D5}" srcOrd="1" destOrd="0" presId="urn:microsoft.com/office/officeart/2005/8/layout/pList2#1"/>
    <dgm:cxn modelId="{5C06167D-F232-4E81-B157-92CD363236F1}" type="presParOf" srcId="{10EF8303-29B7-F94B-8750-2960126B43C5}" destId="{F037C301-4094-4246-9C61-69A6BC691989}" srcOrd="2" destOrd="0" presId="urn:microsoft.com/office/officeart/2005/8/layout/pList2#1"/>
    <dgm:cxn modelId="{509635B2-2D1B-49FC-A84F-D7F479D4B093}" type="presParOf" srcId="{1FC27223-AB37-3046-BE9E-C9B471400DAB}" destId="{FE6A12B8-58C7-2B40-A8A2-E76963205244}" srcOrd="1" destOrd="0" presId="urn:microsoft.com/office/officeart/2005/8/layout/pList2#1"/>
    <dgm:cxn modelId="{B7720EF1-7DDF-4DFC-A211-F3B311C3268C}" type="presParOf" srcId="{1FC27223-AB37-3046-BE9E-C9B471400DAB}" destId="{57AA863D-5B15-5345-979A-78AC34C89C7B}" srcOrd="2" destOrd="0" presId="urn:microsoft.com/office/officeart/2005/8/layout/pList2#1"/>
    <dgm:cxn modelId="{61001E96-54E0-4648-BA5B-A8BE1E4DD7C9}" type="presParOf" srcId="{57AA863D-5B15-5345-979A-78AC34C89C7B}" destId="{9A99C2F3-9221-4A4B-B9B5-4FFF6C2CDF30}" srcOrd="0" destOrd="0" presId="urn:microsoft.com/office/officeart/2005/8/layout/pList2#1"/>
    <dgm:cxn modelId="{6DA14A06-4992-40BF-B533-8A2F2B707FCA}" type="presParOf" srcId="{57AA863D-5B15-5345-979A-78AC34C89C7B}" destId="{F9827756-52AC-AB4D-9962-BD3523E884FE}" srcOrd="1" destOrd="0" presId="urn:microsoft.com/office/officeart/2005/8/layout/pList2#1"/>
    <dgm:cxn modelId="{7C8670EF-B097-4EE7-AE22-4A97198533A9}" type="presParOf" srcId="{57AA863D-5B15-5345-979A-78AC34C89C7B}" destId="{005790C6-35BD-F34A-A8A0-09494B952D79}" srcOrd="2" destOrd="0" presId="urn:microsoft.com/office/officeart/2005/8/layout/pList2#1"/>
    <dgm:cxn modelId="{B0B9BF90-5ED1-43E0-9CEF-D750429254A0}" type="presParOf" srcId="{1FC27223-AB37-3046-BE9E-C9B471400DAB}" destId="{CB0746EF-4FC8-6649-A053-110CEA007CDC}" srcOrd="3" destOrd="0" presId="urn:microsoft.com/office/officeart/2005/8/layout/pList2#1"/>
    <dgm:cxn modelId="{F74DE3E8-E95B-4360-91F5-998F8CCAA435}" type="presParOf" srcId="{1FC27223-AB37-3046-BE9E-C9B471400DAB}" destId="{F57559C0-915B-0E45-9BD5-ABC3096F70B1}" srcOrd="4" destOrd="0" presId="urn:microsoft.com/office/officeart/2005/8/layout/pList2#1"/>
    <dgm:cxn modelId="{92E67639-DE0C-4289-A7CD-089211AB10B1}" type="presParOf" srcId="{F57559C0-915B-0E45-9BD5-ABC3096F70B1}" destId="{EDC86D35-B92D-1149-8719-E03D37765B0A}" srcOrd="0" destOrd="0" presId="urn:microsoft.com/office/officeart/2005/8/layout/pList2#1"/>
    <dgm:cxn modelId="{C458DD41-A112-4AE6-9406-A412D17A0DDD}" type="presParOf" srcId="{F57559C0-915B-0E45-9BD5-ABC3096F70B1}" destId="{E0272A18-7C71-A241-AA97-056BC6074F7D}" srcOrd="1" destOrd="0" presId="urn:microsoft.com/office/officeart/2005/8/layout/pList2#1"/>
    <dgm:cxn modelId="{9B049A10-720A-4012-87D6-A212C972816C}" type="presParOf" srcId="{F57559C0-915B-0E45-9BD5-ABC3096F70B1}" destId="{390E38F4-3E88-8044-B91C-11DFC5CD42C4}" srcOrd="2" destOrd="0" presId="urn:microsoft.com/office/officeart/2005/8/layout/pList2#1"/>
    <dgm:cxn modelId="{FB7CE51F-C6CF-4EEB-94B3-D114C3F122A5}" type="presParOf" srcId="{1FC27223-AB37-3046-BE9E-C9B471400DAB}" destId="{B1696702-DA15-1F4A-B6AA-8CF4E4896BDC}" srcOrd="5" destOrd="0" presId="urn:microsoft.com/office/officeart/2005/8/layout/pList2#1"/>
    <dgm:cxn modelId="{5CD3E02E-3E14-4BED-961F-AD1368164975}" type="presParOf" srcId="{1FC27223-AB37-3046-BE9E-C9B471400DAB}" destId="{7EAACCA0-0B04-7047-B41A-05DF0AAA3B08}" srcOrd="6" destOrd="0" presId="urn:microsoft.com/office/officeart/2005/8/layout/pList2#1"/>
    <dgm:cxn modelId="{CFF083E3-BDC7-472D-A249-EBE387ADBCD3}" type="presParOf" srcId="{7EAACCA0-0B04-7047-B41A-05DF0AAA3B08}" destId="{FA49AAB0-0081-084F-9728-F7B83CDCFC80}" srcOrd="0" destOrd="0" presId="urn:microsoft.com/office/officeart/2005/8/layout/pList2#1"/>
    <dgm:cxn modelId="{503F46EA-3C25-4F78-B0CD-03FE6D961179}" type="presParOf" srcId="{7EAACCA0-0B04-7047-B41A-05DF0AAA3B08}" destId="{DB022350-F88C-C348-B7F5-D307AA76D4A4}" srcOrd="1" destOrd="0" presId="urn:microsoft.com/office/officeart/2005/8/layout/pList2#1"/>
    <dgm:cxn modelId="{274717F7-9FBF-419A-91B9-FC7D1F4DE22E}" type="presParOf" srcId="{7EAACCA0-0B04-7047-B41A-05DF0AAA3B08}" destId="{F4404FB5-C517-FA41-A415-08E29C5EE098}"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225C9-280B-4BC7-92AA-2A6813A37D3C}">
      <dsp:nvSpPr>
        <dsp:cNvPr id="0" name=""/>
        <dsp:cNvSpPr/>
      </dsp:nvSpPr>
      <dsp:spPr>
        <a:xfrm>
          <a:off x="0" y="4926373"/>
          <a:ext cx="9257032" cy="0"/>
        </a:xfrm>
        <a:prstGeom prst="line">
          <a:avLst/>
        </a:pr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ABA7BA7-479C-4AD5-A3B2-F88695AEA46A}">
      <dsp:nvSpPr>
        <dsp:cNvPr id="0" name=""/>
        <dsp:cNvSpPr/>
      </dsp:nvSpPr>
      <dsp:spPr>
        <a:xfrm>
          <a:off x="0" y="4027809"/>
          <a:ext cx="9257032" cy="0"/>
        </a:xfrm>
        <a:prstGeom prst="line">
          <a:avLst/>
        </a:prstGeom>
        <a:blipFill rotWithShape="0">
          <a:blip xmlns:r="http://schemas.openxmlformats.org/officeDocument/2006/relationships" r:embed="rId1"/>
          <a:stretch>
            <a:fillRect/>
          </a:stretch>
        </a:blip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08C839-51B3-4034-BE08-6AE3132C5FD9}">
      <dsp:nvSpPr>
        <dsp:cNvPr id="0" name=""/>
        <dsp:cNvSpPr/>
      </dsp:nvSpPr>
      <dsp:spPr>
        <a:xfrm>
          <a:off x="0" y="3360833"/>
          <a:ext cx="9257032" cy="0"/>
        </a:xfrm>
        <a:prstGeom prst="line">
          <a:avLst/>
        </a:pr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6A75170-4C4E-4CFE-95EA-BC7049E32836}">
      <dsp:nvSpPr>
        <dsp:cNvPr id="0" name=""/>
        <dsp:cNvSpPr/>
      </dsp:nvSpPr>
      <dsp:spPr>
        <a:xfrm>
          <a:off x="0" y="2634579"/>
          <a:ext cx="9257032" cy="0"/>
        </a:xfrm>
        <a:prstGeom prst="line">
          <a:avLst/>
        </a:pr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8DE292-CC08-4991-8051-2B65172097B3}">
      <dsp:nvSpPr>
        <dsp:cNvPr id="0" name=""/>
        <dsp:cNvSpPr/>
      </dsp:nvSpPr>
      <dsp:spPr>
        <a:xfrm>
          <a:off x="0" y="1900698"/>
          <a:ext cx="9257032" cy="0"/>
        </a:xfrm>
        <a:prstGeom prst="line">
          <a:avLst/>
        </a:pr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B145C16-976E-4F4F-915D-06021052F706}">
      <dsp:nvSpPr>
        <dsp:cNvPr id="0" name=""/>
        <dsp:cNvSpPr/>
      </dsp:nvSpPr>
      <dsp:spPr>
        <a:xfrm>
          <a:off x="0" y="1259046"/>
          <a:ext cx="9257032" cy="0"/>
        </a:xfrm>
        <a:prstGeom prst="line">
          <a:avLst/>
        </a:prstGeom>
        <a:noFill/>
        <a:ln w="25400" cap="flat" cmpd="sng" algn="ctr">
          <a:solidFill>
            <a:srgbClr val="1F497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0D2411-8972-48D2-B861-4709DEFB5430}">
      <dsp:nvSpPr>
        <dsp:cNvPr id="0" name=""/>
        <dsp:cNvSpPr/>
      </dsp:nvSpPr>
      <dsp:spPr>
        <a:xfrm>
          <a:off x="2406828" y="614258"/>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GB" sz="1800" kern="1200" dirty="0">
              <a:solidFill>
                <a:sysClr val="windowText" lastClr="000000">
                  <a:hueOff val="0"/>
                  <a:satOff val="0"/>
                  <a:lumOff val="0"/>
                  <a:alphaOff val="0"/>
                </a:sysClr>
              </a:solidFill>
              <a:latin typeface="+mn-lt"/>
              <a:ea typeface="ＭＳ Ｐゴシック"/>
              <a:cs typeface="+mn-cs"/>
            </a:rPr>
            <a:t>The type of relationship with your boss</a:t>
          </a:r>
          <a:br>
            <a:rPr lang="en-GB" sz="1800" kern="1200" dirty="0">
              <a:solidFill>
                <a:sysClr val="windowText" lastClr="000000">
                  <a:hueOff val="0"/>
                  <a:satOff val="0"/>
                  <a:lumOff val="0"/>
                  <a:alphaOff val="0"/>
                </a:sysClr>
              </a:solidFill>
              <a:latin typeface="+mn-lt"/>
              <a:ea typeface="ＭＳ Ｐゴシック"/>
              <a:cs typeface="+mn-cs"/>
            </a:rPr>
          </a:br>
          <a:endParaRPr lang="en-GB" sz="1800" kern="1200" dirty="0">
            <a:solidFill>
              <a:sysClr val="windowText" lastClr="000000">
                <a:hueOff val="0"/>
                <a:satOff val="0"/>
                <a:lumOff val="0"/>
                <a:alphaOff val="0"/>
              </a:sysClr>
            </a:solidFill>
            <a:latin typeface="+mn-lt"/>
            <a:ea typeface="ＭＳ Ｐゴシック"/>
            <a:cs typeface="+mn-cs"/>
          </a:endParaRPr>
        </a:p>
      </dsp:txBody>
      <dsp:txXfrm>
        <a:off x="2406828" y="614258"/>
        <a:ext cx="6850203" cy="837606"/>
      </dsp:txXfrm>
    </dsp:sp>
    <dsp:sp modelId="{996ECFE9-A90D-446B-A4A3-342A8220FC15}">
      <dsp:nvSpPr>
        <dsp:cNvPr id="0" name=""/>
        <dsp:cNvSpPr/>
      </dsp:nvSpPr>
      <dsp:spPr>
        <a:xfrm>
          <a:off x="0" y="745457"/>
          <a:ext cx="2406828" cy="520078"/>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Power Distance</a:t>
          </a:r>
        </a:p>
      </dsp:txBody>
      <dsp:txXfrm>
        <a:off x="25393" y="770850"/>
        <a:ext cx="2356042" cy="494685"/>
      </dsp:txXfrm>
    </dsp:sp>
    <dsp:sp modelId="{A1BB161D-421D-4CE2-9FB5-9224E3E7EF78}">
      <dsp:nvSpPr>
        <dsp:cNvPr id="0" name=""/>
        <dsp:cNvSpPr/>
      </dsp:nvSpPr>
      <dsp:spPr>
        <a:xfrm>
          <a:off x="2406828" y="1079415"/>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ＭＳ Ｐゴシック"/>
              <a:cs typeface="+mn-cs"/>
            </a:rPr>
            <a:t>Whether you value family and friends or individual needs</a:t>
          </a:r>
          <a:endParaRPr lang="en-GB" sz="1800" kern="1200" dirty="0">
            <a:solidFill>
              <a:sysClr val="windowText" lastClr="000000">
                <a:hueOff val="0"/>
                <a:satOff val="0"/>
                <a:lumOff val="0"/>
                <a:alphaOff val="0"/>
              </a:sysClr>
            </a:solidFill>
            <a:latin typeface="+mn-lt"/>
            <a:ea typeface="ＭＳ Ｐゴシック"/>
            <a:cs typeface="+mn-cs"/>
          </a:endParaRPr>
        </a:p>
      </dsp:txBody>
      <dsp:txXfrm>
        <a:off x="2406828" y="1079415"/>
        <a:ext cx="6850203" cy="837606"/>
      </dsp:txXfrm>
    </dsp:sp>
    <dsp:sp modelId="{B76114B9-FA5E-4421-A5A2-382ADC8B5E4A}">
      <dsp:nvSpPr>
        <dsp:cNvPr id="0" name=""/>
        <dsp:cNvSpPr/>
      </dsp:nvSpPr>
      <dsp:spPr>
        <a:xfrm>
          <a:off x="0" y="1328607"/>
          <a:ext cx="2406828" cy="579163"/>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Individualism</a:t>
          </a:r>
        </a:p>
      </dsp:txBody>
      <dsp:txXfrm>
        <a:off x="28277" y="1356884"/>
        <a:ext cx="2350274" cy="550886"/>
      </dsp:txXfrm>
    </dsp:sp>
    <dsp:sp modelId="{92ADFDEA-50BA-4850-BE01-58A83C933A62}">
      <dsp:nvSpPr>
        <dsp:cNvPr id="0" name=""/>
        <dsp:cNvSpPr/>
      </dsp:nvSpPr>
      <dsp:spPr>
        <a:xfrm>
          <a:off x="2322022" y="1782527"/>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ＭＳ Ｐゴシック"/>
              <a:cs typeface="+mn-cs"/>
            </a:rPr>
            <a:t>How much conflict is expected in the work place to achieve results</a:t>
          </a:r>
          <a:endParaRPr lang="en-GB" sz="1800" kern="1200" dirty="0">
            <a:solidFill>
              <a:sysClr val="windowText" lastClr="000000">
                <a:hueOff val="0"/>
                <a:satOff val="0"/>
                <a:lumOff val="0"/>
                <a:alphaOff val="0"/>
              </a:sysClr>
            </a:solidFill>
            <a:latin typeface="+mn-lt"/>
            <a:ea typeface="ＭＳ Ｐゴシック"/>
            <a:cs typeface="+mn-cs"/>
          </a:endParaRPr>
        </a:p>
      </dsp:txBody>
      <dsp:txXfrm>
        <a:off x="2322022" y="1782527"/>
        <a:ext cx="6850203" cy="837606"/>
      </dsp:txXfrm>
    </dsp:sp>
    <dsp:sp modelId="{94C57490-6831-4009-8EDD-45F8B2BC5C40}">
      <dsp:nvSpPr>
        <dsp:cNvPr id="0" name=""/>
        <dsp:cNvSpPr/>
      </dsp:nvSpPr>
      <dsp:spPr>
        <a:xfrm>
          <a:off x="0" y="1951414"/>
          <a:ext cx="2406828" cy="667991"/>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Masculine/</a:t>
          </a:r>
        </a:p>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Feminine</a:t>
          </a:r>
        </a:p>
      </dsp:txBody>
      <dsp:txXfrm>
        <a:off x="32615" y="1984029"/>
        <a:ext cx="2341598" cy="635376"/>
      </dsp:txXfrm>
    </dsp:sp>
    <dsp:sp modelId="{4A4B0027-EA8D-4447-A6A3-214244A2D3F9}">
      <dsp:nvSpPr>
        <dsp:cNvPr id="0" name=""/>
        <dsp:cNvSpPr/>
      </dsp:nvSpPr>
      <dsp:spPr>
        <a:xfrm>
          <a:off x="2406828" y="2469063"/>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ＭＳ Ｐゴシック"/>
              <a:cs typeface="+mn-cs"/>
            </a:rPr>
            <a:t>How much risk you like to take at work</a:t>
          </a:r>
          <a:endParaRPr lang="en-GB" sz="1800" kern="1200" dirty="0">
            <a:solidFill>
              <a:sysClr val="windowText" lastClr="000000">
                <a:hueOff val="0"/>
                <a:satOff val="0"/>
                <a:lumOff val="0"/>
                <a:alphaOff val="0"/>
              </a:sysClr>
            </a:solidFill>
            <a:latin typeface="+mn-lt"/>
            <a:ea typeface="ＭＳ Ｐゴシック"/>
            <a:cs typeface="+mn-cs"/>
          </a:endParaRPr>
        </a:p>
      </dsp:txBody>
      <dsp:txXfrm>
        <a:off x="2406828" y="2469063"/>
        <a:ext cx="6850203" cy="837606"/>
      </dsp:txXfrm>
    </dsp:sp>
    <dsp:sp modelId="{F03BE285-2A6C-4EFE-AEEC-D20764B98242}">
      <dsp:nvSpPr>
        <dsp:cNvPr id="0" name=""/>
        <dsp:cNvSpPr/>
      </dsp:nvSpPr>
      <dsp:spPr>
        <a:xfrm>
          <a:off x="0" y="2680995"/>
          <a:ext cx="2406828" cy="662078"/>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Uncertainty Avoidance	</a:t>
          </a:r>
        </a:p>
      </dsp:txBody>
      <dsp:txXfrm>
        <a:off x="32326" y="2713321"/>
        <a:ext cx="2342176" cy="629752"/>
      </dsp:txXfrm>
    </dsp:sp>
    <dsp:sp modelId="{D91E7E80-ADC0-4549-B626-2B4323C9C9B8}">
      <dsp:nvSpPr>
        <dsp:cNvPr id="0" name=""/>
        <dsp:cNvSpPr/>
      </dsp:nvSpPr>
      <dsp:spPr>
        <a:xfrm>
          <a:off x="2406828" y="3131049"/>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mn-lt"/>
              <a:ea typeface="ＭＳ Ｐゴシック"/>
              <a:cs typeface="+mn-cs"/>
            </a:rPr>
            <a:t>Whether you focus on short term goals or legacies for future generations</a:t>
          </a:r>
          <a:endParaRPr lang="en-GB" sz="1800" kern="1200" dirty="0">
            <a:solidFill>
              <a:sysClr val="windowText" lastClr="000000">
                <a:hueOff val="0"/>
                <a:satOff val="0"/>
                <a:lumOff val="0"/>
                <a:alphaOff val="0"/>
              </a:sysClr>
            </a:solidFill>
            <a:latin typeface="+mn-lt"/>
            <a:ea typeface="ＭＳ Ｐゴシック"/>
            <a:cs typeface="+mn-cs"/>
          </a:endParaRPr>
        </a:p>
      </dsp:txBody>
      <dsp:txXfrm>
        <a:off x="2406828" y="3131049"/>
        <a:ext cx="6850203" cy="837606"/>
      </dsp:txXfrm>
    </dsp:sp>
    <dsp:sp modelId="{20CE6886-6629-4DCA-8982-C2DCA1677482}">
      <dsp:nvSpPr>
        <dsp:cNvPr id="0" name=""/>
        <dsp:cNvSpPr/>
      </dsp:nvSpPr>
      <dsp:spPr>
        <a:xfrm>
          <a:off x="0" y="3393932"/>
          <a:ext cx="2406828" cy="629193"/>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mn-lt"/>
              <a:ea typeface="ＭＳ Ｐゴシック"/>
              <a:cs typeface="+mn-cs"/>
            </a:rPr>
            <a:t>Long Term Orientation</a:t>
          </a:r>
        </a:p>
      </dsp:txBody>
      <dsp:txXfrm>
        <a:off x="30720" y="3424652"/>
        <a:ext cx="2345388" cy="598473"/>
      </dsp:txXfrm>
    </dsp:sp>
    <dsp:sp modelId="{E0BCCDC0-516F-4AF2-AA6A-FF9652A7F0F7}">
      <dsp:nvSpPr>
        <dsp:cNvPr id="0" name=""/>
        <dsp:cNvSpPr/>
      </dsp:nvSpPr>
      <dsp:spPr>
        <a:xfrm>
          <a:off x="2406828" y="4045942"/>
          <a:ext cx="6850203" cy="8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en-GB" sz="1800" kern="1200" dirty="0">
              <a:solidFill>
                <a:sysClr val="windowText" lastClr="000000">
                  <a:hueOff val="0"/>
                  <a:satOff val="0"/>
                  <a:lumOff val="0"/>
                  <a:alphaOff val="0"/>
                </a:sysClr>
              </a:solidFill>
              <a:latin typeface="+mn-lt"/>
              <a:ea typeface="ＭＳ Ｐゴシック"/>
              <a:cs typeface="+mn-cs"/>
            </a:rPr>
            <a:t>Generally free gratification of natural human drives, enjoying life &amp; having fun versus suppression of gratification regulated by strict social norms</a:t>
          </a:r>
          <a:endParaRPr lang="en-GB" sz="1800" kern="1200" dirty="0">
            <a:solidFill>
              <a:sysClr val="window" lastClr="FFFFFF"/>
            </a:solidFill>
            <a:latin typeface="+mn-lt"/>
            <a:ea typeface="ＭＳ Ｐゴシック"/>
            <a:cs typeface="+mn-cs"/>
          </a:endParaRPr>
        </a:p>
      </dsp:txBody>
      <dsp:txXfrm>
        <a:off x="2406828" y="4045942"/>
        <a:ext cx="6850203" cy="837606"/>
      </dsp:txXfrm>
    </dsp:sp>
    <dsp:sp modelId="{19FBDF89-8F64-4B2F-9B8A-D74EC7DFF1DF}">
      <dsp:nvSpPr>
        <dsp:cNvPr id="0" name=""/>
        <dsp:cNvSpPr/>
      </dsp:nvSpPr>
      <dsp:spPr>
        <a:xfrm>
          <a:off x="0" y="4062694"/>
          <a:ext cx="2406828" cy="837606"/>
        </a:xfrm>
        <a:prstGeom prst="round2SameRect">
          <a:avLst>
            <a:gd name="adj1" fmla="val 16670"/>
            <a:gd name="adj2" fmla="val 0"/>
          </a:avLst>
        </a:prstGeom>
        <a:solidFill>
          <a:srgbClr val="9BBB59">
            <a:lumMod val="75000"/>
          </a:srgbClr>
        </a:solidFill>
        <a:ln w="25400" cap="flat" cmpd="sng" algn="ctr">
          <a:solidFill>
            <a:srgbClr val="1F497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 lastClr="FFFFFF"/>
              </a:solidFill>
              <a:latin typeface="Arial"/>
              <a:ea typeface="ＭＳ Ｐゴシック"/>
              <a:cs typeface="Arial"/>
            </a:rPr>
            <a:t>Indulgence v Restraint</a:t>
          </a:r>
          <a:endParaRPr lang="en-GB" sz="1800" b="0" kern="1200" dirty="0">
            <a:solidFill>
              <a:sysClr val="window" lastClr="FFFFFF"/>
            </a:solidFill>
            <a:latin typeface="+mn-lt"/>
            <a:ea typeface="ＭＳ Ｐゴシック"/>
            <a:cs typeface="+mn-cs"/>
          </a:endParaRPr>
        </a:p>
      </dsp:txBody>
      <dsp:txXfrm>
        <a:off x="40896" y="4103590"/>
        <a:ext cx="2325036" cy="796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339F6-E3AA-164E-8F3E-C82B376FB6C7}">
      <dsp:nvSpPr>
        <dsp:cNvPr id="0" name=""/>
        <dsp:cNvSpPr/>
      </dsp:nvSpPr>
      <dsp:spPr>
        <a:xfrm>
          <a:off x="0" y="86038"/>
          <a:ext cx="8817262" cy="1762187"/>
        </a:xfrm>
        <a:prstGeom prst="roundRect">
          <a:avLst>
            <a:gd name="adj" fmla="val 10000"/>
          </a:avLst>
        </a:prstGeom>
        <a:gradFill flip="none" rotWithShape="1">
          <a:gsLst>
            <a:gs pos="0">
              <a:srgbClr val="8CBCD6"/>
            </a:gs>
            <a:gs pos="100000">
              <a:srgbClr val="FFFFFF"/>
            </a:gs>
          </a:gsLst>
          <a:path path="shape">
            <a:fillToRect l="50000" t="50000" r="50000" b="50000"/>
          </a:path>
          <a:tileRect/>
        </a:gra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37C301-4094-4246-9C61-69A6BC691989}">
      <dsp:nvSpPr>
        <dsp:cNvPr id="0" name=""/>
        <dsp:cNvSpPr/>
      </dsp:nvSpPr>
      <dsp:spPr>
        <a:xfrm>
          <a:off x="266946" y="330247"/>
          <a:ext cx="1926365" cy="1617923"/>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0791D079-EFCD-1143-B413-2D652A90EC57}">
      <dsp:nvSpPr>
        <dsp:cNvPr id="0" name=""/>
        <dsp:cNvSpPr/>
      </dsp:nvSpPr>
      <dsp:spPr>
        <a:xfrm rot="10800000">
          <a:off x="266946" y="1960341"/>
          <a:ext cx="1926365" cy="1465478"/>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Power Culture</a:t>
          </a:r>
        </a:p>
      </dsp:txBody>
      <dsp:txXfrm rot="10800000">
        <a:off x="312015" y="1960341"/>
        <a:ext cx="1836227" cy="1420409"/>
      </dsp:txXfrm>
    </dsp:sp>
    <dsp:sp modelId="{005790C6-35BD-F34A-A8A0-09494B952D79}">
      <dsp:nvSpPr>
        <dsp:cNvPr id="0" name=""/>
        <dsp:cNvSpPr/>
      </dsp:nvSpPr>
      <dsp:spPr>
        <a:xfrm>
          <a:off x="2385947" y="330247"/>
          <a:ext cx="1926365" cy="1617923"/>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9A99C2F3-9221-4A4B-B9B5-4FFF6C2CDF30}">
      <dsp:nvSpPr>
        <dsp:cNvPr id="0" name=""/>
        <dsp:cNvSpPr/>
      </dsp:nvSpPr>
      <dsp:spPr>
        <a:xfrm rot="10800000">
          <a:off x="2385947" y="1960341"/>
          <a:ext cx="1926365" cy="1465478"/>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Role Culture	</a:t>
          </a:r>
        </a:p>
      </dsp:txBody>
      <dsp:txXfrm rot="10800000">
        <a:off x="2431016" y="1960341"/>
        <a:ext cx="1836227" cy="1420409"/>
      </dsp:txXfrm>
    </dsp:sp>
    <dsp:sp modelId="{390E38F4-3E88-8044-B91C-11DFC5CD42C4}">
      <dsp:nvSpPr>
        <dsp:cNvPr id="0" name=""/>
        <dsp:cNvSpPr/>
      </dsp:nvSpPr>
      <dsp:spPr>
        <a:xfrm>
          <a:off x="4504949" y="330247"/>
          <a:ext cx="1926365" cy="1617923"/>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EDC86D35-B92D-1149-8719-E03D37765B0A}">
      <dsp:nvSpPr>
        <dsp:cNvPr id="0" name=""/>
        <dsp:cNvSpPr/>
      </dsp:nvSpPr>
      <dsp:spPr>
        <a:xfrm rot="10800000">
          <a:off x="4504949" y="1960341"/>
          <a:ext cx="1926365" cy="1465478"/>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Task Culture</a:t>
          </a:r>
        </a:p>
      </dsp:txBody>
      <dsp:txXfrm rot="10800000">
        <a:off x="4550018" y="1960341"/>
        <a:ext cx="1836227" cy="1420409"/>
      </dsp:txXfrm>
    </dsp:sp>
    <dsp:sp modelId="{F4404FB5-C517-FA41-A415-08E29C5EE098}">
      <dsp:nvSpPr>
        <dsp:cNvPr id="0" name=""/>
        <dsp:cNvSpPr/>
      </dsp:nvSpPr>
      <dsp:spPr>
        <a:xfrm>
          <a:off x="6623950" y="330247"/>
          <a:ext cx="1926365" cy="1617923"/>
        </a:xfrm>
        <a:prstGeom prst="roundRect">
          <a:avLst>
            <a:gd name="adj" fmla="val 10000"/>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FA49AAB0-0081-084F-9728-F7B83CDCFC80}">
      <dsp:nvSpPr>
        <dsp:cNvPr id="0" name=""/>
        <dsp:cNvSpPr/>
      </dsp:nvSpPr>
      <dsp:spPr>
        <a:xfrm rot="10800000">
          <a:off x="6623950" y="1960341"/>
          <a:ext cx="1926365" cy="1465478"/>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Person Culture</a:t>
          </a:r>
        </a:p>
      </dsp:txBody>
      <dsp:txXfrm rot="10800000">
        <a:off x="6669019" y="1960341"/>
        <a:ext cx="1836227" cy="1420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339F6-E3AA-164E-8F3E-C82B376FB6C7}">
      <dsp:nvSpPr>
        <dsp:cNvPr id="0" name=""/>
        <dsp:cNvSpPr/>
      </dsp:nvSpPr>
      <dsp:spPr>
        <a:xfrm>
          <a:off x="0" y="267285"/>
          <a:ext cx="7277100" cy="1327435"/>
        </a:xfrm>
        <a:prstGeom prst="roundRect">
          <a:avLst>
            <a:gd name="adj" fmla="val 10000"/>
          </a:avLst>
        </a:prstGeom>
        <a:gradFill flip="none" rotWithShape="1">
          <a:gsLst>
            <a:gs pos="0">
              <a:srgbClr val="8CBCD6"/>
            </a:gs>
            <a:gs pos="100000">
              <a:srgbClr val="FFFFFF"/>
            </a:gs>
          </a:gsLst>
          <a:path path="shape">
            <a:fillToRect l="50000" t="50000" r="50000" b="50000"/>
          </a:path>
          <a:tileRect/>
        </a:gra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37C301-4094-4246-9C61-69A6BC691989}">
      <dsp:nvSpPr>
        <dsp:cNvPr id="0" name=""/>
        <dsp:cNvSpPr/>
      </dsp:nvSpPr>
      <dsp:spPr>
        <a:xfrm>
          <a:off x="511105" y="402868"/>
          <a:ext cx="1008299" cy="910567"/>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0791D079-EFCD-1143-B413-2D652A90EC57}">
      <dsp:nvSpPr>
        <dsp:cNvPr id="0" name=""/>
        <dsp:cNvSpPr/>
      </dsp:nvSpPr>
      <dsp:spPr>
        <a:xfrm rot="10800000">
          <a:off x="220317" y="1476701"/>
          <a:ext cx="1589875" cy="1103927"/>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Power Culture</a:t>
          </a:r>
        </a:p>
      </dsp:txBody>
      <dsp:txXfrm rot="10800000">
        <a:off x="254267" y="1476701"/>
        <a:ext cx="1521975" cy="1069977"/>
      </dsp:txXfrm>
    </dsp:sp>
    <dsp:sp modelId="{005790C6-35BD-F34A-A8A0-09494B952D79}">
      <dsp:nvSpPr>
        <dsp:cNvPr id="0" name=""/>
        <dsp:cNvSpPr/>
      </dsp:nvSpPr>
      <dsp:spPr>
        <a:xfrm>
          <a:off x="2172350" y="438244"/>
          <a:ext cx="1183535" cy="839816"/>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9A99C2F3-9221-4A4B-B9B5-4FFF6C2CDF30}">
      <dsp:nvSpPr>
        <dsp:cNvPr id="0" name=""/>
        <dsp:cNvSpPr/>
      </dsp:nvSpPr>
      <dsp:spPr>
        <a:xfrm rot="10800000">
          <a:off x="1969180" y="1476701"/>
          <a:ext cx="1589875" cy="1103927"/>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Role Culture	</a:t>
          </a:r>
        </a:p>
      </dsp:txBody>
      <dsp:txXfrm rot="10800000">
        <a:off x="2003130" y="1476701"/>
        <a:ext cx="1521975" cy="1069977"/>
      </dsp:txXfrm>
    </dsp:sp>
    <dsp:sp modelId="{390E38F4-3E88-8044-B91C-11DFC5CD42C4}">
      <dsp:nvSpPr>
        <dsp:cNvPr id="0" name=""/>
        <dsp:cNvSpPr/>
      </dsp:nvSpPr>
      <dsp:spPr>
        <a:xfrm>
          <a:off x="3901022" y="428509"/>
          <a:ext cx="1223918" cy="859285"/>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EDC86D35-B92D-1149-8719-E03D37765B0A}">
      <dsp:nvSpPr>
        <dsp:cNvPr id="0" name=""/>
        <dsp:cNvSpPr/>
      </dsp:nvSpPr>
      <dsp:spPr>
        <a:xfrm rot="10800000">
          <a:off x="3718043" y="1476701"/>
          <a:ext cx="1589875" cy="1103927"/>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Task Culture</a:t>
          </a:r>
        </a:p>
      </dsp:txBody>
      <dsp:txXfrm rot="10800000">
        <a:off x="3751993" y="1476701"/>
        <a:ext cx="1521975" cy="1069977"/>
      </dsp:txXfrm>
    </dsp:sp>
    <dsp:sp modelId="{F4404FB5-C517-FA41-A415-08E29C5EE098}">
      <dsp:nvSpPr>
        <dsp:cNvPr id="0" name=""/>
        <dsp:cNvSpPr/>
      </dsp:nvSpPr>
      <dsp:spPr>
        <a:xfrm>
          <a:off x="5767918" y="427691"/>
          <a:ext cx="987853" cy="860921"/>
        </a:xfrm>
        <a:prstGeom prst="roundRect">
          <a:avLst>
            <a:gd name="adj" fmla="val 10000"/>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FA49AAB0-0081-084F-9728-F7B83CDCFC80}">
      <dsp:nvSpPr>
        <dsp:cNvPr id="0" name=""/>
        <dsp:cNvSpPr/>
      </dsp:nvSpPr>
      <dsp:spPr>
        <a:xfrm rot="10800000">
          <a:off x="5540041" y="1476701"/>
          <a:ext cx="1589875" cy="1103927"/>
        </a:xfrm>
        <a:prstGeom prst="round2SameRect">
          <a:avLst>
            <a:gd name="adj1" fmla="val 10500"/>
            <a:gd name="adj2" fmla="val 0"/>
          </a:avLst>
        </a:prstGeom>
        <a:gradFill flip="none" rotWithShape="1">
          <a:gsLst>
            <a:gs pos="0">
              <a:srgbClr val="8CBCD6"/>
            </a:gs>
            <a:gs pos="100000">
              <a:srgbClr val="FFFFFF"/>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Arial"/>
              <a:cs typeface="Arial"/>
            </a:rPr>
            <a:t>Person Culture</a:t>
          </a:r>
        </a:p>
      </dsp:txBody>
      <dsp:txXfrm rot="10800000">
        <a:off x="5573991" y="1476701"/>
        <a:ext cx="1521975" cy="106997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733">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a:buNone/>
              <a:defRPr sz="2667">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66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9512" y="450253"/>
            <a:ext cx="10515600" cy="958583"/>
          </a:xfrm>
        </p:spPr>
        <p:txBody>
          <a:bodyPr anchor="t" anchorCtr="0">
            <a:normAutofit/>
          </a:bodyPr>
          <a:lstStyle>
            <a:lvl1pPr>
              <a:defRPr sz="2933" b="1">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6927" y="1485995"/>
            <a:ext cx="10515600" cy="4351339"/>
          </a:xfrm>
        </p:spPr>
        <p:txBody>
          <a:bodyPr>
            <a:normAutofit/>
          </a:bodyPr>
          <a:lstStyle>
            <a:lvl1pPr marL="228594" indent="-228594">
              <a:lnSpc>
                <a:spcPct val="150000"/>
              </a:lnSpc>
              <a:buClr>
                <a:schemeClr val="tx1">
                  <a:lumMod val="85000"/>
                  <a:lumOff val="15000"/>
                </a:schemeClr>
              </a:buClr>
              <a:buSzPct val="90000"/>
              <a:buFont typeface="Wingdings" panose="05000000000000000000" pitchFamily="2" charset="2"/>
              <a:buChar char="§"/>
              <a:defRPr sz="2133">
                <a:solidFill>
                  <a:schemeClr val="tx1">
                    <a:lumMod val="85000"/>
                    <a:lumOff val="15000"/>
                  </a:schemeClr>
                </a:solidFill>
                <a:latin typeface="Arial" panose="020B0604020202020204" pitchFamily="34" charset="0"/>
                <a:cs typeface="Arial" panose="020B0604020202020204" pitchFamily="34" charset="0"/>
              </a:defRPr>
            </a:lvl1pPr>
            <a:lvl2pPr marL="685783" indent="-228594">
              <a:lnSpc>
                <a:spcPct val="10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2pPr>
            <a:lvl3pPr marL="1142971" indent="-228594">
              <a:lnSpc>
                <a:spcPct val="100000"/>
              </a:lnSpc>
              <a:buClr>
                <a:schemeClr val="tx1">
                  <a:lumMod val="85000"/>
                  <a:lumOff val="15000"/>
                </a:schemeClr>
              </a:buClr>
              <a:buSzPct val="90000"/>
              <a:buFont typeface="Wingdings" panose="05000000000000000000" pitchFamily="2" charset="2"/>
              <a:buChar char="§"/>
              <a:defRPr sz="1467">
                <a:solidFill>
                  <a:schemeClr val="tx1">
                    <a:lumMod val="85000"/>
                    <a:lumOff val="15000"/>
                  </a:schemeClr>
                </a:solidFill>
                <a:latin typeface="Arial" panose="020B0604020202020204" pitchFamily="34" charset="0"/>
                <a:cs typeface="Arial" panose="020B0604020202020204" pitchFamily="34" charset="0"/>
              </a:defRPr>
            </a:lvl3pPr>
            <a:lvl4pPr marL="1600160"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4pPr>
            <a:lvl5pPr marL="2057349" indent="-228594">
              <a:lnSpc>
                <a:spcPct val="100000"/>
              </a:lnSpc>
              <a:buClr>
                <a:schemeClr val="tx1">
                  <a:lumMod val="85000"/>
                  <a:lumOff val="15000"/>
                </a:schemeClr>
              </a:buClr>
              <a:buSzPct val="90000"/>
              <a:buFont typeface="Wingdings" panose="05000000000000000000" pitchFamily="2" charset="2"/>
              <a:buChar char="§"/>
              <a:defRPr sz="14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42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733">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normAutofit/>
          </a:bodyPr>
          <a:lstStyle>
            <a:lvl1pPr marL="0" indent="0">
              <a:buNone/>
              <a:defRPr sz="2667">
                <a:solidFill>
                  <a:schemeClr val="tx1">
                    <a:tint val="75000"/>
                  </a:schemeClr>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27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33"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58109" y="1825625"/>
            <a:ext cx="5181600" cy="4351339"/>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4169" y="1825625"/>
            <a:ext cx="5811799" cy="4351339"/>
          </a:xfrm>
        </p:spPr>
        <p:txBody>
          <a:bodyPr>
            <a:normAutofit/>
          </a:bodyPr>
          <a:lstStyle>
            <a:lvl1pPr marL="380990" indent="-380990">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16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467">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28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6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9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Autofit/>
          </a:bodyPr>
          <a:lstStyle>
            <a:lvl1pPr>
              <a:defRPr sz="3733"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1194487"/>
            <a:ext cx="6172200" cy="4666564"/>
          </a:xfrm>
        </p:spPr>
        <p:txBody>
          <a:bodyPr>
            <a:normAutofit/>
          </a:bodyPr>
          <a:lstStyle>
            <a:lvl1pPr marL="228594" indent="-228594">
              <a:buFont typeface="Wingdings" panose="05000000000000000000" pitchFamily="2" charset="2"/>
              <a:buChar char="§"/>
              <a:defRPr sz="2133">
                <a:latin typeface="Arial" panose="020B0604020202020204" pitchFamily="34" charset="0"/>
                <a:cs typeface="Arial" panose="020B0604020202020204" pitchFamily="34" charset="0"/>
              </a:defRPr>
            </a:lvl1pPr>
            <a:lvl2pPr marL="685783" indent="-228594">
              <a:buFont typeface="Wingdings" panose="05000000000000000000" pitchFamily="2" charset="2"/>
              <a:buChar char="§"/>
              <a:defRPr sz="2133">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6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467">
                <a:latin typeface="Arial" panose="020B0604020202020204" pitchFamily="34" charset="0"/>
                <a:cs typeface="Arial" panose="020B0604020202020204" pitchFamily="34" charset="0"/>
              </a:defRPr>
            </a:lvl4pPr>
            <a:lvl5pPr marL="2057349" indent="-228594">
              <a:buFont typeface="Wingdings" panose="05000000000000000000" pitchFamily="2" charset="2"/>
              <a:buChar char="§"/>
              <a:defRPr sz="1467">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4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ormAutofit/>
          </a:bodyPr>
          <a:lstStyle>
            <a:lvl1pPr>
              <a:defRPr sz="3733"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1243914"/>
            <a:ext cx="6172200" cy="4617137"/>
          </a:xfrm>
        </p:spPr>
        <p:txBody>
          <a:bodyPr anchor="t"/>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667">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372C267-1D3F-A642-9FD6-0192604797DF}" type="datetimeFigureOut">
              <a:rPr lang="en-US" smtClean="0">
                <a:solidFill>
                  <a:prstClr val="black">
                    <a:tint val="75000"/>
                  </a:prstClr>
                </a:solidFill>
              </a:rPr>
              <a:pPr/>
              <a:t>10/8/19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17AFF1-1D8A-394A-898D-E0FE523563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38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62355" y="2048697"/>
            <a:ext cx="4285027" cy="4809303"/>
          </a:xfrm>
          <a:prstGeom prst="rect">
            <a:avLst/>
          </a:prstGeom>
        </p:spPr>
      </p:pic>
      <p:sp>
        <p:nvSpPr>
          <p:cNvPr id="3" name="Text Placeholder 2"/>
          <p:cNvSpPr>
            <a:spLocks noGrp="1"/>
          </p:cNvSpPr>
          <p:nvPr>
            <p:ph type="body" idx="1"/>
          </p:nvPr>
        </p:nvSpPr>
        <p:spPr>
          <a:xfrm>
            <a:off x="574581" y="1627921"/>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58109" y="6856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8372C267-1D3F-A642-9FD6-0192604797DF}" type="datetimeFigureOut">
              <a:rPr lang="en-US" smtClean="0">
                <a:solidFill>
                  <a:prstClr val="black">
                    <a:tint val="75000"/>
                  </a:prstClr>
                </a:solidFill>
              </a:rPr>
              <a:pPr defTabSz="914377"/>
              <a:t>10/8/19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8C17AFF1-1D8A-394A-898D-E0FE52356337}" type="slidenum">
              <a:rPr lang="en-US" smtClean="0">
                <a:solidFill>
                  <a:prstClr val="black">
                    <a:tint val="75000"/>
                  </a:prstClr>
                </a:solidFill>
              </a:rPr>
              <a:pPr defTabSz="914377"/>
              <a:t>‹#›</a:t>
            </a:fld>
            <a:endParaRPr lang="en-US">
              <a:solidFill>
                <a:prstClr val="black">
                  <a:tint val="75000"/>
                </a:prstClr>
              </a:solidFill>
            </a:endParaRP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37859" y="445054"/>
            <a:ext cx="3829381" cy="672884"/>
          </a:xfrm>
          <a:prstGeom prst="rect">
            <a:avLst/>
          </a:prstGeom>
        </p:spPr>
      </p:pic>
    </p:spTree>
    <p:extLst>
      <p:ext uri="{BB962C8B-B14F-4D97-AF65-F5344CB8AC3E}">
        <p14:creationId xmlns:p14="http://schemas.microsoft.com/office/powerpoint/2010/main" val="2720624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6.jpeg"/><Relationship Id="rId4" Type="http://schemas.openxmlformats.org/officeDocument/2006/relationships/diagramQuickStyle" Target="../diagrams/quickStyle3.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0" y="5569727"/>
            <a:ext cx="12192000" cy="1288273"/>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endParaRPr>
          </a:p>
        </p:txBody>
      </p:sp>
      <p:sp>
        <p:nvSpPr>
          <p:cNvPr id="9" name="Title 1"/>
          <p:cNvSpPr txBox="1">
            <a:spLocks/>
          </p:cNvSpPr>
          <p:nvPr/>
        </p:nvSpPr>
        <p:spPr bwMode="auto">
          <a:xfrm>
            <a:off x="0" y="5728819"/>
            <a:ext cx="8229600" cy="1129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733" b="1" dirty="0">
                <a:solidFill>
                  <a:prstClr val="white"/>
                </a:solidFill>
                <a:latin typeface="Arial" panose="020B0604020202020204" pitchFamily="34" charset="0"/>
                <a:cs typeface="Arial" panose="020B0604020202020204" pitchFamily="34" charset="0"/>
              </a:rPr>
              <a:t>Unit 3: </a:t>
            </a:r>
            <a:r>
              <a:rPr lang="en-US" altLang="en-US" sz="3733" b="1" dirty="0" err="1">
                <a:solidFill>
                  <a:prstClr val="white"/>
                </a:solidFill>
                <a:latin typeface="Arial" panose="020B0604020202020204" pitchFamily="34" charset="0"/>
                <a:cs typeface="Arial" panose="020B0604020202020204" pitchFamily="34" charset="0"/>
              </a:rPr>
              <a:t>Organisational</a:t>
            </a:r>
            <a:r>
              <a:rPr lang="en-US" altLang="en-US" sz="3733" b="1" dirty="0">
                <a:solidFill>
                  <a:prstClr val="white"/>
                </a:solidFill>
                <a:latin typeface="Arial" panose="020B0604020202020204" pitchFamily="34" charset="0"/>
                <a:cs typeface="Arial" panose="020B0604020202020204" pitchFamily="34" charset="0"/>
              </a:rPr>
              <a:t> Culture</a:t>
            </a:r>
          </a:p>
          <a:p>
            <a:r>
              <a:rPr lang="en-US" altLang="en-US" sz="2800" b="1" dirty="0">
                <a:solidFill>
                  <a:prstClr val="white"/>
                </a:solidFill>
                <a:latin typeface="Arial" panose="020B0604020202020204" pitchFamily="34" charset="0"/>
                <a:cs typeface="Arial" panose="020B0604020202020204" pitchFamily="34" charset="0"/>
              </a:rPr>
              <a:t>(</a:t>
            </a:r>
            <a:r>
              <a:rPr lang="en-US" altLang="en-US" sz="2800" b="1" dirty="0" err="1">
                <a:solidFill>
                  <a:prstClr val="white"/>
                </a:solidFill>
                <a:latin typeface="Arial" panose="020B0604020202020204" pitchFamily="34" charset="0"/>
                <a:cs typeface="Arial" panose="020B0604020202020204" pitchFamily="34" charset="0"/>
              </a:rPr>
              <a:t>Knowledgecast</a:t>
            </a:r>
            <a:r>
              <a:rPr lang="en-US" altLang="en-US" sz="2800" b="1" dirty="0">
                <a:solidFill>
                  <a:prstClr val="white"/>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092" y="455770"/>
            <a:ext cx="3737809" cy="656793"/>
          </a:xfrm>
          <a:prstGeom prst="rect">
            <a:avLst/>
          </a:prstGeom>
        </p:spPr>
      </p:pic>
    </p:spTree>
    <p:extLst>
      <p:ext uri="{BB962C8B-B14F-4D97-AF65-F5344CB8AC3E}">
        <p14:creationId xmlns:p14="http://schemas.microsoft.com/office/powerpoint/2010/main" val="286288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001" t="33519" r="38026" b="31174"/>
          <a:stretch/>
        </p:blipFill>
        <p:spPr>
          <a:xfrm>
            <a:off x="9550972" y="1352917"/>
            <a:ext cx="1566723" cy="1510432"/>
          </a:xfrm>
          <a:prstGeom prst="rect">
            <a:avLst/>
          </a:prstGeom>
        </p:spPr>
      </p:pic>
      <p:pic>
        <p:nvPicPr>
          <p:cNvPr id="3" name="Picture 2" descr="Screen Shot 2014-01-24 at 14.32.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7993">
            <a:off x="8378469" y="3136260"/>
            <a:ext cx="2936581" cy="2588064"/>
          </a:xfrm>
          <a:prstGeom prst="rect">
            <a:avLst/>
          </a:prstGeom>
        </p:spPr>
      </p:pic>
      <p:sp>
        <p:nvSpPr>
          <p:cNvPr id="4" name="Title 2"/>
          <p:cNvSpPr txBox="1">
            <a:spLocks/>
          </p:cNvSpPr>
          <p:nvPr/>
        </p:nvSpPr>
        <p:spPr bwMode="auto">
          <a:xfrm>
            <a:off x="99284" y="302425"/>
            <a:ext cx="8521219"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800" dirty="0">
                <a:ea typeface="Arial" pitchFamily="-60" charset="0"/>
                <a:cs typeface="Arial" pitchFamily="-60" charset="0"/>
              </a:rPr>
              <a:t>Changing Strong </a:t>
            </a:r>
            <a:r>
              <a:rPr lang="en-US" sz="2800" dirty="0" err="1">
                <a:ea typeface="Arial" pitchFamily="-60" charset="0"/>
                <a:cs typeface="Arial" pitchFamily="-60" charset="0"/>
              </a:rPr>
              <a:t>Organisational</a:t>
            </a:r>
            <a:r>
              <a:rPr lang="en-US" sz="2800" dirty="0">
                <a:ea typeface="Arial" pitchFamily="-60" charset="0"/>
                <a:cs typeface="Arial" pitchFamily="-60" charset="0"/>
              </a:rPr>
              <a:t> </a:t>
            </a:r>
            <a:br>
              <a:rPr lang="en-US" sz="2800" dirty="0">
                <a:ea typeface="Arial" pitchFamily="-60" charset="0"/>
                <a:cs typeface="Arial" pitchFamily="-60" charset="0"/>
              </a:rPr>
            </a:br>
            <a:r>
              <a:rPr lang="en-US" sz="2800" dirty="0">
                <a:ea typeface="Arial" pitchFamily="-60" charset="0"/>
                <a:cs typeface="Arial" pitchFamily="-60" charset="0"/>
              </a:rPr>
              <a:t>Cultures &amp; Performance</a:t>
            </a:r>
          </a:p>
        </p:txBody>
      </p:sp>
      <p:sp>
        <p:nvSpPr>
          <p:cNvPr id="5" name="Text Placeholder 1"/>
          <p:cNvSpPr txBox="1">
            <a:spLocks/>
          </p:cNvSpPr>
          <p:nvPr/>
        </p:nvSpPr>
        <p:spPr bwMode="auto">
          <a:xfrm>
            <a:off x="5290509" y="2498540"/>
            <a:ext cx="6901491" cy="4359460"/>
          </a:xfrm>
          <a:prstGeom prst="rect">
            <a:avLst/>
          </a:prstGeom>
          <a:noFill/>
          <a:ln>
            <a:miter lim="800000"/>
            <a:headEnd/>
            <a:tailEnd/>
          </a:ln>
        </p:spPr>
        <p:txBody>
          <a:bodyPr vert="horz" lIns="91440" tIns="45720" rIns="91440" bIns="45720" rtlCol="0">
            <a:prstTxWarp prst="textNoShape">
              <a:avLst/>
            </a:prstTxWarp>
            <a:normAutofit fontScale="775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r>
              <a:rPr lang="en-US" sz="1600" dirty="0">
                <a:solidFill>
                  <a:srgbClr val="000000"/>
                </a:solidFill>
              </a:rPr>
              <a:t>Source:</a:t>
            </a:r>
          </a:p>
          <a:p>
            <a:pPr marL="0" indent="0" algn="r">
              <a:buFont typeface="Wingdings" panose="05000000000000000000" pitchFamily="2" charset="2"/>
              <a:buNone/>
            </a:pPr>
            <a:r>
              <a:rPr lang="en-US" sz="1600" dirty="0">
                <a:solidFill>
                  <a:srgbClr val="000000"/>
                </a:solidFill>
              </a:rPr>
              <a:t>The Guardian (2013)</a:t>
            </a:r>
          </a:p>
          <a:p>
            <a:pPr marL="0" indent="0">
              <a:buFont typeface="Wingdings" panose="05000000000000000000" pitchFamily="2" charset="2"/>
              <a:buNone/>
            </a:pPr>
            <a:endParaRPr lang="en-US" sz="2000" dirty="0">
              <a:solidFill>
                <a:srgbClr val="000000"/>
              </a:solidFill>
            </a:endParaRPr>
          </a:p>
          <a:p>
            <a:pPr marL="0" indent="0">
              <a:buFont typeface="Wingdings" panose="05000000000000000000" pitchFamily="2" charset="2"/>
              <a:buNone/>
            </a:pPr>
            <a:endParaRPr lang="en-US" sz="2000" dirty="0"/>
          </a:p>
          <a:p>
            <a:endParaRPr lang="en-US" sz="2000" dirty="0">
              <a:solidFill>
                <a:srgbClr val="000000"/>
              </a:solidFill>
            </a:endParaRPr>
          </a:p>
        </p:txBody>
      </p:sp>
      <p:pic>
        <p:nvPicPr>
          <p:cNvPr id="6" name="Picture 5" descr="Screen Shot 2014-01-24 at 12.56.3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355" y="2090721"/>
            <a:ext cx="4887622" cy="2979511"/>
          </a:xfrm>
          <a:prstGeom prst="rect">
            <a:avLst/>
          </a:prstGeom>
        </p:spPr>
      </p:pic>
      <p:pic>
        <p:nvPicPr>
          <p:cNvPr id="7" name="Picture 6" descr="Screen Shot 2014-01-24 at 12.58.22.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30342">
            <a:off x="4246162" y="5579245"/>
            <a:ext cx="6273800" cy="901700"/>
          </a:xfrm>
          <a:prstGeom prst="rect">
            <a:avLst/>
          </a:prstGeom>
        </p:spPr>
      </p:pic>
      <p:pic>
        <p:nvPicPr>
          <p:cNvPr id="8" name="Picture 7" descr="barclays_logo_2480.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070232"/>
            <a:ext cx="2927993" cy="2195993"/>
          </a:xfrm>
          <a:prstGeom prst="rect">
            <a:avLst/>
          </a:prstGeom>
        </p:spPr>
      </p:pic>
      <p:sp>
        <p:nvSpPr>
          <p:cNvPr id="9" name="Right Arrow 8"/>
          <p:cNvSpPr/>
          <p:nvPr/>
        </p:nvSpPr>
        <p:spPr>
          <a:xfrm rot="20672595">
            <a:off x="3668860" y="2839270"/>
            <a:ext cx="6090092" cy="317164"/>
          </a:xfrm>
          <a:prstGeom prst="rightArrow">
            <a:avLst>
              <a:gd name="adj1" fmla="val 50000"/>
              <a:gd name="adj2" fmla="val 1799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73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35228" y="390548"/>
            <a:ext cx="8185150"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3200" dirty="0">
                <a:ea typeface="Arial" pitchFamily="-60" charset="0"/>
                <a:cs typeface="Arial" pitchFamily="-60" charset="0"/>
              </a:rPr>
              <a:t>Types of </a:t>
            </a:r>
            <a:r>
              <a:rPr lang="en-US" sz="3200" dirty="0" err="1">
                <a:ea typeface="Arial" pitchFamily="-60" charset="0"/>
                <a:cs typeface="Arial" pitchFamily="-60" charset="0"/>
              </a:rPr>
              <a:t>Organisational</a:t>
            </a:r>
            <a:r>
              <a:rPr lang="en-US" sz="3200" dirty="0">
                <a:ea typeface="Arial" pitchFamily="-60" charset="0"/>
                <a:cs typeface="Arial" pitchFamily="-60" charset="0"/>
              </a:rPr>
              <a:t> Culture</a:t>
            </a:r>
          </a:p>
        </p:txBody>
      </p:sp>
      <p:graphicFrame>
        <p:nvGraphicFramePr>
          <p:cNvPr id="3" name="Diagram 2"/>
          <p:cNvGraphicFramePr/>
          <p:nvPr>
            <p:extLst>
              <p:ext uri="{D42A27DB-BD31-4B8C-83A1-F6EECF244321}">
                <p14:modId xmlns:p14="http://schemas.microsoft.com/office/powerpoint/2010/main" val="1415144255"/>
              </p:ext>
            </p:extLst>
          </p:nvPr>
        </p:nvGraphicFramePr>
        <p:xfrm>
          <a:off x="1434322" y="2291643"/>
          <a:ext cx="8817262" cy="391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97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002982370"/>
              </p:ext>
            </p:extLst>
          </p:nvPr>
        </p:nvGraphicFramePr>
        <p:xfrm>
          <a:off x="2132195" y="1924260"/>
          <a:ext cx="7277100" cy="294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rapezoid 12"/>
          <p:cNvSpPr/>
          <p:nvPr/>
        </p:nvSpPr>
        <p:spPr>
          <a:xfrm>
            <a:off x="2345094" y="4620429"/>
            <a:ext cx="1713580" cy="2035961"/>
          </a:xfrm>
          <a:prstGeom prst="trapezoid">
            <a:avLst>
              <a:gd name="adj" fmla="val 7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Calibri" pitchFamily="-60" charset="0"/>
              </a:rPr>
              <a:t>Dominance of an individual who makes the key decisions throughout the organisation. </a:t>
            </a:r>
            <a:endParaRPr lang="en-GB" sz="1600" dirty="0"/>
          </a:p>
        </p:txBody>
      </p:sp>
      <p:sp>
        <p:nvSpPr>
          <p:cNvPr id="14" name="Trapezoid 13"/>
          <p:cNvSpPr/>
          <p:nvPr/>
        </p:nvSpPr>
        <p:spPr>
          <a:xfrm>
            <a:off x="4058674" y="4633499"/>
            <a:ext cx="1713580" cy="2035961"/>
          </a:xfrm>
          <a:prstGeom prst="trapezoid">
            <a:avLst>
              <a:gd name="adj" fmla="val 7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Calibri" pitchFamily="-60" charset="0"/>
              </a:rPr>
              <a:t>Bureaucratic, hierarchical &amp; job role specific.  Rules based. Requires strong organisational pillars. </a:t>
            </a:r>
            <a:endParaRPr lang="en-GB" sz="1600" dirty="0"/>
          </a:p>
        </p:txBody>
      </p:sp>
      <p:sp>
        <p:nvSpPr>
          <p:cNvPr id="15" name="Trapezoid 14"/>
          <p:cNvSpPr/>
          <p:nvPr/>
        </p:nvSpPr>
        <p:spPr>
          <a:xfrm>
            <a:off x="5801440" y="4633499"/>
            <a:ext cx="1713580" cy="2035961"/>
          </a:xfrm>
          <a:prstGeom prst="trapezoid">
            <a:avLst>
              <a:gd name="adj" fmla="val 7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Calibri" pitchFamily="-60" charset="0"/>
              </a:rPr>
              <a:t>Job &amp; project oriented team structures</a:t>
            </a:r>
            <a:endParaRPr lang="en-GB" sz="1600" dirty="0"/>
          </a:p>
        </p:txBody>
      </p:sp>
      <p:sp>
        <p:nvSpPr>
          <p:cNvPr id="16" name="Trapezoid 15"/>
          <p:cNvSpPr/>
          <p:nvPr/>
        </p:nvSpPr>
        <p:spPr>
          <a:xfrm>
            <a:off x="7544205" y="4633499"/>
            <a:ext cx="2017069" cy="2035961"/>
          </a:xfrm>
          <a:prstGeom prst="trapezoid">
            <a:avLst>
              <a:gd name="adj" fmla="val 7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Calibri" pitchFamily="-60" charset="0"/>
              </a:rPr>
              <a:t>Individuals are central and structures exist to serve individual needs </a:t>
            </a:r>
            <a:r>
              <a:rPr lang="en-GB" sz="1600" dirty="0" err="1">
                <a:latin typeface="Calibri" pitchFamily="-60" charset="0"/>
              </a:rPr>
              <a:t>e.g</a:t>
            </a:r>
            <a:r>
              <a:rPr lang="en-GB" sz="1600" dirty="0">
                <a:latin typeface="Calibri" pitchFamily="-60" charset="0"/>
              </a:rPr>
              <a:t> Barristers, Architects, Doctors, Entrepreneurs</a:t>
            </a:r>
            <a:endParaRPr lang="en-GB" sz="1600" dirty="0"/>
          </a:p>
        </p:txBody>
      </p:sp>
      <p:pic>
        <p:nvPicPr>
          <p:cNvPr id="17" name="Picture 16" descr="Apple-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7469" y="1449959"/>
            <a:ext cx="614529" cy="719999"/>
          </a:xfrm>
          <a:prstGeom prst="rect">
            <a:avLst/>
          </a:prstGeom>
        </p:spPr>
      </p:pic>
      <p:pic>
        <p:nvPicPr>
          <p:cNvPr id="18" name="Picture 17" descr="mands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1446" y="1458471"/>
            <a:ext cx="1232640" cy="720000"/>
          </a:xfrm>
          <a:prstGeom prst="rect">
            <a:avLst/>
          </a:prstGeom>
        </p:spPr>
      </p:pic>
      <p:pic>
        <p:nvPicPr>
          <p:cNvPr id="19" name="Picture 18" descr="Google_logo.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6294" y="1667727"/>
            <a:ext cx="1355725" cy="474963"/>
          </a:xfrm>
          <a:prstGeom prst="rect">
            <a:avLst/>
          </a:prstGeom>
        </p:spPr>
      </p:pic>
      <p:pic>
        <p:nvPicPr>
          <p:cNvPr id="20" name="Picture 19" descr="best-tagxedo.jpg"/>
          <p:cNvPicPr>
            <a:picLocks noChangeAspect="1"/>
          </p:cNvPicPr>
          <p:nvPr/>
        </p:nvPicPr>
        <p:blipFill>
          <a:blip r:embed="rId10"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651373" y="1373759"/>
            <a:ext cx="1606413" cy="838097"/>
          </a:xfrm>
          <a:prstGeom prst="rect">
            <a:avLst/>
          </a:prstGeom>
        </p:spPr>
      </p:pic>
      <p:sp>
        <p:nvSpPr>
          <p:cNvPr id="21" name="Rectangle 20"/>
          <p:cNvSpPr/>
          <p:nvPr/>
        </p:nvSpPr>
        <p:spPr>
          <a:xfrm>
            <a:off x="277090" y="519773"/>
            <a:ext cx="5611408" cy="523220"/>
          </a:xfrm>
          <a:prstGeom prst="rect">
            <a:avLst/>
          </a:prstGeom>
        </p:spPr>
        <p:txBody>
          <a:bodyPr wrap="none">
            <a:spAutoFit/>
          </a:bodyPr>
          <a:lstStyle/>
          <a:p>
            <a:r>
              <a:rPr lang="en-US" sz="2800" b="1" dirty="0">
                <a:latin typeface="Arial" panose="020B0604020202020204" pitchFamily="34" charset="0"/>
                <a:ea typeface="Arial" pitchFamily="-60" charset="0"/>
                <a:cs typeface="Arial" panose="020B0604020202020204" pitchFamily="34" charset="0"/>
              </a:rPr>
              <a:t>Types of </a:t>
            </a:r>
            <a:r>
              <a:rPr lang="en-US" sz="2800" b="1" dirty="0" err="1">
                <a:latin typeface="Arial" panose="020B0604020202020204" pitchFamily="34" charset="0"/>
                <a:ea typeface="Arial" pitchFamily="-60" charset="0"/>
                <a:cs typeface="Arial" panose="020B0604020202020204" pitchFamily="34" charset="0"/>
              </a:rPr>
              <a:t>Organisational</a:t>
            </a:r>
            <a:r>
              <a:rPr lang="en-US" sz="2800" b="1" dirty="0">
                <a:latin typeface="Arial" panose="020B0604020202020204" pitchFamily="34" charset="0"/>
                <a:ea typeface="Arial" pitchFamily="-60" charset="0"/>
                <a:cs typeface="Arial" panose="020B0604020202020204" pitchFamily="34" charset="0"/>
              </a:rPr>
              <a:t> Culture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1259452" y="2132958"/>
            <a:ext cx="2025068" cy="4233862"/>
          </a:xfrm>
          <a:prstGeom prst="rect">
            <a:avLst/>
          </a:prstGeom>
          <a:noFill/>
          <a:ln>
            <a:miter lim="800000"/>
            <a:headEnd/>
            <a:tailEnd/>
          </a:ln>
        </p:spPr>
        <p:txBody>
          <a:bodyPr vert="horz" lIns="91440" tIns="45720" rIns="91440" bIns="45720" rtlCol="0">
            <a:prstTxWarp prst="textNoShape">
              <a:avLst/>
            </a:prstTxWarp>
            <a:normAutofit/>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1800" b="1"/>
              <a:t>Deal &amp; Kennedy </a:t>
            </a:r>
          </a:p>
          <a:p>
            <a:pPr marL="0" indent="0">
              <a:buFontTx/>
              <a:buNone/>
            </a:pPr>
            <a:r>
              <a:rPr lang="en-GB" sz="1800"/>
              <a:t>Four Generic </a:t>
            </a:r>
          </a:p>
          <a:p>
            <a:pPr marL="0" indent="0">
              <a:buFontTx/>
              <a:buNone/>
            </a:pPr>
            <a:r>
              <a:rPr lang="en-GB" sz="1800"/>
              <a:t>types of culture:</a:t>
            </a:r>
            <a:endParaRPr lang="en-GB" sz="1800" dirty="0"/>
          </a:p>
        </p:txBody>
      </p:sp>
      <p:grpSp>
        <p:nvGrpSpPr>
          <p:cNvPr id="3" name="Group 2"/>
          <p:cNvGrpSpPr/>
          <p:nvPr/>
        </p:nvGrpSpPr>
        <p:grpSpPr>
          <a:xfrm>
            <a:off x="3213780" y="1794151"/>
            <a:ext cx="6196085" cy="4419220"/>
            <a:chOff x="1668861" y="1788147"/>
            <a:chExt cx="6196085" cy="4419220"/>
          </a:xfrm>
        </p:grpSpPr>
        <p:pic>
          <p:nvPicPr>
            <p:cNvPr id="4" name="Picture 3"/>
            <p:cNvPicPr>
              <a:picLocks noChangeAspect="1"/>
            </p:cNvPicPr>
            <p:nvPr/>
          </p:nvPicPr>
          <p:blipFill rotWithShape="1">
            <a:blip r:embed="rId2"/>
            <a:srcRect l="16050" t="18565" r="27466" b="5843"/>
            <a:stretch/>
          </p:blipFill>
          <p:spPr>
            <a:xfrm>
              <a:off x="1668861" y="1788147"/>
              <a:ext cx="6196085" cy="44192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009" y="2472866"/>
              <a:ext cx="955222" cy="6278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6277" y="3363711"/>
              <a:ext cx="575452" cy="5572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2569007" y="4209463"/>
              <a:ext cx="711539" cy="712234"/>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3662" b="31038"/>
            <a:stretch/>
          </p:blipFill>
          <p:spPr>
            <a:xfrm>
              <a:off x="3835409" y="5222680"/>
              <a:ext cx="928865" cy="75799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7778" r="14444"/>
            <a:stretch/>
          </p:blipFill>
          <p:spPr>
            <a:xfrm>
              <a:off x="7146031" y="3359135"/>
              <a:ext cx="347524" cy="81970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9997" y="2313042"/>
              <a:ext cx="758623" cy="803702"/>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5957" t="16301"/>
            <a:stretch/>
          </p:blipFill>
          <p:spPr>
            <a:xfrm>
              <a:off x="6561201" y="5286261"/>
              <a:ext cx="739241" cy="490807"/>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40108" y="4243885"/>
              <a:ext cx="643391" cy="643391"/>
            </a:xfrm>
            <a:prstGeom prst="rect">
              <a:avLst/>
            </a:prstGeom>
          </p:spPr>
        </p:pic>
      </p:grpSp>
      <p:sp>
        <p:nvSpPr>
          <p:cNvPr id="13" name="Rectangle 12"/>
          <p:cNvSpPr/>
          <p:nvPr/>
        </p:nvSpPr>
        <p:spPr>
          <a:xfrm>
            <a:off x="297155" y="514013"/>
            <a:ext cx="5611408" cy="523220"/>
          </a:xfrm>
          <a:prstGeom prst="rect">
            <a:avLst/>
          </a:prstGeom>
        </p:spPr>
        <p:txBody>
          <a:bodyPr wrap="none">
            <a:spAutoFit/>
          </a:bodyPr>
          <a:lstStyle/>
          <a:p>
            <a:r>
              <a:rPr lang="en-US" sz="2800" b="1" dirty="0">
                <a:latin typeface="Arial" panose="020B0604020202020204" pitchFamily="34" charset="0"/>
                <a:ea typeface="Arial" pitchFamily="-60" charset="0"/>
                <a:cs typeface="Arial" panose="020B0604020202020204" pitchFamily="34" charset="0"/>
              </a:rPr>
              <a:t>Types of </a:t>
            </a:r>
            <a:r>
              <a:rPr lang="en-US" sz="2800" b="1" dirty="0" err="1">
                <a:latin typeface="Arial" panose="020B0604020202020204" pitchFamily="34" charset="0"/>
                <a:ea typeface="Arial" pitchFamily="-60" charset="0"/>
                <a:cs typeface="Arial" panose="020B0604020202020204" pitchFamily="34" charset="0"/>
              </a:rPr>
              <a:t>Organisational</a:t>
            </a:r>
            <a:r>
              <a:rPr lang="en-US" sz="2800" b="1" dirty="0">
                <a:latin typeface="Arial" panose="020B0604020202020204" pitchFamily="34" charset="0"/>
                <a:ea typeface="Arial" pitchFamily="-60" charset="0"/>
                <a:cs typeface="Arial" panose="020B0604020202020204" pitchFamily="34" charset="0"/>
              </a:rPr>
              <a:t> Culture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3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1899634" y="2437471"/>
            <a:ext cx="6874933" cy="3873500"/>
          </a:xfrm>
          <a:prstGeom prst="rect">
            <a:avLst/>
          </a:prstGeom>
          <a:noFill/>
          <a:ln>
            <a:miter lim="800000"/>
            <a:headEnd/>
            <a:tailEnd/>
          </a:ln>
        </p:spPr>
        <p:txBody>
          <a:bodyPr vert="horz" lIns="91440" tIns="45720" rIns="91440" bIns="45720" rtlCol="0">
            <a:prstTxWarp prst="textNoShape">
              <a:avLst/>
            </a:prstTxWarp>
            <a:normAutofit fontScale="550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endParaRPr lang="en-GB" sz="1600" i="1" dirty="0"/>
          </a:p>
          <a:p>
            <a:pPr marL="0" indent="0" algn="r">
              <a:buFont typeface="Wingdings" panose="05000000000000000000" pitchFamily="2" charset="2"/>
              <a:buNone/>
            </a:pPr>
            <a:r>
              <a:rPr lang="en-GB" sz="1600" i="1" dirty="0"/>
              <a:t>Source</a:t>
            </a:r>
            <a:r>
              <a:rPr lang="en-GB" sz="1600" dirty="0"/>
              <a:t>: </a:t>
            </a:r>
          </a:p>
          <a:p>
            <a:pPr marL="0" indent="0" algn="r">
              <a:buFont typeface="Wingdings" panose="05000000000000000000" pitchFamily="2" charset="2"/>
              <a:buNone/>
            </a:pPr>
            <a:r>
              <a:rPr lang="en-GB" sz="1600" dirty="0"/>
              <a:t>Johnson, Scholes and </a:t>
            </a:r>
          </a:p>
          <a:p>
            <a:pPr marL="0" indent="0" algn="r">
              <a:buFont typeface="Wingdings" panose="05000000000000000000" pitchFamily="2" charset="2"/>
              <a:buNone/>
            </a:pPr>
            <a:r>
              <a:rPr lang="en-GB" sz="1600" dirty="0"/>
              <a:t>Whittington (2005)</a:t>
            </a:r>
            <a:br>
              <a:rPr lang="en-GB" sz="1600" dirty="0"/>
            </a:br>
            <a:endParaRPr lang="en-GB" sz="1600" dirty="0"/>
          </a:p>
          <a:p>
            <a:pPr marL="0" indent="0">
              <a:buFontTx/>
              <a:buNone/>
            </a:pPr>
            <a:endParaRPr lang="en-GB" sz="2000" dirty="0"/>
          </a:p>
        </p:txBody>
      </p:sp>
      <p:pic>
        <p:nvPicPr>
          <p:cNvPr id="3" name="Picture 7" descr="F:\Powerpoint\pe_uk\PE105-Mullins\Final_Files\GIF\ch19\C19NF001.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181286" y="2143381"/>
            <a:ext cx="4059239" cy="4400352"/>
          </a:xfrm>
          <a:prstGeom prst="rect">
            <a:avLst/>
          </a:prstGeom>
          <a:noFill/>
        </p:spPr>
      </p:pic>
      <p:sp>
        <p:nvSpPr>
          <p:cNvPr id="4" name="TextBox 3"/>
          <p:cNvSpPr txBox="1"/>
          <p:nvPr/>
        </p:nvSpPr>
        <p:spPr>
          <a:xfrm>
            <a:off x="1668975" y="2580204"/>
            <a:ext cx="2347648" cy="3477875"/>
          </a:xfrm>
          <a:prstGeom prst="rect">
            <a:avLst/>
          </a:prstGeom>
          <a:solidFill>
            <a:srgbClr val="FFC000"/>
          </a:solidFill>
        </p:spPr>
        <p:txBody>
          <a:bodyPr wrap="square" rtlCol="0">
            <a:spAutoFit/>
          </a:bodyPr>
          <a:lstStyle/>
          <a:p>
            <a:r>
              <a:rPr lang="en-US" sz="2000" dirty="0">
                <a:latin typeface="Calibri" pitchFamily="34" charset="0"/>
              </a:rPr>
              <a:t>Individuals will be drawn to and gain job satisfaction if their attributes and values are consistent with the </a:t>
            </a:r>
            <a:r>
              <a:rPr lang="en-US" sz="2000" dirty="0" err="1">
                <a:latin typeface="Calibri" pitchFamily="34" charset="0"/>
              </a:rPr>
              <a:t>organisation’s</a:t>
            </a:r>
            <a:r>
              <a:rPr lang="en-US" sz="2000" dirty="0">
                <a:latin typeface="Calibri" pitchFamily="34" charset="0"/>
              </a:rPr>
              <a:t> culture, however it is perceived by the individual.</a:t>
            </a:r>
          </a:p>
          <a:p>
            <a:r>
              <a:rPr lang="en-US" sz="2000" dirty="0">
                <a:latin typeface="Calibri" pitchFamily="34" charset="0"/>
              </a:rPr>
              <a:t>AGREE / DISAGREE?</a:t>
            </a:r>
            <a:endParaRPr lang="en-US" sz="2000" dirty="0"/>
          </a:p>
        </p:txBody>
      </p:sp>
      <p:sp>
        <p:nvSpPr>
          <p:cNvPr id="5" name="TextBox 4"/>
          <p:cNvSpPr txBox="1"/>
          <p:nvPr/>
        </p:nvSpPr>
        <p:spPr>
          <a:xfrm>
            <a:off x="8569851" y="2580204"/>
            <a:ext cx="1813606" cy="2862322"/>
          </a:xfrm>
          <a:prstGeom prst="rect">
            <a:avLst/>
          </a:prstGeom>
          <a:solidFill>
            <a:srgbClr val="FFC000"/>
          </a:solidFill>
        </p:spPr>
        <p:txBody>
          <a:bodyPr wrap="square" rtlCol="0">
            <a:spAutoFit/>
          </a:bodyPr>
          <a:lstStyle/>
          <a:p>
            <a:r>
              <a:rPr lang="en-US" sz="2000" dirty="0">
                <a:latin typeface="Calibri" pitchFamily="34" charset="0"/>
              </a:rPr>
              <a:t>How do you define the characteristics?</a:t>
            </a:r>
          </a:p>
          <a:p>
            <a:endParaRPr lang="en-US" sz="2000" dirty="0">
              <a:latin typeface="Calibri" pitchFamily="34" charset="0"/>
            </a:endParaRPr>
          </a:p>
          <a:p>
            <a:r>
              <a:rPr lang="en-US" sz="2000" dirty="0">
                <a:latin typeface="Calibri" pitchFamily="34" charset="0"/>
              </a:rPr>
              <a:t>How do you measure the characteristics</a:t>
            </a:r>
          </a:p>
          <a:p>
            <a:endParaRPr lang="en-US" sz="2000" dirty="0">
              <a:latin typeface="Calibri" pitchFamily="34" charset="0"/>
            </a:endParaRPr>
          </a:p>
          <a:p>
            <a:endParaRPr lang="en-US" sz="2000" dirty="0"/>
          </a:p>
        </p:txBody>
      </p:sp>
      <p:sp>
        <p:nvSpPr>
          <p:cNvPr id="6" name="Rectangle 5"/>
          <p:cNvSpPr/>
          <p:nvPr/>
        </p:nvSpPr>
        <p:spPr>
          <a:xfrm>
            <a:off x="281575" y="462498"/>
            <a:ext cx="4850943" cy="523220"/>
          </a:xfrm>
          <a:prstGeom prst="rect">
            <a:avLst/>
          </a:prstGeom>
        </p:spPr>
        <p:txBody>
          <a:bodyPr wrap="none">
            <a:spAutoFit/>
          </a:bodyPr>
          <a:lstStyle/>
          <a:p>
            <a:r>
              <a:rPr lang="en-US" sz="2800" b="1" dirty="0" err="1">
                <a:latin typeface="Arial" panose="020B0604020202020204" pitchFamily="34" charset="0"/>
                <a:ea typeface="Arial" pitchFamily="-60" charset="0"/>
                <a:cs typeface="Arial" panose="020B0604020202020204" pitchFamily="34" charset="0"/>
              </a:rPr>
              <a:t>Analysing</a:t>
            </a:r>
            <a:r>
              <a:rPr lang="en-US" sz="2800" b="1" dirty="0">
                <a:latin typeface="Arial" panose="020B0604020202020204" pitchFamily="34" charset="0"/>
                <a:ea typeface="Arial" pitchFamily="-60" charset="0"/>
                <a:cs typeface="Arial" panose="020B0604020202020204" pitchFamily="34" charset="0"/>
              </a:rPr>
              <a:t> the Cultural Web</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01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4.png"/>
          <p:cNvPicPr>
            <a:picLocks noChangeAspect="1"/>
          </p:cNvPicPr>
          <p:nvPr/>
        </p:nvPicPr>
        <p:blipFill rotWithShape="1">
          <a:blip r:embed="rId2">
            <a:clrChange>
              <a:clrFrom>
                <a:srgbClr val="FFFFFF"/>
              </a:clrFrom>
              <a:clrTo>
                <a:srgbClr val="FFFFFF">
                  <a:alpha val="0"/>
                </a:srgbClr>
              </a:clrTo>
            </a:clrChange>
          </a:blip>
          <a:srcRect l="10463" t="22343" r="9817" b="3138"/>
          <a:stretch/>
        </p:blipFill>
        <p:spPr>
          <a:xfrm>
            <a:off x="1969337" y="2524258"/>
            <a:ext cx="6882063" cy="4010527"/>
          </a:xfrm>
          <a:prstGeom prst="rect">
            <a:avLst/>
          </a:prstGeom>
        </p:spPr>
      </p:pic>
      <p:sp>
        <p:nvSpPr>
          <p:cNvPr id="3" name="Text Placeholder 1"/>
          <p:cNvSpPr txBox="1">
            <a:spLocks/>
          </p:cNvSpPr>
          <p:nvPr/>
        </p:nvSpPr>
        <p:spPr bwMode="auto">
          <a:xfrm>
            <a:off x="1273293" y="2832713"/>
            <a:ext cx="6932224" cy="3873500"/>
          </a:xfrm>
          <a:prstGeom prst="rect">
            <a:avLst/>
          </a:prstGeom>
          <a:noFill/>
          <a:ln>
            <a:miter lim="800000"/>
            <a:headEnd/>
            <a:tailEnd/>
          </a:ln>
        </p:spPr>
        <p:txBody>
          <a:bodyPr vert="horz" lIns="91440" tIns="45720" rIns="91440" bIns="45720" rtlCol="0">
            <a:prstTxWarp prst="textNoShape">
              <a:avLst/>
            </a:prstTxWarp>
            <a:normAutofit fontScale="850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1600" dirty="0"/>
          </a:p>
          <a:p>
            <a:pPr marL="0" indent="0">
              <a:buFontTx/>
              <a:buNone/>
            </a:pPr>
            <a:endParaRPr lang="en-GB" sz="1600" dirty="0"/>
          </a:p>
          <a:p>
            <a:pPr marL="0" indent="0">
              <a:buFontTx/>
              <a:buNone/>
            </a:pPr>
            <a:r>
              <a:rPr lang="en-GB" sz="1600" dirty="0"/>
              <a:t>Source: </a:t>
            </a:r>
          </a:p>
          <a:p>
            <a:pPr marL="0" indent="0">
              <a:buFontTx/>
              <a:buNone/>
            </a:pPr>
            <a:r>
              <a:rPr lang="en-GB" sz="1600" dirty="0" err="1"/>
              <a:t>Center</a:t>
            </a:r>
            <a:r>
              <a:rPr lang="en-GB" sz="1600" dirty="0"/>
              <a:t> for Creative Leadership (2008)</a:t>
            </a:r>
          </a:p>
          <a:p>
            <a:pPr marL="0" indent="0">
              <a:buFontTx/>
              <a:buNone/>
            </a:pPr>
            <a:endParaRPr lang="en-GB" sz="2000" dirty="0"/>
          </a:p>
        </p:txBody>
      </p:sp>
      <p:pic>
        <p:nvPicPr>
          <p:cNvPr id="4" name="Picture 3" descr="Picture 4.png"/>
          <p:cNvPicPr>
            <a:picLocks noChangeAspect="1"/>
          </p:cNvPicPr>
          <p:nvPr/>
        </p:nvPicPr>
        <p:blipFill rotWithShape="1">
          <a:blip r:embed="rId2">
            <a:clrChange>
              <a:clrFrom>
                <a:srgbClr val="FFFFFF"/>
              </a:clrFrom>
              <a:clrTo>
                <a:srgbClr val="FFFFFF">
                  <a:alpha val="0"/>
                </a:srgbClr>
              </a:clrTo>
            </a:clrChange>
          </a:blip>
          <a:srcRect l="10463" t="5071" r="9817" b="78959"/>
          <a:stretch/>
        </p:blipFill>
        <p:spPr>
          <a:xfrm>
            <a:off x="2399230" y="1827324"/>
            <a:ext cx="6882063" cy="859515"/>
          </a:xfrm>
          <a:prstGeom prst="rect">
            <a:avLst/>
          </a:prstGeom>
        </p:spPr>
      </p:pic>
      <p:sp>
        <p:nvSpPr>
          <p:cNvPr id="5" name="Rectangle 4"/>
          <p:cNvSpPr/>
          <p:nvPr/>
        </p:nvSpPr>
        <p:spPr>
          <a:xfrm>
            <a:off x="163687" y="475376"/>
            <a:ext cx="4240263" cy="523220"/>
          </a:xfrm>
          <a:prstGeom prst="rect">
            <a:avLst/>
          </a:prstGeom>
        </p:spPr>
        <p:txBody>
          <a:bodyPr wrap="none">
            <a:spAutoFit/>
          </a:bodyPr>
          <a:lstStyle/>
          <a:p>
            <a:r>
              <a:rPr lang="en-US" sz="2800" b="1" u="sng" dirty="0">
                <a:solidFill>
                  <a:srgbClr val="C00000"/>
                </a:solidFill>
                <a:latin typeface="Arial" panose="020B0604020202020204" pitchFamily="34" charset="0"/>
                <a:ea typeface="Arial" pitchFamily="-60" charset="0"/>
                <a:cs typeface="Arial" panose="020B0604020202020204" pitchFamily="34" charset="0"/>
              </a:rPr>
              <a:t>What </a:t>
            </a:r>
            <a:r>
              <a:rPr lang="en-US" sz="2800" b="1" dirty="0">
                <a:latin typeface="Arial" panose="020B0604020202020204" pitchFamily="34" charset="0"/>
                <a:ea typeface="Arial" pitchFamily="-60" charset="0"/>
                <a:cs typeface="Arial" panose="020B0604020202020204" pitchFamily="34" charset="0"/>
              </a:rPr>
              <a:t>influences culture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06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152400" y="2848895"/>
            <a:ext cx="6932224" cy="3873500"/>
          </a:xfrm>
          <a:prstGeom prst="rect">
            <a:avLst/>
          </a:prstGeom>
          <a:noFill/>
          <a:ln>
            <a:miter lim="800000"/>
            <a:headEnd/>
            <a:tailEnd/>
          </a:ln>
        </p:spPr>
        <p:txBody>
          <a:bodyPr vert="horz" lIns="91440" tIns="45720" rIns="91440" bIns="45720" rtlCol="0">
            <a:prstTxWarp prst="textNoShape">
              <a:avLst/>
            </a:prstTxWarp>
            <a:normAutofit fontScale="850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2000" dirty="0"/>
          </a:p>
          <a:p>
            <a:pPr marL="0" indent="0">
              <a:buFontTx/>
              <a:buNone/>
            </a:pPr>
            <a:endParaRPr lang="en-GB" sz="1600" dirty="0"/>
          </a:p>
          <a:p>
            <a:pPr marL="0" indent="0">
              <a:buFontTx/>
              <a:buNone/>
            </a:pPr>
            <a:endParaRPr lang="en-GB" sz="1600" dirty="0"/>
          </a:p>
          <a:p>
            <a:pPr marL="0" indent="0">
              <a:buFontTx/>
              <a:buNone/>
            </a:pPr>
            <a:r>
              <a:rPr lang="en-GB" sz="1600" dirty="0"/>
              <a:t>Source: </a:t>
            </a:r>
          </a:p>
          <a:p>
            <a:pPr marL="0" indent="0">
              <a:buFontTx/>
              <a:buNone/>
            </a:pPr>
            <a:r>
              <a:rPr lang="en-GB" sz="1600" dirty="0" err="1"/>
              <a:t>Center</a:t>
            </a:r>
            <a:r>
              <a:rPr lang="en-GB" sz="1600" dirty="0"/>
              <a:t> for Creative Leadership (2008)</a:t>
            </a:r>
          </a:p>
          <a:p>
            <a:pPr marL="0" indent="0">
              <a:buFontTx/>
              <a:buNone/>
            </a:pPr>
            <a:endParaRPr lang="en-GB" sz="2000" dirty="0"/>
          </a:p>
        </p:txBody>
      </p:sp>
      <p:sp>
        <p:nvSpPr>
          <p:cNvPr id="3" name="Title 2"/>
          <p:cNvSpPr txBox="1">
            <a:spLocks/>
          </p:cNvSpPr>
          <p:nvPr/>
        </p:nvSpPr>
        <p:spPr bwMode="auto">
          <a:xfrm>
            <a:off x="457200" y="274638"/>
            <a:ext cx="8185150"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800" dirty="0">
                <a:ea typeface="Arial" pitchFamily="-60" charset="0"/>
                <a:cs typeface="Arial" pitchFamily="-60" charset="0"/>
              </a:rPr>
              <a:t>Influencing culture: </a:t>
            </a:r>
            <a:r>
              <a:rPr lang="en-US" sz="2800" u="sng" dirty="0">
                <a:solidFill>
                  <a:srgbClr val="C00000"/>
                </a:solidFill>
                <a:ea typeface="Arial" pitchFamily="-60" charset="0"/>
                <a:cs typeface="Arial" pitchFamily="-60" charset="0"/>
              </a:rPr>
              <a:t>Future</a:t>
            </a:r>
            <a:r>
              <a:rPr lang="en-US" sz="2800" dirty="0">
                <a:ea typeface="Arial" pitchFamily="-60" charset="0"/>
                <a:cs typeface="Arial" pitchFamily="-60" charset="0"/>
              </a:rPr>
              <a:t> priorities</a:t>
            </a:r>
          </a:p>
        </p:txBody>
      </p:sp>
      <p:pic>
        <p:nvPicPr>
          <p:cNvPr id="4" name="Picture 3" descr="Picture 5.png"/>
          <p:cNvPicPr>
            <a:picLocks noChangeAspect="1"/>
          </p:cNvPicPr>
          <p:nvPr/>
        </p:nvPicPr>
        <p:blipFill rotWithShape="1">
          <a:blip r:embed="rId2">
            <a:clrChange>
              <a:clrFrom>
                <a:srgbClr val="FFFFFF"/>
              </a:clrFrom>
              <a:clrTo>
                <a:srgbClr val="FFFFFF">
                  <a:alpha val="0"/>
                </a:srgbClr>
              </a:clrTo>
            </a:clrChange>
          </a:blip>
          <a:srcRect b="85229"/>
          <a:stretch/>
        </p:blipFill>
        <p:spPr>
          <a:xfrm>
            <a:off x="0" y="1298241"/>
            <a:ext cx="6879281" cy="625774"/>
          </a:xfrm>
          <a:prstGeom prst="rect">
            <a:avLst/>
          </a:prstGeom>
        </p:spPr>
      </p:pic>
      <p:pic>
        <p:nvPicPr>
          <p:cNvPr id="5" name="Picture 4" descr="Picture 5.png"/>
          <p:cNvPicPr>
            <a:picLocks noChangeAspect="1"/>
          </p:cNvPicPr>
          <p:nvPr/>
        </p:nvPicPr>
        <p:blipFill rotWithShape="1">
          <a:blip r:embed="rId2">
            <a:clrChange>
              <a:clrFrom>
                <a:srgbClr val="FFFFFF"/>
              </a:clrFrom>
              <a:clrTo>
                <a:srgbClr val="FFFFFF">
                  <a:alpha val="0"/>
                </a:srgbClr>
              </a:clrTo>
            </a:clrChange>
          </a:blip>
          <a:srcRect l="8462" t="18544" r="5970"/>
          <a:stretch/>
        </p:blipFill>
        <p:spPr>
          <a:xfrm>
            <a:off x="1754747" y="1505779"/>
            <a:ext cx="8458200" cy="4958612"/>
          </a:xfrm>
          <a:prstGeom prst="rect">
            <a:avLst/>
          </a:prstGeom>
        </p:spPr>
      </p:pic>
    </p:spTree>
    <p:extLst>
      <p:ext uri="{BB962C8B-B14F-4D97-AF65-F5344CB8AC3E}">
        <p14:creationId xmlns:p14="http://schemas.microsoft.com/office/powerpoint/2010/main" val="376521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57200" y="3454919"/>
            <a:ext cx="8185150" cy="1725986"/>
          </a:xfrm>
          <a:prstGeom prst="rect">
            <a:avLst/>
          </a:prstGeom>
          <a:noFill/>
          <a:ln>
            <a:miter lim="800000"/>
            <a:headEnd/>
            <a:tailEnd/>
          </a:ln>
        </p:spPr>
        <p:txBody>
          <a:bodyPr vert="horz" lIns="91440" tIns="45720" rIns="91440" bIns="45720" rtlCol="0" anchor="ctr">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b="1" dirty="0">
                <a:solidFill>
                  <a:schemeClr val="tx1"/>
                </a:solidFill>
                <a:latin typeface="Arial" panose="020B0604020202020204" pitchFamily="34" charset="0"/>
                <a:cs typeface="Arial" panose="020B0604020202020204" pitchFamily="34" charset="0"/>
              </a:rPr>
              <a:t>IDENTIFY:</a:t>
            </a:r>
            <a:r>
              <a:rPr lang="en-GB" sz="2000" dirty="0">
                <a:solidFill>
                  <a:schemeClr val="tx1"/>
                </a:solidFill>
                <a:latin typeface="Arial" panose="020B0604020202020204" pitchFamily="34" charset="0"/>
                <a:cs typeface="Arial" panose="020B0604020202020204" pitchFamily="34" charset="0"/>
              </a:rPr>
              <a:t> your Belbin Profile using the Belbin profiler in Unit 4.</a:t>
            </a:r>
          </a:p>
          <a:p>
            <a:pPr algn="l"/>
            <a:endParaRPr lang="en-GB" sz="2000" dirty="0">
              <a:solidFill>
                <a:schemeClr val="tx1"/>
              </a:solidFill>
              <a:latin typeface="Arial" panose="020B0604020202020204" pitchFamily="34" charset="0"/>
              <a:cs typeface="Arial" panose="020B0604020202020204" pitchFamily="34" charset="0"/>
            </a:endParaRPr>
          </a:p>
          <a:p>
            <a:pPr algn="l"/>
            <a:r>
              <a:rPr lang="en-GB" sz="2000" b="1" dirty="0">
                <a:solidFill>
                  <a:schemeClr val="tx1"/>
                </a:solidFill>
                <a:latin typeface="Arial" panose="020B0604020202020204" pitchFamily="34" charset="0"/>
                <a:cs typeface="Arial" panose="020B0604020202020204" pitchFamily="34" charset="0"/>
              </a:rPr>
              <a:t>READ: </a:t>
            </a:r>
            <a:r>
              <a:rPr lang="en-GB" sz="2000" dirty="0">
                <a:solidFill>
                  <a:schemeClr val="tx1"/>
                </a:solidFill>
                <a:latin typeface="Arial" panose="020B0604020202020204" pitchFamily="34" charset="0"/>
                <a:cs typeface="Arial" panose="020B0604020202020204" pitchFamily="34" charset="0"/>
              </a:rPr>
              <a:t>Buckingham, M. (2005), What Great Managers Do, </a:t>
            </a:r>
            <a:r>
              <a:rPr lang="en-GB" sz="2000" i="1" dirty="0">
                <a:solidFill>
                  <a:schemeClr val="tx1"/>
                </a:solidFill>
                <a:latin typeface="Arial" panose="020B0604020202020204" pitchFamily="34" charset="0"/>
                <a:cs typeface="Arial" panose="020B0604020202020204" pitchFamily="34" charset="0"/>
              </a:rPr>
              <a:t>Harvard Business Review</a:t>
            </a:r>
            <a:r>
              <a:rPr lang="en-GB" sz="2000" dirty="0">
                <a:solidFill>
                  <a:schemeClr val="tx1"/>
                </a:solidFill>
                <a:latin typeface="Arial" panose="020B0604020202020204" pitchFamily="34" charset="0"/>
                <a:cs typeface="Arial" panose="020B0604020202020204" pitchFamily="34" charset="0"/>
              </a:rPr>
              <a:t>; Mar2005, Vol. 83 Issue 3, p70-79  (in unit 4)</a:t>
            </a:r>
          </a:p>
          <a:p>
            <a:pPr algn="l"/>
            <a:endParaRPr lang="en-US" sz="2000" dirty="0">
              <a:solidFill>
                <a:schemeClr val="tx1"/>
              </a:solidFill>
              <a:latin typeface="Arial" panose="020B0604020202020204" pitchFamily="34" charset="0"/>
              <a:cs typeface="Arial" panose="020B0604020202020204" pitchFamily="34" charset="0"/>
            </a:endParaRPr>
          </a:p>
          <a:p>
            <a:pPr algn="l"/>
            <a:endParaRPr lang="en-GB" sz="2000" dirty="0">
              <a:solidFill>
                <a:schemeClr val="tx1"/>
              </a:solidFill>
              <a:latin typeface="Arial" panose="020B0604020202020204" pitchFamily="34" charset="0"/>
              <a:cs typeface="Arial" panose="020B0604020202020204" pitchFamily="34" charset="0"/>
            </a:endParaRPr>
          </a:p>
          <a:p>
            <a:pPr>
              <a:buFont typeface="Arial"/>
              <a:buChar char="•"/>
            </a:pPr>
            <a:endParaRPr lang="en-US" sz="2000" dirty="0">
              <a:ea typeface="ＭＳ Ｐゴシック" pitchFamily="-60" charset="-128"/>
              <a:cs typeface="ＭＳ Ｐゴシック" pitchFamily="-60" charset="-128"/>
            </a:endParaRPr>
          </a:p>
          <a:p>
            <a:pPr>
              <a:buFont typeface="Arial"/>
              <a:buChar char="•"/>
            </a:pPr>
            <a:endParaRPr lang="en-US" sz="2000" b="1" dirty="0">
              <a:solidFill>
                <a:srgbClr val="002060"/>
              </a:solidFill>
              <a:ea typeface="ＭＳ Ｐゴシック" pitchFamily="-60" charset="-128"/>
              <a:cs typeface="ＭＳ Ｐゴシック" pitchFamily="-60" charset="-128"/>
            </a:endParaRPr>
          </a:p>
        </p:txBody>
      </p:sp>
      <p:sp>
        <p:nvSpPr>
          <p:cNvPr id="3" name="Title 2"/>
          <p:cNvSpPr txBox="1">
            <a:spLocks/>
          </p:cNvSpPr>
          <p:nvPr/>
        </p:nvSpPr>
        <p:spPr bwMode="auto">
          <a:xfrm>
            <a:off x="457200" y="429185"/>
            <a:ext cx="8185150" cy="973137"/>
          </a:xfrm>
          <a:prstGeom prst="rect">
            <a:avLst/>
          </a:prstGeom>
          <a:noFill/>
          <a:ln>
            <a:miter lim="800000"/>
            <a:headEnd/>
            <a:tailEnd/>
          </a:ln>
        </p:spPr>
        <p:txBody>
          <a:bodyPr>
            <a:prstTxWarp prst="textNoShape">
              <a:avLst/>
            </a:prstTxWarp>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3200" dirty="0">
                <a:ea typeface="Arial" pitchFamily="-60" charset="0"/>
                <a:cs typeface="Arial" pitchFamily="-60" charset="0"/>
              </a:rPr>
              <a:t>What you need to do before </a:t>
            </a:r>
            <a:br>
              <a:rPr lang="en-US" sz="3200" dirty="0">
                <a:ea typeface="Arial" pitchFamily="-60" charset="0"/>
                <a:cs typeface="Arial" pitchFamily="-60" charset="0"/>
              </a:rPr>
            </a:br>
            <a:r>
              <a:rPr lang="en-US" sz="3200" dirty="0">
                <a:ea typeface="Arial" pitchFamily="-60" charset="0"/>
                <a:cs typeface="Arial" pitchFamily="-60" charset="0"/>
              </a:rPr>
              <a:t>Unit 4 next week</a:t>
            </a:r>
          </a:p>
        </p:txBody>
      </p:sp>
    </p:spTree>
    <p:extLst>
      <p:ext uri="{BB962C8B-B14F-4D97-AF65-F5344CB8AC3E}">
        <p14:creationId xmlns:p14="http://schemas.microsoft.com/office/powerpoint/2010/main" val="308781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57199" y="1595437"/>
            <a:ext cx="11056513" cy="5024303"/>
          </a:xfrm>
          <a:prstGeom prst="rect">
            <a:avLst/>
          </a:prstGeom>
          <a:noFill/>
          <a:ln>
            <a:miter lim="800000"/>
            <a:headEnd/>
            <a:tailEnd/>
          </a:ln>
        </p:spPr>
        <p:txBody>
          <a:bodyPr vert="horz" lIns="91440" tIns="45720" rIns="91440" bIns="45720" rtlCol="0" anchor="ctr">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chemeClr val="tx1"/>
                </a:solidFill>
                <a:latin typeface="Arial" panose="020B0604020202020204" pitchFamily="34" charset="0"/>
                <a:ea typeface="ＭＳ Ｐゴシック" pitchFamily="-60" charset="-128"/>
                <a:cs typeface="Arial" panose="020B0604020202020204" pitchFamily="34" charset="0"/>
              </a:rPr>
              <a:t>In our next </a:t>
            </a:r>
            <a:r>
              <a:rPr lang="en-US" sz="2000" b="1" dirty="0" err="1">
                <a:solidFill>
                  <a:schemeClr val="tx1"/>
                </a:solidFill>
                <a:latin typeface="Arial" panose="020B0604020202020204" pitchFamily="34" charset="0"/>
                <a:ea typeface="ＭＳ Ｐゴシック" pitchFamily="-60" charset="-128"/>
                <a:cs typeface="Arial" panose="020B0604020202020204" pitchFamily="34" charset="0"/>
              </a:rPr>
              <a:t>Knowledgecast</a:t>
            </a:r>
            <a:r>
              <a:rPr lang="en-US" sz="2000" b="1" dirty="0">
                <a:solidFill>
                  <a:schemeClr val="tx1"/>
                </a:solidFill>
                <a:latin typeface="Arial" panose="020B0604020202020204" pitchFamily="34" charset="0"/>
                <a:ea typeface="ＭＳ Ｐゴシック" pitchFamily="-60" charset="-128"/>
                <a:cs typeface="Arial" panose="020B0604020202020204" pitchFamily="34" charset="0"/>
              </a:rPr>
              <a:t>, we will:</a:t>
            </a:r>
          </a:p>
          <a:p>
            <a:pPr algn="l">
              <a:buFont typeface="Arial"/>
              <a:buChar char="•"/>
            </a:pPr>
            <a:endParaRPr lang="en-US" sz="2000" b="1" dirty="0">
              <a:solidFill>
                <a:schemeClr val="tx1"/>
              </a:solidFill>
              <a:latin typeface="Arial" panose="020B0604020202020204" pitchFamily="34" charset="0"/>
              <a:ea typeface="ＭＳ Ｐゴシック" pitchFamily="-60" charset="-128"/>
              <a:cs typeface="Arial" panose="020B0604020202020204" pitchFamily="34" charset="0"/>
            </a:endParaRPr>
          </a:p>
          <a:p>
            <a:pPr marL="342900" indent="-342900" algn="l">
              <a:buFont typeface="Arial" panose="020B0604020202020204" pitchFamily="34" charset="0"/>
              <a:buChar char="•"/>
            </a:pPr>
            <a:r>
              <a:rPr lang="en-US" sz="2000" dirty="0" err="1">
                <a:solidFill>
                  <a:schemeClr val="tx1"/>
                </a:solidFill>
                <a:latin typeface="Arial" panose="020B0604020202020204" pitchFamily="34" charset="0"/>
                <a:cs typeface="Arial" panose="020B0604020202020204" pitchFamily="34" charset="0"/>
              </a:rPr>
              <a:t>Analyse</a:t>
            </a:r>
            <a:r>
              <a:rPr lang="en-US" sz="2000" dirty="0">
                <a:solidFill>
                  <a:schemeClr val="tx1"/>
                </a:solidFill>
                <a:latin typeface="Arial" panose="020B0604020202020204" pitchFamily="34" charset="0"/>
                <a:cs typeface="Arial" panose="020B0604020202020204" pitchFamily="34" charset="0"/>
              </a:rPr>
              <a:t> current research on the role of leadership in relation to managing change</a:t>
            </a:r>
            <a:endParaRPr lang="en-GB"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Critically evaluate techniques to address and overcome resistance to change</a:t>
            </a:r>
            <a:endParaRPr lang="en-GB"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Critically evaluate an incident of strategic </a:t>
            </a:r>
            <a:r>
              <a:rPr lang="en-US" sz="2000" dirty="0" err="1">
                <a:solidFill>
                  <a:schemeClr val="tx1"/>
                </a:solidFill>
                <a:latin typeface="Arial" panose="020B0604020202020204" pitchFamily="34" charset="0"/>
                <a:cs typeface="Arial" panose="020B0604020202020204" pitchFamily="34" charset="0"/>
              </a:rPr>
              <a:t>organisational</a:t>
            </a:r>
            <a:r>
              <a:rPr lang="en-US" sz="2000" dirty="0">
                <a:solidFill>
                  <a:schemeClr val="tx1"/>
                </a:solidFill>
                <a:latin typeface="Arial" panose="020B0604020202020204" pitchFamily="34" charset="0"/>
                <a:cs typeface="Arial" panose="020B0604020202020204" pitchFamily="34" charset="0"/>
              </a:rPr>
              <a:t> change by exploring the role of leadership </a:t>
            </a:r>
            <a:endParaRPr lang="en-GB" sz="2000" dirty="0">
              <a:solidFill>
                <a:schemeClr val="tx1"/>
              </a:solidFill>
              <a:latin typeface="Arial" panose="020B0604020202020204" pitchFamily="34" charset="0"/>
              <a:cs typeface="Arial" panose="020B0604020202020204" pitchFamily="34" charset="0"/>
            </a:endParaRPr>
          </a:p>
          <a:p>
            <a:pPr algn="l"/>
            <a:endParaRPr lang="en-US" sz="2000" dirty="0">
              <a:solidFill>
                <a:schemeClr val="tx1"/>
              </a:solidFill>
              <a:latin typeface="Arial" panose="020B0604020202020204" pitchFamily="34" charset="0"/>
              <a:cs typeface="Arial" panose="020B0604020202020204" pitchFamily="34" charset="0"/>
            </a:endParaRPr>
          </a:p>
          <a:p>
            <a:endParaRPr lang="en-GB" sz="2000" dirty="0"/>
          </a:p>
          <a:p>
            <a:pPr>
              <a:buFont typeface="Arial"/>
              <a:buChar char="•"/>
            </a:pPr>
            <a:endParaRPr lang="en-US" sz="2000" dirty="0">
              <a:ea typeface="ＭＳ Ｐゴシック" pitchFamily="-60" charset="-128"/>
              <a:cs typeface="ＭＳ Ｐゴシック" pitchFamily="-60" charset="-128"/>
            </a:endParaRPr>
          </a:p>
          <a:p>
            <a:pPr>
              <a:buFont typeface="Arial"/>
              <a:buChar char="•"/>
            </a:pPr>
            <a:endParaRPr lang="en-US" sz="2000" b="1" dirty="0">
              <a:solidFill>
                <a:srgbClr val="002060"/>
              </a:solidFill>
              <a:ea typeface="ＭＳ Ｐゴシック" pitchFamily="-60" charset="-128"/>
              <a:cs typeface="ＭＳ Ｐゴシック" pitchFamily="-60" charset="-128"/>
            </a:endParaRPr>
          </a:p>
        </p:txBody>
      </p:sp>
      <p:sp>
        <p:nvSpPr>
          <p:cNvPr id="3" name="Title 2"/>
          <p:cNvSpPr txBox="1">
            <a:spLocks/>
          </p:cNvSpPr>
          <p:nvPr/>
        </p:nvSpPr>
        <p:spPr bwMode="auto">
          <a:xfrm>
            <a:off x="109470" y="416306"/>
            <a:ext cx="8185150" cy="973137"/>
          </a:xfrm>
          <a:prstGeom prst="rect">
            <a:avLst/>
          </a:prstGeom>
          <a:noFill/>
          <a:ln>
            <a:miter lim="800000"/>
            <a:headEnd/>
            <a:tailEnd/>
          </a:ln>
        </p:spPr>
        <p:txBody>
          <a:bodyPr>
            <a:prstTxWarp prst="textNoShape">
              <a:avLst/>
            </a:prstTxWarp>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3200" dirty="0">
                <a:ea typeface="Arial" pitchFamily="-60" charset="0"/>
                <a:cs typeface="Arial" pitchFamily="-60" charset="0"/>
              </a:rPr>
              <a:t>What are we going to cover next?</a:t>
            </a:r>
          </a:p>
        </p:txBody>
      </p:sp>
    </p:spTree>
    <p:extLst>
      <p:ext uri="{BB962C8B-B14F-4D97-AF65-F5344CB8AC3E}">
        <p14:creationId xmlns:p14="http://schemas.microsoft.com/office/powerpoint/2010/main" val="161421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57199" y="1595438"/>
            <a:ext cx="10966361" cy="4831120"/>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chemeClr val="tx1"/>
                </a:solidFill>
                <a:latin typeface="Arial" panose="020B0604020202020204" pitchFamily="34" charset="0"/>
                <a:cs typeface="Arial" panose="020B0604020202020204" pitchFamily="34" charset="0"/>
              </a:rPr>
              <a:t>As a result of today’s </a:t>
            </a:r>
            <a:r>
              <a:rPr lang="en-US" sz="2400" dirty="0" err="1">
                <a:solidFill>
                  <a:schemeClr val="tx1"/>
                </a:solidFill>
                <a:latin typeface="Arial" panose="020B0604020202020204" pitchFamily="34" charset="0"/>
                <a:cs typeface="Arial" panose="020B0604020202020204" pitchFamily="34" charset="0"/>
              </a:rPr>
              <a:t>Knowledgecast</a:t>
            </a:r>
            <a:r>
              <a:rPr lang="en-US" sz="2400" dirty="0">
                <a:solidFill>
                  <a:schemeClr val="tx1"/>
                </a:solidFill>
                <a:latin typeface="Arial" panose="020B0604020202020204" pitchFamily="34" charset="0"/>
                <a:cs typeface="Arial" panose="020B0604020202020204" pitchFamily="34" charset="0"/>
              </a:rPr>
              <a:t>, you should be able to:</a:t>
            </a:r>
          </a:p>
          <a:p>
            <a:pPr algn="just"/>
            <a:endParaRPr lang="en-US" sz="24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the factors that create the overt and covert aspects of organisational culture</a:t>
            </a:r>
          </a:p>
          <a:p>
            <a:pPr marL="342900" indent="-3429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Examine a range of frameworks that can be used to </a:t>
            </a:r>
            <a:r>
              <a:rPr lang="en-US" sz="2400" dirty="0" err="1">
                <a:solidFill>
                  <a:schemeClr val="tx1"/>
                </a:solidFill>
                <a:latin typeface="Arial" panose="020B0604020202020204" pitchFamily="34" charset="0"/>
                <a:cs typeface="Arial" panose="020B0604020202020204" pitchFamily="34" charset="0"/>
              </a:rPr>
              <a:t>analyse</a:t>
            </a:r>
            <a:r>
              <a:rPr lang="en-US" sz="2400" dirty="0">
                <a:solidFill>
                  <a:schemeClr val="tx1"/>
                </a:solidFill>
                <a:latin typeface="Arial" panose="020B0604020202020204" pitchFamily="34" charset="0"/>
                <a:cs typeface="Arial" panose="020B0604020202020204" pitchFamily="34" charset="0"/>
              </a:rPr>
              <a:t> and interrogate an organisation’s culture</a:t>
            </a:r>
          </a:p>
          <a:p>
            <a:pPr marL="342900" indent="-3429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Appraise the sources of power leaders can use to influence the development of </a:t>
            </a:r>
            <a:r>
              <a:rPr lang="en-US" sz="2400" dirty="0" err="1">
                <a:solidFill>
                  <a:schemeClr val="tx1"/>
                </a:solidFill>
                <a:latin typeface="Arial" panose="020B0604020202020204" pitchFamily="34" charset="0"/>
                <a:cs typeface="Arial" panose="020B0604020202020204" pitchFamily="34" charset="0"/>
              </a:rPr>
              <a:t>organisational</a:t>
            </a:r>
            <a:r>
              <a:rPr lang="en-US" sz="2400" dirty="0">
                <a:solidFill>
                  <a:schemeClr val="tx1"/>
                </a:solidFill>
                <a:latin typeface="Arial" panose="020B0604020202020204" pitchFamily="34" charset="0"/>
                <a:cs typeface="Arial" panose="020B0604020202020204" pitchFamily="34" charset="0"/>
              </a:rPr>
              <a:t> culture to affect the achievement of an organisation’s goals</a:t>
            </a:r>
            <a:endParaRPr lang="en-GB" sz="2400" dirty="0">
              <a:solidFill>
                <a:schemeClr val="tx1"/>
              </a:solidFill>
              <a:latin typeface="Arial" panose="020B0604020202020204" pitchFamily="34" charset="0"/>
              <a:cs typeface="Arial" panose="020B0604020202020204" pitchFamily="34" charset="0"/>
            </a:endParaRPr>
          </a:p>
          <a:p>
            <a:pPr algn="l"/>
            <a:endParaRPr lang="en-US" sz="2000" dirty="0">
              <a:solidFill>
                <a:schemeClr val="tx1"/>
              </a:solidFill>
              <a:latin typeface="Arial" panose="020B0604020202020204" pitchFamily="34" charset="0"/>
              <a:cs typeface="Arial" panose="020B0604020202020204" pitchFamily="34" charset="0"/>
            </a:endParaRPr>
          </a:p>
        </p:txBody>
      </p:sp>
      <p:sp>
        <p:nvSpPr>
          <p:cNvPr id="3" name="Title 2"/>
          <p:cNvSpPr txBox="1">
            <a:spLocks/>
          </p:cNvSpPr>
          <p:nvPr/>
        </p:nvSpPr>
        <p:spPr bwMode="auto">
          <a:xfrm>
            <a:off x="160986" y="442063"/>
            <a:ext cx="8185150" cy="9731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dirty="0">
                <a:latin typeface="Arial" pitchFamily="-60" charset="0"/>
                <a:ea typeface="Arial" pitchFamily="-60" charset="0"/>
                <a:cs typeface="Arial" pitchFamily="-60" charset="0"/>
              </a:rPr>
              <a:t>Today’s </a:t>
            </a:r>
            <a:r>
              <a:rPr lang="en-US" dirty="0" err="1">
                <a:latin typeface="Arial" pitchFamily="-60" charset="0"/>
                <a:ea typeface="Arial" pitchFamily="-60" charset="0"/>
                <a:cs typeface="Arial" pitchFamily="-60" charset="0"/>
              </a:rPr>
              <a:t>Knowledgecast</a:t>
            </a:r>
            <a:endParaRPr lang="en-US" dirty="0">
              <a:latin typeface="Arial" pitchFamily="-60" charset="0"/>
              <a:ea typeface="Arial" pitchFamily="-60" charset="0"/>
              <a:cs typeface="Arial" pitchFamily="-60" charset="0"/>
            </a:endParaRPr>
          </a:p>
        </p:txBody>
      </p:sp>
    </p:spTree>
    <p:extLst>
      <p:ext uri="{BB962C8B-B14F-4D97-AF65-F5344CB8AC3E}">
        <p14:creationId xmlns:p14="http://schemas.microsoft.com/office/powerpoint/2010/main" val="427300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57200" y="1443041"/>
            <a:ext cx="11069392" cy="4970638"/>
          </a:xfrm>
          <a:prstGeom prst="rect">
            <a:avLst/>
          </a:prstGeom>
          <a:noFill/>
          <a:ln>
            <a:miter lim="800000"/>
            <a:headEnd/>
            <a:tailEnd/>
          </a:ln>
        </p:spPr>
        <p:txBody>
          <a:bodyPr vert="horz" lIns="91440" tIns="45720" rIns="91440" bIns="45720" rtlCol="0">
            <a:prstTxWarp prst="textNoShape">
              <a:avLst/>
            </a:prstTxWarp>
            <a:normAutofit/>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sz="2000" dirty="0"/>
              <a:t>Our </a:t>
            </a:r>
            <a:r>
              <a:rPr lang="en-US" sz="2000" i="1" dirty="0"/>
              <a:t>working </a:t>
            </a:r>
            <a:r>
              <a:rPr lang="en-US" sz="2000" dirty="0"/>
              <a:t>definitions:</a:t>
            </a:r>
          </a:p>
          <a:p>
            <a:pPr>
              <a:buFont typeface="Wingdings" panose="05000000000000000000" pitchFamily="2" charset="2"/>
              <a:buNone/>
            </a:pPr>
            <a:endParaRPr lang="en-US" sz="2000" dirty="0"/>
          </a:p>
          <a:p>
            <a:pPr>
              <a:buFont typeface="Wingdings" panose="05000000000000000000" pitchFamily="2" charset="2"/>
              <a:buNone/>
            </a:pPr>
            <a:r>
              <a:rPr lang="en-US" sz="2000" dirty="0"/>
              <a:t>Management is (Mullins, 2016):</a:t>
            </a:r>
          </a:p>
          <a:p>
            <a:r>
              <a:rPr lang="en-US" sz="2000" dirty="0"/>
              <a:t>Getting </a:t>
            </a:r>
            <a:r>
              <a:rPr lang="en-US" sz="2000" b="1" dirty="0"/>
              <a:t>work done through </a:t>
            </a:r>
            <a:r>
              <a:rPr lang="en-US" sz="2000" dirty="0"/>
              <a:t>the </a:t>
            </a:r>
            <a:r>
              <a:rPr lang="en-US" sz="2000" b="1" dirty="0"/>
              <a:t>efforts </a:t>
            </a:r>
            <a:r>
              <a:rPr lang="en-US" sz="2000" dirty="0"/>
              <a:t>of </a:t>
            </a:r>
            <a:r>
              <a:rPr lang="en-US" sz="2000" b="1" dirty="0"/>
              <a:t>other </a:t>
            </a:r>
            <a:r>
              <a:rPr lang="en-US" sz="2000" dirty="0"/>
              <a:t>people</a:t>
            </a:r>
          </a:p>
          <a:p>
            <a:pPr>
              <a:buFont typeface="Wingdings" panose="05000000000000000000" pitchFamily="2" charset="2"/>
              <a:buNone/>
            </a:pPr>
            <a:endParaRPr lang="en-US" sz="2000" dirty="0"/>
          </a:p>
          <a:p>
            <a:pPr>
              <a:buFont typeface="Wingdings" panose="05000000000000000000" pitchFamily="2" charset="2"/>
              <a:buNone/>
            </a:pPr>
            <a:r>
              <a:rPr lang="en-US" sz="2000" dirty="0"/>
              <a:t>Leadership is (</a:t>
            </a:r>
            <a:r>
              <a:rPr lang="en-US" sz="2000" dirty="0" err="1"/>
              <a:t>Yukl</a:t>
            </a:r>
            <a:r>
              <a:rPr lang="en-US" sz="2000" dirty="0"/>
              <a:t>, 2010:26): </a:t>
            </a:r>
          </a:p>
          <a:p>
            <a:r>
              <a:rPr lang="en-US" sz="2000" dirty="0"/>
              <a:t>The process of </a:t>
            </a:r>
            <a:r>
              <a:rPr lang="en-US" sz="2000" b="1" dirty="0"/>
              <a:t>influencing </a:t>
            </a:r>
            <a:r>
              <a:rPr lang="en-US" sz="2000" dirty="0"/>
              <a:t>others to </a:t>
            </a:r>
            <a:r>
              <a:rPr lang="en-US" sz="2000" b="1" dirty="0"/>
              <a:t>understand and agree</a:t>
            </a:r>
            <a:r>
              <a:rPr lang="en-US" sz="2000" dirty="0"/>
              <a:t> about </a:t>
            </a:r>
            <a:r>
              <a:rPr lang="en-US" sz="2000" b="1" dirty="0"/>
              <a:t>what </a:t>
            </a:r>
            <a:r>
              <a:rPr lang="en-US" sz="2000" dirty="0"/>
              <a:t>needs to be done and </a:t>
            </a:r>
            <a:r>
              <a:rPr lang="en-US" sz="2000" b="1" dirty="0"/>
              <a:t>how </a:t>
            </a:r>
            <a:r>
              <a:rPr lang="en-US" sz="2000" dirty="0"/>
              <a:t>to do it</a:t>
            </a:r>
          </a:p>
          <a:p>
            <a:r>
              <a:rPr lang="en-US" sz="2000" dirty="0"/>
              <a:t>And the process of </a:t>
            </a:r>
            <a:r>
              <a:rPr lang="en-US" sz="2000" b="1" dirty="0"/>
              <a:t>facilitating individual and collective efforts </a:t>
            </a:r>
            <a:r>
              <a:rPr lang="en-US" sz="2000" dirty="0"/>
              <a:t>to accomplish </a:t>
            </a:r>
            <a:r>
              <a:rPr lang="en-US" sz="2000" b="1" dirty="0"/>
              <a:t>shared </a:t>
            </a:r>
            <a:r>
              <a:rPr lang="en-US" sz="2000" dirty="0"/>
              <a:t>objectives</a:t>
            </a:r>
          </a:p>
          <a:p>
            <a:endParaRPr lang="en-US" sz="2000" dirty="0"/>
          </a:p>
        </p:txBody>
      </p:sp>
      <p:sp>
        <p:nvSpPr>
          <p:cNvPr id="3" name="Title 2"/>
          <p:cNvSpPr txBox="1">
            <a:spLocks/>
          </p:cNvSpPr>
          <p:nvPr/>
        </p:nvSpPr>
        <p:spPr bwMode="auto">
          <a:xfrm>
            <a:off x="160986" y="377669"/>
            <a:ext cx="8185150"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800" dirty="0">
                <a:ea typeface="Arial" pitchFamily="-60" charset="0"/>
                <a:cs typeface="Arial" pitchFamily="-60" charset="0"/>
              </a:rPr>
              <a:t>Defining Management and Leadership</a:t>
            </a:r>
          </a:p>
        </p:txBody>
      </p:sp>
    </p:spTree>
    <p:extLst>
      <p:ext uri="{BB962C8B-B14F-4D97-AF65-F5344CB8AC3E}">
        <p14:creationId xmlns:p14="http://schemas.microsoft.com/office/powerpoint/2010/main" val="27293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57200" y="1417282"/>
            <a:ext cx="10515600" cy="4300937"/>
          </a:xfrm>
          <a:prstGeom prst="rect">
            <a:avLst/>
          </a:prstGeom>
          <a:noFill/>
          <a:ln>
            <a:miter lim="800000"/>
            <a:headEnd/>
            <a:tailEnd/>
          </a:ln>
        </p:spPr>
        <p:txBody>
          <a:bodyPr vert="horz" lIns="91440" tIns="45720" rIns="91440" bIns="45720" rtlCol="0">
            <a:prstTxWarp prst="textNoShape">
              <a:avLst/>
            </a:prstTxWarp>
            <a:normAutofit/>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sz="2000" dirty="0"/>
              <a:t>Our </a:t>
            </a:r>
            <a:r>
              <a:rPr lang="en-US" sz="2000" i="1" dirty="0"/>
              <a:t>working </a:t>
            </a:r>
            <a:r>
              <a:rPr lang="en-US" sz="2000" dirty="0"/>
              <a:t>definitions:</a:t>
            </a:r>
          </a:p>
          <a:p>
            <a:endParaRPr lang="en-US" sz="2000" dirty="0"/>
          </a:p>
          <a:p>
            <a:pPr>
              <a:buFont typeface="Wingdings" panose="05000000000000000000" pitchFamily="2" charset="2"/>
              <a:buNone/>
            </a:pPr>
            <a:r>
              <a:rPr lang="en-US" sz="2000" dirty="0"/>
              <a:t>Culture is (Egan, quoted in Mullins, 2016)</a:t>
            </a:r>
          </a:p>
          <a:p>
            <a:r>
              <a:rPr lang="en-US" sz="2000" dirty="0"/>
              <a:t>The assumptions, beliefs, values and norms that drive </a:t>
            </a:r>
            <a:r>
              <a:rPr lang="en-US" sz="2000" b="1" dirty="0"/>
              <a:t>‘the way we do things around here’</a:t>
            </a:r>
            <a:r>
              <a:rPr lang="en-US" sz="2000" dirty="0"/>
              <a:t> </a:t>
            </a:r>
          </a:p>
          <a:p>
            <a:endParaRPr lang="en-US" sz="2000" dirty="0"/>
          </a:p>
          <a:p>
            <a:r>
              <a:rPr lang="en-US" sz="2000" dirty="0"/>
              <a:t>The largest controlling of the systems because it affects not only </a:t>
            </a:r>
            <a:r>
              <a:rPr lang="en-US" sz="2000" b="1" dirty="0"/>
              <a:t>overt </a:t>
            </a:r>
            <a:r>
              <a:rPr lang="en-US" sz="2000" b="1" dirty="0" err="1"/>
              <a:t>organisational</a:t>
            </a:r>
            <a:r>
              <a:rPr lang="en-US" sz="2000" b="1" dirty="0"/>
              <a:t> </a:t>
            </a:r>
            <a:r>
              <a:rPr lang="en-US" sz="2000" b="1" dirty="0" err="1"/>
              <a:t>behaviou</a:t>
            </a:r>
            <a:r>
              <a:rPr lang="en-US" sz="2000" dirty="0" err="1"/>
              <a:t>r</a:t>
            </a:r>
            <a:r>
              <a:rPr lang="en-US" sz="2000" dirty="0"/>
              <a:t> but also the </a:t>
            </a:r>
            <a:r>
              <a:rPr lang="en-US" sz="2000" b="1" dirty="0"/>
              <a:t>shadow-side </a:t>
            </a:r>
            <a:r>
              <a:rPr lang="en-US" sz="2000" b="1" dirty="0" err="1"/>
              <a:t>behaviour</a:t>
            </a:r>
            <a:endParaRPr lang="en-US" sz="2000" b="1" dirty="0"/>
          </a:p>
          <a:p>
            <a:endParaRPr lang="en-US" sz="2000" dirty="0"/>
          </a:p>
        </p:txBody>
      </p:sp>
      <p:sp>
        <p:nvSpPr>
          <p:cNvPr id="3" name="Title 2"/>
          <p:cNvSpPr txBox="1">
            <a:spLocks/>
          </p:cNvSpPr>
          <p:nvPr/>
        </p:nvSpPr>
        <p:spPr bwMode="auto">
          <a:xfrm>
            <a:off x="457200" y="274638"/>
            <a:ext cx="8185150"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800" dirty="0">
                <a:ea typeface="Arial" pitchFamily="-60" charset="0"/>
                <a:cs typeface="Arial" pitchFamily="-60" charset="0"/>
              </a:rPr>
              <a:t>Defining Management and Leadership</a:t>
            </a:r>
          </a:p>
        </p:txBody>
      </p:sp>
      <p:sp>
        <p:nvSpPr>
          <p:cNvPr id="4" name="TextBox 3"/>
          <p:cNvSpPr txBox="1"/>
          <p:nvPr/>
        </p:nvSpPr>
        <p:spPr>
          <a:xfrm>
            <a:off x="2112136" y="5072118"/>
            <a:ext cx="6183086" cy="1631216"/>
          </a:xfrm>
          <a:prstGeom prst="rect">
            <a:avLst/>
          </a:prstGeom>
          <a:solidFill>
            <a:srgbClr val="FFFF00"/>
          </a:solidFill>
        </p:spPr>
        <p:txBody>
          <a:bodyPr wrap="square" rtlCol="0">
            <a:spAutoFit/>
          </a:bodyPr>
          <a:lstStyle/>
          <a:p>
            <a:r>
              <a:rPr lang="en-GB" sz="2000" dirty="0"/>
              <a:t>CIPD: Major change occurs approximately every 3 years with smaller changes occurring continually. CPD 2011 report: single biggest skills issue is inability to manage change (whilst managing the business)</a:t>
            </a:r>
          </a:p>
        </p:txBody>
      </p:sp>
    </p:spTree>
    <p:extLst>
      <p:ext uri="{BB962C8B-B14F-4D97-AF65-F5344CB8AC3E}">
        <p14:creationId xmlns:p14="http://schemas.microsoft.com/office/powerpoint/2010/main" val="384296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394757"/>
            <a:ext cx="7279541" cy="1455586"/>
          </a:xfrm>
          <a:prstGeom prst="rect">
            <a:avLst/>
          </a:prstGeom>
          <a:solidFill>
            <a:sysClr val="window" lastClr="FFFFFF"/>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mn-lt"/>
              <a:ea typeface="ＭＳ Ｐゴシック"/>
            </a:endParaRPr>
          </a:p>
        </p:txBody>
      </p:sp>
      <p:sp>
        <p:nvSpPr>
          <p:cNvPr id="8" name="Title 2"/>
          <p:cNvSpPr txBox="1">
            <a:spLocks/>
          </p:cNvSpPr>
          <p:nvPr/>
        </p:nvSpPr>
        <p:spPr bwMode="auto">
          <a:xfrm>
            <a:off x="0" y="379816"/>
            <a:ext cx="8365899" cy="973137"/>
          </a:xfrm>
          <a:prstGeom prst="rect">
            <a:avLst/>
          </a:prstGeom>
          <a:noFill/>
          <a:ln>
            <a:miter lim="800000"/>
            <a:headEnd/>
            <a:tailEnd/>
          </a:ln>
        </p:spPr>
        <p:txBody>
          <a:bodyPr>
            <a:prstTxWarp prst="textNoShape">
              <a:avLst/>
            </a:prstTxWarp>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800" dirty="0">
                <a:ea typeface="Arial" pitchFamily="-60" charset="0"/>
                <a:cs typeface="Arial" pitchFamily="-60" charset="0"/>
              </a:rPr>
              <a:t>Hofstede </a:t>
            </a:r>
            <a:r>
              <a:rPr lang="en-US" sz="2800" u="sng" dirty="0" err="1">
                <a:ea typeface="Arial" pitchFamily="-60" charset="0"/>
                <a:cs typeface="Arial" pitchFamily="-60" charset="0"/>
              </a:rPr>
              <a:t>Organisational</a:t>
            </a:r>
            <a:r>
              <a:rPr lang="en-US" sz="2800" dirty="0">
                <a:ea typeface="Arial" pitchFamily="-60" charset="0"/>
                <a:cs typeface="Arial" pitchFamily="-60" charset="0"/>
              </a:rPr>
              <a:t> Cultural Dimensions</a:t>
            </a:r>
          </a:p>
        </p:txBody>
      </p:sp>
      <p:graphicFrame>
        <p:nvGraphicFramePr>
          <p:cNvPr id="9" name="Diagram 8"/>
          <p:cNvGraphicFramePr/>
          <p:nvPr>
            <p:extLst>
              <p:ext uri="{D42A27DB-BD31-4B8C-83A1-F6EECF244321}">
                <p14:modId xmlns:p14="http://schemas.microsoft.com/office/powerpoint/2010/main" val="1536092707"/>
              </p:ext>
            </p:extLst>
          </p:nvPr>
        </p:nvGraphicFramePr>
        <p:xfrm>
          <a:off x="505154" y="1352953"/>
          <a:ext cx="9257032" cy="5235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097035" y="1135230"/>
            <a:ext cx="6978130" cy="830997"/>
          </a:xfrm>
          <a:prstGeom prst="rect">
            <a:avLst/>
          </a:prstGeom>
        </p:spPr>
        <p:txBody>
          <a:bodyPr wrap="square">
            <a:spAutoFit/>
          </a:bodyPr>
          <a:lstStyle/>
          <a:p>
            <a:pPr algn="r" defTabSz="457200" fontAlgn="base">
              <a:spcBef>
                <a:spcPct val="0"/>
              </a:spcBef>
              <a:spcAft>
                <a:spcPct val="0"/>
              </a:spcAft>
            </a:pPr>
            <a:r>
              <a:rPr lang="en-US" sz="1600" i="1" dirty="0">
                <a:solidFill>
                  <a:srgbClr val="000000"/>
                </a:solidFill>
                <a:latin typeface="Arial" pitchFamily="-60" charset="0"/>
                <a:ea typeface="ＭＳ Ｐゴシック" pitchFamily="-60" charset="-128"/>
              </a:rPr>
              <a:t>Culture only exists by comparison.  The country scores on the dimensions are relative - societies are compared to other societies. Without make a comparison a country score is meaningless (Hofstede 2014). </a:t>
            </a:r>
            <a:endParaRPr lang="en-GB" sz="1600" dirty="0">
              <a:solidFill>
                <a:prstClr val="black"/>
              </a:solidFill>
              <a:latin typeface="Arial" pitchFamily="-60" charset="0"/>
              <a:ea typeface="ＭＳ Ｐゴシック" pitchFamily="-60" charset="-128"/>
            </a:endParaRPr>
          </a:p>
        </p:txBody>
      </p:sp>
      <p:sp>
        <p:nvSpPr>
          <p:cNvPr id="11" name="Rectangle 10"/>
          <p:cNvSpPr/>
          <p:nvPr/>
        </p:nvSpPr>
        <p:spPr>
          <a:xfrm>
            <a:off x="1329402" y="6371010"/>
            <a:ext cx="7608536" cy="523220"/>
          </a:xfrm>
          <a:prstGeom prst="rect">
            <a:avLst/>
          </a:prstGeom>
        </p:spPr>
        <p:txBody>
          <a:bodyPr wrap="square">
            <a:spAutoFit/>
          </a:bodyPr>
          <a:lstStyle/>
          <a:p>
            <a:pPr defTabSz="457200" fontAlgn="base">
              <a:spcBef>
                <a:spcPct val="0"/>
              </a:spcBef>
              <a:spcAft>
                <a:spcPct val="0"/>
              </a:spcAft>
            </a:pPr>
            <a:r>
              <a:rPr lang="en-US" sz="1400" dirty="0">
                <a:solidFill>
                  <a:prstClr val="black"/>
                </a:solidFill>
                <a:latin typeface="Arial" pitchFamily="-60" charset="0"/>
                <a:ea typeface="ＭＳ Ｐゴシック" pitchFamily="-60" charset="-128"/>
              </a:rPr>
              <a:t>http://geert-hofstede.com/dimensions.html</a:t>
            </a:r>
          </a:p>
          <a:p>
            <a:pPr defTabSz="457200" fontAlgn="base">
              <a:spcBef>
                <a:spcPct val="0"/>
              </a:spcBef>
              <a:spcAft>
                <a:spcPct val="0"/>
              </a:spcAft>
            </a:pPr>
            <a:r>
              <a:rPr lang="en-GB" sz="1400" dirty="0">
                <a:solidFill>
                  <a:prstClr val="black"/>
                </a:solidFill>
                <a:latin typeface="Arial" pitchFamily="-60" charset="0"/>
                <a:ea typeface="ＭＳ Ｐゴシック" pitchFamily="-60" charset="-128"/>
              </a:rPr>
              <a:t>http://geert-hofstede.com/organisational-culture.html</a:t>
            </a:r>
          </a:p>
        </p:txBody>
      </p:sp>
    </p:spTree>
    <p:extLst>
      <p:ext uri="{BB962C8B-B14F-4D97-AF65-F5344CB8AC3E}">
        <p14:creationId xmlns:p14="http://schemas.microsoft.com/office/powerpoint/2010/main" val="285985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78945"/>
            <a:ext cx="8229600" cy="701675"/>
          </a:xfrm>
          <a:prstGeom prst="rect">
            <a:avLst/>
          </a:prstGeom>
        </p:spPr>
        <p:txBody>
          <a:bodyPr>
            <a:normAutofit fontScale="97500"/>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GB" dirty="0"/>
              <a:t>The Organisational Iceberg</a:t>
            </a:r>
          </a:p>
        </p:txBody>
      </p:sp>
      <p:sp>
        <p:nvSpPr>
          <p:cNvPr id="3" name="Text Box 3"/>
          <p:cNvSpPr txBox="1">
            <a:spLocks noChangeArrowheads="1"/>
          </p:cNvSpPr>
          <p:nvPr/>
        </p:nvSpPr>
        <p:spPr bwMode="auto">
          <a:xfrm>
            <a:off x="152400" y="6213794"/>
            <a:ext cx="8534400" cy="677108"/>
          </a:xfrm>
          <a:prstGeom prst="rect">
            <a:avLst/>
          </a:prstGeom>
          <a:noFill/>
          <a:ln>
            <a:noFill/>
          </a:ln>
          <a:effectLst/>
          <a:extLst>
            <a:ext uri="{909E8E84-426E-40dd-AFC4-6F175D3DCCD1}">
              <a14:hiddenFill xmlns:a14="http://schemas.microsoft.com/office/drawing/2010/main" xmlns="">
                <a:solidFill>
                  <a:srgbClr val="B5E1E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dirty="0"/>
              <a:t>The organisational iceberg</a:t>
            </a:r>
          </a:p>
          <a:p>
            <a:pPr eaLnBrk="0" hangingPunct="0">
              <a:spcBef>
                <a:spcPct val="50000"/>
              </a:spcBef>
            </a:pPr>
            <a:r>
              <a:rPr lang="en-GB" sz="800" i="1" dirty="0"/>
              <a:t>Source</a:t>
            </a:r>
            <a:r>
              <a:rPr lang="en-GB" sz="800" dirty="0"/>
              <a:t>: </a:t>
            </a:r>
            <a:r>
              <a:rPr lang="en-GB" sz="800" dirty="0" err="1"/>
              <a:t>Hellriegel</a:t>
            </a:r>
            <a:r>
              <a:rPr lang="en-GB" sz="800" dirty="0"/>
              <a:t>, D., Jackson, S.E. and Slocum, J. W., Jr., </a:t>
            </a:r>
            <a:r>
              <a:rPr lang="en-GB" sz="800" i="1" dirty="0"/>
              <a:t>Management</a:t>
            </a:r>
            <a:r>
              <a:rPr lang="en-GB" sz="800" dirty="0"/>
              <a:t>, Eighth Edition, South-Western Publishing (1998), p. 6. Reprinted with the permission of South-Western,</a:t>
            </a:r>
            <a:br>
              <a:rPr lang="en-GB" sz="800" dirty="0"/>
            </a:br>
            <a:r>
              <a:rPr lang="en-GB" sz="800" dirty="0"/>
              <a:t>a division of Thomson Learning (www.thomsonrights.com / Fax: 800-730-2215)</a:t>
            </a:r>
          </a:p>
        </p:txBody>
      </p:sp>
      <p:pic>
        <p:nvPicPr>
          <p:cNvPr id="4" name="Picture 4" descr="F:\Powerpoint\pe_uk\PE105-Mullins\Final_Files\GIF\ch01\C01NF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770" y="1098743"/>
            <a:ext cx="6937084" cy="54997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3657597" y="1382750"/>
            <a:ext cx="1538869" cy="4906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3408553" y="3286702"/>
            <a:ext cx="2211662" cy="348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345842" y="1872167"/>
            <a:ext cx="2494155" cy="707886"/>
          </a:xfrm>
          <a:prstGeom prst="rect">
            <a:avLst/>
          </a:prstGeom>
          <a:solidFill>
            <a:srgbClr val="DFE5A2"/>
          </a:solidFill>
        </p:spPr>
        <p:txBody>
          <a:bodyPr wrap="square" rtlCol="0">
            <a:spAutoFit/>
          </a:bodyPr>
          <a:lstStyle/>
          <a:p>
            <a:r>
              <a:rPr lang="en-US" sz="2000" dirty="0"/>
              <a:t>What we can observe and control</a:t>
            </a:r>
          </a:p>
        </p:txBody>
      </p:sp>
      <p:sp>
        <p:nvSpPr>
          <p:cNvPr id="8" name="TextBox 7"/>
          <p:cNvSpPr txBox="1"/>
          <p:nvPr/>
        </p:nvSpPr>
        <p:spPr>
          <a:xfrm>
            <a:off x="1345842" y="3993351"/>
            <a:ext cx="2729007" cy="1015663"/>
          </a:xfrm>
          <a:prstGeom prst="rect">
            <a:avLst/>
          </a:prstGeom>
          <a:solidFill>
            <a:srgbClr val="DFE5A2"/>
          </a:solidFill>
        </p:spPr>
        <p:txBody>
          <a:bodyPr wrap="square" rtlCol="0">
            <a:spAutoFit/>
          </a:bodyPr>
          <a:lstStyle/>
          <a:p>
            <a:r>
              <a:rPr lang="en-US" sz="2000" dirty="0"/>
              <a:t>What affects the productivity and quality of working life</a:t>
            </a:r>
          </a:p>
        </p:txBody>
      </p:sp>
    </p:spTree>
    <p:extLst>
      <p:ext uri="{BB962C8B-B14F-4D97-AF65-F5344CB8AC3E}">
        <p14:creationId xmlns:p14="http://schemas.microsoft.com/office/powerpoint/2010/main" val="94436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21131" y="429185"/>
            <a:ext cx="8521219" cy="973137"/>
          </a:xfrm>
          <a:prstGeom prst="rect">
            <a:avLst/>
          </a:prstGeom>
          <a:noFill/>
          <a:ln>
            <a:miter lim="800000"/>
            <a:headEnd/>
            <a:tailEnd/>
          </a:ln>
        </p:spPr>
        <p:txBody>
          <a:bodyPr>
            <a:prstTxWarp prst="textNoShape">
              <a:avLst/>
            </a:prstTxWarp>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3200" dirty="0">
                <a:ea typeface="Arial" pitchFamily="-60" charset="0"/>
                <a:cs typeface="Arial" pitchFamily="-60" charset="0"/>
              </a:rPr>
              <a:t>Relevance of </a:t>
            </a:r>
            <a:r>
              <a:rPr lang="en-US" sz="3200" dirty="0" err="1">
                <a:ea typeface="Arial" pitchFamily="-60" charset="0"/>
                <a:cs typeface="Arial" pitchFamily="-60" charset="0"/>
              </a:rPr>
              <a:t>Organisational</a:t>
            </a:r>
            <a:r>
              <a:rPr lang="en-US" sz="3200" dirty="0">
                <a:ea typeface="Arial" pitchFamily="-60" charset="0"/>
                <a:cs typeface="Arial" pitchFamily="-60" charset="0"/>
              </a:rPr>
              <a:t> Culture</a:t>
            </a:r>
          </a:p>
        </p:txBody>
      </p:sp>
      <p:sp>
        <p:nvSpPr>
          <p:cNvPr id="3" name="Text Placeholder 1"/>
          <p:cNvSpPr txBox="1">
            <a:spLocks/>
          </p:cNvSpPr>
          <p:nvPr/>
        </p:nvSpPr>
        <p:spPr bwMode="auto">
          <a:xfrm>
            <a:off x="457200" y="1595438"/>
            <a:ext cx="8185150" cy="4359460"/>
          </a:xfrm>
          <a:prstGeom prst="rect">
            <a:avLst/>
          </a:prstGeom>
          <a:noFill/>
          <a:ln>
            <a:miter lim="800000"/>
            <a:headEnd/>
            <a:tailEnd/>
          </a:ln>
        </p:spPr>
        <p:txBody>
          <a:bodyPr>
            <a:prstTxWarp prst="textNoShape">
              <a:avLst/>
            </a:prstTxWarp>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So why focus on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organisational</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culture?</a:t>
            </a:r>
          </a:p>
          <a:p>
            <a:pPr marL="0" marR="0" lvl="0" indent="0" algn="l" defTabSz="914377"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a:cs typeface="Arial" panose="020B0604020202020204" pitchFamily="34" charset="0"/>
            </a:endParaRPr>
          </a:p>
          <a:p>
            <a:pPr marL="228594" marR="0" lvl="0" indent="-228594" algn="l" defTabSz="914377"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39322411"/>
              </p:ext>
            </p:extLst>
          </p:nvPr>
        </p:nvGraphicFramePr>
        <p:xfrm>
          <a:off x="1564783" y="2627290"/>
          <a:ext cx="8185150" cy="3230880"/>
        </p:xfrm>
        <a:graphic>
          <a:graphicData uri="http://schemas.openxmlformats.org/drawingml/2006/table">
            <a:tbl>
              <a:tblPr firstRow="1" bandRow="1"/>
              <a:tblGrid>
                <a:gridCol w="4092575">
                  <a:extLst>
                    <a:ext uri="{9D8B030D-6E8A-4147-A177-3AD203B41FA5}">
                      <a16:colId xmlns:a16="http://schemas.microsoft.com/office/drawing/2014/main" val="20000"/>
                    </a:ext>
                  </a:extLst>
                </a:gridCol>
                <a:gridCol w="4092575">
                  <a:extLst>
                    <a:ext uri="{9D8B030D-6E8A-4147-A177-3AD203B41FA5}">
                      <a16:colId xmlns:a16="http://schemas.microsoft.com/office/drawing/2014/main" val="20001"/>
                    </a:ext>
                  </a:extLst>
                </a:gridCol>
              </a:tblGrid>
              <a:tr h="299425">
                <a:tc>
                  <a:txBody>
                    <a:bodyPr/>
                    <a:lstStyle>
                      <a:lvl1pPr marL="0" algn="l" defTabSz="914377" rtl="0" eaLnBrk="1" latinLnBrk="0" hangingPunct="1">
                        <a:defRPr sz="1800" b="1" kern="1200">
                          <a:solidFill>
                            <a:schemeClr val="bg1"/>
                          </a:solidFill>
                          <a:ea typeface="ＭＳ Ｐゴシック"/>
                          <a:cs typeface="ＭＳ Ｐゴシック"/>
                        </a:defRPr>
                      </a:lvl1pPr>
                      <a:lvl2pPr marL="457189" algn="l" defTabSz="914377" rtl="0" eaLnBrk="1" latinLnBrk="0" hangingPunct="1">
                        <a:defRPr sz="1800" b="1" kern="1200">
                          <a:solidFill>
                            <a:schemeClr val="bg1"/>
                          </a:solidFill>
                          <a:ea typeface="ＭＳ Ｐゴシック"/>
                          <a:cs typeface="ＭＳ Ｐゴシック"/>
                        </a:defRPr>
                      </a:lvl2pPr>
                      <a:lvl3pPr marL="914377" algn="l" defTabSz="914377" rtl="0" eaLnBrk="1" latinLnBrk="0" hangingPunct="1">
                        <a:defRPr sz="1800" b="1" kern="1200">
                          <a:solidFill>
                            <a:schemeClr val="bg1"/>
                          </a:solidFill>
                          <a:ea typeface="ＭＳ Ｐゴシック"/>
                          <a:cs typeface="ＭＳ Ｐゴシック"/>
                        </a:defRPr>
                      </a:lvl3pPr>
                      <a:lvl4pPr marL="1371566" algn="l" defTabSz="914377" rtl="0" eaLnBrk="1" latinLnBrk="0" hangingPunct="1">
                        <a:defRPr sz="1800" b="1" kern="1200">
                          <a:solidFill>
                            <a:schemeClr val="bg1"/>
                          </a:solidFill>
                          <a:ea typeface="ＭＳ Ｐゴシック"/>
                          <a:cs typeface="ＭＳ Ｐゴシック"/>
                        </a:defRPr>
                      </a:lvl4pPr>
                      <a:lvl5pPr marL="1828754" algn="l" defTabSz="914377" rtl="0" eaLnBrk="1" latinLnBrk="0" hangingPunct="1">
                        <a:defRPr sz="1800" b="1" kern="1200">
                          <a:solidFill>
                            <a:schemeClr val="bg1"/>
                          </a:solidFill>
                          <a:ea typeface="ＭＳ Ｐゴシック"/>
                          <a:cs typeface="ＭＳ Ｐゴシック"/>
                        </a:defRPr>
                      </a:lvl5pPr>
                      <a:lvl6pPr marL="2285943" algn="l" defTabSz="914377" rtl="0" eaLnBrk="1" latinLnBrk="0" hangingPunct="1">
                        <a:defRPr sz="1800" b="1" kern="1200">
                          <a:solidFill>
                            <a:schemeClr val="bg1"/>
                          </a:solidFill>
                          <a:ea typeface="ＭＳ Ｐゴシック"/>
                          <a:cs typeface="ＭＳ Ｐゴシック"/>
                        </a:defRPr>
                      </a:lvl6pPr>
                      <a:lvl7pPr marL="2743131" algn="l" defTabSz="914377" rtl="0" eaLnBrk="1" latinLnBrk="0" hangingPunct="1">
                        <a:defRPr sz="1800" b="1" kern="1200">
                          <a:solidFill>
                            <a:schemeClr val="bg1"/>
                          </a:solidFill>
                          <a:ea typeface="ＭＳ Ｐゴシック"/>
                          <a:cs typeface="ＭＳ Ｐゴシック"/>
                        </a:defRPr>
                      </a:lvl7pPr>
                      <a:lvl8pPr marL="3200320" algn="l" defTabSz="914377" rtl="0" eaLnBrk="1" latinLnBrk="0" hangingPunct="1">
                        <a:defRPr sz="1800" b="1" kern="1200">
                          <a:solidFill>
                            <a:schemeClr val="bg1"/>
                          </a:solidFill>
                          <a:ea typeface="ＭＳ Ｐゴシック"/>
                          <a:cs typeface="ＭＳ Ｐゴシック"/>
                        </a:defRPr>
                      </a:lvl8pPr>
                      <a:lvl9pPr marL="3657509" algn="l" defTabSz="914377" rtl="0" eaLnBrk="1" latinLnBrk="0" hangingPunct="1">
                        <a:defRPr sz="1800" b="1" kern="1200">
                          <a:solidFill>
                            <a:schemeClr val="bg1"/>
                          </a:solidFill>
                          <a:ea typeface="ＭＳ Ｐゴシック"/>
                          <a:cs typeface="ＭＳ Ｐゴシック"/>
                        </a:defRPr>
                      </a:lvl9pPr>
                    </a:lstStyle>
                    <a:p>
                      <a:r>
                        <a:rPr lang="en-US" sz="2000" dirty="0">
                          <a:latin typeface="Arial"/>
                          <a:cs typeface="Arial"/>
                        </a:rPr>
                        <a:t>Advantages</a:t>
                      </a:r>
                      <a:r>
                        <a:rPr lang="en-US" sz="2000" baseline="0" dirty="0">
                          <a:latin typeface="Arial"/>
                          <a:cs typeface="Arial"/>
                        </a:rPr>
                        <a:t> and Benefits</a:t>
                      </a:r>
                      <a:endParaRPr lang="en-US" sz="2000" dirty="0">
                        <a:latin typeface="Arial"/>
                        <a:cs typeface="Arial"/>
                      </a:endParaRPr>
                    </a:p>
                  </a:txBody>
                  <a:tcPr>
                    <a:lnL w="9525" cap="flat" cmpd="sng" algn="ctr">
                      <a:solidFill>
                        <a:srgbClr val="9BBB59">
                          <a:shade val="95000"/>
                          <a:satMod val="105000"/>
                        </a:srgbClr>
                      </a:solidFill>
                      <a:prstDash val="solid"/>
                    </a:lnL>
                    <a:lnR>
                      <a:noFill/>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solidFill>
                  </a:tcPr>
                </a:tc>
                <a:tc>
                  <a:txBody>
                    <a:bodyPr/>
                    <a:lstStyle>
                      <a:lvl1pPr marL="0" algn="l" defTabSz="914377" rtl="0" eaLnBrk="1" latinLnBrk="0" hangingPunct="1">
                        <a:defRPr sz="1800" b="1" kern="1200">
                          <a:solidFill>
                            <a:schemeClr val="bg1"/>
                          </a:solidFill>
                          <a:ea typeface="ＭＳ Ｐゴシック"/>
                          <a:cs typeface="ＭＳ Ｐゴシック"/>
                        </a:defRPr>
                      </a:lvl1pPr>
                      <a:lvl2pPr marL="457189" algn="l" defTabSz="914377" rtl="0" eaLnBrk="1" latinLnBrk="0" hangingPunct="1">
                        <a:defRPr sz="1800" b="1" kern="1200">
                          <a:solidFill>
                            <a:schemeClr val="bg1"/>
                          </a:solidFill>
                          <a:ea typeface="ＭＳ Ｐゴシック"/>
                          <a:cs typeface="ＭＳ Ｐゴシック"/>
                        </a:defRPr>
                      </a:lvl2pPr>
                      <a:lvl3pPr marL="914377" algn="l" defTabSz="914377" rtl="0" eaLnBrk="1" latinLnBrk="0" hangingPunct="1">
                        <a:defRPr sz="1800" b="1" kern="1200">
                          <a:solidFill>
                            <a:schemeClr val="bg1"/>
                          </a:solidFill>
                          <a:ea typeface="ＭＳ Ｐゴシック"/>
                          <a:cs typeface="ＭＳ Ｐゴシック"/>
                        </a:defRPr>
                      </a:lvl3pPr>
                      <a:lvl4pPr marL="1371566" algn="l" defTabSz="914377" rtl="0" eaLnBrk="1" latinLnBrk="0" hangingPunct="1">
                        <a:defRPr sz="1800" b="1" kern="1200">
                          <a:solidFill>
                            <a:schemeClr val="bg1"/>
                          </a:solidFill>
                          <a:ea typeface="ＭＳ Ｐゴシック"/>
                          <a:cs typeface="ＭＳ Ｐゴシック"/>
                        </a:defRPr>
                      </a:lvl4pPr>
                      <a:lvl5pPr marL="1828754" algn="l" defTabSz="914377" rtl="0" eaLnBrk="1" latinLnBrk="0" hangingPunct="1">
                        <a:defRPr sz="1800" b="1" kern="1200">
                          <a:solidFill>
                            <a:schemeClr val="bg1"/>
                          </a:solidFill>
                          <a:ea typeface="ＭＳ Ｐゴシック"/>
                          <a:cs typeface="ＭＳ Ｐゴシック"/>
                        </a:defRPr>
                      </a:lvl5pPr>
                      <a:lvl6pPr marL="2285943" algn="l" defTabSz="914377" rtl="0" eaLnBrk="1" latinLnBrk="0" hangingPunct="1">
                        <a:defRPr sz="1800" b="1" kern="1200">
                          <a:solidFill>
                            <a:schemeClr val="bg1"/>
                          </a:solidFill>
                          <a:ea typeface="ＭＳ Ｐゴシック"/>
                          <a:cs typeface="ＭＳ Ｐゴシック"/>
                        </a:defRPr>
                      </a:lvl6pPr>
                      <a:lvl7pPr marL="2743131" algn="l" defTabSz="914377" rtl="0" eaLnBrk="1" latinLnBrk="0" hangingPunct="1">
                        <a:defRPr sz="1800" b="1" kern="1200">
                          <a:solidFill>
                            <a:schemeClr val="bg1"/>
                          </a:solidFill>
                          <a:ea typeface="ＭＳ Ｐゴシック"/>
                          <a:cs typeface="ＭＳ Ｐゴシック"/>
                        </a:defRPr>
                      </a:lvl7pPr>
                      <a:lvl8pPr marL="3200320" algn="l" defTabSz="914377" rtl="0" eaLnBrk="1" latinLnBrk="0" hangingPunct="1">
                        <a:defRPr sz="1800" b="1" kern="1200">
                          <a:solidFill>
                            <a:schemeClr val="bg1"/>
                          </a:solidFill>
                          <a:ea typeface="ＭＳ Ｐゴシック"/>
                          <a:cs typeface="ＭＳ Ｐゴシック"/>
                        </a:defRPr>
                      </a:lvl8pPr>
                      <a:lvl9pPr marL="3657509" algn="l" defTabSz="914377" rtl="0" eaLnBrk="1" latinLnBrk="0" hangingPunct="1">
                        <a:defRPr sz="1800" b="1" kern="1200">
                          <a:solidFill>
                            <a:schemeClr val="bg1"/>
                          </a:solidFill>
                          <a:ea typeface="ＭＳ Ｐゴシック"/>
                          <a:cs typeface="ＭＳ Ｐゴシック"/>
                        </a:defRPr>
                      </a:lvl9pPr>
                    </a:lstStyle>
                    <a:p>
                      <a:r>
                        <a:rPr lang="en-US" sz="2000" dirty="0">
                          <a:latin typeface="Arial"/>
                          <a:cs typeface="Arial"/>
                        </a:rPr>
                        <a:t>Disadvantages</a:t>
                      </a:r>
                      <a:r>
                        <a:rPr lang="en-US" sz="2000" baseline="0" dirty="0">
                          <a:latin typeface="Arial"/>
                          <a:cs typeface="Arial"/>
                        </a:rPr>
                        <a:t> and Limitations</a:t>
                      </a:r>
                      <a:endParaRPr lang="en-US" sz="2000" dirty="0">
                        <a:latin typeface="Arial"/>
                        <a:cs typeface="Arial"/>
                      </a:endParaRPr>
                    </a:p>
                  </a:txBody>
                  <a:tcPr>
                    <a:lnL>
                      <a:noFill/>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802323">
                <a:tc>
                  <a:txBody>
                    <a:bodyPr/>
                    <a:lstStyle>
                      <a:lvl1pPr marL="0" algn="l" defTabSz="914377" rtl="0" eaLnBrk="1" latinLnBrk="0" hangingPunct="1">
                        <a:defRPr sz="1800" kern="1200">
                          <a:solidFill>
                            <a:schemeClr val="tx1"/>
                          </a:solidFill>
                          <a:ea typeface="ＭＳ Ｐゴシック"/>
                          <a:cs typeface="ＭＳ Ｐゴシック"/>
                        </a:defRPr>
                      </a:lvl1pPr>
                      <a:lvl2pPr marL="457189" algn="l" defTabSz="914377" rtl="0" eaLnBrk="1" latinLnBrk="0" hangingPunct="1">
                        <a:defRPr sz="1800" kern="1200">
                          <a:solidFill>
                            <a:schemeClr val="tx1"/>
                          </a:solidFill>
                          <a:ea typeface="ＭＳ Ｐゴシック"/>
                          <a:cs typeface="ＭＳ Ｐゴシック"/>
                        </a:defRPr>
                      </a:lvl2pPr>
                      <a:lvl3pPr marL="914377" algn="l" defTabSz="914377" rtl="0" eaLnBrk="1" latinLnBrk="0" hangingPunct="1">
                        <a:defRPr sz="1800" kern="1200">
                          <a:solidFill>
                            <a:schemeClr val="tx1"/>
                          </a:solidFill>
                          <a:ea typeface="ＭＳ Ｐゴシック"/>
                          <a:cs typeface="ＭＳ Ｐゴシック"/>
                        </a:defRPr>
                      </a:lvl3pPr>
                      <a:lvl4pPr marL="1371566" algn="l" defTabSz="914377" rtl="0" eaLnBrk="1" latinLnBrk="0" hangingPunct="1">
                        <a:defRPr sz="1800" kern="1200">
                          <a:solidFill>
                            <a:schemeClr val="tx1"/>
                          </a:solidFill>
                          <a:ea typeface="ＭＳ Ｐゴシック"/>
                          <a:cs typeface="ＭＳ Ｐゴシック"/>
                        </a:defRPr>
                      </a:lvl4pPr>
                      <a:lvl5pPr marL="1828754" algn="l" defTabSz="914377" rtl="0" eaLnBrk="1" latinLnBrk="0" hangingPunct="1">
                        <a:defRPr sz="1800" kern="1200">
                          <a:solidFill>
                            <a:schemeClr val="tx1"/>
                          </a:solidFill>
                          <a:ea typeface="ＭＳ Ｐゴシック"/>
                          <a:cs typeface="ＭＳ Ｐゴシック"/>
                        </a:defRPr>
                      </a:lvl5pPr>
                      <a:lvl6pPr marL="2285943" algn="l" defTabSz="914377" rtl="0" eaLnBrk="1" latinLnBrk="0" hangingPunct="1">
                        <a:defRPr sz="1800" kern="1200">
                          <a:solidFill>
                            <a:schemeClr val="tx1"/>
                          </a:solidFill>
                          <a:ea typeface="ＭＳ Ｐゴシック"/>
                          <a:cs typeface="ＭＳ Ｐゴシック"/>
                        </a:defRPr>
                      </a:lvl6pPr>
                      <a:lvl7pPr marL="2743131" algn="l" defTabSz="914377" rtl="0" eaLnBrk="1" latinLnBrk="0" hangingPunct="1">
                        <a:defRPr sz="1800" kern="1200">
                          <a:solidFill>
                            <a:schemeClr val="tx1"/>
                          </a:solidFill>
                          <a:ea typeface="ＭＳ Ｐゴシック"/>
                          <a:cs typeface="ＭＳ Ｐゴシック"/>
                        </a:defRPr>
                      </a:lvl7pPr>
                      <a:lvl8pPr marL="3200320" algn="l" defTabSz="914377" rtl="0" eaLnBrk="1" latinLnBrk="0" hangingPunct="1">
                        <a:defRPr sz="1800" kern="1200">
                          <a:solidFill>
                            <a:schemeClr val="tx1"/>
                          </a:solidFill>
                          <a:ea typeface="ＭＳ Ｐゴシック"/>
                          <a:cs typeface="ＭＳ Ｐゴシック"/>
                        </a:defRPr>
                      </a:lvl8pPr>
                      <a:lvl9pPr marL="3657509" algn="l" defTabSz="914377" rtl="0" eaLnBrk="1" latinLnBrk="0" hangingPunct="1">
                        <a:defRPr sz="1800" kern="1200">
                          <a:solidFill>
                            <a:schemeClr val="tx1"/>
                          </a:solidFill>
                          <a:ea typeface="ＭＳ Ｐゴシック"/>
                          <a:cs typeface="ＭＳ Ｐゴシック"/>
                        </a:defRPr>
                      </a:lvl9pPr>
                    </a:lstStyle>
                    <a:p>
                      <a:pPr marL="285750" indent="-285750">
                        <a:buFont typeface="Arial"/>
                        <a:buChar char="•"/>
                      </a:pPr>
                      <a:r>
                        <a:rPr lang="en-US" sz="2000" dirty="0">
                          <a:latin typeface="Arial"/>
                          <a:cs typeface="Arial"/>
                        </a:rPr>
                        <a:t>A strong culture is crucial in organisational success as it enables employees to be certain about what they think and feel, making them more dedicated to the organisation (Deal and Kennedy 1988, Kanter 1984)</a:t>
                      </a:r>
                    </a:p>
                  </a:txBody>
                  <a:tcPr>
                    <a:lnL w="9525" cap="flat" cmpd="sng" algn="ctr">
                      <a:solidFill>
                        <a:srgbClr val="9BBB59">
                          <a:shade val="95000"/>
                          <a:satMod val="105000"/>
                        </a:srgbClr>
                      </a:solidFill>
                      <a:prstDash val="solid"/>
                    </a:lnL>
                    <a:lnR>
                      <a:noFill/>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ea typeface="ＭＳ Ｐゴシック"/>
                          <a:cs typeface="ＭＳ Ｐゴシック"/>
                        </a:defRPr>
                      </a:lvl1pPr>
                      <a:lvl2pPr marL="457189" algn="l" defTabSz="914377" rtl="0" eaLnBrk="1" latinLnBrk="0" hangingPunct="1">
                        <a:defRPr sz="1800" kern="1200">
                          <a:solidFill>
                            <a:schemeClr val="tx1"/>
                          </a:solidFill>
                          <a:ea typeface="ＭＳ Ｐゴシック"/>
                          <a:cs typeface="ＭＳ Ｐゴシック"/>
                        </a:defRPr>
                      </a:lvl2pPr>
                      <a:lvl3pPr marL="914377" algn="l" defTabSz="914377" rtl="0" eaLnBrk="1" latinLnBrk="0" hangingPunct="1">
                        <a:defRPr sz="1800" kern="1200">
                          <a:solidFill>
                            <a:schemeClr val="tx1"/>
                          </a:solidFill>
                          <a:ea typeface="ＭＳ Ｐゴシック"/>
                          <a:cs typeface="ＭＳ Ｐゴシック"/>
                        </a:defRPr>
                      </a:lvl3pPr>
                      <a:lvl4pPr marL="1371566" algn="l" defTabSz="914377" rtl="0" eaLnBrk="1" latinLnBrk="0" hangingPunct="1">
                        <a:defRPr sz="1800" kern="1200">
                          <a:solidFill>
                            <a:schemeClr val="tx1"/>
                          </a:solidFill>
                          <a:ea typeface="ＭＳ Ｐゴシック"/>
                          <a:cs typeface="ＭＳ Ｐゴシック"/>
                        </a:defRPr>
                      </a:lvl4pPr>
                      <a:lvl5pPr marL="1828754" algn="l" defTabSz="914377" rtl="0" eaLnBrk="1" latinLnBrk="0" hangingPunct="1">
                        <a:defRPr sz="1800" kern="1200">
                          <a:solidFill>
                            <a:schemeClr val="tx1"/>
                          </a:solidFill>
                          <a:ea typeface="ＭＳ Ｐゴシック"/>
                          <a:cs typeface="ＭＳ Ｐゴシック"/>
                        </a:defRPr>
                      </a:lvl5pPr>
                      <a:lvl6pPr marL="2285943" algn="l" defTabSz="914377" rtl="0" eaLnBrk="1" latinLnBrk="0" hangingPunct="1">
                        <a:defRPr sz="1800" kern="1200">
                          <a:solidFill>
                            <a:schemeClr val="tx1"/>
                          </a:solidFill>
                          <a:ea typeface="ＭＳ Ｐゴシック"/>
                          <a:cs typeface="ＭＳ Ｐゴシック"/>
                        </a:defRPr>
                      </a:lvl6pPr>
                      <a:lvl7pPr marL="2743131" algn="l" defTabSz="914377" rtl="0" eaLnBrk="1" latinLnBrk="0" hangingPunct="1">
                        <a:defRPr sz="1800" kern="1200">
                          <a:solidFill>
                            <a:schemeClr val="tx1"/>
                          </a:solidFill>
                          <a:ea typeface="ＭＳ Ｐゴシック"/>
                          <a:cs typeface="ＭＳ Ｐゴシック"/>
                        </a:defRPr>
                      </a:lvl7pPr>
                      <a:lvl8pPr marL="3200320" algn="l" defTabSz="914377" rtl="0" eaLnBrk="1" latinLnBrk="0" hangingPunct="1">
                        <a:defRPr sz="1800" kern="1200">
                          <a:solidFill>
                            <a:schemeClr val="tx1"/>
                          </a:solidFill>
                          <a:ea typeface="ＭＳ Ｐゴシック"/>
                          <a:cs typeface="ＭＳ Ｐゴシック"/>
                        </a:defRPr>
                      </a:lvl8pPr>
                      <a:lvl9pPr marL="3657509" algn="l" defTabSz="914377" rtl="0" eaLnBrk="1" latinLnBrk="0" hangingPunct="1">
                        <a:defRPr sz="1800" kern="1200">
                          <a:solidFill>
                            <a:schemeClr val="tx1"/>
                          </a:solidFill>
                          <a:ea typeface="ＭＳ Ｐゴシック"/>
                          <a:cs typeface="ＭＳ Ｐゴシック"/>
                        </a:defRPr>
                      </a:lvl9pPr>
                    </a:lstStyle>
                    <a:p>
                      <a:pPr marL="285750" indent="-285750">
                        <a:buFont typeface="Arial"/>
                        <a:buChar char="•"/>
                      </a:pPr>
                      <a:r>
                        <a:rPr lang="en-US" sz="2000" dirty="0">
                          <a:latin typeface="Arial"/>
                          <a:cs typeface="Arial"/>
                        </a:rPr>
                        <a:t>Emphasis on a strong culture has contributed to the demise of some of the biggest corporations (Robbins 2001)</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a:latin typeface="Arial"/>
                          <a:cs typeface="Arial"/>
                        </a:rPr>
                        <a:t>Privileges the views and ethics of managers in the organisation and enforces a uniformity of culture within the organisation (Wilmott 2002)</a:t>
                      </a:r>
                    </a:p>
                  </a:txBody>
                  <a:tcPr>
                    <a:lnL>
                      <a:noFill/>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202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001" t="33519" r="38026" b="31174"/>
          <a:stretch/>
        </p:blipFill>
        <p:spPr>
          <a:xfrm>
            <a:off x="10148668" y="1532980"/>
            <a:ext cx="1406752" cy="1356209"/>
          </a:xfrm>
          <a:prstGeom prst="rect">
            <a:avLst/>
          </a:prstGeom>
        </p:spPr>
      </p:pic>
      <p:pic>
        <p:nvPicPr>
          <p:cNvPr id="3" name="Picture 2" descr="Screen Shot 2014-01-24 at 13.26.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6819">
            <a:off x="4680412" y="3425148"/>
            <a:ext cx="4699000" cy="2536025"/>
          </a:xfrm>
          <a:prstGeom prst="rect">
            <a:avLst/>
          </a:prstGeom>
        </p:spPr>
      </p:pic>
      <p:sp>
        <p:nvSpPr>
          <p:cNvPr id="4" name="Title 2"/>
          <p:cNvSpPr txBox="1">
            <a:spLocks/>
          </p:cNvSpPr>
          <p:nvPr/>
        </p:nvSpPr>
        <p:spPr bwMode="auto">
          <a:xfrm>
            <a:off x="0" y="249968"/>
            <a:ext cx="8521219"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3200" dirty="0">
                <a:ea typeface="Arial" pitchFamily="-60" charset="0"/>
                <a:cs typeface="Arial" pitchFamily="-60" charset="0"/>
              </a:rPr>
              <a:t>Strong </a:t>
            </a:r>
            <a:r>
              <a:rPr lang="en-US" sz="3200" dirty="0" err="1">
                <a:ea typeface="Arial" pitchFamily="-60" charset="0"/>
                <a:cs typeface="Arial" pitchFamily="-60" charset="0"/>
              </a:rPr>
              <a:t>Organisational</a:t>
            </a:r>
            <a:r>
              <a:rPr lang="en-US" sz="3200" dirty="0">
                <a:ea typeface="Arial" pitchFamily="-60" charset="0"/>
                <a:cs typeface="Arial" pitchFamily="-60" charset="0"/>
              </a:rPr>
              <a:t> Cultures</a:t>
            </a:r>
          </a:p>
        </p:txBody>
      </p:sp>
      <p:sp>
        <p:nvSpPr>
          <p:cNvPr id="5" name="Text Placeholder 1"/>
          <p:cNvSpPr txBox="1">
            <a:spLocks/>
          </p:cNvSpPr>
          <p:nvPr/>
        </p:nvSpPr>
        <p:spPr bwMode="auto">
          <a:xfrm>
            <a:off x="5095914" y="2640752"/>
            <a:ext cx="6901491" cy="4359460"/>
          </a:xfrm>
          <a:prstGeom prst="rect">
            <a:avLst/>
          </a:prstGeom>
          <a:noFill/>
          <a:ln>
            <a:miter lim="800000"/>
            <a:headEnd/>
            <a:tailEnd/>
          </a:ln>
        </p:spPr>
        <p:txBody>
          <a:bodyPr vert="horz" lIns="91440" tIns="45720" rIns="91440" bIns="45720" rtlCol="0">
            <a:prstTxWarp prst="textNoShape">
              <a:avLst/>
            </a:prstTxWarp>
            <a:normAutofit fontScale="625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r>
              <a:rPr lang="en-US" sz="1600" dirty="0">
                <a:solidFill>
                  <a:srgbClr val="000000"/>
                </a:solidFill>
              </a:rPr>
              <a:t>Source:</a:t>
            </a:r>
          </a:p>
          <a:p>
            <a:pPr marL="0" indent="0" algn="r">
              <a:buFont typeface="Wingdings" panose="05000000000000000000" pitchFamily="2" charset="2"/>
              <a:buNone/>
            </a:pPr>
            <a:r>
              <a:rPr lang="en-US" sz="1600" dirty="0">
                <a:solidFill>
                  <a:srgbClr val="000000"/>
                </a:solidFill>
              </a:rPr>
              <a:t>Disney </a:t>
            </a:r>
          </a:p>
          <a:p>
            <a:pPr marL="0" indent="0" algn="r">
              <a:buFont typeface="Wingdings" panose="05000000000000000000" pitchFamily="2" charset="2"/>
              <a:buNone/>
            </a:pPr>
            <a:r>
              <a:rPr lang="en-US" sz="1600" dirty="0">
                <a:solidFill>
                  <a:srgbClr val="000000"/>
                </a:solidFill>
              </a:rPr>
              <a:t>(2014)</a:t>
            </a:r>
          </a:p>
          <a:p>
            <a:pPr marL="0" indent="0">
              <a:buFont typeface="Wingdings" panose="05000000000000000000" pitchFamily="2" charset="2"/>
              <a:buNone/>
            </a:pPr>
            <a:endParaRPr lang="en-US" sz="2000" dirty="0">
              <a:solidFill>
                <a:srgbClr val="000000"/>
              </a:solidFill>
            </a:endParaRPr>
          </a:p>
          <a:p>
            <a:pPr marL="0" indent="0">
              <a:buFont typeface="Wingdings" panose="05000000000000000000" pitchFamily="2" charset="2"/>
              <a:buNone/>
            </a:pPr>
            <a:endParaRPr lang="en-US" sz="2000" dirty="0"/>
          </a:p>
          <a:p>
            <a:endParaRPr lang="en-US" sz="2000" dirty="0">
              <a:solidFill>
                <a:srgbClr val="000000"/>
              </a:solidFill>
            </a:endParaRPr>
          </a:p>
        </p:txBody>
      </p:sp>
      <p:pic>
        <p:nvPicPr>
          <p:cNvPr id="6" name="Picture 5" descr="Screen Shot 2014-01-24 at 13.25.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051" y="1593520"/>
            <a:ext cx="4814976" cy="1622647"/>
          </a:xfrm>
          <a:prstGeom prst="rect">
            <a:avLst/>
          </a:prstGeom>
        </p:spPr>
      </p:pic>
      <p:pic>
        <p:nvPicPr>
          <p:cNvPr id="7" name="Picture 6" descr="Screen Shot 2014-01-24 at 13.26.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3111">
            <a:off x="1167207" y="1447506"/>
            <a:ext cx="3479233" cy="3840935"/>
          </a:xfrm>
          <a:prstGeom prst="rect">
            <a:avLst/>
          </a:prstGeom>
        </p:spPr>
      </p:pic>
      <p:pic>
        <p:nvPicPr>
          <p:cNvPr id="8" name="Picture 7"/>
          <p:cNvPicPr>
            <a:picLocks noChangeAspect="1"/>
          </p:cNvPicPr>
          <p:nvPr/>
        </p:nvPicPr>
        <p:blipFill rotWithShape="1">
          <a:blip r:embed="rId6"/>
          <a:srcRect l="14651" t="41744" r="32778" b="27472"/>
          <a:stretch/>
        </p:blipFill>
        <p:spPr>
          <a:xfrm>
            <a:off x="952378" y="5388095"/>
            <a:ext cx="4452112" cy="1465702"/>
          </a:xfrm>
          <a:prstGeom prst="rect">
            <a:avLst/>
          </a:prstGeom>
        </p:spPr>
      </p:pic>
      <p:pic>
        <p:nvPicPr>
          <p:cNvPr id="9" name="Picture 8"/>
          <p:cNvPicPr>
            <a:picLocks noChangeAspect="1"/>
          </p:cNvPicPr>
          <p:nvPr/>
        </p:nvPicPr>
        <p:blipFill rotWithShape="1">
          <a:blip r:embed="rId6"/>
          <a:srcRect l="14651" t="12267" r="68584" b="78995"/>
          <a:stretch/>
        </p:blipFill>
        <p:spPr>
          <a:xfrm>
            <a:off x="2144590" y="6268182"/>
            <a:ext cx="1759112" cy="515443"/>
          </a:xfrm>
          <a:prstGeom prst="rect">
            <a:avLst/>
          </a:prstGeom>
        </p:spPr>
      </p:pic>
    </p:spTree>
    <p:extLst>
      <p:ext uri="{BB962C8B-B14F-4D97-AF65-F5344CB8AC3E}">
        <p14:creationId xmlns:p14="http://schemas.microsoft.com/office/powerpoint/2010/main" val="311181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001" t="33519" r="38026" b="31174"/>
          <a:stretch/>
        </p:blipFill>
        <p:spPr>
          <a:xfrm>
            <a:off x="8198778" y="1166903"/>
            <a:ext cx="1918448" cy="1699108"/>
          </a:xfrm>
          <a:prstGeom prst="rect">
            <a:avLst/>
          </a:prstGeom>
        </p:spPr>
      </p:pic>
      <p:sp>
        <p:nvSpPr>
          <p:cNvPr id="3" name="Title 2"/>
          <p:cNvSpPr txBox="1">
            <a:spLocks/>
          </p:cNvSpPr>
          <p:nvPr/>
        </p:nvSpPr>
        <p:spPr bwMode="auto">
          <a:xfrm>
            <a:off x="0" y="321726"/>
            <a:ext cx="8521219" cy="973137"/>
          </a:xfrm>
          <a:prstGeom prst="rect">
            <a:avLst/>
          </a:prstGeom>
          <a:noFill/>
          <a:ln>
            <a:miter lim="800000"/>
            <a:headEnd/>
            <a:tailEnd/>
          </a:ln>
        </p:spPr>
        <p:txBody>
          <a:bodyPr vert="horz" lIns="91440" tIns="45720" rIns="91440" bIns="45720" rtlCol="0" anchor="ctr">
            <a:prstTxWarp prst="textNoShape">
              <a:avLst/>
            </a:prstTxWarp>
            <a:normAutofit/>
          </a:bodyPr>
          <a:lstStyle>
            <a:lvl1pPr algn="l" defTabSz="914377" rtl="0" eaLnBrk="1" latinLnBrk="0" hangingPunct="1">
              <a:lnSpc>
                <a:spcPct val="90000"/>
              </a:lnSpc>
              <a:spcBef>
                <a:spcPct val="0"/>
              </a:spcBef>
              <a:buNone/>
              <a:defRPr sz="2933" b="1" kern="1200">
                <a:solidFill>
                  <a:schemeClr val="tx1"/>
                </a:solidFill>
                <a:latin typeface="Arial" panose="020B0604020202020204" pitchFamily="34" charset="0"/>
                <a:ea typeface="+mj-ea"/>
                <a:cs typeface="Arial" panose="020B0604020202020204" pitchFamily="34" charset="0"/>
              </a:defRPr>
            </a:lvl1pPr>
          </a:lstStyle>
          <a:p>
            <a:r>
              <a:rPr lang="en-US" sz="2600" dirty="0">
                <a:ea typeface="Arial" pitchFamily="-60" charset="0"/>
                <a:cs typeface="Arial" pitchFamily="-60" charset="0"/>
              </a:rPr>
              <a:t>Danger of Strong </a:t>
            </a:r>
            <a:r>
              <a:rPr lang="en-US" sz="2600" dirty="0" err="1">
                <a:ea typeface="Arial" pitchFamily="-60" charset="0"/>
                <a:cs typeface="Arial" pitchFamily="-60" charset="0"/>
              </a:rPr>
              <a:t>Organisational</a:t>
            </a:r>
            <a:r>
              <a:rPr lang="en-US" sz="2600" dirty="0">
                <a:ea typeface="Arial" pitchFamily="-60" charset="0"/>
                <a:cs typeface="Arial" pitchFamily="-60" charset="0"/>
              </a:rPr>
              <a:t> </a:t>
            </a:r>
            <a:br>
              <a:rPr lang="en-US" sz="2600" dirty="0">
                <a:ea typeface="Arial" pitchFamily="-60" charset="0"/>
                <a:cs typeface="Arial" pitchFamily="-60" charset="0"/>
              </a:rPr>
            </a:br>
            <a:r>
              <a:rPr lang="en-US" sz="2600" dirty="0">
                <a:ea typeface="Arial" pitchFamily="-60" charset="0"/>
                <a:cs typeface="Arial" pitchFamily="-60" charset="0"/>
              </a:rPr>
              <a:t>Cultures &amp; Performance Reward Structures</a:t>
            </a:r>
          </a:p>
        </p:txBody>
      </p:sp>
      <p:sp>
        <p:nvSpPr>
          <p:cNvPr id="4" name="Text Placeholder 1"/>
          <p:cNvSpPr txBox="1">
            <a:spLocks/>
          </p:cNvSpPr>
          <p:nvPr/>
        </p:nvSpPr>
        <p:spPr bwMode="auto">
          <a:xfrm>
            <a:off x="890789" y="2498540"/>
            <a:ext cx="11301211" cy="4359460"/>
          </a:xfrm>
          <a:prstGeom prst="rect">
            <a:avLst/>
          </a:prstGeom>
          <a:noFill/>
          <a:ln>
            <a:miter lim="800000"/>
            <a:headEnd/>
            <a:tailEnd/>
          </a:ln>
        </p:spPr>
        <p:txBody>
          <a:bodyPr vert="horz" lIns="91440" tIns="45720" rIns="91440" bIns="45720" rtlCol="0">
            <a:prstTxWarp prst="textNoShape">
              <a:avLst/>
            </a:prstTxWarp>
            <a:normAutofit fontScale="77500" lnSpcReduction="20000"/>
          </a:bodyPr>
          <a:lstStyle>
            <a:lvl1pPr marL="228594" indent="-228594" algn="l" defTabSz="914377" rtl="0" eaLnBrk="1" latinLnBrk="0" hangingPunct="1">
              <a:lnSpc>
                <a:spcPct val="90000"/>
              </a:lnSpc>
              <a:spcBef>
                <a:spcPts val="1000"/>
              </a:spcBef>
              <a:buFont typeface="Wingdings" panose="05000000000000000000" pitchFamily="2" charset="2"/>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467"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endParaRPr lang="en-US" sz="1600" dirty="0">
              <a:solidFill>
                <a:srgbClr val="000000"/>
              </a:solidFill>
            </a:endParaRPr>
          </a:p>
          <a:p>
            <a:pPr marL="0" indent="0" algn="r">
              <a:buFont typeface="Wingdings" panose="05000000000000000000" pitchFamily="2" charset="2"/>
              <a:buNone/>
            </a:pPr>
            <a:r>
              <a:rPr lang="en-US" sz="1600" dirty="0">
                <a:solidFill>
                  <a:srgbClr val="000000"/>
                </a:solidFill>
              </a:rPr>
              <a:t>Source:</a:t>
            </a:r>
          </a:p>
          <a:p>
            <a:pPr marL="0" indent="0" algn="r">
              <a:buFont typeface="Wingdings" panose="05000000000000000000" pitchFamily="2" charset="2"/>
              <a:buNone/>
            </a:pPr>
            <a:r>
              <a:rPr lang="en-US" sz="1600" dirty="0">
                <a:solidFill>
                  <a:srgbClr val="000000"/>
                </a:solidFill>
              </a:rPr>
              <a:t>The Guardian (2013)</a:t>
            </a:r>
          </a:p>
          <a:p>
            <a:pPr marL="0" indent="0">
              <a:buFont typeface="Wingdings" panose="05000000000000000000" pitchFamily="2" charset="2"/>
              <a:buNone/>
            </a:pPr>
            <a:endParaRPr lang="en-US" sz="2000" dirty="0">
              <a:solidFill>
                <a:srgbClr val="000000"/>
              </a:solidFill>
            </a:endParaRPr>
          </a:p>
          <a:p>
            <a:pPr marL="0" indent="0">
              <a:buFont typeface="Wingdings" panose="05000000000000000000" pitchFamily="2" charset="2"/>
              <a:buNone/>
            </a:pPr>
            <a:endParaRPr lang="en-US" sz="2000" dirty="0"/>
          </a:p>
          <a:p>
            <a:endParaRPr lang="en-US" sz="2000" dirty="0">
              <a:solidFill>
                <a:srgbClr val="000000"/>
              </a:solidFill>
            </a:endParaRPr>
          </a:p>
        </p:txBody>
      </p:sp>
      <p:pic>
        <p:nvPicPr>
          <p:cNvPr id="5" name="Picture 4" descr="Screen Shot 2014-01-24 at 13.1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1" y="2106029"/>
            <a:ext cx="4193658" cy="2987981"/>
          </a:xfrm>
          <a:prstGeom prst="rect">
            <a:avLst/>
          </a:prstGeom>
        </p:spPr>
      </p:pic>
      <p:pic>
        <p:nvPicPr>
          <p:cNvPr id="6" name="Picture 5" descr="Screen Shot 2014-01-24 at 13.17.2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14107">
            <a:off x="4203996" y="4609842"/>
            <a:ext cx="5181009" cy="2015997"/>
          </a:xfrm>
          <a:prstGeom prst="rect">
            <a:avLst/>
          </a:prstGeom>
        </p:spPr>
      </p:pic>
      <p:pic>
        <p:nvPicPr>
          <p:cNvPr id="7" name="Picture 6" descr="Screen Shot 2014-01-24 at 13.17.09.png"/>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69" r="1945"/>
          <a:stretch/>
        </p:blipFill>
        <p:spPr>
          <a:xfrm rot="21094108">
            <a:off x="5676624" y="3261189"/>
            <a:ext cx="4735286" cy="899997"/>
          </a:xfrm>
          <a:prstGeom prst="rect">
            <a:avLst/>
          </a:prstGeom>
        </p:spPr>
      </p:pic>
      <p:pic>
        <p:nvPicPr>
          <p:cNvPr id="8" name="Picture 7" descr="barclays_logo_2480.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111" y="5094010"/>
            <a:ext cx="2351990" cy="1763990"/>
          </a:xfrm>
          <a:prstGeom prst="rect">
            <a:avLst/>
          </a:prstGeom>
        </p:spPr>
      </p:pic>
      <p:sp>
        <p:nvSpPr>
          <p:cNvPr id="9" name="Right Arrow 8"/>
          <p:cNvSpPr/>
          <p:nvPr/>
        </p:nvSpPr>
        <p:spPr>
          <a:xfrm rot="20525970">
            <a:off x="3652468" y="2630173"/>
            <a:ext cx="4943070" cy="237765"/>
          </a:xfrm>
          <a:prstGeom prst="rightArrow">
            <a:avLst>
              <a:gd name="adj1" fmla="val 50000"/>
              <a:gd name="adj2" fmla="val 1799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0561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845</Words>
  <Application>Microsoft Macintosh PowerPoint</Application>
  <PresentationFormat>Widescreen</PresentationFormat>
  <Paragraphs>196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Coventry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Gratien David Pillai</dc:creator>
  <cp:lastModifiedBy>Nhung Tran</cp:lastModifiedBy>
  <cp:revision>9</cp:revision>
  <dcterms:created xsi:type="dcterms:W3CDTF">2017-08-29T12:12:36Z</dcterms:created>
  <dcterms:modified xsi:type="dcterms:W3CDTF">2019-10-08T17:10:33Z</dcterms:modified>
</cp:coreProperties>
</file>