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46B118-4F55-9D45-BA02-1072EF77E7B0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EA0C2C-BDD1-7849-98F9-8C8776CD597C}">
      <dgm:prSet phldrT="[Text]" custT="1"/>
      <dgm:spPr>
        <a:solidFill>
          <a:srgbClr val="DFE5A2"/>
        </a:solidFill>
        <a:ln>
          <a:noFill/>
        </a:ln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Arial"/>
              <a:cs typeface="Arial"/>
            </a:rPr>
            <a:t>About </a:t>
          </a:r>
        </a:p>
        <a:p>
          <a:r>
            <a:rPr lang="en-US" sz="1800" b="1" dirty="0" smtClean="0">
              <a:solidFill>
                <a:schemeClr val="tx1"/>
              </a:solidFill>
              <a:latin typeface="Arial"/>
              <a:cs typeface="Arial"/>
            </a:rPr>
            <a:t>You</a:t>
          </a:r>
          <a:endParaRPr lang="en-US" sz="1800" b="1" dirty="0">
            <a:solidFill>
              <a:schemeClr val="tx1"/>
            </a:solidFill>
            <a:latin typeface="Arial"/>
            <a:cs typeface="Arial"/>
          </a:endParaRPr>
        </a:p>
      </dgm:t>
    </dgm:pt>
    <dgm:pt modelId="{6674310B-736B-A345-96E4-3439EEC4E958}" type="parTrans" cxnId="{46BFDAA3-4728-7F43-9917-5531CF9DB678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C7B6AE47-5B37-AA43-846C-5B32AB456D9A}" type="sibTrans" cxnId="{46BFDAA3-4728-7F43-9917-5531CF9DB678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F0F30031-AABC-F744-9464-1DD01BDB515D}">
      <dgm:prSet phldrT="[Text]" custT="1"/>
      <dgm:spPr/>
      <dgm:t>
        <a:bodyPr/>
        <a:lstStyle/>
        <a:p>
          <a:r>
            <a:rPr lang="en-US" sz="1800" dirty="0" smtClean="0">
              <a:latin typeface="Arial"/>
              <a:cs typeface="Arial"/>
            </a:rPr>
            <a:t>Find out how theories and models relate to you</a:t>
          </a:r>
          <a:endParaRPr lang="en-US" sz="1800" dirty="0">
            <a:latin typeface="Arial"/>
            <a:cs typeface="Arial"/>
          </a:endParaRPr>
        </a:p>
      </dgm:t>
    </dgm:pt>
    <dgm:pt modelId="{142A6C25-DC7D-6542-A07B-910914703DF1}" type="parTrans" cxnId="{21F9A73C-19D8-9A47-99BA-22F927E7A06D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AF9CFCCB-6F4D-694E-A3FA-715FCDCA28B8}" type="sibTrans" cxnId="{21F9A73C-19D8-9A47-99BA-22F927E7A06D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99467B3-24C9-7F46-951D-037CA8752F25}">
      <dgm:prSet phldrT="[Text]" custT="1"/>
      <dgm:spPr>
        <a:solidFill>
          <a:srgbClr val="DFE5A2"/>
        </a:solidFill>
        <a:ln>
          <a:noFill/>
        </a:ln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Arial"/>
              <a:cs typeface="Arial"/>
            </a:rPr>
            <a:t>About </a:t>
          </a:r>
        </a:p>
        <a:p>
          <a:r>
            <a:rPr lang="en-US" sz="1800" b="1" dirty="0" smtClean="0">
              <a:solidFill>
                <a:schemeClr val="tx1"/>
              </a:solidFill>
              <a:latin typeface="Arial"/>
              <a:cs typeface="Arial"/>
            </a:rPr>
            <a:t>Colleagues</a:t>
          </a:r>
          <a:endParaRPr lang="en-US" sz="1800" b="1" dirty="0">
            <a:solidFill>
              <a:schemeClr val="tx1"/>
            </a:solidFill>
            <a:latin typeface="Arial"/>
            <a:cs typeface="Arial"/>
          </a:endParaRPr>
        </a:p>
      </dgm:t>
    </dgm:pt>
    <dgm:pt modelId="{E10FF6FE-2E3D-D740-B6B7-CC9020AE63F0}" type="parTrans" cxnId="{895AD26C-D409-6C4A-A0F5-45EDEA90C8D7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2C038C4D-B157-C743-98BD-B5B198F41DBD}" type="sibTrans" cxnId="{895AD26C-D409-6C4A-A0F5-45EDEA90C8D7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228B780C-6707-B84B-B141-74BCD72AAFD1}">
      <dgm:prSet phldrT="[Text]" custT="1"/>
      <dgm:spPr/>
      <dgm:t>
        <a:bodyPr/>
        <a:lstStyle/>
        <a:p>
          <a:r>
            <a:rPr lang="en-US" sz="1800" dirty="0" smtClean="0">
              <a:latin typeface="Arial"/>
              <a:cs typeface="Arial"/>
            </a:rPr>
            <a:t>Find out how theories and models relate to other people – what they say and what you observe</a:t>
          </a:r>
          <a:endParaRPr lang="en-US" sz="1800" dirty="0">
            <a:latin typeface="Arial"/>
            <a:cs typeface="Arial"/>
          </a:endParaRPr>
        </a:p>
      </dgm:t>
    </dgm:pt>
    <dgm:pt modelId="{D5F8B93B-81CA-3E47-8368-60675C11ABBD}" type="parTrans" cxnId="{2EA73EFE-004C-CE4A-957E-99FEC33CF3F5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D5C662EB-76E0-7648-B8C8-43596F9FD417}" type="sibTrans" cxnId="{2EA73EFE-004C-CE4A-957E-99FEC33CF3F5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5BFE8C8A-6029-C140-A6C2-02900984E171}">
      <dgm:prSet phldrT="[Text]" custT="1"/>
      <dgm:spPr>
        <a:solidFill>
          <a:srgbClr val="DFE5A2"/>
        </a:solidFill>
        <a:ln>
          <a:noFill/>
        </a:ln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Arial"/>
              <a:cs typeface="Arial"/>
            </a:rPr>
            <a:t>About Organisations</a:t>
          </a:r>
          <a:endParaRPr lang="en-US" sz="1800" b="1" dirty="0">
            <a:solidFill>
              <a:schemeClr val="tx1"/>
            </a:solidFill>
            <a:latin typeface="Arial"/>
            <a:cs typeface="Arial"/>
          </a:endParaRPr>
        </a:p>
      </dgm:t>
    </dgm:pt>
    <dgm:pt modelId="{E878F565-C2CC-1B40-B91C-12B21CCCD9D3}" type="parTrans" cxnId="{77112F4D-3C4A-8349-BC0D-C749E6CD882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E322EB35-1867-5747-A0AE-A97EB5CD7A4F}" type="sibTrans" cxnId="{77112F4D-3C4A-8349-BC0D-C749E6CD882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866BAED6-5263-234F-8FB8-45A5D1BEF216}">
      <dgm:prSet phldrT="[Text]" custT="1"/>
      <dgm:spPr/>
      <dgm:t>
        <a:bodyPr/>
        <a:lstStyle/>
        <a:p>
          <a:r>
            <a:rPr lang="en-US" sz="1800" dirty="0" smtClean="0">
              <a:latin typeface="Arial"/>
              <a:cs typeface="Arial"/>
            </a:rPr>
            <a:t>Find out how leaders in organisations use this knowledge</a:t>
          </a:r>
          <a:endParaRPr lang="en-US" sz="1800" dirty="0">
            <a:latin typeface="Arial"/>
            <a:cs typeface="Arial"/>
          </a:endParaRPr>
        </a:p>
      </dgm:t>
    </dgm:pt>
    <dgm:pt modelId="{8963979A-CFF0-9543-B92C-5396DE0030E7}" type="parTrans" cxnId="{99407030-C72A-1C46-B1A3-487A59BB422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939D717-4188-D44E-9BBF-3CC4536FD5CE}" type="sibTrans" cxnId="{99407030-C72A-1C46-B1A3-487A59BB422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623AA473-B897-D145-A297-1565BB4F1DF4}">
      <dgm:prSet phldrT="[Text]" custT="1"/>
      <dgm:spPr/>
      <dgm:t>
        <a:bodyPr/>
        <a:lstStyle/>
        <a:p>
          <a:r>
            <a:rPr lang="en-US" sz="1800" b="1" dirty="0" smtClean="0">
              <a:latin typeface="Arial"/>
              <a:cs typeface="Arial"/>
            </a:rPr>
            <a:t>How? Reading industry relevant journals and news stories about how companies motivate their employees</a:t>
          </a:r>
          <a:endParaRPr lang="en-US" sz="1800" b="1" dirty="0">
            <a:latin typeface="Arial"/>
            <a:cs typeface="Arial"/>
          </a:endParaRPr>
        </a:p>
      </dgm:t>
    </dgm:pt>
    <dgm:pt modelId="{940338F6-AF68-1241-B95B-D6F8CA30826E}" type="parTrans" cxnId="{4D26F0BD-DDA7-9541-AD5E-205AB5654EA2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A2C40CCC-D046-C04D-BDAE-46A0711F9A15}" type="sibTrans" cxnId="{4D26F0BD-DDA7-9541-AD5E-205AB5654EA2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2EB3EE99-FF48-2E41-B5A7-20139CDE1336}">
      <dgm:prSet phldrT="[Text]" custT="1"/>
      <dgm:spPr/>
      <dgm:t>
        <a:bodyPr/>
        <a:lstStyle/>
        <a:p>
          <a:r>
            <a:rPr lang="en-US" sz="1800" b="1" dirty="0" smtClean="0">
              <a:latin typeface="Arial"/>
              <a:cs typeface="Arial"/>
            </a:rPr>
            <a:t>How? Reading and Self Tests, identify what motivates you </a:t>
          </a:r>
          <a:endParaRPr lang="en-US" sz="1800" b="1" dirty="0">
            <a:latin typeface="Arial"/>
            <a:cs typeface="Arial"/>
          </a:endParaRPr>
        </a:p>
      </dgm:t>
    </dgm:pt>
    <dgm:pt modelId="{955841CC-169E-B748-A662-1BA6D3D15248}" type="parTrans" cxnId="{DECAF9D6-2097-3143-A1FF-1949CEBEBB26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B41929D2-1B7E-0647-B10F-369BE544FFD5}" type="sibTrans" cxnId="{DECAF9D6-2097-3143-A1FF-1949CEBEBB26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E52B6715-3D1B-5842-BECD-84FB8687C44D}">
      <dgm:prSet phldrT="[Text]" custT="1"/>
      <dgm:spPr/>
      <dgm:t>
        <a:bodyPr/>
        <a:lstStyle/>
        <a:p>
          <a:r>
            <a:rPr lang="en-US" sz="1800" b="1" dirty="0" smtClean="0">
              <a:latin typeface="Arial"/>
              <a:cs typeface="Arial"/>
            </a:rPr>
            <a:t>How? Taking part in class activities and asking other people questions</a:t>
          </a:r>
          <a:endParaRPr lang="en-US" sz="1800" b="1" dirty="0">
            <a:latin typeface="Arial"/>
            <a:cs typeface="Arial"/>
          </a:endParaRPr>
        </a:p>
      </dgm:t>
    </dgm:pt>
    <dgm:pt modelId="{51CB3857-EA41-1841-92CB-94D6EC6341B0}" type="parTrans" cxnId="{56D68BC2-D21A-114B-83EE-1BFE1DA150E5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5CCDA797-961B-C548-9546-8178A908E8AC}" type="sibTrans" cxnId="{56D68BC2-D21A-114B-83EE-1BFE1DA150E5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D08E3C4D-5658-3D4B-9FE7-C4A7500947AE}" type="pres">
      <dgm:prSet presAssocID="{2D46B118-4F55-9D45-BA02-1072EF77E7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6E7EB16-5861-C84A-AF0F-EEE86B331810}" type="pres">
      <dgm:prSet presAssocID="{FAEA0C2C-BDD1-7849-98F9-8C8776CD597C}" presName="linNode" presStyleCnt="0"/>
      <dgm:spPr/>
    </dgm:pt>
    <dgm:pt modelId="{0B110BD1-29BC-D44D-8E8F-2D8D2A87F17D}" type="pres">
      <dgm:prSet presAssocID="{FAEA0C2C-BDD1-7849-98F9-8C8776CD597C}" presName="parentText" presStyleLbl="node1" presStyleIdx="0" presStyleCnt="3" custScaleX="6304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EB7D83-807F-7A43-B9BA-41F55FE6780F}" type="pres">
      <dgm:prSet presAssocID="{FAEA0C2C-BDD1-7849-98F9-8C8776CD597C}" presName="descendantText" presStyleLbl="alignAccFollowNode1" presStyleIdx="0" presStyleCnt="3" custScaleX="1209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7776E1-22C8-4243-9C53-94BA79FB4745}" type="pres">
      <dgm:prSet presAssocID="{C7B6AE47-5B37-AA43-846C-5B32AB456D9A}" presName="sp" presStyleCnt="0"/>
      <dgm:spPr/>
    </dgm:pt>
    <dgm:pt modelId="{AF2D1858-9760-E049-8BFD-2CB4C71225D3}" type="pres">
      <dgm:prSet presAssocID="{799467B3-24C9-7F46-951D-037CA8752F25}" presName="linNode" presStyleCnt="0"/>
      <dgm:spPr/>
    </dgm:pt>
    <dgm:pt modelId="{1D4766FB-ACC5-054E-B93F-2621AF1DC39E}" type="pres">
      <dgm:prSet presAssocID="{799467B3-24C9-7F46-951D-037CA8752F25}" presName="parentText" presStyleLbl="node1" presStyleIdx="1" presStyleCnt="3" custScaleX="6304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DB085E-8DB8-3843-B8DB-675AEE0A7FF2}" type="pres">
      <dgm:prSet presAssocID="{799467B3-24C9-7F46-951D-037CA8752F25}" presName="descendantText" presStyleLbl="alignAccFollowNode1" presStyleIdx="1" presStyleCnt="3" custScaleX="1209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5E920F-C5D9-3B42-9E7F-86DFE13EDBFC}" type="pres">
      <dgm:prSet presAssocID="{2C038C4D-B157-C743-98BD-B5B198F41DBD}" presName="sp" presStyleCnt="0"/>
      <dgm:spPr/>
    </dgm:pt>
    <dgm:pt modelId="{7E4AEE1D-C145-564F-8D74-B1DED06CB3C5}" type="pres">
      <dgm:prSet presAssocID="{5BFE8C8A-6029-C140-A6C2-02900984E171}" presName="linNode" presStyleCnt="0"/>
      <dgm:spPr/>
    </dgm:pt>
    <dgm:pt modelId="{9613C0FD-4BA9-9B4A-92E7-CBF52495678E}" type="pres">
      <dgm:prSet presAssocID="{5BFE8C8A-6029-C140-A6C2-02900984E171}" presName="parentText" presStyleLbl="node1" presStyleIdx="2" presStyleCnt="3" custScaleX="6304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BA52CE-B384-D045-A612-8E13BDDF422E}" type="pres">
      <dgm:prSet presAssocID="{5BFE8C8A-6029-C140-A6C2-02900984E171}" presName="descendantText" presStyleLbl="alignAccFollowNode1" presStyleIdx="2" presStyleCnt="3" custScaleX="120907" custScaleY="1259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EA73EFE-004C-CE4A-957E-99FEC33CF3F5}" srcId="{799467B3-24C9-7F46-951D-037CA8752F25}" destId="{228B780C-6707-B84B-B141-74BCD72AAFD1}" srcOrd="0" destOrd="0" parTransId="{D5F8B93B-81CA-3E47-8368-60675C11ABBD}" sibTransId="{D5C662EB-76E0-7648-B8C8-43596F9FD417}"/>
    <dgm:cxn modelId="{95AAEF59-2112-4760-86A3-C880C273EB95}" type="presOf" srcId="{FAEA0C2C-BDD1-7849-98F9-8C8776CD597C}" destId="{0B110BD1-29BC-D44D-8E8F-2D8D2A87F17D}" srcOrd="0" destOrd="0" presId="urn:microsoft.com/office/officeart/2005/8/layout/vList5"/>
    <dgm:cxn modelId="{77112F4D-3C4A-8349-BC0D-C749E6CD882F}" srcId="{2D46B118-4F55-9D45-BA02-1072EF77E7B0}" destId="{5BFE8C8A-6029-C140-A6C2-02900984E171}" srcOrd="2" destOrd="0" parTransId="{E878F565-C2CC-1B40-B91C-12B21CCCD9D3}" sibTransId="{E322EB35-1867-5747-A0AE-A97EB5CD7A4F}"/>
    <dgm:cxn modelId="{6E9CF847-5D22-45CD-A095-EFAA057422B7}" type="presOf" srcId="{623AA473-B897-D145-A297-1565BB4F1DF4}" destId="{39BA52CE-B384-D045-A612-8E13BDDF422E}" srcOrd="0" destOrd="1" presId="urn:microsoft.com/office/officeart/2005/8/layout/vList5"/>
    <dgm:cxn modelId="{DDF6293F-74C0-4E6E-87B5-F445FC004881}" type="presOf" srcId="{2D46B118-4F55-9D45-BA02-1072EF77E7B0}" destId="{D08E3C4D-5658-3D4B-9FE7-C4A7500947AE}" srcOrd="0" destOrd="0" presId="urn:microsoft.com/office/officeart/2005/8/layout/vList5"/>
    <dgm:cxn modelId="{99407030-C72A-1C46-B1A3-487A59BB422F}" srcId="{5BFE8C8A-6029-C140-A6C2-02900984E171}" destId="{866BAED6-5263-234F-8FB8-45A5D1BEF216}" srcOrd="0" destOrd="0" parTransId="{8963979A-CFF0-9543-B92C-5396DE0030E7}" sibTransId="{3939D717-4188-D44E-9BBF-3CC4536FD5CE}"/>
    <dgm:cxn modelId="{46BFDAA3-4728-7F43-9917-5531CF9DB678}" srcId="{2D46B118-4F55-9D45-BA02-1072EF77E7B0}" destId="{FAEA0C2C-BDD1-7849-98F9-8C8776CD597C}" srcOrd="0" destOrd="0" parTransId="{6674310B-736B-A345-96E4-3439EEC4E958}" sibTransId="{C7B6AE47-5B37-AA43-846C-5B32AB456D9A}"/>
    <dgm:cxn modelId="{4D26F0BD-DDA7-9541-AD5E-205AB5654EA2}" srcId="{5BFE8C8A-6029-C140-A6C2-02900984E171}" destId="{623AA473-B897-D145-A297-1565BB4F1DF4}" srcOrd="1" destOrd="0" parTransId="{940338F6-AF68-1241-B95B-D6F8CA30826E}" sibTransId="{A2C40CCC-D046-C04D-BDAE-46A0711F9A15}"/>
    <dgm:cxn modelId="{D228DF33-C0A6-4BE5-9D38-CE1609706AFD}" type="presOf" srcId="{F0F30031-AABC-F744-9464-1DD01BDB515D}" destId="{D5EB7D83-807F-7A43-B9BA-41F55FE6780F}" srcOrd="0" destOrd="0" presId="urn:microsoft.com/office/officeart/2005/8/layout/vList5"/>
    <dgm:cxn modelId="{93601E38-FB7F-414D-8414-9A40E3607B76}" type="presOf" srcId="{228B780C-6707-B84B-B141-74BCD72AAFD1}" destId="{76DB085E-8DB8-3843-B8DB-675AEE0A7FF2}" srcOrd="0" destOrd="0" presId="urn:microsoft.com/office/officeart/2005/8/layout/vList5"/>
    <dgm:cxn modelId="{900D190B-878A-4A69-BF26-9EEEDED0A9D5}" type="presOf" srcId="{866BAED6-5263-234F-8FB8-45A5D1BEF216}" destId="{39BA52CE-B384-D045-A612-8E13BDDF422E}" srcOrd="0" destOrd="0" presId="urn:microsoft.com/office/officeart/2005/8/layout/vList5"/>
    <dgm:cxn modelId="{99D2EE9A-7531-4AD0-A425-4CFDE2676172}" type="presOf" srcId="{E52B6715-3D1B-5842-BECD-84FB8687C44D}" destId="{76DB085E-8DB8-3843-B8DB-675AEE0A7FF2}" srcOrd="0" destOrd="1" presId="urn:microsoft.com/office/officeart/2005/8/layout/vList5"/>
    <dgm:cxn modelId="{895AD26C-D409-6C4A-A0F5-45EDEA90C8D7}" srcId="{2D46B118-4F55-9D45-BA02-1072EF77E7B0}" destId="{799467B3-24C9-7F46-951D-037CA8752F25}" srcOrd="1" destOrd="0" parTransId="{E10FF6FE-2E3D-D740-B6B7-CC9020AE63F0}" sibTransId="{2C038C4D-B157-C743-98BD-B5B198F41DBD}"/>
    <dgm:cxn modelId="{21F9A73C-19D8-9A47-99BA-22F927E7A06D}" srcId="{FAEA0C2C-BDD1-7849-98F9-8C8776CD597C}" destId="{F0F30031-AABC-F744-9464-1DD01BDB515D}" srcOrd="0" destOrd="0" parTransId="{142A6C25-DC7D-6542-A07B-910914703DF1}" sibTransId="{AF9CFCCB-6F4D-694E-A3FA-715FCDCA28B8}"/>
    <dgm:cxn modelId="{84C4AC81-DE49-444C-8293-362028BCB701}" type="presOf" srcId="{2EB3EE99-FF48-2E41-B5A7-20139CDE1336}" destId="{D5EB7D83-807F-7A43-B9BA-41F55FE6780F}" srcOrd="0" destOrd="1" presId="urn:microsoft.com/office/officeart/2005/8/layout/vList5"/>
    <dgm:cxn modelId="{3FDE12F7-622B-40E1-9448-859E7458940E}" type="presOf" srcId="{5BFE8C8A-6029-C140-A6C2-02900984E171}" destId="{9613C0FD-4BA9-9B4A-92E7-CBF52495678E}" srcOrd="0" destOrd="0" presId="urn:microsoft.com/office/officeart/2005/8/layout/vList5"/>
    <dgm:cxn modelId="{DECAF9D6-2097-3143-A1FF-1949CEBEBB26}" srcId="{FAEA0C2C-BDD1-7849-98F9-8C8776CD597C}" destId="{2EB3EE99-FF48-2E41-B5A7-20139CDE1336}" srcOrd="1" destOrd="0" parTransId="{955841CC-169E-B748-A662-1BA6D3D15248}" sibTransId="{B41929D2-1B7E-0647-B10F-369BE544FFD5}"/>
    <dgm:cxn modelId="{E6CA7F7A-C9F4-4ED7-B3F6-339F1CED715E}" type="presOf" srcId="{799467B3-24C9-7F46-951D-037CA8752F25}" destId="{1D4766FB-ACC5-054E-B93F-2621AF1DC39E}" srcOrd="0" destOrd="0" presId="urn:microsoft.com/office/officeart/2005/8/layout/vList5"/>
    <dgm:cxn modelId="{56D68BC2-D21A-114B-83EE-1BFE1DA150E5}" srcId="{799467B3-24C9-7F46-951D-037CA8752F25}" destId="{E52B6715-3D1B-5842-BECD-84FB8687C44D}" srcOrd="1" destOrd="0" parTransId="{51CB3857-EA41-1841-92CB-94D6EC6341B0}" sibTransId="{5CCDA797-961B-C548-9546-8178A908E8AC}"/>
    <dgm:cxn modelId="{DE152EF3-3816-430B-8F3E-0453492EEFA5}" type="presParOf" srcId="{D08E3C4D-5658-3D4B-9FE7-C4A7500947AE}" destId="{D6E7EB16-5861-C84A-AF0F-EEE86B331810}" srcOrd="0" destOrd="0" presId="urn:microsoft.com/office/officeart/2005/8/layout/vList5"/>
    <dgm:cxn modelId="{CFF865A2-BCC7-46AE-AFC1-CB16FC753BC8}" type="presParOf" srcId="{D6E7EB16-5861-C84A-AF0F-EEE86B331810}" destId="{0B110BD1-29BC-D44D-8E8F-2D8D2A87F17D}" srcOrd="0" destOrd="0" presId="urn:microsoft.com/office/officeart/2005/8/layout/vList5"/>
    <dgm:cxn modelId="{ADF22BFC-2FD1-454B-B573-5219A4CFB3A0}" type="presParOf" srcId="{D6E7EB16-5861-C84A-AF0F-EEE86B331810}" destId="{D5EB7D83-807F-7A43-B9BA-41F55FE6780F}" srcOrd="1" destOrd="0" presId="urn:microsoft.com/office/officeart/2005/8/layout/vList5"/>
    <dgm:cxn modelId="{009B5E41-AFF3-4BFB-91EB-25144C4D65F9}" type="presParOf" srcId="{D08E3C4D-5658-3D4B-9FE7-C4A7500947AE}" destId="{197776E1-22C8-4243-9C53-94BA79FB4745}" srcOrd="1" destOrd="0" presId="urn:microsoft.com/office/officeart/2005/8/layout/vList5"/>
    <dgm:cxn modelId="{F3596A4F-9D8F-40B1-9B33-AE637D7B85E5}" type="presParOf" srcId="{D08E3C4D-5658-3D4B-9FE7-C4A7500947AE}" destId="{AF2D1858-9760-E049-8BFD-2CB4C71225D3}" srcOrd="2" destOrd="0" presId="urn:microsoft.com/office/officeart/2005/8/layout/vList5"/>
    <dgm:cxn modelId="{23D8F8F4-8A34-423C-8A89-7980D7236B72}" type="presParOf" srcId="{AF2D1858-9760-E049-8BFD-2CB4C71225D3}" destId="{1D4766FB-ACC5-054E-B93F-2621AF1DC39E}" srcOrd="0" destOrd="0" presId="urn:microsoft.com/office/officeart/2005/8/layout/vList5"/>
    <dgm:cxn modelId="{1002E4FC-44BA-4731-BB36-7F2791E749A6}" type="presParOf" srcId="{AF2D1858-9760-E049-8BFD-2CB4C71225D3}" destId="{76DB085E-8DB8-3843-B8DB-675AEE0A7FF2}" srcOrd="1" destOrd="0" presId="urn:microsoft.com/office/officeart/2005/8/layout/vList5"/>
    <dgm:cxn modelId="{BA648C91-0A58-4A34-825B-07600B2D3002}" type="presParOf" srcId="{D08E3C4D-5658-3D4B-9FE7-C4A7500947AE}" destId="{1B5E920F-C5D9-3B42-9E7F-86DFE13EDBFC}" srcOrd="3" destOrd="0" presId="urn:microsoft.com/office/officeart/2005/8/layout/vList5"/>
    <dgm:cxn modelId="{8BF80CFA-A8BE-49AE-9FD3-0D3D467AE32B}" type="presParOf" srcId="{D08E3C4D-5658-3D4B-9FE7-C4A7500947AE}" destId="{7E4AEE1D-C145-564F-8D74-B1DED06CB3C5}" srcOrd="4" destOrd="0" presId="urn:microsoft.com/office/officeart/2005/8/layout/vList5"/>
    <dgm:cxn modelId="{B436194C-97E6-4E5A-8ED6-48E288C6B902}" type="presParOf" srcId="{7E4AEE1D-C145-564F-8D74-B1DED06CB3C5}" destId="{9613C0FD-4BA9-9B4A-92E7-CBF52495678E}" srcOrd="0" destOrd="0" presId="urn:microsoft.com/office/officeart/2005/8/layout/vList5"/>
    <dgm:cxn modelId="{9174AC52-A187-421E-9B2E-A4A3CAF42B6B}" type="presParOf" srcId="{7E4AEE1D-C145-564F-8D74-B1DED06CB3C5}" destId="{39BA52CE-B384-D045-A612-8E13BDDF422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CABFD8-836E-4483-B33B-38787B7FE87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3C2B9F0-61AB-4541-B2D6-79E9575FDB2F}">
      <dgm:prSet phldrT="[Text]" custT="1"/>
      <dgm:spPr>
        <a:solidFill>
          <a:srgbClr val="FFFF00"/>
        </a:solidFill>
        <a:ln>
          <a:solidFill>
            <a:srgbClr val="999999"/>
          </a:solidFill>
        </a:ln>
      </dgm:spPr>
      <dgm:t>
        <a:bodyPr/>
        <a:lstStyle/>
        <a:p>
          <a:r>
            <a:rPr lang="en-GB" sz="1600" dirty="0" smtClean="0">
              <a:solidFill>
                <a:schemeClr val="tx1"/>
              </a:solidFill>
            </a:rPr>
            <a:t>What it implies?</a:t>
          </a:r>
          <a:endParaRPr lang="en-GB" sz="1600" dirty="0">
            <a:solidFill>
              <a:schemeClr val="tx1"/>
            </a:solidFill>
          </a:endParaRPr>
        </a:p>
      </dgm:t>
    </dgm:pt>
    <dgm:pt modelId="{AA8374E0-3149-410B-BD82-5C39039A0CCA}" type="parTrans" cxnId="{0FF061ED-B597-4622-9CF7-C17F48F39FBC}">
      <dgm:prSet/>
      <dgm:spPr/>
      <dgm:t>
        <a:bodyPr/>
        <a:lstStyle/>
        <a:p>
          <a:endParaRPr lang="en-GB"/>
        </a:p>
      </dgm:t>
    </dgm:pt>
    <dgm:pt modelId="{3E3D4C82-76F8-454C-B131-12031FF6472A}" type="sibTrans" cxnId="{0FF061ED-B597-4622-9CF7-C17F48F39FBC}">
      <dgm:prSet/>
      <dgm:spPr>
        <a:solidFill>
          <a:srgbClr val="999999"/>
        </a:solidFill>
      </dgm:spPr>
      <dgm:t>
        <a:bodyPr/>
        <a:lstStyle/>
        <a:p>
          <a:endParaRPr lang="en-GB"/>
        </a:p>
      </dgm:t>
    </dgm:pt>
    <dgm:pt modelId="{19E6366A-2825-4E55-9785-C7AC827AEE60}">
      <dgm:prSet phldrT="[Text]" custT="1"/>
      <dgm:spPr>
        <a:solidFill>
          <a:srgbClr val="FFFF00"/>
        </a:solidFill>
        <a:ln>
          <a:solidFill>
            <a:srgbClr val="999999"/>
          </a:solidFill>
        </a:ln>
      </dgm:spPr>
      <dgm:t>
        <a:bodyPr/>
        <a:lstStyle/>
        <a:p>
          <a:r>
            <a:rPr lang="en-GB" sz="1600" dirty="0" smtClean="0">
              <a:solidFill>
                <a:schemeClr val="tx1"/>
              </a:solidFill>
            </a:rPr>
            <a:t>What it does </a:t>
          </a:r>
          <a:r>
            <a:rPr lang="en-GB" sz="1600" b="1" dirty="0" smtClean="0">
              <a:solidFill>
                <a:schemeClr val="tx1"/>
              </a:solidFill>
            </a:rPr>
            <a:t>NOT</a:t>
          </a:r>
          <a:r>
            <a:rPr lang="en-GB" sz="1600" dirty="0" smtClean="0">
              <a:solidFill>
                <a:schemeClr val="tx1"/>
              </a:solidFill>
            </a:rPr>
            <a:t> imply?</a:t>
          </a:r>
          <a:endParaRPr lang="en-GB" sz="1600" dirty="0">
            <a:solidFill>
              <a:schemeClr val="tx1"/>
            </a:solidFill>
          </a:endParaRPr>
        </a:p>
      </dgm:t>
    </dgm:pt>
    <dgm:pt modelId="{1B19A51A-00EA-4C68-B0DD-414C56EC3DE4}" type="parTrans" cxnId="{3FA7339A-1480-402B-B17F-2B459B991F5D}">
      <dgm:prSet/>
      <dgm:spPr/>
      <dgm:t>
        <a:bodyPr/>
        <a:lstStyle/>
        <a:p>
          <a:endParaRPr lang="en-GB"/>
        </a:p>
      </dgm:t>
    </dgm:pt>
    <dgm:pt modelId="{C22A2B11-7A4B-4819-88DB-3ED23E5B4795}" type="sibTrans" cxnId="{3FA7339A-1480-402B-B17F-2B459B991F5D}">
      <dgm:prSet/>
      <dgm:spPr>
        <a:solidFill>
          <a:srgbClr val="999999"/>
        </a:solidFill>
      </dgm:spPr>
      <dgm:t>
        <a:bodyPr/>
        <a:lstStyle/>
        <a:p>
          <a:endParaRPr lang="en-GB"/>
        </a:p>
      </dgm:t>
    </dgm:pt>
    <dgm:pt modelId="{D453B6A0-793C-4E32-94C1-C82D4D1CEA89}">
      <dgm:prSet phldrT="[Text]" custT="1"/>
      <dgm:spPr>
        <a:solidFill>
          <a:srgbClr val="FFFF00"/>
        </a:solidFill>
        <a:ln>
          <a:solidFill>
            <a:srgbClr val="999999"/>
          </a:solidFill>
        </a:ln>
      </dgm:spPr>
      <dgm:t>
        <a:bodyPr/>
        <a:lstStyle/>
        <a:p>
          <a:r>
            <a:rPr lang="en-GB" sz="1400" dirty="0" smtClean="0">
              <a:solidFill>
                <a:schemeClr val="tx1"/>
              </a:solidFill>
            </a:rPr>
            <a:t>Leading is a collective effort between leader &amp; follower</a:t>
          </a:r>
          <a:endParaRPr lang="en-GB" sz="1400" dirty="0">
            <a:solidFill>
              <a:schemeClr val="tx1"/>
            </a:solidFill>
          </a:endParaRPr>
        </a:p>
      </dgm:t>
    </dgm:pt>
    <dgm:pt modelId="{3F23057E-84D6-4D90-BAD9-F5EAA6D8BD8D}" type="parTrans" cxnId="{A55A2223-7529-4892-8374-956480476BC4}">
      <dgm:prSet/>
      <dgm:spPr/>
      <dgm:t>
        <a:bodyPr/>
        <a:lstStyle/>
        <a:p>
          <a:endParaRPr lang="en-GB"/>
        </a:p>
      </dgm:t>
    </dgm:pt>
    <dgm:pt modelId="{53F9ACDF-23CF-41D1-9FA8-A2B6DB966C56}" type="sibTrans" cxnId="{A55A2223-7529-4892-8374-956480476BC4}">
      <dgm:prSet/>
      <dgm:spPr>
        <a:solidFill>
          <a:srgbClr val="999999"/>
        </a:solidFill>
      </dgm:spPr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43F0F4D9-FC26-4B89-9D41-093AA9968EF7}">
      <dgm:prSet custT="1"/>
      <dgm:spPr>
        <a:solidFill>
          <a:srgbClr val="FFFF00"/>
        </a:solidFill>
        <a:ln>
          <a:solidFill>
            <a:srgbClr val="999999"/>
          </a:solidFill>
        </a:ln>
      </dgm:spPr>
      <dgm:t>
        <a:bodyPr/>
        <a:lstStyle/>
        <a:p>
          <a:r>
            <a:rPr lang="en-GB" sz="1600" dirty="0" smtClean="0">
              <a:solidFill>
                <a:schemeClr val="tx1"/>
              </a:solidFill>
            </a:rPr>
            <a:t>What does this imply?</a:t>
          </a:r>
          <a:endParaRPr lang="en-GB" sz="1600" dirty="0">
            <a:solidFill>
              <a:schemeClr val="tx1"/>
            </a:solidFill>
          </a:endParaRPr>
        </a:p>
      </dgm:t>
    </dgm:pt>
    <dgm:pt modelId="{D50A3319-83A6-493E-9C6C-07FB7A9A3E8B}" type="parTrans" cxnId="{1B36FC8F-229D-4BDF-AC23-8F50B0BB4A80}">
      <dgm:prSet/>
      <dgm:spPr/>
      <dgm:t>
        <a:bodyPr/>
        <a:lstStyle/>
        <a:p>
          <a:endParaRPr lang="en-GB"/>
        </a:p>
      </dgm:t>
    </dgm:pt>
    <dgm:pt modelId="{27D07C93-777E-4564-82A5-D968BAE5F5A8}" type="sibTrans" cxnId="{1B36FC8F-229D-4BDF-AC23-8F50B0BB4A80}">
      <dgm:prSet/>
      <dgm:spPr/>
      <dgm:t>
        <a:bodyPr/>
        <a:lstStyle/>
        <a:p>
          <a:endParaRPr lang="en-GB"/>
        </a:p>
      </dgm:t>
    </dgm:pt>
    <dgm:pt modelId="{28CE88A7-3EFE-4709-9FFC-2C557758451C}">
      <dgm:prSet phldrT="[Text]" custT="1"/>
      <dgm:spPr>
        <a:solidFill>
          <a:srgbClr val="FFFF00"/>
        </a:solidFill>
        <a:ln>
          <a:solidFill>
            <a:srgbClr val="999999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The leader as the only person with the power to decide how the effort is achieved.</a:t>
          </a:r>
          <a:endParaRPr lang="en-GB" sz="1600" dirty="0">
            <a:solidFill>
              <a:schemeClr val="tx1"/>
            </a:solidFill>
          </a:endParaRPr>
        </a:p>
      </dgm:t>
    </dgm:pt>
    <dgm:pt modelId="{643D3FFD-DE35-406E-87E8-22D2A699434F}" type="parTrans" cxnId="{229D6DBA-14B4-429F-8C8D-C073C7338D8D}">
      <dgm:prSet/>
      <dgm:spPr/>
      <dgm:t>
        <a:bodyPr/>
        <a:lstStyle/>
        <a:p>
          <a:endParaRPr lang="en-GB"/>
        </a:p>
      </dgm:t>
    </dgm:pt>
    <dgm:pt modelId="{6594B4C7-7687-4C62-ACEB-55E3CA81111A}" type="sibTrans" cxnId="{229D6DBA-14B4-429F-8C8D-C073C7338D8D}">
      <dgm:prSet/>
      <dgm:spPr/>
      <dgm:t>
        <a:bodyPr/>
        <a:lstStyle/>
        <a:p>
          <a:endParaRPr lang="en-GB"/>
        </a:p>
      </dgm:t>
    </dgm:pt>
    <dgm:pt modelId="{D8B72020-6F57-4913-8D81-45D82689249E}">
      <dgm:prSet custT="1"/>
      <dgm:spPr>
        <a:solidFill>
          <a:srgbClr val="FFFF00"/>
        </a:solidFill>
        <a:ln>
          <a:solidFill>
            <a:srgbClr val="999999"/>
          </a:solidFill>
        </a:ln>
      </dgm:spPr>
      <dgm:t>
        <a:bodyPr/>
        <a:lstStyle/>
        <a:p>
          <a:r>
            <a:rPr lang="en-GB" sz="1600" dirty="0" smtClean="0">
              <a:solidFill>
                <a:schemeClr val="tx1"/>
              </a:solidFill>
            </a:rPr>
            <a:t>Importance of the psychological contract between leaders &amp; employees</a:t>
          </a:r>
          <a:endParaRPr lang="en-GB" sz="1600" dirty="0">
            <a:solidFill>
              <a:schemeClr val="tx1"/>
            </a:solidFill>
          </a:endParaRPr>
        </a:p>
      </dgm:t>
    </dgm:pt>
    <dgm:pt modelId="{7AC50359-EA40-43F4-9739-76ED573621B1}" type="parTrans" cxnId="{78B4DE38-43D7-479D-B133-A57DF3EA0C7C}">
      <dgm:prSet/>
      <dgm:spPr/>
      <dgm:t>
        <a:bodyPr/>
        <a:lstStyle/>
        <a:p>
          <a:endParaRPr lang="en-GB"/>
        </a:p>
      </dgm:t>
    </dgm:pt>
    <dgm:pt modelId="{B315FA21-6572-4A90-8A1B-7D158A16FD77}" type="sibTrans" cxnId="{78B4DE38-43D7-479D-B133-A57DF3EA0C7C}">
      <dgm:prSet/>
      <dgm:spPr/>
      <dgm:t>
        <a:bodyPr/>
        <a:lstStyle/>
        <a:p>
          <a:endParaRPr lang="en-GB"/>
        </a:p>
      </dgm:t>
    </dgm:pt>
    <dgm:pt modelId="{9AEBD6AD-539C-4AA1-B068-6AC482F2F3BC}" type="pres">
      <dgm:prSet presAssocID="{08CABFD8-836E-4483-B33B-38787B7FE87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C3134BE-A9EA-4DC9-86B0-5BC2C46FE42B}" type="pres">
      <dgm:prSet presAssocID="{F3C2B9F0-61AB-4541-B2D6-79E9575FDB2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83D242-352D-4408-A22D-B0CF033EDA51}" type="pres">
      <dgm:prSet presAssocID="{3E3D4C82-76F8-454C-B131-12031FF6472A}" presName="sibTrans" presStyleLbl="sibTrans2D1" presStyleIdx="0" presStyleCnt="5" custLinFactNeighborX="-1377"/>
      <dgm:spPr/>
      <dgm:t>
        <a:bodyPr/>
        <a:lstStyle/>
        <a:p>
          <a:endParaRPr lang="en-GB"/>
        </a:p>
      </dgm:t>
    </dgm:pt>
    <dgm:pt modelId="{7F3DF56F-D61A-4606-9A81-C8D594EE68C8}" type="pres">
      <dgm:prSet presAssocID="{3E3D4C82-76F8-454C-B131-12031FF6472A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03FA3EFD-24FB-4DC6-9623-21E46C4E3919}" type="pres">
      <dgm:prSet presAssocID="{D453B6A0-793C-4E32-94C1-C82D4D1CEA89}" presName="node" presStyleLbl="node1" presStyleIdx="1" presStyleCnt="6" custScaleX="136848" custLinFactNeighborX="-284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064A8C-5061-481D-8442-CF7C60AC48C0}" type="pres">
      <dgm:prSet presAssocID="{53F9ACDF-23CF-41D1-9FA8-A2B6DB966C56}" presName="sibTrans" presStyleLbl="sibTrans2D1" presStyleIdx="1" presStyleCnt="5"/>
      <dgm:spPr/>
      <dgm:t>
        <a:bodyPr/>
        <a:lstStyle/>
        <a:p>
          <a:endParaRPr lang="en-GB"/>
        </a:p>
      </dgm:t>
    </dgm:pt>
    <dgm:pt modelId="{0A721413-7E67-4CEA-81DE-D31BF2ADA46F}" type="pres">
      <dgm:prSet presAssocID="{53F9ACDF-23CF-41D1-9FA8-A2B6DB966C56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E39C4C0C-F889-44F1-94A7-2506FBC2A13D}" type="pres">
      <dgm:prSet presAssocID="{19E6366A-2825-4E55-9785-C7AC827AEE60}" presName="node" presStyleLbl="node1" presStyleIdx="2" presStyleCnt="6" custLinFactNeighborX="-439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2E7B78-4563-4585-8645-C9B0F1AA1936}" type="pres">
      <dgm:prSet presAssocID="{C22A2B11-7A4B-4819-88DB-3ED23E5B4795}" presName="sibTrans" presStyleLbl="sibTrans2D1" presStyleIdx="2" presStyleCnt="5"/>
      <dgm:spPr/>
      <dgm:t>
        <a:bodyPr/>
        <a:lstStyle/>
        <a:p>
          <a:endParaRPr lang="en-GB"/>
        </a:p>
      </dgm:t>
    </dgm:pt>
    <dgm:pt modelId="{976AA1B7-740F-4D03-8B4D-C4BBF098A368}" type="pres">
      <dgm:prSet presAssocID="{C22A2B11-7A4B-4819-88DB-3ED23E5B4795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958C310A-70CE-4D1E-8AE4-B23679F1A6BF}" type="pres">
      <dgm:prSet presAssocID="{28CE88A7-3EFE-4709-9FFC-2C557758451C}" presName="node" presStyleLbl="node1" presStyleIdx="3" presStyleCnt="6" custScaleX="203636" custLinFactNeighborX="-59409" custLinFactNeighborY="-4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8CBA5B-6838-4B6C-9F76-584B611741A4}" type="pres">
      <dgm:prSet presAssocID="{6594B4C7-7687-4C62-ACEB-55E3CA81111A}" presName="sibTrans" presStyleLbl="sibTrans2D1" presStyleIdx="3" presStyleCnt="5"/>
      <dgm:spPr/>
      <dgm:t>
        <a:bodyPr/>
        <a:lstStyle/>
        <a:p>
          <a:endParaRPr lang="en-GB"/>
        </a:p>
      </dgm:t>
    </dgm:pt>
    <dgm:pt modelId="{E30A1AC7-7E3A-4C24-8B2E-12D4038C0E25}" type="pres">
      <dgm:prSet presAssocID="{6594B4C7-7687-4C62-ACEB-55E3CA81111A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F6F644B1-2715-4047-8956-901C3B671FDF}" type="pres">
      <dgm:prSet presAssocID="{43F0F4D9-FC26-4B89-9D41-093AA9968EF7}" presName="node" presStyleLbl="node1" presStyleIdx="4" presStyleCnt="6" custLinFactNeighborX="-671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2FC9AE-DEE3-40D3-8685-C1AD0892DBF6}" type="pres">
      <dgm:prSet presAssocID="{27D07C93-777E-4564-82A5-D968BAE5F5A8}" presName="sibTrans" presStyleLbl="sibTrans2D1" presStyleIdx="4" presStyleCnt="5"/>
      <dgm:spPr/>
      <dgm:t>
        <a:bodyPr/>
        <a:lstStyle/>
        <a:p>
          <a:endParaRPr lang="en-GB"/>
        </a:p>
      </dgm:t>
    </dgm:pt>
    <dgm:pt modelId="{E5D4F294-C1D2-4F1F-8CFD-F58A301A4265}" type="pres">
      <dgm:prSet presAssocID="{27D07C93-777E-4564-82A5-D968BAE5F5A8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68534B2B-87FF-4FC2-912A-556701EC8FFA}" type="pres">
      <dgm:prSet presAssocID="{D8B72020-6F57-4913-8D81-45D82689249E}" presName="node" presStyleLbl="node1" presStyleIdx="5" presStyleCnt="6" custScaleX="249598" custLinFactNeighborX="-671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EE1841C-D05C-4AB2-A495-1F26A1D55601}" type="presOf" srcId="{27D07C93-777E-4564-82A5-D968BAE5F5A8}" destId="{272FC9AE-DEE3-40D3-8685-C1AD0892DBF6}" srcOrd="0" destOrd="0" presId="urn:microsoft.com/office/officeart/2005/8/layout/process1"/>
    <dgm:cxn modelId="{D82C95D9-3A48-4DC4-BC65-70AEEEC5B1AA}" type="presOf" srcId="{F3C2B9F0-61AB-4541-B2D6-79E9575FDB2F}" destId="{5C3134BE-A9EA-4DC9-86B0-5BC2C46FE42B}" srcOrd="0" destOrd="0" presId="urn:microsoft.com/office/officeart/2005/8/layout/process1"/>
    <dgm:cxn modelId="{3FA7339A-1480-402B-B17F-2B459B991F5D}" srcId="{08CABFD8-836E-4483-B33B-38787B7FE87E}" destId="{19E6366A-2825-4E55-9785-C7AC827AEE60}" srcOrd="2" destOrd="0" parTransId="{1B19A51A-00EA-4C68-B0DD-414C56EC3DE4}" sibTransId="{C22A2B11-7A4B-4819-88DB-3ED23E5B4795}"/>
    <dgm:cxn modelId="{B1903D3D-05B8-4734-BB93-64D467B8FC74}" type="presOf" srcId="{C22A2B11-7A4B-4819-88DB-3ED23E5B4795}" destId="{472E7B78-4563-4585-8645-C9B0F1AA1936}" srcOrd="0" destOrd="0" presId="urn:microsoft.com/office/officeart/2005/8/layout/process1"/>
    <dgm:cxn modelId="{E7739AED-483E-4DED-9988-CFD807D47120}" type="presOf" srcId="{19E6366A-2825-4E55-9785-C7AC827AEE60}" destId="{E39C4C0C-F889-44F1-94A7-2506FBC2A13D}" srcOrd="0" destOrd="0" presId="urn:microsoft.com/office/officeart/2005/8/layout/process1"/>
    <dgm:cxn modelId="{B4792E69-3589-4E8A-895D-0A4EE4BF4C1A}" type="presOf" srcId="{6594B4C7-7687-4C62-ACEB-55E3CA81111A}" destId="{118CBA5B-6838-4B6C-9F76-584B611741A4}" srcOrd="0" destOrd="0" presId="urn:microsoft.com/office/officeart/2005/8/layout/process1"/>
    <dgm:cxn modelId="{8170C5A7-80DB-46F1-80CD-21BC5B9830D2}" type="presOf" srcId="{08CABFD8-836E-4483-B33B-38787B7FE87E}" destId="{9AEBD6AD-539C-4AA1-B068-6AC482F2F3BC}" srcOrd="0" destOrd="0" presId="urn:microsoft.com/office/officeart/2005/8/layout/process1"/>
    <dgm:cxn modelId="{6932C388-02D3-42ED-A22E-D02C249F0800}" type="presOf" srcId="{28CE88A7-3EFE-4709-9FFC-2C557758451C}" destId="{958C310A-70CE-4D1E-8AE4-B23679F1A6BF}" srcOrd="0" destOrd="0" presId="urn:microsoft.com/office/officeart/2005/8/layout/process1"/>
    <dgm:cxn modelId="{1A7A9E05-E8A9-4401-83CB-6F9D9DDEA042}" type="presOf" srcId="{3E3D4C82-76F8-454C-B131-12031FF6472A}" destId="{0D83D242-352D-4408-A22D-B0CF033EDA51}" srcOrd="0" destOrd="0" presId="urn:microsoft.com/office/officeart/2005/8/layout/process1"/>
    <dgm:cxn modelId="{4FF4D9BC-6EE2-4F35-B36D-729A9481A467}" type="presOf" srcId="{43F0F4D9-FC26-4B89-9D41-093AA9968EF7}" destId="{F6F644B1-2715-4047-8956-901C3B671FDF}" srcOrd="0" destOrd="0" presId="urn:microsoft.com/office/officeart/2005/8/layout/process1"/>
    <dgm:cxn modelId="{2B99B493-FB88-45E2-9757-69E6983DC212}" type="presOf" srcId="{53F9ACDF-23CF-41D1-9FA8-A2B6DB966C56}" destId="{0A721413-7E67-4CEA-81DE-D31BF2ADA46F}" srcOrd="1" destOrd="0" presId="urn:microsoft.com/office/officeart/2005/8/layout/process1"/>
    <dgm:cxn modelId="{0979164A-82C3-4A58-82C2-D65B28AA7423}" type="presOf" srcId="{3E3D4C82-76F8-454C-B131-12031FF6472A}" destId="{7F3DF56F-D61A-4606-9A81-C8D594EE68C8}" srcOrd="1" destOrd="0" presId="urn:microsoft.com/office/officeart/2005/8/layout/process1"/>
    <dgm:cxn modelId="{DB20B5C5-F296-4E3E-AF05-3180A9BA05BA}" type="presOf" srcId="{53F9ACDF-23CF-41D1-9FA8-A2B6DB966C56}" destId="{71064A8C-5061-481D-8442-CF7C60AC48C0}" srcOrd="0" destOrd="0" presId="urn:microsoft.com/office/officeart/2005/8/layout/process1"/>
    <dgm:cxn modelId="{78B4DE38-43D7-479D-B133-A57DF3EA0C7C}" srcId="{08CABFD8-836E-4483-B33B-38787B7FE87E}" destId="{D8B72020-6F57-4913-8D81-45D82689249E}" srcOrd="5" destOrd="0" parTransId="{7AC50359-EA40-43F4-9739-76ED573621B1}" sibTransId="{B315FA21-6572-4A90-8A1B-7D158A16FD77}"/>
    <dgm:cxn modelId="{229D6DBA-14B4-429F-8C8D-C073C7338D8D}" srcId="{08CABFD8-836E-4483-B33B-38787B7FE87E}" destId="{28CE88A7-3EFE-4709-9FFC-2C557758451C}" srcOrd="3" destOrd="0" parTransId="{643D3FFD-DE35-406E-87E8-22D2A699434F}" sibTransId="{6594B4C7-7687-4C62-ACEB-55E3CA81111A}"/>
    <dgm:cxn modelId="{0FF061ED-B597-4622-9CF7-C17F48F39FBC}" srcId="{08CABFD8-836E-4483-B33B-38787B7FE87E}" destId="{F3C2B9F0-61AB-4541-B2D6-79E9575FDB2F}" srcOrd="0" destOrd="0" parTransId="{AA8374E0-3149-410B-BD82-5C39039A0CCA}" sibTransId="{3E3D4C82-76F8-454C-B131-12031FF6472A}"/>
    <dgm:cxn modelId="{D2CBF9E6-1A6F-420F-99F0-4AA8ACC05A96}" type="presOf" srcId="{27D07C93-777E-4564-82A5-D968BAE5F5A8}" destId="{E5D4F294-C1D2-4F1F-8CFD-F58A301A4265}" srcOrd="1" destOrd="0" presId="urn:microsoft.com/office/officeart/2005/8/layout/process1"/>
    <dgm:cxn modelId="{1B36FC8F-229D-4BDF-AC23-8F50B0BB4A80}" srcId="{08CABFD8-836E-4483-B33B-38787B7FE87E}" destId="{43F0F4D9-FC26-4B89-9D41-093AA9968EF7}" srcOrd="4" destOrd="0" parTransId="{D50A3319-83A6-493E-9C6C-07FB7A9A3E8B}" sibTransId="{27D07C93-777E-4564-82A5-D968BAE5F5A8}"/>
    <dgm:cxn modelId="{96D21885-D2C1-4DBA-B394-00DE4AD91355}" type="presOf" srcId="{D453B6A0-793C-4E32-94C1-C82D4D1CEA89}" destId="{03FA3EFD-24FB-4DC6-9623-21E46C4E3919}" srcOrd="0" destOrd="0" presId="urn:microsoft.com/office/officeart/2005/8/layout/process1"/>
    <dgm:cxn modelId="{9A62F446-5679-4A59-8ECC-E4C7B2C03FCF}" type="presOf" srcId="{C22A2B11-7A4B-4819-88DB-3ED23E5B4795}" destId="{976AA1B7-740F-4D03-8B4D-C4BBF098A368}" srcOrd="1" destOrd="0" presId="urn:microsoft.com/office/officeart/2005/8/layout/process1"/>
    <dgm:cxn modelId="{E238CD34-B94F-46C8-BF51-EED13DD57433}" type="presOf" srcId="{D8B72020-6F57-4913-8D81-45D82689249E}" destId="{68534B2B-87FF-4FC2-912A-556701EC8FFA}" srcOrd="0" destOrd="0" presId="urn:microsoft.com/office/officeart/2005/8/layout/process1"/>
    <dgm:cxn modelId="{347EADA5-5C7E-4F74-BEE5-9C0AF6ABFB23}" type="presOf" srcId="{6594B4C7-7687-4C62-ACEB-55E3CA81111A}" destId="{E30A1AC7-7E3A-4C24-8B2E-12D4038C0E25}" srcOrd="1" destOrd="0" presId="urn:microsoft.com/office/officeart/2005/8/layout/process1"/>
    <dgm:cxn modelId="{A55A2223-7529-4892-8374-956480476BC4}" srcId="{08CABFD8-836E-4483-B33B-38787B7FE87E}" destId="{D453B6A0-793C-4E32-94C1-C82D4D1CEA89}" srcOrd="1" destOrd="0" parTransId="{3F23057E-84D6-4D90-BAD9-F5EAA6D8BD8D}" sibTransId="{53F9ACDF-23CF-41D1-9FA8-A2B6DB966C56}"/>
    <dgm:cxn modelId="{4718BFB2-D070-4C49-B8CF-EF3DE752FBD3}" type="presParOf" srcId="{9AEBD6AD-539C-4AA1-B068-6AC482F2F3BC}" destId="{5C3134BE-A9EA-4DC9-86B0-5BC2C46FE42B}" srcOrd="0" destOrd="0" presId="urn:microsoft.com/office/officeart/2005/8/layout/process1"/>
    <dgm:cxn modelId="{174BEB82-AF4B-42CF-B700-B41157B731C4}" type="presParOf" srcId="{9AEBD6AD-539C-4AA1-B068-6AC482F2F3BC}" destId="{0D83D242-352D-4408-A22D-B0CF033EDA51}" srcOrd="1" destOrd="0" presId="urn:microsoft.com/office/officeart/2005/8/layout/process1"/>
    <dgm:cxn modelId="{0E9A73C0-BA80-42CD-8C14-E9FEF3DA97A7}" type="presParOf" srcId="{0D83D242-352D-4408-A22D-B0CF033EDA51}" destId="{7F3DF56F-D61A-4606-9A81-C8D594EE68C8}" srcOrd="0" destOrd="0" presId="urn:microsoft.com/office/officeart/2005/8/layout/process1"/>
    <dgm:cxn modelId="{5E2CF867-90B4-441A-9797-4BCFF865DA88}" type="presParOf" srcId="{9AEBD6AD-539C-4AA1-B068-6AC482F2F3BC}" destId="{03FA3EFD-24FB-4DC6-9623-21E46C4E3919}" srcOrd="2" destOrd="0" presId="urn:microsoft.com/office/officeart/2005/8/layout/process1"/>
    <dgm:cxn modelId="{811B4770-DC64-4016-BA92-1361CC1157FF}" type="presParOf" srcId="{9AEBD6AD-539C-4AA1-B068-6AC482F2F3BC}" destId="{71064A8C-5061-481D-8442-CF7C60AC48C0}" srcOrd="3" destOrd="0" presId="urn:microsoft.com/office/officeart/2005/8/layout/process1"/>
    <dgm:cxn modelId="{75F72FF5-109D-477B-8330-1AFEBCA8FBC9}" type="presParOf" srcId="{71064A8C-5061-481D-8442-CF7C60AC48C0}" destId="{0A721413-7E67-4CEA-81DE-D31BF2ADA46F}" srcOrd="0" destOrd="0" presId="urn:microsoft.com/office/officeart/2005/8/layout/process1"/>
    <dgm:cxn modelId="{2AB6F76F-9766-48BC-B54F-228F62C0FE13}" type="presParOf" srcId="{9AEBD6AD-539C-4AA1-B068-6AC482F2F3BC}" destId="{E39C4C0C-F889-44F1-94A7-2506FBC2A13D}" srcOrd="4" destOrd="0" presId="urn:microsoft.com/office/officeart/2005/8/layout/process1"/>
    <dgm:cxn modelId="{A22562D5-B3C3-4D86-AA7F-E066BC889444}" type="presParOf" srcId="{9AEBD6AD-539C-4AA1-B068-6AC482F2F3BC}" destId="{472E7B78-4563-4585-8645-C9B0F1AA1936}" srcOrd="5" destOrd="0" presId="urn:microsoft.com/office/officeart/2005/8/layout/process1"/>
    <dgm:cxn modelId="{B1D3AAC1-07E7-43A3-A7F9-402BB692A55C}" type="presParOf" srcId="{472E7B78-4563-4585-8645-C9B0F1AA1936}" destId="{976AA1B7-740F-4D03-8B4D-C4BBF098A368}" srcOrd="0" destOrd="0" presId="urn:microsoft.com/office/officeart/2005/8/layout/process1"/>
    <dgm:cxn modelId="{6052E408-E44D-4B2B-8D38-CD1ABE1D6B79}" type="presParOf" srcId="{9AEBD6AD-539C-4AA1-B068-6AC482F2F3BC}" destId="{958C310A-70CE-4D1E-8AE4-B23679F1A6BF}" srcOrd="6" destOrd="0" presId="urn:microsoft.com/office/officeart/2005/8/layout/process1"/>
    <dgm:cxn modelId="{1238B081-B8AF-4756-998F-1A14C21BB958}" type="presParOf" srcId="{9AEBD6AD-539C-4AA1-B068-6AC482F2F3BC}" destId="{118CBA5B-6838-4B6C-9F76-584B611741A4}" srcOrd="7" destOrd="0" presId="urn:microsoft.com/office/officeart/2005/8/layout/process1"/>
    <dgm:cxn modelId="{43646C33-BFB4-4F13-BA33-0A823D16DA6E}" type="presParOf" srcId="{118CBA5B-6838-4B6C-9F76-584B611741A4}" destId="{E30A1AC7-7E3A-4C24-8B2E-12D4038C0E25}" srcOrd="0" destOrd="0" presId="urn:microsoft.com/office/officeart/2005/8/layout/process1"/>
    <dgm:cxn modelId="{5ED3A456-4435-4559-8C0A-C21690E774BD}" type="presParOf" srcId="{9AEBD6AD-539C-4AA1-B068-6AC482F2F3BC}" destId="{F6F644B1-2715-4047-8956-901C3B671FDF}" srcOrd="8" destOrd="0" presId="urn:microsoft.com/office/officeart/2005/8/layout/process1"/>
    <dgm:cxn modelId="{170E6277-D39E-4149-BE32-8A14AB1A7384}" type="presParOf" srcId="{9AEBD6AD-539C-4AA1-B068-6AC482F2F3BC}" destId="{272FC9AE-DEE3-40D3-8685-C1AD0892DBF6}" srcOrd="9" destOrd="0" presId="urn:microsoft.com/office/officeart/2005/8/layout/process1"/>
    <dgm:cxn modelId="{804CCD22-1919-45A1-921D-8312D5BBB2D6}" type="presParOf" srcId="{272FC9AE-DEE3-40D3-8685-C1AD0892DBF6}" destId="{E5D4F294-C1D2-4F1F-8CFD-F58A301A4265}" srcOrd="0" destOrd="0" presId="urn:microsoft.com/office/officeart/2005/8/layout/process1"/>
    <dgm:cxn modelId="{ED4001E6-EE68-4B8A-ABB6-E606B19E33DA}" type="presParOf" srcId="{9AEBD6AD-539C-4AA1-B068-6AC482F2F3BC}" destId="{68534B2B-87FF-4FC2-912A-556701EC8FFA}" srcOrd="10" destOrd="0" presId="urn:microsoft.com/office/officeart/2005/8/layout/process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CABFD8-836E-4483-B33B-38787B7FE87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8B72020-6F57-4913-8D81-45D82689249E}">
      <dgm:prSet custT="1"/>
      <dgm:spPr>
        <a:solidFill>
          <a:srgbClr val="999999"/>
        </a:solidFill>
        <a:ln>
          <a:solidFill>
            <a:srgbClr val="999999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A series of mutual expectations and satisfaction of needs ar6)</a:t>
          </a:r>
          <a:r>
            <a:rPr lang="en-US" sz="1600" dirty="0" err="1" smtClean="0">
              <a:solidFill>
                <a:schemeClr val="tx1"/>
              </a:solidFill>
            </a:rPr>
            <a:t>ing</a:t>
          </a:r>
          <a:r>
            <a:rPr lang="en-US" sz="1600" dirty="0" smtClean="0">
              <a:solidFill>
                <a:schemeClr val="tx1"/>
              </a:solidFill>
            </a:rPr>
            <a:t> from the people-organization relationships (Mullins, 2016)</a:t>
          </a:r>
          <a:endParaRPr lang="en-GB" sz="1600" dirty="0">
            <a:solidFill>
              <a:schemeClr val="tx1"/>
            </a:solidFill>
          </a:endParaRPr>
        </a:p>
      </dgm:t>
    </dgm:pt>
    <dgm:pt modelId="{7AC50359-EA40-43F4-9739-76ED573621B1}" type="parTrans" cxnId="{78B4DE38-43D7-479D-B133-A57DF3EA0C7C}">
      <dgm:prSet/>
      <dgm:spPr/>
      <dgm:t>
        <a:bodyPr/>
        <a:lstStyle/>
        <a:p>
          <a:endParaRPr lang="en-GB"/>
        </a:p>
      </dgm:t>
    </dgm:pt>
    <dgm:pt modelId="{B315FA21-6572-4A90-8A1B-7D158A16FD77}" type="sibTrans" cxnId="{78B4DE38-43D7-479D-B133-A57DF3EA0C7C}">
      <dgm:prSet/>
      <dgm:spPr/>
      <dgm:t>
        <a:bodyPr/>
        <a:lstStyle/>
        <a:p>
          <a:endParaRPr lang="en-GB"/>
        </a:p>
      </dgm:t>
    </dgm:pt>
    <dgm:pt modelId="{9AEBD6AD-539C-4AA1-B068-6AC482F2F3BC}" type="pres">
      <dgm:prSet presAssocID="{08CABFD8-836E-4483-B33B-38787B7FE87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8534B2B-87FF-4FC2-912A-556701EC8FFA}" type="pres">
      <dgm:prSet presAssocID="{D8B72020-6F57-4913-8D81-45D82689249E}" presName="node" presStyleLbl="node1" presStyleIdx="0" presStyleCnt="1" custScaleX="249598" custLinFactNeighborX="-201" custLinFactNeighborY="26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B851878-D656-403D-B7EC-4738DBFC9BD4}" type="presOf" srcId="{08CABFD8-836E-4483-B33B-38787B7FE87E}" destId="{9AEBD6AD-539C-4AA1-B068-6AC482F2F3BC}" srcOrd="0" destOrd="0" presId="urn:microsoft.com/office/officeart/2005/8/layout/process1"/>
    <dgm:cxn modelId="{78B4DE38-43D7-479D-B133-A57DF3EA0C7C}" srcId="{08CABFD8-836E-4483-B33B-38787B7FE87E}" destId="{D8B72020-6F57-4913-8D81-45D82689249E}" srcOrd="0" destOrd="0" parTransId="{7AC50359-EA40-43F4-9739-76ED573621B1}" sibTransId="{B315FA21-6572-4A90-8A1B-7D158A16FD77}"/>
    <dgm:cxn modelId="{8CCBE530-31E6-4F12-A53B-309A2842E900}" type="presOf" srcId="{D8B72020-6F57-4913-8D81-45D82689249E}" destId="{68534B2B-87FF-4FC2-912A-556701EC8FFA}" srcOrd="0" destOrd="0" presId="urn:microsoft.com/office/officeart/2005/8/layout/process1"/>
    <dgm:cxn modelId="{B708E001-C9CF-43F1-984B-23A39AE98D58}" type="presParOf" srcId="{9AEBD6AD-539C-4AA1-B068-6AC482F2F3BC}" destId="{68534B2B-87FF-4FC2-912A-556701EC8FFA}" srcOrd="0" destOrd="0" presId="urn:microsoft.com/office/officeart/2005/8/layout/process1"/>
  </dgm:cxnLst>
  <dgm:bg>
    <a:solidFill>
      <a:srgbClr val="999999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74DB83-9AAC-844C-9530-13253ACE8C53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A6134E-97D7-FD4A-8358-EB385740AC5B}">
      <dgm:prSet/>
      <dgm:spPr>
        <a:gradFill flip="none" rotWithShape="1">
          <a:gsLst>
            <a:gs pos="84000">
              <a:srgbClr val="DFE5A2"/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  <a:latin typeface="Arial"/>
              <a:cs typeface="Arial"/>
            </a:rPr>
            <a:t>Organisation</a:t>
          </a:r>
          <a:endParaRPr lang="en-US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8F552167-7908-4F44-AB0A-ED4DEF61AB52}" type="parTrans" cxnId="{CC5A0FB0-1A56-494C-A575-83DE6DA9B9D1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B6AE6A8A-7163-BB42-8C5A-FD7998FA9AED}" type="sibTrans" cxnId="{CC5A0FB0-1A56-494C-A575-83DE6DA9B9D1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5825B16B-994F-8F42-943D-5BB7FAFAE43D}">
      <dgm:prSet/>
      <dgm:spPr>
        <a:gradFill flip="none" rotWithShape="1">
          <a:gsLst>
            <a:gs pos="0">
              <a:srgbClr val="DFE5A2"/>
            </a:gs>
            <a:gs pos="100000">
              <a:srgbClr val="FFFFFF"/>
            </a:gs>
          </a:gsLst>
          <a:lin ang="0" scaled="1"/>
          <a:tileRect/>
        </a:gradFill>
      </dgm:spPr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Arial"/>
              <a:cs typeface="Arial"/>
            </a:rPr>
            <a:t>People</a:t>
          </a:r>
          <a:endParaRPr lang="en-US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9E86E362-FBF1-3849-8A03-2AF4ADF5C8FF}" type="parTrans" cxnId="{98287E81-3AEF-BA48-93CB-662D157A4F7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80298D7E-8729-3F4C-9842-59BE9198BDE4}" type="sibTrans" cxnId="{98287E81-3AEF-BA48-93CB-662D157A4F7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530C30B-E71B-E846-AEE8-E22E21EBB0CF}">
      <dgm:prSet/>
      <dgm:spPr>
        <a:gradFill flip="none" rotWithShape="0">
          <a:gsLst>
            <a:gs pos="0">
              <a:srgbClr val="DFE5A2"/>
            </a:gs>
            <a:gs pos="100000">
              <a:srgbClr val="FFFFFF"/>
            </a:gs>
          </a:gsLst>
          <a:lin ang="0" scaled="1"/>
          <a:tileRect/>
        </a:gradFill>
      </dgm:spPr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Arial"/>
              <a:cs typeface="Arial"/>
            </a:rPr>
            <a:t>Objectives</a:t>
          </a:r>
          <a:endParaRPr lang="en-US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45B3CA41-926E-1845-B95B-3701884FC050}" type="parTrans" cxnId="{1FD61605-62D7-8A46-AE69-A53C43928B92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B0C4196D-A6DD-F341-BBF7-5217BCEDDCFC}" type="sibTrans" cxnId="{1FD61605-62D7-8A46-AE69-A53C43928B92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A54146FF-A64D-E148-A06C-591303D0D63C}">
      <dgm:prSet/>
      <dgm:spPr>
        <a:gradFill flip="none" rotWithShape="0">
          <a:gsLst>
            <a:gs pos="0">
              <a:srgbClr val="DFE5A2"/>
            </a:gs>
            <a:gs pos="100000">
              <a:srgbClr val="FFFFFF"/>
            </a:gs>
          </a:gsLst>
          <a:lin ang="0" scaled="1"/>
          <a:tileRect/>
        </a:gradFill>
      </dgm:spPr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Arial"/>
              <a:cs typeface="Arial"/>
            </a:rPr>
            <a:t>Structure</a:t>
          </a:r>
          <a:endParaRPr lang="en-US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172321E0-345D-8B41-B7EB-B32AA43F3EB4}" type="parTrans" cxnId="{A7D144AA-6E4F-D74D-BF84-1689DFC3211B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635675D-E10C-7C4B-95EC-9FD62F377398}" type="sibTrans" cxnId="{A7D144AA-6E4F-D74D-BF84-1689DFC3211B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9E368B86-E780-A440-9215-E98460C04613}">
      <dgm:prSet/>
      <dgm:spPr>
        <a:gradFill flip="none" rotWithShape="0">
          <a:gsLst>
            <a:gs pos="0">
              <a:srgbClr val="DFE5A2"/>
            </a:gs>
            <a:gs pos="100000">
              <a:srgbClr val="FFFFFF"/>
            </a:gs>
          </a:gsLst>
          <a:lin ang="0" scaled="1"/>
          <a:tileRect/>
        </a:gradFill>
      </dgm:spPr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Arial"/>
              <a:cs typeface="Arial"/>
            </a:rPr>
            <a:t>Management</a:t>
          </a:r>
          <a:endParaRPr lang="en-US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29CAD083-FEF2-0D41-856D-2F43DBFA69EA}" type="parTrans" cxnId="{A2B69882-8484-F943-A2C4-90F329EF22E3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2A156D99-E61A-CF4A-BEAA-550E8ABD6092}" type="sibTrans" cxnId="{A2B69882-8484-F943-A2C4-90F329EF22E3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B398491-F2E1-BC45-8F88-2C6F2ABF27F9}">
      <dgm:prSet/>
      <dgm:spPr>
        <a:gradFill flip="none" rotWithShape="0">
          <a:gsLst>
            <a:gs pos="0">
              <a:srgbClr val="DFE5A2"/>
            </a:gs>
            <a:gs pos="100000">
              <a:srgbClr val="FFFFFF"/>
            </a:gs>
          </a:gsLst>
          <a:lin ang="0" scaled="1"/>
          <a:tileRect/>
        </a:gradFill>
      </dgm:spPr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Arial"/>
              <a:cs typeface="Arial"/>
            </a:rPr>
            <a:t>Leadership</a:t>
          </a:r>
          <a:endParaRPr lang="en-US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630E9DF0-D17F-9344-9123-3B23CDB854C8}" type="parTrans" cxnId="{592E06D4-042E-1745-9602-E1FD7D385B7C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8EA65F2F-0DEA-AC49-BFCE-D715D68A8DCA}" type="sibTrans" cxnId="{592E06D4-042E-1745-9602-E1FD7D385B7C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878F9C95-5162-AB44-B9B6-8AD0F0C3B114}" type="pres">
      <dgm:prSet presAssocID="{D974DB83-9AAC-844C-9530-13253ACE8C5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F62DBB-FF05-944D-B192-D1BBFC40D76B}" type="pres">
      <dgm:prSet presAssocID="{03A6134E-97D7-FD4A-8358-EB385740AC5B}" presName="centerShape" presStyleLbl="node0" presStyleIdx="0" presStyleCnt="1" custScaleX="128911" custScaleY="129929"/>
      <dgm:spPr/>
      <dgm:t>
        <a:bodyPr/>
        <a:lstStyle/>
        <a:p>
          <a:endParaRPr lang="en-US"/>
        </a:p>
      </dgm:t>
    </dgm:pt>
    <dgm:pt modelId="{81E5FA73-F167-9945-BAC1-1FF5C6C3044F}" type="pres">
      <dgm:prSet presAssocID="{9E86E362-FBF1-3849-8A03-2AF4ADF5C8FF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8C8FF554-FE20-0148-B09A-0F32CD748C94}" type="pres">
      <dgm:prSet presAssocID="{5825B16B-994F-8F42-943D-5BB7FAFAE43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281E9-83AD-5945-B7FE-21826146DDE0}" type="pres">
      <dgm:prSet presAssocID="{45B3CA41-926E-1845-B95B-3701884FC050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68F284CA-EFAD-0042-B7BC-8403940E91C8}" type="pres">
      <dgm:prSet presAssocID="{3530C30B-E71B-E846-AEE8-E22E21EBB0C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300E7-F3DF-E740-A4AF-2954D5743063}" type="pres">
      <dgm:prSet presAssocID="{172321E0-345D-8B41-B7EB-B32AA43F3EB4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C8E2FB3D-8C28-E94D-A5E9-E1E895BB0AC2}" type="pres">
      <dgm:prSet presAssocID="{A54146FF-A64D-E148-A06C-591303D0D63C}" presName="node" presStyleLbl="node1" presStyleIdx="2" presStyleCnt="5" custRadScaleRad="93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36A7B-9CC2-D24F-9879-05AF06D44D73}" type="pres">
      <dgm:prSet presAssocID="{29CAD083-FEF2-0D41-856D-2F43DBFA69EA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A44ED1C0-E0F7-3842-A9B5-7FAB9C3C821D}" type="pres">
      <dgm:prSet presAssocID="{9E368B86-E780-A440-9215-E98460C0461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41A2D-B35D-AF46-8E73-D67A2B21ACF5}" type="pres">
      <dgm:prSet presAssocID="{630E9DF0-D17F-9344-9123-3B23CDB854C8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1722C6F7-FE28-AA44-B43D-674E181B0D37}" type="pres">
      <dgm:prSet presAssocID="{7B398491-F2E1-BC45-8F88-2C6F2ABF27F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85C06C-593A-420B-BEAD-437ACC3FCB65}" type="presOf" srcId="{172321E0-345D-8B41-B7EB-B32AA43F3EB4}" destId="{93D300E7-F3DF-E740-A4AF-2954D5743063}" srcOrd="0" destOrd="0" presId="urn:microsoft.com/office/officeart/2005/8/layout/radial4"/>
    <dgm:cxn modelId="{A7D144AA-6E4F-D74D-BF84-1689DFC3211B}" srcId="{03A6134E-97D7-FD4A-8358-EB385740AC5B}" destId="{A54146FF-A64D-E148-A06C-591303D0D63C}" srcOrd="2" destOrd="0" parTransId="{172321E0-345D-8B41-B7EB-B32AA43F3EB4}" sibTransId="{3635675D-E10C-7C4B-95EC-9FD62F377398}"/>
    <dgm:cxn modelId="{1FD61605-62D7-8A46-AE69-A53C43928B92}" srcId="{03A6134E-97D7-FD4A-8358-EB385740AC5B}" destId="{3530C30B-E71B-E846-AEE8-E22E21EBB0CF}" srcOrd="1" destOrd="0" parTransId="{45B3CA41-926E-1845-B95B-3701884FC050}" sibTransId="{B0C4196D-A6DD-F341-BBF7-5217BCEDDCFC}"/>
    <dgm:cxn modelId="{D3282DD1-F1D7-48DE-B19E-4CD3C08CA4E1}" type="presOf" srcId="{A54146FF-A64D-E148-A06C-591303D0D63C}" destId="{C8E2FB3D-8C28-E94D-A5E9-E1E895BB0AC2}" srcOrd="0" destOrd="0" presId="urn:microsoft.com/office/officeart/2005/8/layout/radial4"/>
    <dgm:cxn modelId="{B4EBE91F-426D-41FA-902C-8A0D30EFE69F}" type="presOf" srcId="{9E368B86-E780-A440-9215-E98460C04613}" destId="{A44ED1C0-E0F7-3842-A9B5-7FAB9C3C821D}" srcOrd="0" destOrd="0" presId="urn:microsoft.com/office/officeart/2005/8/layout/radial4"/>
    <dgm:cxn modelId="{797BDD45-9010-4BDB-9790-6DBF2197C415}" type="presOf" srcId="{7B398491-F2E1-BC45-8F88-2C6F2ABF27F9}" destId="{1722C6F7-FE28-AA44-B43D-674E181B0D37}" srcOrd="0" destOrd="0" presId="urn:microsoft.com/office/officeart/2005/8/layout/radial4"/>
    <dgm:cxn modelId="{592E06D4-042E-1745-9602-E1FD7D385B7C}" srcId="{03A6134E-97D7-FD4A-8358-EB385740AC5B}" destId="{7B398491-F2E1-BC45-8F88-2C6F2ABF27F9}" srcOrd="4" destOrd="0" parTransId="{630E9DF0-D17F-9344-9123-3B23CDB854C8}" sibTransId="{8EA65F2F-0DEA-AC49-BFCE-D715D68A8DCA}"/>
    <dgm:cxn modelId="{92C58411-B303-4EE0-86E9-EA2B3681EDB2}" type="presOf" srcId="{29CAD083-FEF2-0D41-856D-2F43DBFA69EA}" destId="{B0D36A7B-9CC2-D24F-9879-05AF06D44D73}" srcOrd="0" destOrd="0" presId="urn:microsoft.com/office/officeart/2005/8/layout/radial4"/>
    <dgm:cxn modelId="{86174496-A23F-462F-B62B-FBA3AADC3DBF}" type="presOf" srcId="{D974DB83-9AAC-844C-9530-13253ACE8C53}" destId="{878F9C95-5162-AB44-B9B6-8AD0F0C3B114}" srcOrd="0" destOrd="0" presId="urn:microsoft.com/office/officeart/2005/8/layout/radial4"/>
    <dgm:cxn modelId="{87FDB3BF-CC21-4AB6-8B04-C500B8C134AB}" type="presOf" srcId="{5825B16B-994F-8F42-943D-5BB7FAFAE43D}" destId="{8C8FF554-FE20-0148-B09A-0F32CD748C94}" srcOrd="0" destOrd="0" presId="urn:microsoft.com/office/officeart/2005/8/layout/radial4"/>
    <dgm:cxn modelId="{98287E81-3AEF-BA48-93CB-662D157A4F7A}" srcId="{03A6134E-97D7-FD4A-8358-EB385740AC5B}" destId="{5825B16B-994F-8F42-943D-5BB7FAFAE43D}" srcOrd="0" destOrd="0" parTransId="{9E86E362-FBF1-3849-8A03-2AF4ADF5C8FF}" sibTransId="{80298D7E-8729-3F4C-9842-59BE9198BDE4}"/>
    <dgm:cxn modelId="{0F5C5727-9C84-42A2-A213-FBCBC4DC3075}" type="presOf" srcId="{45B3CA41-926E-1845-B95B-3701884FC050}" destId="{99A281E9-83AD-5945-B7FE-21826146DDE0}" srcOrd="0" destOrd="0" presId="urn:microsoft.com/office/officeart/2005/8/layout/radial4"/>
    <dgm:cxn modelId="{F778665E-4D11-4722-989E-528798B60814}" type="presOf" srcId="{03A6134E-97D7-FD4A-8358-EB385740AC5B}" destId="{BBF62DBB-FF05-944D-B192-D1BBFC40D76B}" srcOrd="0" destOrd="0" presId="urn:microsoft.com/office/officeart/2005/8/layout/radial4"/>
    <dgm:cxn modelId="{A2B69882-8484-F943-A2C4-90F329EF22E3}" srcId="{03A6134E-97D7-FD4A-8358-EB385740AC5B}" destId="{9E368B86-E780-A440-9215-E98460C04613}" srcOrd="3" destOrd="0" parTransId="{29CAD083-FEF2-0D41-856D-2F43DBFA69EA}" sibTransId="{2A156D99-E61A-CF4A-BEAA-550E8ABD6092}"/>
    <dgm:cxn modelId="{625BFE65-1D2A-45D6-A776-0ACE9E825D29}" type="presOf" srcId="{9E86E362-FBF1-3849-8A03-2AF4ADF5C8FF}" destId="{81E5FA73-F167-9945-BAC1-1FF5C6C3044F}" srcOrd="0" destOrd="0" presId="urn:microsoft.com/office/officeart/2005/8/layout/radial4"/>
    <dgm:cxn modelId="{CC5A0FB0-1A56-494C-A575-83DE6DA9B9D1}" srcId="{D974DB83-9AAC-844C-9530-13253ACE8C53}" destId="{03A6134E-97D7-FD4A-8358-EB385740AC5B}" srcOrd="0" destOrd="0" parTransId="{8F552167-7908-4F44-AB0A-ED4DEF61AB52}" sibTransId="{B6AE6A8A-7163-BB42-8C5A-FD7998FA9AED}"/>
    <dgm:cxn modelId="{2C7DE029-D329-4903-8DC4-952CCCED7F42}" type="presOf" srcId="{3530C30B-E71B-E846-AEE8-E22E21EBB0CF}" destId="{68F284CA-EFAD-0042-B7BC-8403940E91C8}" srcOrd="0" destOrd="0" presId="urn:microsoft.com/office/officeart/2005/8/layout/radial4"/>
    <dgm:cxn modelId="{2FD3B81C-801A-4BD0-9FD4-04AF2584B41D}" type="presOf" srcId="{630E9DF0-D17F-9344-9123-3B23CDB854C8}" destId="{E5241A2D-B35D-AF46-8E73-D67A2B21ACF5}" srcOrd="0" destOrd="0" presId="urn:microsoft.com/office/officeart/2005/8/layout/radial4"/>
    <dgm:cxn modelId="{E889EE07-FEF4-4B4F-B27E-A4360DDE9DB9}" type="presParOf" srcId="{878F9C95-5162-AB44-B9B6-8AD0F0C3B114}" destId="{BBF62DBB-FF05-944D-B192-D1BBFC40D76B}" srcOrd="0" destOrd="0" presId="urn:microsoft.com/office/officeart/2005/8/layout/radial4"/>
    <dgm:cxn modelId="{592880FC-AD30-4AC9-A888-2DC488FFFA7D}" type="presParOf" srcId="{878F9C95-5162-AB44-B9B6-8AD0F0C3B114}" destId="{81E5FA73-F167-9945-BAC1-1FF5C6C3044F}" srcOrd="1" destOrd="0" presId="urn:microsoft.com/office/officeart/2005/8/layout/radial4"/>
    <dgm:cxn modelId="{F2F514A9-170C-49C4-9E1A-CC29F7583D58}" type="presParOf" srcId="{878F9C95-5162-AB44-B9B6-8AD0F0C3B114}" destId="{8C8FF554-FE20-0148-B09A-0F32CD748C94}" srcOrd="2" destOrd="0" presId="urn:microsoft.com/office/officeart/2005/8/layout/radial4"/>
    <dgm:cxn modelId="{2673F652-5257-4BD1-9AFA-FE8CD59ADEE7}" type="presParOf" srcId="{878F9C95-5162-AB44-B9B6-8AD0F0C3B114}" destId="{99A281E9-83AD-5945-B7FE-21826146DDE0}" srcOrd="3" destOrd="0" presId="urn:microsoft.com/office/officeart/2005/8/layout/radial4"/>
    <dgm:cxn modelId="{51F05260-17DC-4CCE-81D7-BE35276C84CF}" type="presParOf" srcId="{878F9C95-5162-AB44-B9B6-8AD0F0C3B114}" destId="{68F284CA-EFAD-0042-B7BC-8403940E91C8}" srcOrd="4" destOrd="0" presId="urn:microsoft.com/office/officeart/2005/8/layout/radial4"/>
    <dgm:cxn modelId="{8D768640-FC23-4EC2-A54D-7477EBF67A7B}" type="presParOf" srcId="{878F9C95-5162-AB44-B9B6-8AD0F0C3B114}" destId="{93D300E7-F3DF-E740-A4AF-2954D5743063}" srcOrd="5" destOrd="0" presId="urn:microsoft.com/office/officeart/2005/8/layout/radial4"/>
    <dgm:cxn modelId="{275D549D-FF1C-4CD7-98F8-2CA3459EA4E5}" type="presParOf" srcId="{878F9C95-5162-AB44-B9B6-8AD0F0C3B114}" destId="{C8E2FB3D-8C28-E94D-A5E9-E1E895BB0AC2}" srcOrd="6" destOrd="0" presId="urn:microsoft.com/office/officeart/2005/8/layout/radial4"/>
    <dgm:cxn modelId="{42FC2C6F-9415-413A-A179-757402744968}" type="presParOf" srcId="{878F9C95-5162-AB44-B9B6-8AD0F0C3B114}" destId="{B0D36A7B-9CC2-D24F-9879-05AF06D44D73}" srcOrd="7" destOrd="0" presId="urn:microsoft.com/office/officeart/2005/8/layout/radial4"/>
    <dgm:cxn modelId="{E4F95BDB-E176-4696-A34D-CAA45671971F}" type="presParOf" srcId="{878F9C95-5162-AB44-B9B6-8AD0F0C3B114}" destId="{A44ED1C0-E0F7-3842-A9B5-7FAB9C3C821D}" srcOrd="8" destOrd="0" presId="urn:microsoft.com/office/officeart/2005/8/layout/radial4"/>
    <dgm:cxn modelId="{68A6D2C8-2291-45A5-8FFF-7AEF94F3A998}" type="presParOf" srcId="{878F9C95-5162-AB44-B9B6-8AD0F0C3B114}" destId="{E5241A2D-B35D-AF46-8E73-D67A2B21ACF5}" srcOrd="9" destOrd="0" presId="urn:microsoft.com/office/officeart/2005/8/layout/radial4"/>
    <dgm:cxn modelId="{D0C91FC0-14F2-4BD8-8F6F-11105F0C99BD}" type="presParOf" srcId="{878F9C95-5162-AB44-B9B6-8AD0F0C3B114}" destId="{1722C6F7-FE28-AA44-B43D-674E181B0D37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B7D83-807F-7A43-B9BA-41F55FE6780F}">
      <dsp:nvSpPr>
        <dsp:cNvPr id="0" name=""/>
        <dsp:cNvSpPr/>
      </dsp:nvSpPr>
      <dsp:spPr>
        <a:xfrm rot="5400000">
          <a:off x="4518850" y="-2523298"/>
          <a:ext cx="1046162" cy="635455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/>
              <a:cs typeface="Arial"/>
            </a:rPr>
            <a:t>Find out how theories and models relate to you</a:t>
          </a:r>
          <a:endParaRPr lang="en-US" sz="1800" kern="1200" dirty="0">
            <a:latin typeface="Arial"/>
            <a:cs typeface="Arial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Arial"/>
              <a:cs typeface="Arial"/>
            </a:rPr>
            <a:t>How? Reading and Self Tests, identify what motivates you </a:t>
          </a:r>
          <a:endParaRPr lang="en-US" sz="1800" b="1" kern="1200" dirty="0">
            <a:latin typeface="Arial"/>
            <a:cs typeface="Arial"/>
          </a:endParaRPr>
        </a:p>
      </dsp:txBody>
      <dsp:txXfrm rot="-5400000">
        <a:off x="1864654" y="181967"/>
        <a:ext cx="6303486" cy="944024"/>
      </dsp:txXfrm>
    </dsp:sp>
    <dsp:sp modelId="{0B110BD1-29BC-D44D-8E8F-2D8D2A87F17D}">
      <dsp:nvSpPr>
        <dsp:cNvPr id="0" name=""/>
        <dsp:cNvSpPr/>
      </dsp:nvSpPr>
      <dsp:spPr>
        <a:xfrm>
          <a:off x="909" y="127"/>
          <a:ext cx="1863744" cy="1307703"/>
        </a:xfrm>
        <a:prstGeom prst="roundRect">
          <a:avLst/>
        </a:prstGeom>
        <a:solidFill>
          <a:srgbClr val="DFE5A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Arial"/>
              <a:cs typeface="Arial"/>
            </a:rPr>
            <a:t>About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Arial"/>
              <a:cs typeface="Arial"/>
            </a:rPr>
            <a:t>You</a:t>
          </a:r>
          <a:endParaRPr lang="en-US" sz="1800" b="1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64746" y="63964"/>
        <a:ext cx="1736070" cy="1180029"/>
      </dsp:txXfrm>
    </dsp:sp>
    <dsp:sp modelId="{76DB085E-8DB8-3843-B8DB-675AEE0A7FF2}">
      <dsp:nvSpPr>
        <dsp:cNvPr id="0" name=""/>
        <dsp:cNvSpPr/>
      </dsp:nvSpPr>
      <dsp:spPr>
        <a:xfrm rot="5400000">
          <a:off x="4518850" y="-1150210"/>
          <a:ext cx="1046162" cy="635455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/>
              <a:cs typeface="Arial"/>
            </a:rPr>
            <a:t>Find out how theories and models relate to other people – what they say and what you observe</a:t>
          </a:r>
          <a:endParaRPr lang="en-US" sz="1800" kern="1200" dirty="0">
            <a:latin typeface="Arial"/>
            <a:cs typeface="Arial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Arial"/>
              <a:cs typeface="Arial"/>
            </a:rPr>
            <a:t>How? Taking part in class activities and asking other people questions</a:t>
          </a:r>
          <a:endParaRPr lang="en-US" sz="1800" b="1" kern="1200" dirty="0">
            <a:latin typeface="Arial"/>
            <a:cs typeface="Arial"/>
          </a:endParaRPr>
        </a:p>
      </dsp:txBody>
      <dsp:txXfrm rot="-5400000">
        <a:off x="1864654" y="1555055"/>
        <a:ext cx="6303486" cy="944024"/>
      </dsp:txXfrm>
    </dsp:sp>
    <dsp:sp modelId="{1D4766FB-ACC5-054E-B93F-2621AF1DC39E}">
      <dsp:nvSpPr>
        <dsp:cNvPr id="0" name=""/>
        <dsp:cNvSpPr/>
      </dsp:nvSpPr>
      <dsp:spPr>
        <a:xfrm>
          <a:off x="909" y="1373215"/>
          <a:ext cx="1863744" cy="1307703"/>
        </a:xfrm>
        <a:prstGeom prst="roundRect">
          <a:avLst/>
        </a:prstGeom>
        <a:solidFill>
          <a:srgbClr val="DFE5A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Arial"/>
              <a:cs typeface="Arial"/>
            </a:rPr>
            <a:t>About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Arial"/>
              <a:cs typeface="Arial"/>
            </a:rPr>
            <a:t>Colleagues</a:t>
          </a:r>
          <a:endParaRPr lang="en-US" sz="1800" b="1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64746" y="1437052"/>
        <a:ext cx="1736070" cy="1180029"/>
      </dsp:txXfrm>
    </dsp:sp>
    <dsp:sp modelId="{39BA52CE-B384-D045-A612-8E13BDDF422E}">
      <dsp:nvSpPr>
        <dsp:cNvPr id="0" name=""/>
        <dsp:cNvSpPr/>
      </dsp:nvSpPr>
      <dsp:spPr>
        <a:xfrm rot="5400000">
          <a:off x="4383147" y="227810"/>
          <a:ext cx="1317568" cy="635455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/>
              <a:cs typeface="Arial"/>
            </a:rPr>
            <a:t>Find out how leaders in organisations use this knowledge</a:t>
          </a:r>
          <a:endParaRPr lang="en-US" sz="1800" kern="1200" dirty="0">
            <a:latin typeface="Arial"/>
            <a:cs typeface="Arial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Arial"/>
              <a:cs typeface="Arial"/>
            </a:rPr>
            <a:t>How? Reading industry relevant journals and news stories about how companies motivate their employees</a:t>
          </a:r>
          <a:endParaRPr lang="en-US" sz="1800" b="1" kern="1200" dirty="0">
            <a:latin typeface="Arial"/>
            <a:cs typeface="Arial"/>
          </a:endParaRPr>
        </a:p>
      </dsp:txBody>
      <dsp:txXfrm rot="-5400000">
        <a:off x="1864654" y="2810621"/>
        <a:ext cx="6290237" cy="1188932"/>
      </dsp:txXfrm>
    </dsp:sp>
    <dsp:sp modelId="{9613C0FD-4BA9-9B4A-92E7-CBF52495678E}">
      <dsp:nvSpPr>
        <dsp:cNvPr id="0" name=""/>
        <dsp:cNvSpPr/>
      </dsp:nvSpPr>
      <dsp:spPr>
        <a:xfrm>
          <a:off x="909" y="2751236"/>
          <a:ext cx="1863744" cy="1307703"/>
        </a:xfrm>
        <a:prstGeom prst="roundRect">
          <a:avLst/>
        </a:prstGeom>
        <a:solidFill>
          <a:srgbClr val="DFE5A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Arial"/>
              <a:cs typeface="Arial"/>
            </a:rPr>
            <a:t>About Organisations</a:t>
          </a:r>
          <a:endParaRPr lang="en-US" sz="1800" b="1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64746" y="2815073"/>
        <a:ext cx="1736070" cy="11800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134BE-A9EA-4DC9-86B0-5BC2C46FE42B}">
      <dsp:nvSpPr>
        <dsp:cNvPr id="0" name=""/>
        <dsp:cNvSpPr/>
      </dsp:nvSpPr>
      <dsp:spPr>
        <a:xfrm>
          <a:off x="7522" y="0"/>
          <a:ext cx="837455" cy="1231899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rgbClr val="9999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What it implies?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32050" y="24528"/>
        <a:ext cx="788399" cy="1182843"/>
      </dsp:txXfrm>
    </dsp:sp>
    <dsp:sp modelId="{0D83D242-352D-4408-A22D-B0CF033EDA51}">
      <dsp:nvSpPr>
        <dsp:cNvPr id="0" name=""/>
        <dsp:cNvSpPr/>
      </dsp:nvSpPr>
      <dsp:spPr>
        <a:xfrm>
          <a:off x="903179" y="512104"/>
          <a:ext cx="127096" cy="207689"/>
        </a:xfrm>
        <a:prstGeom prst="rightArrow">
          <a:avLst>
            <a:gd name="adj1" fmla="val 60000"/>
            <a:gd name="adj2" fmla="val 50000"/>
          </a:avLst>
        </a:prstGeom>
        <a:solidFill>
          <a:srgbClr val="9999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>
        <a:off x="903179" y="553642"/>
        <a:ext cx="88967" cy="124613"/>
      </dsp:txXfrm>
    </dsp:sp>
    <dsp:sp modelId="{03FA3EFD-24FB-4DC6-9623-21E46C4E3919}">
      <dsp:nvSpPr>
        <dsp:cNvPr id="0" name=""/>
        <dsp:cNvSpPr/>
      </dsp:nvSpPr>
      <dsp:spPr>
        <a:xfrm>
          <a:off x="1084782" y="0"/>
          <a:ext cx="1146041" cy="1231899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rgbClr val="9999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Leading is a collective effort between leader &amp; follower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1118348" y="33566"/>
        <a:ext cx="1078909" cy="1164767"/>
      </dsp:txXfrm>
    </dsp:sp>
    <dsp:sp modelId="{71064A8C-5061-481D-8442-CF7C60AC48C0}">
      <dsp:nvSpPr>
        <dsp:cNvPr id="0" name=""/>
        <dsp:cNvSpPr/>
      </dsp:nvSpPr>
      <dsp:spPr>
        <a:xfrm>
          <a:off x="2301590" y="512104"/>
          <a:ext cx="150025" cy="207689"/>
        </a:xfrm>
        <a:prstGeom prst="rightArrow">
          <a:avLst>
            <a:gd name="adj1" fmla="val 60000"/>
            <a:gd name="adj2" fmla="val 50000"/>
          </a:avLst>
        </a:prstGeom>
        <a:solidFill>
          <a:srgbClr val="9999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 </a:t>
          </a:r>
          <a:endParaRPr lang="en-GB" sz="800" kern="1200" dirty="0"/>
        </a:p>
      </dsp:txBody>
      <dsp:txXfrm>
        <a:off x="2301590" y="553642"/>
        <a:ext cx="105018" cy="124613"/>
      </dsp:txXfrm>
    </dsp:sp>
    <dsp:sp modelId="{E39C4C0C-F889-44F1-94A7-2506FBC2A13D}">
      <dsp:nvSpPr>
        <dsp:cNvPr id="0" name=""/>
        <dsp:cNvSpPr/>
      </dsp:nvSpPr>
      <dsp:spPr>
        <a:xfrm>
          <a:off x="2513890" y="0"/>
          <a:ext cx="837455" cy="1231899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rgbClr val="9999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What it does </a:t>
          </a:r>
          <a:r>
            <a:rPr lang="en-GB" sz="1600" b="1" kern="1200" dirty="0" smtClean="0">
              <a:solidFill>
                <a:schemeClr val="tx1"/>
              </a:solidFill>
            </a:rPr>
            <a:t>NOT</a:t>
          </a:r>
          <a:r>
            <a:rPr lang="en-GB" sz="1600" kern="1200" dirty="0" smtClean="0">
              <a:solidFill>
                <a:schemeClr val="tx1"/>
              </a:solidFill>
            </a:rPr>
            <a:t> imply?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2538418" y="24528"/>
        <a:ext cx="788399" cy="1182843"/>
      </dsp:txXfrm>
    </dsp:sp>
    <dsp:sp modelId="{472E7B78-4563-4585-8645-C9B0F1AA1936}">
      <dsp:nvSpPr>
        <dsp:cNvPr id="0" name=""/>
        <dsp:cNvSpPr/>
      </dsp:nvSpPr>
      <dsp:spPr>
        <a:xfrm>
          <a:off x="3422112" y="512104"/>
          <a:ext cx="150025" cy="207689"/>
        </a:xfrm>
        <a:prstGeom prst="rightArrow">
          <a:avLst>
            <a:gd name="adj1" fmla="val 60000"/>
            <a:gd name="adj2" fmla="val 50000"/>
          </a:avLst>
        </a:prstGeom>
        <a:solidFill>
          <a:srgbClr val="9999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>
        <a:off x="3422112" y="553642"/>
        <a:ext cx="105018" cy="124613"/>
      </dsp:txXfrm>
    </dsp:sp>
    <dsp:sp modelId="{958C310A-70CE-4D1E-8AE4-B23679F1A6BF}">
      <dsp:nvSpPr>
        <dsp:cNvPr id="0" name=""/>
        <dsp:cNvSpPr/>
      </dsp:nvSpPr>
      <dsp:spPr>
        <a:xfrm>
          <a:off x="3634412" y="0"/>
          <a:ext cx="1705361" cy="1231899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rgbClr val="9999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The leader as the only person with the power to decide how the effort is achieved.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3670493" y="36081"/>
        <a:ext cx="1633199" cy="1159737"/>
      </dsp:txXfrm>
    </dsp:sp>
    <dsp:sp modelId="{118CBA5B-6838-4B6C-9F76-584B611741A4}">
      <dsp:nvSpPr>
        <dsp:cNvPr id="0" name=""/>
        <dsp:cNvSpPr/>
      </dsp:nvSpPr>
      <dsp:spPr>
        <a:xfrm>
          <a:off x="5417030" y="512104"/>
          <a:ext cx="163783" cy="2076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>
        <a:off x="5417030" y="553642"/>
        <a:ext cx="114648" cy="124613"/>
      </dsp:txXfrm>
    </dsp:sp>
    <dsp:sp modelId="{F6F644B1-2715-4047-8956-901C3B671FDF}">
      <dsp:nvSpPr>
        <dsp:cNvPr id="0" name=""/>
        <dsp:cNvSpPr/>
      </dsp:nvSpPr>
      <dsp:spPr>
        <a:xfrm>
          <a:off x="5648798" y="0"/>
          <a:ext cx="837455" cy="1231899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rgbClr val="9999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What does this imply?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5673326" y="24528"/>
        <a:ext cx="788399" cy="1182843"/>
      </dsp:txXfrm>
    </dsp:sp>
    <dsp:sp modelId="{272FC9AE-DEE3-40D3-8685-C1AD0892DBF6}">
      <dsp:nvSpPr>
        <dsp:cNvPr id="0" name=""/>
        <dsp:cNvSpPr/>
      </dsp:nvSpPr>
      <dsp:spPr>
        <a:xfrm>
          <a:off x="6570000" y="512104"/>
          <a:ext cx="177540" cy="2076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>
        <a:off x="6570000" y="553642"/>
        <a:ext cx="124278" cy="124613"/>
      </dsp:txXfrm>
    </dsp:sp>
    <dsp:sp modelId="{68534B2B-87FF-4FC2-912A-556701EC8FFA}">
      <dsp:nvSpPr>
        <dsp:cNvPr id="0" name=""/>
        <dsp:cNvSpPr/>
      </dsp:nvSpPr>
      <dsp:spPr>
        <a:xfrm>
          <a:off x="6821237" y="0"/>
          <a:ext cx="2090272" cy="1231899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rgbClr val="9999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Importance of the psychological contract between leaders &amp; employees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6857318" y="36081"/>
        <a:ext cx="2018110" cy="11597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34B2B-87FF-4FC2-912A-556701EC8FFA}">
      <dsp:nvSpPr>
        <dsp:cNvPr id="0" name=""/>
        <dsp:cNvSpPr/>
      </dsp:nvSpPr>
      <dsp:spPr>
        <a:xfrm>
          <a:off x="4" y="0"/>
          <a:ext cx="9129287" cy="512757"/>
        </a:xfrm>
        <a:prstGeom prst="roundRect">
          <a:avLst>
            <a:gd name="adj" fmla="val 10000"/>
          </a:avLst>
        </a:prstGeom>
        <a:solidFill>
          <a:srgbClr val="999999"/>
        </a:solidFill>
        <a:ln w="12700" cap="flat" cmpd="sng" algn="ctr">
          <a:solidFill>
            <a:srgbClr val="9999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A series of mutual expectations and satisfaction of needs ar6)</a:t>
          </a:r>
          <a:r>
            <a:rPr lang="en-US" sz="1600" kern="1200" dirty="0" err="1" smtClean="0">
              <a:solidFill>
                <a:schemeClr val="tx1"/>
              </a:solidFill>
            </a:rPr>
            <a:t>ing</a:t>
          </a:r>
          <a:r>
            <a:rPr lang="en-US" sz="1600" kern="1200" dirty="0" smtClean="0">
              <a:solidFill>
                <a:schemeClr val="tx1"/>
              </a:solidFill>
            </a:rPr>
            <a:t> from the people-organization relationships (Mullins, 2016)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15022" y="15018"/>
        <a:ext cx="9099251" cy="4827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62DBB-FF05-944D-B192-D1BBFC40D76B}">
      <dsp:nvSpPr>
        <dsp:cNvPr id="0" name=""/>
        <dsp:cNvSpPr/>
      </dsp:nvSpPr>
      <dsp:spPr>
        <a:xfrm>
          <a:off x="3600891" y="1934752"/>
          <a:ext cx="2219112" cy="2236636"/>
        </a:xfrm>
        <a:prstGeom prst="ellipse">
          <a:avLst/>
        </a:prstGeom>
        <a:gradFill flip="none" rotWithShape="1">
          <a:gsLst>
            <a:gs pos="84000">
              <a:srgbClr val="DFE5A2"/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  <a:latin typeface="Arial"/>
              <a:cs typeface="Arial"/>
            </a:rPr>
            <a:t>Organisation</a:t>
          </a:r>
          <a:endParaRPr lang="en-US" sz="19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3925872" y="2262300"/>
        <a:ext cx="1569150" cy="1581540"/>
      </dsp:txXfrm>
    </dsp:sp>
    <dsp:sp modelId="{81E5FA73-F167-9945-BAC1-1FF5C6C3044F}">
      <dsp:nvSpPr>
        <dsp:cNvPr id="0" name=""/>
        <dsp:cNvSpPr/>
      </dsp:nvSpPr>
      <dsp:spPr>
        <a:xfrm rot="10800000">
          <a:off x="2183113" y="2807766"/>
          <a:ext cx="1339800" cy="49060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8FF554-FE20-0148-B09A-0F32CD748C94}">
      <dsp:nvSpPr>
        <dsp:cNvPr id="0" name=""/>
        <dsp:cNvSpPr/>
      </dsp:nvSpPr>
      <dsp:spPr>
        <a:xfrm>
          <a:off x="1365434" y="2398927"/>
          <a:ext cx="1635358" cy="1308286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DFE5A2"/>
            </a:gs>
            <a:gs pos="100000">
              <a:srgbClr val="FFFFFF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  <a:latin typeface="Arial"/>
              <a:cs typeface="Arial"/>
            </a:rPr>
            <a:t>People</a:t>
          </a:r>
          <a:endParaRPr lang="en-US" sz="19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1403752" y="2437245"/>
        <a:ext cx="1558722" cy="1231650"/>
      </dsp:txXfrm>
    </dsp:sp>
    <dsp:sp modelId="{99A281E9-83AD-5945-B7FE-21826146DDE0}">
      <dsp:nvSpPr>
        <dsp:cNvPr id="0" name=""/>
        <dsp:cNvSpPr/>
      </dsp:nvSpPr>
      <dsp:spPr>
        <a:xfrm rot="13500000">
          <a:off x="2727746" y="1492907"/>
          <a:ext cx="1335684" cy="49060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F284CA-EFAD-0042-B7BC-8403940E91C8}">
      <dsp:nvSpPr>
        <dsp:cNvPr id="0" name=""/>
        <dsp:cNvSpPr/>
      </dsp:nvSpPr>
      <dsp:spPr>
        <a:xfrm>
          <a:off x="2105673" y="611832"/>
          <a:ext cx="1635358" cy="130828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DFE5A2"/>
            </a:gs>
            <a:gs pos="100000">
              <a:srgbClr val="FFFFFF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  <a:latin typeface="Arial"/>
              <a:cs typeface="Arial"/>
            </a:rPr>
            <a:t>Objectives</a:t>
          </a:r>
          <a:endParaRPr lang="en-US" sz="19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2143991" y="650150"/>
        <a:ext cx="1558722" cy="1231650"/>
      </dsp:txXfrm>
    </dsp:sp>
    <dsp:sp modelId="{93D300E7-F3DF-E740-A4AF-2954D5743063}">
      <dsp:nvSpPr>
        <dsp:cNvPr id="0" name=""/>
        <dsp:cNvSpPr/>
      </dsp:nvSpPr>
      <dsp:spPr>
        <a:xfrm rot="16200000">
          <a:off x="4117472" y="1027449"/>
          <a:ext cx="1185951" cy="49060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E2FB3D-8C28-E94D-A5E9-E1E895BB0AC2}">
      <dsp:nvSpPr>
        <dsp:cNvPr id="0" name=""/>
        <dsp:cNvSpPr/>
      </dsp:nvSpPr>
      <dsp:spPr>
        <a:xfrm>
          <a:off x="3892768" y="25634"/>
          <a:ext cx="1635358" cy="130828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DFE5A2"/>
            </a:gs>
            <a:gs pos="100000">
              <a:srgbClr val="FFFFFF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  <a:latin typeface="Arial"/>
              <a:cs typeface="Arial"/>
            </a:rPr>
            <a:t>Structure</a:t>
          </a:r>
          <a:endParaRPr lang="en-US" sz="19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3931086" y="63952"/>
        <a:ext cx="1558722" cy="1231650"/>
      </dsp:txXfrm>
    </dsp:sp>
    <dsp:sp modelId="{B0D36A7B-9CC2-D24F-9879-05AF06D44D73}">
      <dsp:nvSpPr>
        <dsp:cNvPr id="0" name=""/>
        <dsp:cNvSpPr/>
      </dsp:nvSpPr>
      <dsp:spPr>
        <a:xfrm rot="18900000">
          <a:off x="5357464" y="1492907"/>
          <a:ext cx="1335684" cy="49060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ED1C0-E0F7-3842-A9B5-7FAB9C3C821D}">
      <dsp:nvSpPr>
        <dsp:cNvPr id="0" name=""/>
        <dsp:cNvSpPr/>
      </dsp:nvSpPr>
      <dsp:spPr>
        <a:xfrm>
          <a:off x="5679864" y="611832"/>
          <a:ext cx="1635358" cy="130828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DFE5A2"/>
            </a:gs>
            <a:gs pos="100000">
              <a:srgbClr val="FFFFFF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  <a:latin typeface="Arial"/>
              <a:cs typeface="Arial"/>
            </a:rPr>
            <a:t>Management</a:t>
          </a:r>
          <a:endParaRPr lang="en-US" sz="19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5718182" y="650150"/>
        <a:ext cx="1558722" cy="1231650"/>
      </dsp:txXfrm>
    </dsp:sp>
    <dsp:sp modelId="{E5241A2D-B35D-AF46-8E73-D67A2B21ACF5}">
      <dsp:nvSpPr>
        <dsp:cNvPr id="0" name=""/>
        <dsp:cNvSpPr/>
      </dsp:nvSpPr>
      <dsp:spPr>
        <a:xfrm>
          <a:off x="5897981" y="2807766"/>
          <a:ext cx="1339800" cy="49060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22C6F7-FE28-AA44-B43D-674E181B0D37}">
      <dsp:nvSpPr>
        <dsp:cNvPr id="0" name=""/>
        <dsp:cNvSpPr/>
      </dsp:nvSpPr>
      <dsp:spPr>
        <a:xfrm>
          <a:off x="6420103" y="2398927"/>
          <a:ext cx="1635358" cy="130828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DFE5A2"/>
            </a:gs>
            <a:gs pos="100000">
              <a:srgbClr val="FFFFFF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  <a:latin typeface="Arial"/>
              <a:cs typeface="Arial"/>
            </a:rPr>
            <a:t>Leadership</a:t>
          </a:r>
          <a:endParaRPr lang="en-US" sz="19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6458421" y="2437245"/>
        <a:ext cx="1558722" cy="1231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97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12" y="450253"/>
            <a:ext cx="10515600" cy="958583"/>
          </a:xfrm>
        </p:spPr>
        <p:txBody>
          <a:bodyPr anchor="t" anchorCtr="0">
            <a:normAutofit/>
          </a:bodyPr>
          <a:lstStyle>
            <a:lvl1pPr>
              <a:defRPr sz="2933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27" y="1485995"/>
            <a:ext cx="10515600" cy="4351339"/>
          </a:xfrm>
        </p:spPr>
        <p:txBody>
          <a:bodyPr>
            <a:normAutofit/>
          </a:bodyPr>
          <a:lstStyle>
            <a:lvl1pPr marL="228594" indent="-228594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2133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67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43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3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66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109" y="1825625"/>
            <a:ext cx="5181600" cy="4351339"/>
          </a:xfrm>
        </p:spPr>
        <p:txBody>
          <a:bodyPr>
            <a:normAutofit/>
          </a:bodyPr>
          <a:lstStyle>
            <a:lvl1pPr marL="228594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4169" y="1825625"/>
            <a:ext cx="5811799" cy="4351339"/>
          </a:xfrm>
        </p:spPr>
        <p:txBody>
          <a:bodyPr>
            <a:normAutofit/>
          </a:bodyPr>
          <a:lstStyle>
            <a:lvl1pPr marL="380990" indent="-380990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9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02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40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Autofit/>
          </a:bodyPr>
          <a:lstStyle>
            <a:lvl1pPr>
              <a:defRPr sz="37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94487"/>
            <a:ext cx="6172200" cy="4666564"/>
          </a:xfrm>
        </p:spPr>
        <p:txBody>
          <a:bodyPr>
            <a:normAutofit/>
          </a:bodyPr>
          <a:lstStyle>
            <a:lvl1pPr marL="228594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9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37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43914"/>
            <a:ext cx="6172200" cy="4617137"/>
          </a:xfrm>
        </p:spPr>
        <p:txBody>
          <a:bodyPr anchor="t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6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55" y="2048697"/>
            <a:ext cx="4285027" cy="480930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81" y="1627921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109" y="685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859" y="445054"/>
            <a:ext cx="3829381" cy="67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3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933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geert-hofstede.com/dimensions.html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569728"/>
            <a:ext cx="12192000" cy="1288273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16316" y="5569728"/>
            <a:ext cx="10370117" cy="134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733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2: The Leader and National Culture </a:t>
            </a:r>
            <a:endParaRPr lang="en-GB" altLang="en-US" sz="3733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667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en-US" sz="2667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Knowledgecast</a:t>
            </a:r>
            <a:r>
              <a:rPr lang="en-GB" altLang="en-US" sz="2667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en-US" sz="2667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92" y="455770"/>
            <a:ext cx="3737809" cy="6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0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456567" y="178417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smtClean="0">
                <a:ea typeface="Arial" pitchFamily="-60" charset="0"/>
                <a:cs typeface="Arial" pitchFamily="-60" charset="0"/>
              </a:rPr>
              <a:t>Changing Nature of the Workforce </a:t>
            </a:r>
            <a:endParaRPr lang="en-US" sz="2800" dirty="0">
              <a:ea typeface="Arial" pitchFamily="-60" charset="0"/>
              <a:cs typeface="Arial" pitchFamily="-60" charset="0"/>
            </a:endParaRPr>
          </a:p>
        </p:txBody>
      </p:sp>
      <p:pic>
        <p:nvPicPr>
          <p:cNvPr id="3" name="Picture 2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86" y="2110261"/>
            <a:ext cx="2632123" cy="1397487"/>
          </a:xfrm>
          <a:prstGeom prst="rect">
            <a:avLst/>
          </a:prstGeom>
        </p:spPr>
      </p:pic>
      <p:pic>
        <p:nvPicPr>
          <p:cNvPr id="4" name="Picture 3" descr="Picture 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715" y="2148862"/>
            <a:ext cx="2510539" cy="1329988"/>
          </a:xfrm>
          <a:prstGeom prst="rect">
            <a:avLst/>
          </a:prstGeom>
        </p:spPr>
      </p:pic>
      <p:pic>
        <p:nvPicPr>
          <p:cNvPr id="5" name="Picture 4" descr="Picture 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416" y="3418983"/>
            <a:ext cx="5169214" cy="2723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0824" y="5939868"/>
            <a:ext cx="3513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</a:t>
            </a:r>
          </a:p>
          <a:p>
            <a:pPr algn="r"/>
            <a:r>
              <a:rPr lang="en-US" sz="1400" dirty="0" smtClean="0"/>
              <a:t>PWC (2010) </a:t>
            </a:r>
            <a:r>
              <a:rPr lang="en-US" sz="1400" i="1" dirty="0" smtClean="0"/>
              <a:t>Talent Mobility 2020</a:t>
            </a:r>
            <a:endParaRPr lang="en-US" sz="1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378772" y="3507748"/>
            <a:ext cx="1131650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 BY 2020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415" y="2110261"/>
            <a:ext cx="1303528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1970-1990</a:t>
            </a:r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9335" y="1994672"/>
            <a:ext cx="1479075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1990-2010</a:t>
            </a:r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15841" y="2441861"/>
            <a:ext cx="2970780" cy="30931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sz="1800" b="1" dirty="0" smtClean="0">
                <a:solidFill>
                  <a:srgbClr val="FF0000"/>
                </a:solidFill>
                <a:latin typeface="Arial"/>
                <a:cs typeface="Arial"/>
              </a:rPr>
              <a:t>Different </a:t>
            </a:r>
            <a:r>
              <a:rPr lang="en-US" sz="1800" dirty="0">
                <a:latin typeface="Arial"/>
                <a:cs typeface="Arial"/>
              </a:rPr>
              <a:t>communication </a:t>
            </a:r>
            <a:r>
              <a:rPr lang="en-US" sz="1800" dirty="0" smtClean="0">
                <a:latin typeface="Arial"/>
                <a:cs typeface="Arial"/>
              </a:rPr>
              <a:t>norms </a:t>
            </a:r>
          </a:p>
          <a:p>
            <a:pPr eaLnBrk="1" hangingPunct="1"/>
            <a:endParaRPr lang="en-US" sz="1100" dirty="0" smtClean="0">
              <a:latin typeface="Arial"/>
              <a:cs typeface="Arial"/>
            </a:endParaRPr>
          </a:p>
          <a:p>
            <a:pPr eaLnBrk="1" hangingPunct="1"/>
            <a:r>
              <a:rPr lang="en-US" sz="1800" b="1" dirty="0" smtClean="0">
                <a:solidFill>
                  <a:srgbClr val="FF0000"/>
                </a:solidFill>
                <a:latin typeface="Arial"/>
                <a:cs typeface="Arial"/>
              </a:rPr>
              <a:t>Different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management and leadership </a:t>
            </a:r>
            <a:r>
              <a:rPr lang="en-US" sz="1800" dirty="0" smtClean="0">
                <a:latin typeface="Arial"/>
                <a:cs typeface="Arial"/>
              </a:rPr>
              <a:t>styles</a:t>
            </a:r>
          </a:p>
          <a:p>
            <a:pPr eaLnBrk="1" hangingPunct="1"/>
            <a:endParaRPr lang="en-US" sz="1100" dirty="0">
              <a:latin typeface="Arial"/>
              <a:cs typeface="Arial"/>
            </a:endParaRPr>
          </a:p>
          <a:p>
            <a:pPr eaLnBrk="1" hangingPunct="1"/>
            <a:r>
              <a:rPr lang="en-US" sz="1800" b="1" dirty="0" smtClean="0">
                <a:solidFill>
                  <a:srgbClr val="FF0000"/>
                </a:solidFill>
                <a:latin typeface="Arial"/>
                <a:cs typeface="Arial"/>
              </a:rPr>
              <a:t>Different </a:t>
            </a:r>
            <a:r>
              <a:rPr lang="en-US" sz="1800" dirty="0">
                <a:latin typeface="Arial"/>
                <a:cs typeface="Arial"/>
              </a:rPr>
              <a:t>expectations of management </a:t>
            </a:r>
            <a:r>
              <a:rPr lang="en-US" sz="1800" dirty="0" smtClean="0">
                <a:latin typeface="Arial"/>
                <a:cs typeface="Arial"/>
              </a:rPr>
              <a:t>&amp; leadership styles</a:t>
            </a:r>
          </a:p>
          <a:p>
            <a:pPr eaLnBrk="1" hangingPunct="1"/>
            <a:endParaRPr lang="en-US" sz="1100" dirty="0" smtClean="0">
              <a:latin typeface="Arial"/>
              <a:cs typeface="Arial"/>
            </a:endParaRPr>
          </a:p>
          <a:p>
            <a:pPr eaLnBrk="1" hangingPunct="1"/>
            <a:r>
              <a:rPr lang="en-US" sz="1800" b="1" dirty="0" smtClean="0">
                <a:solidFill>
                  <a:srgbClr val="FF0000"/>
                </a:solidFill>
                <a:latin typeface="Arial"/>
                <a:cs typeface="Arial"/>
              </a:rPr>
              <a:t>Different </a:t>
            </a: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ppreciation </a:t>
            </a:r>
            <a:r>
              <a:rPr lang="en-US" sz="1800" dirty="0">
                <a:latin typeface="Arial"/>
                <a:cs typeface="Arial"/>
              </a:rPr>
              <a:t>of diverse cultural </a:t>
            </a:r>
            <a:r>
              <a:rPr lang="en-US" sz="1800" dirty="0" smtClean="0">
                <a:latin typeface="Arial"/>
                <a:cs typeface="Arial"/>
              </a:rPr>
              <a:t>norms</a:t>
            </a:r>
            <a:endParaRPr lang="en-GB" sz="18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792" y="1239164"/>
            <a:ext cx="8224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a typeface="Arial" pitchFamily="-60" charset="0"/>
                <a:cs typeface="Arial" pitchFamily="-60" charset="0"/>
              </a:rPr>
              <a:t>   Migration </a:t>
            </a:r>
            <a:r>
              <a:rPr lang="en-US" sz="2000" dirty="0">
                <a:ea typeface="Arial" pitchFamily="-60" charset="0"/>
                <a:cs typeface="Arial" pitchFamily="-60" charset="0"/>
              </a:rPr>
              <a:t>is key to long-term global economic </a:t>
            </a:r>
            <a:r>
              <a:rPr lang="en-US" sz="2000" dirty="0" smtClean="0">
                <a:ea typeface="Arial" pitchFamily="-60" charset="0"/>
                <a:cs typeface="Arial" pitchFamily="-60" charset="0"/>
              </a:rPr>
              <a:t>growth</a:t>
            </a:r>
            <a:endParaRPr lang="en-US" sz="20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9193785" y="1427561"/>
            <a:ext cx="2040385" cy="1754326"/>
          </a:xfrm>
          <a:prstGeom prst="wedgeRoundRectCallout">
            <a:avLst>
              <a:gd name="adj1" fmla="val -54444"/>
              <a:gd name="adj2" fmla="val 6808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9520181" y="1456063"/>
            <a:ext cx="21878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800" dirty="0" smtClean="0"/>
              <a:t>Consider how  </a:t>
            </a:r>
            <a:r>
              <a:rPr lang="en-GB" sz="1800" dirty="0"/>
              <a:t>national culture </a:t>
            </a:r>
            <a:r>
              <a:rPr lang="en-GB" sz="1800" dirty="0" smtClean="0"/>
              <a:t>impacts organisational </a:t>
            </a:r>
            <a:r>
              <a:rPr lang="en-GB" sz="1800" dirty="0"/>
              <a:t>performance &amp; behaviour</a:t>
            </a:r>
          </a:p>
        </p:txBody>
      </p:sp>
    </p:spTree>
    <p:extLst>
      <p:ext uri="{BB962C8B-B14F-4D97-AF65-F5344CB8AC3E}">
        <p14:creationId xmlns:p14="http://schemas.microsoft.com/office/powerpoint/2010/main" val="185575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457200" y="274638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smtClean="0">
                <a:ea typeface="Arial" pitchFamily="-60" charset="0"/>
                <a:cs typeface="Arial" pitchFamily="-60" charset="0"/>
              </a:rPr>
              <a:t>External Influences on Organisations</a:t>
            </a:r>
            <a:endParaRPr lang="en-US" sz="3200" dirty="0">
              <a:ea typeface="Arial" pitchFamily="-60" charset="0"/>
              <a:cs typeface="Arial" pitchFamily="-60" charset="0"/>
            </a:endParaRPr>
          </a:p>
        </p:txBody>
      </p:sp>
      <p:pic>
        <p:nvPicPr>
          <p:cNvPr id="3" name="Picture 2" descr="Picture 7.png"/>
          <p:cNvPicPr>
            <a:picLocks noChangeAspect="1"/>
          </p:cNvPicPr>
          <p:nvPr/>
        </p:nvPicPr>
        <p:blipFill>
          <a:blip r:embed="rId2"/>
          <a:srcRect t="11450"/>
          <a:stretch>
            <a:fillRect/>
          </a:stretch>
        </p:blipFill>
        <p:spPr>
          <a:xfrm>
            <a:off x="587990" y="1746131"/>
            <a:ext cx="8054360" cy="463378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850686" y="3286156"/>
            <a:ext cx="798021" cy="61514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941352" y="2162566"/>
            <a:ext cx="171450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PEST</a:t>
            </a:r>
          </a:p>
          <a:p>
            <a:endParaRPr lang="en-GB" sz="2000" dirty="0" smtClean="0"/>
          </a:p>
          <a:p>
            <a:r>
              <a:rPr lang="en-GB" sz="2000" dirty="0" smtClean="0"/>
              <a:t>Successful performance =  clear leadership to Identification</a:t>
            </a:r>
          </a:p>
          <a:p>
            <a:r>
              <a:rPr lang="en-GB" sz="2000" dirty="0" smtClean="0"/>
              <a:t>Response</a:t>
            </a:r>
          </a:p>
          <a:p>
            <a:r>
              <a:rPr lang="en-GB" sz="2000" dirty="0" smtClean="0"/>
              <a:t>Prediction</a:t>
            </a:r>
            <a:endParaRPr lang="en-US" sz="2000" dirty="0"/>
          </a:p>
        </p:txBody>
      </p:sp>
      <p:sp>
        <p:nvSpPr>
          <p:cNvPr id="6" name="Oval 5"/>
          <p:cNvSpPr/>
          <p:nvPr/>
        </p:nvSpPr>
        <p:spPr>
          <a:xfrm>
            <a:off x="4008032" y="1438560"/>
            <a:ext cx="798021" cy="61514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27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36447795"/>
              </p:ext>
            </p:extLst>
          </p:nvPr>
        </p:nvGraphicFramePr>
        <p:xfrm>
          <a:off x="457200" y="1354928"/>
          <a:ext cx="9420896" cy="4042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 txBox="1">
            <a:spLocks/>
          </p:cNvSpPr>
          <p:nvPr/>
        </p:nvSpPr>
        <p:spPr bwMode="auto">
          <a:xfrm>
            <a:off x="457200" y="274638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smtClean="0">
                <a:ea typeface="Arial" pitchFamily="-60" charset="0"/>
                <a:cs typeface="Arial" pitchFamily="-60" charset="0"/>
              </a:rPr>
              <a:t>Factors in Organisations </a:t>
            </a:r>
            <a:endParaRPr lang="en-US" sz="3200" dirty="0">
              <a:ea typeface="Arial" pitchFamily="-60" charset="0"/>
              <a:cs typeface="Arial" pitchFamily="-6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36663" y="6246817"/>
            <a:ext cx="3859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Based on: </a:t>
            </a:r>
          </a:p>
          <a:p>
            <a:pPr algn="r"/>
            <a:r>
              <a:rPr lang="en-US" sz="1400" dirty="0" smtClean="0"/>
              <a:t>Mullins (2016)</a:t>
            </a:r>
            <a:endParaRPr lang="en-US" sz="1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260379" y="5446598"/>
            <a:ext cx="3952568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Effective management  enables the planning,  </a:t>
            </a:r>
            <a:r>
              <a:rPr lang="en-US" sz="2000" dirty="0" err="1" smtClean="0"/>
              <a:t>organising</a:t>
            </a:r>
            <a:r>
              <a:rPr lang="en-US" sz="2000" dirty="0" smtClean="0"/>
              <a:t>, directing, coordinating &amp; controlling to achieve the goals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8947" y="5472211"/>
            <a:ext cx="2719321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Effective leadership enables </a:t>
            </a:r>
            <a:r>
              <a:rPr lang="en-US" sz="2000" dirty="0" err="1" smtClean="0"/>
              <a:t>organisations</a:t>
            </a:r>
            <a:r>
              <a:rPr lang="en-US" sz="2000" dirty="0" smtClean="0"/>
              <a:t> to adapt to internal and external changes</a:t>
            </a:r>
            <a:endParaRPr lang="en-US" sz="2000" dirty="0"/>
          </a:p>
        </p:txBody>
      </p:sp>
      <p:sp>
        <p:nvSpPr>
          <p:cNvPr id="7" name="Left-Right Arrow 6"/>
          <p:cNvSpPr/>
          <p:nvPr/>
        </p:nvSpPr>
        <p:spPr>
          <a:xfrm>
            <a:off x="3723658" y="5365058"/>
            <a:ext cx="2507227" cy="146009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>
                <a:solidFill>
                  <a:schemeClr val="tx1"/>
                </a:solidFill>
              </a:rPr>
              <a:t>Interaction of people to achieve goals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3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457199" y="1595437"/>
            <a:ext cx="11326969" cy="48439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prstTxWarp prst="textNoShape">
              <a:avLst/>
            </a:prstTxWarp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“What is needed is a sea-change in employers’ awareness of the challenges facing them and the importance of improving managers’ knowledge and skills to meet these increasingly global challenges.”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en-US" sz="2000" b="1" dirty="0" smtClean="0"/>
              <a:t>de </a:t>
            </a:r>
            <a:r>
              <a:rPr lang="en-US" sz="2000" b="1" dirty="0" err="1" smtClean="0"/>
              <a:t>Valk</a:t>
            </a:r>
            <a:r>
              <a:rPr lang="en-US" sz="2000" b="1" dirty="0" smtClean="0"/>
              <a:t> (2008) Institute of Leadership &amp; Management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dirty="0" smtClean="0"/>
              <a:t>“Changing expectations of work and the impact of new technologies will require managers and leaders to develop a new range of skills that focus on emotional and spiritual intelligence, judgment and the ability to stimulate creative thinking to improve productivity.” </a:t>
            </a:r>
            <a:endParaRPr lang="en-GB" sz="2000" dirty="0" smtClean="0"/>
          </a:p>
          <a:p>
            <a:pPr algn="r">
              <a:buFont typeface="Wingdings" panose="05000000000000000000" pitchFamily="2" charset="2"/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Chartered Management Institute (2008)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“Executives say that global trends have becomes increasingly important, but few companies are addressing them successfully.”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McKinsey Quarterly (2008)</a:t>
            </a:r>
          </a:p>
          <a:p>
            <a:pPr>
              <a:buFont typeface="Wingdings" panose="05000000000000000000" pitchFamily="2" charset="2"/>
              <a:buNone/>
            </a:pP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57954" y="287517"/>
            <a:ext cx="8365899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>
                <a:ea typeface="Arial" pitchFamily="-60" charset="0"/>
                <a:cs typeface="Arial" pitchFamily="-60" charset="0"/>
              </a:rPr>
              <a:t>Changing Skills of Managers &amp; Leaders</a:t>
            </a:r>
            <a:endParaRPr lang="en-US" sz="2800" dirty="0">
              <a:ea typeface="Arial" pitchFamily="-60" charset="0"/>
              <a:cs typeface="Arial" pitchFamily="-6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32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457199" y="1595437"/>
            <a:ext cx="11326969" cy="4934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prstTxWarp prst="textNoShape">
              <a:avLst/>
            </a:prstTxWarp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anose="05000000000000000000" pitchFamily="2" charset="2"/>
              <a:buNone/>
            </a:pPr>
            <a:r>
              <a:rPr lang="en-GB" sz="2000" i="1" dirty="0" smtClean="0"/>
              <a:t>There are clear implications for organisational behaviour in accommodating international dimensions of management and cultural differences  </a:t>
            </a:r>
            <a:r>
              <a:rPr lang="en-GB" sz="2000" dirty="0" smtClean="0"/>
              <a:t>(Mullins, 2016). 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2000" dirty="0" smtClean="0">
                <a:solidFill>
                  <a:srgbClr val="000000"/>
                </a:solidFill>
              </a:rPr>
              <a:t>Organisations take this seriously in how they communicate and develop their managers and leaders.  This includes: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Providing staff with guides on managing diverse teams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Delivering management and leadership training to diverse audiences from multiple countries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Using internal promotions and secondments to expose future leaders to different cultures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403151" y="274638"/>
            <a:ext cx="8365899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smtClean="0">
                <a:ea typeface="Arial" pitchFamily="-60" charset="0"/>
                <a:cs typeface="Arial" pitchFamily="-60" charset="0"/>
              </a:rPr>
              <a:t>Awareness of Leaders &amp; Managers: National Culture</a:t>
            </a:r>
            <a:endParaRPr lang="en-US" sz="3200" dirty="0">
              <a:ea typeface="Arial" pitchFamily="-60" charset="0"/>
              <a:cs typeface="Arial" pitchFamily="-60" charset="0"/>
            </a:endParaRPr>
          </a:p>
        </p:txBody>
      </p:sp>
      <p:pic>
        <p:nvPicPr>
          <p:cNvPr id="4" name="Picture 3" descr="IBM-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065" y="3122926"/>
            <a:ext cx="864000" cy="540000"/>
          </a:xfrm>
          <a:prstGeom prst="rect">
            <a:avLst/>
          </a:prstGeom>
        </p:spPr>
      </p:pic>
      <p:pic>
        <p:nvPicPr>
          <p:cNvPr id="5" name="Picture 4" descr="technip-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101" y="3966692"/>
            <a:ext cx="1232645" cy="536518"/>
          </a:xfrm>
          <a:prstGeom prst="rect">
            <a:avLst/>
          </a:prstGeom>
        </p:spPr>
      </p:pic>
      <p:pic>
        <p:nvPicPr>
          <p:cNvPr id="6" name="Picture 5" descr="samsung_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304" y="5104747"/>
            <a:ext cx="1625119" cy="5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5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403151" y="274638"/>
            <a:ext cx="8365899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 smtClean="0">
                <a:ea typeface="Arial" pitchFamily="-60" charset="0"/>
                <a:cs typeface="Arial" pitchFamily="-60" charset="0"/>
              </a:rPr>
              <a:t>IBM &amp; Hofstede</a:t>
            </a:r>
            <a:endParaRPr lang="en-US" sz="3600" dirty="0">
              <a:ea typeface="Arial" pitchFamily="-60" charset="0"/>
              <a:cs typeface="Arial" pitchFamily="-60" charset="0"/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2359924" y="1585652"/>
            <a:ext cx="8909089" cy="456039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3200" kern="1200">
                <a:solidFill>
                  <a:schemeClr val="tx1"/>
                </a:solidFill>
                <a:latin typeface="Arial" pitchFamily="-60" charset="0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800" kern="1200">
                <a:solidFill>
                  <a:schemeClr val="tx1"/>
                </a:solidFill>
                <a:latin typeface="Arial" pitchFamily="-60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2400" kern="1200">
                <a:solidFill>
                  <a:schemeClr val="tx1"/>
                </a:solidFill>
                <a:latin typeface="Arial" pitchFamily="-60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000" kern="1200">
                <a:solidFill>
                  <a:schemeClr val="tx1"/>
                </a:solidFill>
                <a:latin typeface="Arial" pitchFamily="-60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»"/>
              <a:defRPr sz="2000" kern="1200">
                <a:solidFill>
                  <a:schemeClr val="tx1"/>
                </a:solidFill>
                <a:latin typeface="Arial" pitchFamily="-6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-60" charset="0"/>
              <a:buNone/>
            </a:pPr>
            <a:r>
              <a:rPr lang="en-US" sz="2000" dirty="0" smtClean="0"/>
              <a:t>1967-1973 </a:t>
            </a:r>
            <a:r>
              <a:rPr lang="en-US" sz="2000" dirty="0" err="1" smtClean="0"/>
              <a:t>Hofstede</a:t>
            </a:r>
            <a:r>
              <a:rPr lang="en-US" sz="2000" dirty="0" smtClean="0"/>
              <a:t> conducted research in 40 countries &amp; &gt;100,000 IBM employees</a:t>
            </a:r>
          </a:p>
          <a:p>
            <a:pPr marL="0" indent="0" eaLnBrk="1" hangingPunct="1">
              <a:buFont typeface="Arial" pitchFamily="-60" charset="0"/>
              <a:buNone/>
            </a:pPr>
            <a:endParaRPr lang="en-US" sz="2000" dirty="0" smtClean="0"/>
          </a:p>
          <a:p>
            <a:pPr marL="0" indent="0" eaLnBrk="1" hangingPunct="1">
              <a:buFont typeface="Arial" pitchFamily="-60" charset="0"/>
              <a:buNone/>
            </a:pPr>
            <a:endParaRPr lang="en-US" sz="2000" dirty="0" smtClean="0"/>
          </a:p>
          <a:p>
            <a:pPr marL="0" indent="0" eaLnBrk="1" hangingPunct="1">
              <a:buFont typeface="Arial" pitchFamily="-60" charset="0"/>
              <a:buNone/>
            </a:pPr>
            <a:r>
              <a:rPr lang="en-US" sz="2000" dirty="0" err="1" smtClean="0"/>
              <a:t>Hofstede’s</a:t>
            </a:r>
            <a:r>
              <a:rPr lang="en-US" sz="2000" dirty="0" smtClean="0"/>
              <a:t> four dimensions are </a:t>
            </a:r>
            <a:r>
              <a:rPr lang="en-GB" sz="2000" dirty="0" smtClean="0"/>
              <a:t>values that distinguish countries from each other</a:t>
            </a:r>
            <a:r>
              <a:rPr lang="en-US" sz="2000" dirty="0" smtClean="0"/>
              <a:t>	</a:t>
            </a:r>
          </a:p>
          <a:p>
            <a:pPr marL="0" indent="0" eaLnBrk="1" hangingPunct="1">
              <a:buFont typeface="Arial" pitchFamily="-60" charset="0"/>
              <a:buNone/>
            </a:pPr>
            <a:endParaRPr lang="en-US" sz="2000" dirty="0" smtClean="0"/>
          </a:p>
          <a:p>
            <a:pPr marL="0" indent="0" eaLnBrk="1" hangingPunct="1">
              <a:buFont typeface="Arial" pitchFamily="-60" charset="0"/>
              <a:buNone/>
            </a:pPr>
            <a:endParaRPr lang="en-US" sz="2000" dirty="0" smtClean="0"/>
          </a:p>
          <a:p>
            <a:pPr marL="0" indent="0" eaLnBrk="1" hangingPunct="1">
              <a:buFont typeface="Arial" pitchFamily="-60" charset="0"/>
              <a:buNone/>
            </a:pPr>
            <a:r>
              <a:rPr lang="en-US" sz="2000" dirty="0" smtClean="0"/>
              <a:t>1991 </a:t>
            </a:r>
            <a:r>
              <a:rPr lang="en-US" sz="2000" dirty="0" err="1" smtClean="0"/>
              <a:t>Hofstede</a:t>
            </a:r>
            <a:r>
              <a:rPr lang="en-US" sz="2000" dirty="0" smtClean="0"/>
              <a:t> and Bond identified a fifth value: Long-Term versus Short-Term Life Orientation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38767"/>
            <a:ext cx="171450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997" t="67868" r="74804" b="14481"/>
          <a:stretch/>
        </p:blipFill>
        <p:spPr>
          <a:xfrm>
            <a:off x="583916" y="1585653"/>
            <a:ext cx="1461068" cy="14941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92832" y="5807497"/>
            <a:ext cx="32078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ea typeface="+mn-ea"/>
                <a:cs typeface="+mn-cs"/>
              </a:rPr>
              <a:t>Source: www.geert-hofstede.com</a:t>
            </a:r>
            <a:endParaRPr lang="en-GB" sz="16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99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403151" y="274638"/>
            <a:ext cx="8365899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smtClean="0">
                <a:ea typeface="Arial" pitchFamily="-60" charset="0"/>
                <a:cs typeface="Arial" pitchFamily="-60" charset="0"/>
              </a:rPr>
              <a:t>Hofstede Cultural Dimensions</a:t>
            </a:r>
            <a:endParaRPr lang="en-US" sz="3600" dirty="0">
              <a:ea typeface="Arial" pitchFamily="-60" charset="0"/>
              <a:cs typeface="Arial" pitchFamily="-60" charset="0"/>
            </a:endParaRPr>
          </a:p>
        </p:txBody>
      </p:sp>
      <p:sp>
        <p:nvSpPr>
          <p:cNvPr id="3" name="Text Placeholder 1"/>
          <p:cNvSpPr txBox="1">
            <a:spLocks/>
          </p:cNvSpPr>
          <p:nvPr/>
        </p:nvSpPr>
        <p:spPr bwMode="auto">
          <a:xfrm>
            <a:off x="457199" y="1595438"/>
            <a:ext cx="11481515" cy="48311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prstTxWarp prst="textNoShape">
              <a:avLst/>
            </a:prstTxWarp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anose="05000000000000000000" pitchFamily="2" charset="2"/>
              <a:buNone/>
            </a:pPr>
            <a:r>
              <a:rPr lang="en-US" sz="2000" i="1" dirty="0" smtClean="0">
                <a:solidFill>
                  <a:srgbClr val="000000"/>
                </a:solidFill>
              </a:rPr>
              <a:t>Culture only exists by comparison.  The country scores on the dimensions are relative - societies are compared to other societies. Without make a comparison a country score is meaningless (Hofstede 2014). </a:t>
            </a:r>
          </a:p>
          <a:p>
            <a:pPr marL="0" indent="0" algn="just">
              <a:buFont typeface="Wingdings" panose="05000000000000000000" pitchFamily="2" charset="2"/>
              <a:buNone/>
            </a:pPr>
            <a:endParaRPr lang="en-US" sz="2000" i="1" dirty="0" smtClean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Power Distance (PDI)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Individualism versus collectivism (IDV)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Masculinity versus femininity (MAS)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Uncertainty avoidance (UAI)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Long-term versus short-term orientation (LTO)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Indulgence versus Restraint (IND)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  <a:hlinkClick r:id="rId2"/>
              </a:rPr>
              <a:t>http://geert-hofstede.com/dimensions.html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4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44321" y="351912"/>
            <a:ext cx="8184776" cy="973917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Ethics, values and culture</a:t>
            </a:r>
            <a:endParaRPr lang="en-GB" dirty="0"/>
          </a:p>
        </p:txBody>
      </p:sp>
      <p:pic>
        <p:nvPicPr>
          <p:cNvPr id="3" name="Ian Bremmer  What are your values and how do you prioritize them 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58906" y="1159026"/>
            <a:ext cx="8148734" cy="49910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85385" y="61501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</a:rPr>
              <a:t>Ethics Matter: Top Risks and Ethical Decisions 2014 with Ian </a:t>
            </a:r>
            <a:r>
              <a:rPr lang="en-GB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Bremmer</a:t>
            </a:r>
            <a:endParaRPr lang="en-GB" sz="20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72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795365" y="1325579"/>
            <a:ext cx="10111115" cy="488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your reading of each topic, identify and respond to the key points to demonstrate your skills in:</a:t>
            </a:r>
          </a:p>
          <a:p>
            <a:pPr algn="just"/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Drawing on appropriate sources to evidence and support your evaluation. </a:t>
            </a:r>
            <a:r>
              <a:rPr lang="en-US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minimum of 10 peer reviewed journal articles must be used in the body of your assignment</a:t>
            </a:r>
            <a:br>
              <a:rPr lang="en-US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8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reviewed journal articles can be found through </a:t>
            </a:r>
            <a:b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Researching examples of leadership practice </a:t>
            </a:r>
            <a:r>
              <a:rPr lang="en-US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your own field of study of global business</a:t>
            </a:r>
            <a:br>
              <a:rPr lang="en-US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8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Reflecting on your development as a future leader or manager of teams</a:t>
            </a:r>
            <a:b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Critically evaluating contemporary issues in leadership in global business </a:t>
            </a:r>
            <a:r>
              <a:rPr lang="en-US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presenting arguments for and against points of view</a:t>
            </a:r>
          </a:p>
          <a:p>
            <a:endParaRPr lang="en-GB" sz="1800" dirty="0" smtClean="0">
              <a:ea typeface="ＭＳ Ｐゴシック" pitchFamily="-60" charset="-128"/>
              <a:cs typeface="ＭＳ Ｐゴシック" pitchFamily="-60" charset="-128"/>
            </a:endParaRPr>
          </a:p>
          <a:p>
            <a:endParaRPr lang="en-US" sz="1800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06537" y="351662"/>
            <a:ext cx="8652934" cy="973917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/>
              <a:t>End of Module Assignment – Standards</a:t>
            </a:r>
            <a:endParaRPr lang="en-US" sz="2800" dirty="0"/>
          </a:p>
        </p:txBody>
      </p:sp>
      <p:pic>
        <p:nvPicPr>
          <p:cNvPr id="4" name="Picture 3" descr="Screen shot 2012-04-27 at 21.23.4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73" y="3108387"/>
            <a:ext cx="1827107" cy="5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423814" y="1504050"/>
            <a:ext cx="11064141" cy="4755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600"/>
              </a:lnSpc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definition of theories or models 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MUST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THEM</a:t>
            </a:r>
          </a:p>
          <a:p>
            <a:pPr algn="l">
              <a:lnSpc>
                <a:spcPts val="3600"/>
              </a:lnSpc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in-text citations to provide evidence 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THEM</a:t>
            </a:r>
            <a:endParaRPr lang="en-US" sz="1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3600"/>
              </a:lnSpc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reading - just ‘According to me” 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high quality resources</a:t>
            </a:r>
          </a:p>
          <a:p>
            <a:pPr algn="l">
              <a:lnSpc>
                <a:spcPts val="3600"/>
              </a:lnSpc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critical evaluation of theories/models/practices 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CRITICAL</a:t>
            </a:r>
          </a:p>
          <a:p>
            <a:pPr algn="l">
              <a:lnSpc>
                <a:spcPts val="3600"/>
              </a:lnSpc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success/failure examples in industry  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EXAMPLES</a:t>
            </a:r>
          </a:p>
          <a:p>
            <a:pPr algn="l">
              <a:lnSpc>
                <a:spcPts val="2600"/>
              </a:lnSpc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reflection on what these issues mean for you as a future leader or manager in your chosen industry 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 &amp; PLAN</a:t>
            </a:r>
          </a:p>
          <a:p>
            <a:pPr algn="l">
              <a:lnSpc>
                <a:spcPts val="2600"/>
              </a:lnSpc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purpose definition in each blog theme 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THEM</a:t>
            </a:r>
            <a:endParaRPr lang="en-US" sz="1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130696" y="429184"/>
            <a:ext cx="8641973" cy="973917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/>
              <a:t>Blog: Common errors and what to </a:t>
            </a:r>
          </a:p>
          <a:p>
            <a:r>
              <a:rPr lang="en-US" sz="2800" dirty="0" smtClean="0"/>
              <a:t>do to avoid them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66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384433" y="356832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smtClean="0">
                <a:ea typeface="Arial" pitchFamily="-60" charset="0"/>
                <a:cs typeface="Arial" pitchFamily="-60" charset="0"/>
              </a:rPr>
              <a:t>Module Overview</a:t>
            </a:r>
            <a:endParaRPr lang="en-US" sz="3200" dirty="0">
              <a:ea typeface="Arial" pitchFamily="-60" charset="0"/>
              <a:cs typeface="Arial" pitchFamily="-6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100" y="58293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Cycl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7008" y="2787740"/>
            <a:ext cx="2153757" cy="2139205"/>
          </a:xfrm>
          <a:prstGeom prst="rect">
            <a:avLst/>
          </a:prstGeom>
        </p:spPr>
      </p:pic>
      <p:sp>
        <p:nvSpPr>
          <p:cNvPr id="6" name="Straight Connector 3"/>
          <p:cNvSpPr/>
          <p:nvPr/>
        </p:nvSpPr>
        <p:spPr>
          <a:xfrm>
            <a:off x="3488920" y="1921570"/>
            <a:ext cx="4003546" cy="400354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979222" y="254864"/>
                </a:moveTo>
                <a:arcTo wR="2001773" hR="2001773" stAng="17953701" swAng="1211116"/>
              </a:path>
            </a:pathLst>
          </a:custGeom>
          <a:noFill/>
          <a:ln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oup 6"/>
          <p:cNvGrpSpPr/>
          <p:nvPr/>
        </p:nvGrpSpPr>
        <p:grpSpPr>
          <a:xfrm>
            <a:off x="6623417" y="2803563"/>
            <a:ext cx="1542150" cy="1002398"/>
            <a:chOff x="4796673" y="1386404"/>
            <a:chExt cx="1542150" cy="1002398"/>
          </a:xfrm>
        </p:grpSpPr>
        <p:sp>
          <p:nvSpPr>
            <p:cNvPr id="21" name="Rounded Rectangle 20"/>
            <p:cNvSpPr/>
            <p:nvPr/>
          </p:nvSpPr>
          <p:spPr>
            <a:xfrm>
              <a:off x="4796673" y="1386404"/>
              <a:ext cx="1542150" cy="1002398"/>
            </a:xfrm>
            <a:prstGeom prst="roundRect">
              <a:avLst/>
            </a:prstGeom>
            <a:solidFill>
              <a:srgbClr val="DEE3A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5"/>
            <p:cNvSpPr/>
            <p:nvPr/>
          </p:nvSpPr>
          <p:spPr>
            <a:xfrm>
              <a:off x="4845606" y="1435337"/>
              <a:ext cx="1444284" cy="9045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 smtClean="0">
                  <a:solidFill>
                    <a:srgbClr val="000000"/>
                  </a:solidFill>
                  <a:latin typeface="Arial"/>
                  <a:cs typeface="Arial"/>
                </a:rPr>
                <a:t>Leadership &amp; Culture</a:t>
              </a:r>
              <a:endParaRPr lang="en-GB" sz="1600" b="1" kern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8" name="Straight Connector 6"/>
          <p:cNvSpPr/>
          <p:nvPr/>
        </p:nvSpPr>
        <p:spPr>
          <a:xfrm>
            <a:off x="3488920" y="1921570"/>
            <a:ext cx="4003546" cy="400354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998738" y="2140423"/>
                </a:moveTo>
                <a:arcTo wR="2001773" hR="2001773" stAng="21838301" swAng="1359400"/>
              </a:path>
            </a:pathLst>
          </a:custGeom>
          <a:noFill/>
          <a:ln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 8"/>
          <p:cNvGrpSpPr/>
          <p:nvPr/>
        </p:nvGrpSpPr>
        <p:grpSpPr>
          <a:xfrm>
            <a:off x="5896231" y="5041613"/>
            <a:ext cx="1542150" cy="1002398"/>
            <a:chOff x="4069487" y="3624454"/>
            <a:chExt cx="1542150" cy="1002398"/>
          </a:xfrm>
        </p:grpSpPr>
        <p:sp>
          <p:nvSpPr>
            <p:cNvPr id="19" name="Rounded Rectangle 18"/>
            <p:cNvSpPr/>
            <p:nvPr/>
          </p:nvSpPr>
          <p:spPr>
            <a:xfrm>
              <a:off x="4069487" y="3624454"/>
              <a:ext cx="1542150" cy="1002398"/>
            </a:xfrm>
            <a:prstGeom prst="roundRect">
              <a:avLst/>
            </a:prstGeom>
            <a:solidFill>
              <a:srgbClr val="DEE3A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8"/>
            <p:cNvSpPr/>
            <p:nvPr/>
          </p:nvSpPr>
          <p:spPr>
            <a:xfrm>
              <a:off x="4118420" y="3673387"/>
              <a:ext cx="1444284" cy="9045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 smtClean="0">
                  <a:solidFill>
                    <a:srgbClr val="000000"/>
                  </a:solidFill>
                  <a:latin typeface="Arial"/>
                  <a:cs typeface="Arial"/>
                </a:rPr>
                <a:t>Management &amp; Teamwork</a:t>
              </a:r>
              <a:endParaRPr lang="en-GB" sz="1600" b="1" kern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Straight Connector 9"/>
          <p:cNvSpPr/>
          <p:nvPr/>
        </p:nvSpPr>
        <p:spPr>
          <a:xfrm>
            <a:off x="3488920" y="1921570"/>
            <a:ext cx="4003546" cy="400354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247302" y="3988431"/>
                </a:moveTo>
                <a:arcTo wR="2001773" hR="2001773" stAng="4977276" swAng="845448"/>
              </a:path>
            </a:pathLst>
          </a:custGeom>
          <a:noFill/>
          <a:ln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oup 10"/>
          <p:cNvGrpSpPr/>
          <p:nvPr/>
        </p:nvGrpSpPr>
        <p:grpSpPr>
          <a:xfrm>
            <a:off x="3543005" y="5041613"/>
            <a:ext cx="1542150" cy="1002398"/>
            <a:chOff x="1716261" y="3624454"/>
            <a:chExt cx="1542150" cy="1002398"/>
          </a:xfrm>
        </p:grpSpPr>
        <p:sp>
          <p:nvSpPr>
            <p:cNvPr id="17" name="Rounded Rectangle 16"/>
            <p:cNvSpPr/>
            <p:nvPr/>
          </p:nvSpPr>
          <p:spPr>
            <a:xfrm>
              <a:off x="1716261" y="3624454"/>
              <a:ext cx="1542150" cy="1002398"/>
            </a:xfrm>
            <a:prstGeom prst="roundRect">
              <a:avLst/>
            </a:prstGeom>
            <a:solidFill>
              <a:srgbClr val="DEE3A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11"/>
            <p:cNvSpPr/>
            <p:nvPr/>
          </p:nvSpPr>
          <p:spPr>
            <a:xfrm>
              <a:off x="1765194" y="3673387"/>
              <a:ext cx="1444284" cy="9045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 smtClean="0">
                  <a:solidFill>
                    <a:srgbClr val="000000"/>
                  </a:solidFill>
                  <a:latin typeface="Arial"/>
                  <a:cs typeface="Arial"/>
                </a:rPr>
                <a:t>Leadership &amp; Motivation</a:t>
              </a:r>
              <a:endParaRPr lang="en-GB" sz="1600" b="1" kern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2" name="Straight Connector 12"/>
          <p:cNvSpPr/>
          <p:nvPr/>
        </p:nvSpPr>
        <p:spPr>
          <a:xfrm>
            <a:off x="3488920" y="1921570"/>
            <a:ext cx="4003546" cy="400354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12322" y="2898970"/>
                </a:moveTo>
                <a:arcTo wR="2001773" hR="2001773" stAng="9202299" swAng="1359400"/>
              </a:path>
            </a:pathLst>
          </a:custGeom>
          <a:noFill/>
          <a:ln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up 12"/>
          <p:cNvGrpSpPr/>
          <p:nvPr/>
        </p:nvGrpSpPr>
        <p:grpSpPr>
          <a:xfrm>
            <a:off x="2815819" y="2803563"/>
            <a:ext cx="1542150" cy="1002398"/>
            <a:chOff x="989075" y="1386404"/>
            <a:chExt cx="1542150" cy="1002398"/>
          </a:xfrm>
        </p:grpSpPr>
        <p:sp>
          <p:nvSpPr>
            <p:cNvPr id="15" name="Rounded Rectangle 14"/>
            <p:cNvSpPr/>
            <p:nvPr/>
          </p:nvSpPr>
          <p:spPr>
            <a:xfrm>
              <a:off x="989075" y="1386404"/>
              <a:ext cx="1542150" cy="1002398"/>
            </a:xfrm>
            <a:prstGeom prst="roundRect">
              <a:avLst/>
            </a:prstGeom>
            <a:solidFill>
              <a:srgbClr val="DEE3A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14"/>
            <p:cNvSpPr/>
            <p:nvPr/>
          </p:nvSpPr>
          <p:spPr>
            <a:xfrm>
              <a:off x="1038008" y="1435337"/>
              <a:ext cx="1444284" cy="9045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 smtClean="0">
                  <a:solidFill>
                    <a:srgbClr val="000000"/>
                  </a:solidFill>
                  <a:latin typeface="Arial"/>
                  <a:cs typeface="Arial"/>
                </a:rPr>
                <a:t>Change Management</a:t>
              </a:r>
              <a:endParaRPr lang="en-GB" sz="1600" b="1" kern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Straight Connector 15"/>
          <p:cNvSpPr/>
          <p:nvPr/>
        </p:nvSpPr>
        <p:spPr>
          <a:xfrm>
            <a:off x="3488920" y="1921570"/>
            <a:ext cx="4003546" cy="400354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81574" y="699432"/>
                </a:moveTo>
                <a:arcTo wR="2001773" hR="2001773" stAng="13235182" swAng="1211116"/>
              </a:path>
            </a:pathLst>
          </a:custGeom>
          <a:noFill/>
          <a:ln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oup 22"/>
          <p:cNvGrpSpPr/>
          <p:nvPr/>
        </p:nvGrpSpPr>
        <p:grpSpPr>
          <a:xfrm>
            <a:off x="4782811" y="1565567"/>
            <a:ext cx="1542150" cy="1002398"/>
            <a:chOff x="2892874" y="3212"/>
            <a:chExt cx="1542150" cy="1002398"/>
          </a:xfrm>
        </p:grpSpPr>
        <p:sp>
          <p:nvSpPr>
            <p:cNvPr id="24" name="Rounded Rectangle 23"/>
            <p:cNvSpPr/>
            <p:nvPr/>
          </p:nvSpPr>
          <p:spPr>
            <a:xfrm>
              <a:off x="2892874" y="3212"/>
              <a:ext cx="1542150" cy="1002398"/>
            </a:xfrm>
            <a:prstGeom prst="roundRect">
              <a:avLst/>
            </a:prstGeom>
            <a:solidFill>
              <a:srgbClr val="DEE3A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2941807" y="52145"/>
              <a:ext cx="1444284" cy="9045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 smtClean="0">
                  <a:solidFill>
                    <a:srgbClr val="000000"/>
                  </a:solidFill>
                  <a:latin typeface="Arial"/>
                  <a:cs typeface="Arial"/>
                </a:rPr>
                <a:t>Leadership &amp; Ethics</a:t>
              </a:r>
              <a:endParaRPr lang="en-GB" sz="1600" b="1" kern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304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569405" y="1527581"/>
            <a:ext cx="10944308" cy="4192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+mj-lt"/>
              <a:buAutoNum type="arabicPeriod"/>
            </a:pPr>
            <a:r>
              <a:rPr lang="en-GB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key terms in the Question</a:t>
            </a:r>
          </a:p>
          <a:p>
            <a:pPr algn="l">
              <a:buFont typeface="+mj-lt"/>
              <a:buAutoNum type="arabicPeriod"/>
            </a:pPr>
            <a:r>
              <a:rPr lang="en-GB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Marking Criteria to understand your reader’s expectations.  </a:t>
            </a:r>
          </a:p>
          <a:p>
            <a:pPr algn="l">
              <a:buFont typeface="+mj-lt"/>
              <a:buAutoNum type="arabicPeriod"/>
            </a:pPr>
            <a:r>
              <a:rPr lang="en-GB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outline of your assignment to answer the question.  </a:t>
            </a:r>
          </a:p>
          <a:p>
            <a:pPr algn="l">
              <a:buFont typeface="+mj-lt"/>
              <a:buAutoNum type="arabicPeriod"/>
            </a:pPr>
            <a:r>
              <a:rPr lang="en-GB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answer addresses all areas of the </a:t>
            </a:r>
            <a:r>
              <a:rPr lang="en-GB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marking criteria</a:t>
            </a:r>
          </a:p>
          <a:p>
            <a:pPr algn="l">
              <a:buFont typeface="+mj-lt"/>
              <a:buAutoNum type="arabicPeriod"/>
            </a:pPr>
            <a:r>
              <a:rPr lang="en-GB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</a:t>
            </a:r>
            <a:r>
              <a:rPr lang="en-GB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</a:t>
            </a:r>
            <a:r>
              <a:rPr lang="en-GB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eferencing </a:t>
            </a:r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support all your points</a:t>
            </a:r>
          </a:p>
          <a:p>
            <a:pPr algn="l">
              <a:buFont typeface="+mj-lt"/>
              <a:buAutoNum type="arabicPeriod"/>
            </a:pPr>
            <a:r>
              <a:rPr lang="en-GB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analysis and recommendations with evidence</a:t>
            </a:r>
          </a:p>
          <a:p>
            <a:pPr algn="l">
              <a:buFont typeface="+mj-lt"/>
              <a:buAutoNum type="arabicPeriod"/>
            </a:pPr>
            <a:r>
              <a:rPr lang="en-GB" sz="18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60" charset="-128"/>
                <a:cs typeface="Arial" panose="020B0604020202020204" pitchFamily="34" charset="0"/>
              </a:rPr>
              <a:t>Reflect</a:t>
            </a:r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60" charset="-128"/>
                <a:cs typeface="Arial" panose="020B0604020202020204" pitchFamily="34" charset="0"/>
              </a:rPr>
              <a:t> your personality and who you are in your blog </a:t>
            </a: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60" charset="-128"/>
                <a:cs typeface="Arial" panose="020B0604020202020204" pitchFamily="34" charset="0"/>
              </a:rPr>
              <a:t>Converse</a:t>
            </a:r>
            <a:r>
              <a:rPr lang="en-GB" sz="18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60" charset="-128"/>
                <a:cs typeface="Arial" panose="020B0604020202020204" pitchFamily="34" charset="0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60" charset="-128"/>
                <a:cs typeface="Arial" panose="020B0604020202020204" pitchFamily="34" charset="0"/>
              </a:rPr>
              <a:t>with your readers so they feel involved in a 2-way conversation</a:t>
            </a:r>
          </a:p>
          <a:p>
            <a:pPr algn="l">
              <a:buFont typeface="+mj-lt"/>
              <a:buAutoNum type="arabicPeriod"/>
            </a:pPr>
            <a:r>
              <a:rPr lang="en-GB" sz="18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60" charset="-128"/>
                <a:cs typeface="Arial" panose="020B0604020202020204" pitchFamily="34" charset="0"/>
              </a:rPr>
              <a:t>Give</a:t>
            </a:r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60" charset="-128"/>
                <a:cs typeface="Arial" panose="020B0604020202020204" pitchFamily="34" charset="0"/>
              </a:rPr>
              <a:t> your readers something useful or interesting to readers </a:t>
            </a:r>
          </a:p>
          <a:p>
            <a:pPr algn="l">
              <a:buFont typeface="+mj-lt"/>
              <a:buAutoNum type="arabicPeriod"/>
            </a:pPr>
            <a:r>
              <a:rPr lang="en-GB" sz="18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60" charset="-128"/>
                <a:cs typeface="Arial" panose="020B0604020202020204" pitchFamily="34" charset="0"/>
              </a:rPr>
              <a:t>Update</a:t>
            </a:r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60" charset="-128"/>
                <a:cs typeface="Arial" panose="020B0604020202020204" pitchFamily="34" charset="0"/>
              </a:rPr>
              <a:t> your blogs – all successful blogs are updated frequently</a:t>
            </a:r>
          </a:p>
          <a:p>
            <a:pPr algn="l">
              <a:buFont typeface="+mj-lt"/>
              <a:buAutoNum type="arabicPeriod"/>
            </a:pPr>
            <a:endParaRPr lang="en-GB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1400" dirty="0" smtClean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53998" y="442064"/>
            <a:ext cx="8686800" cy="973917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/>
              <a:t>End of Module Assignment:</a:t>
            </a:r>
            <a:br>
              <a:rPr lang="en-US" sz="2800" dirty="0" smtClean="0"/>
            </a:br>
            <a:r>
              <a:rPr lang="en-US" sz="2800" dirty="0" smtClean="0"/>
              <a:t>Structure top tips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53998" y="5412486"/>
            <a:ext cx="73394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>
                <a:latin typeface="Arial"/>
                <a:cs typeface="Arial"/>
              </a:rPr>
              <a:t>Based </a:t>
            </a:r>
            <a:r>
              <a:rPr lang="en-US" sz="1400" dirty="0" smtClean="0">
                <a:latin typeface="Arial"/>
                <a:cs typeface="Arial"/>
              </a:rPr>
              <a:t>on: http</a:t>
            </a:r>
            <a:r>
              <a:rPr lang="en-US" sz="1400" dirty="0">
                <a:latin typeface="Arial"/>
                <a:cs typeface="Arial"/>
              </a:rPr>
              <a:t>://weblogs.about.com/od/startingablog/tp/5FactorsSuccessfulBlogs.htm</a:t>
            </a:r>
          </a:p>
        </p:txBody>
      </p:sp>
    </p:spTree>
    <p:extLst>
      <p:ext uri="{BB962C8B-B14F-4D97-AF65-F5344CB8AC3E}">
        <p14:creationId xmlns:p14="http://schemas.microsoft.com/office/powerpoint/2010/main" val="181015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457200" y="2413246"/>
            <a:ext cx="10708783" cy="44447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 on the types of data we have used in this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Knowledgecast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sources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bodies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consulting and research organisations</a:t>
            </a:r>
          </a:p>
          <a:p>
            <a:pPr algn="l"/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we progress through this module, you should consider: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has provided the data that support the argument?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has the data been collected and for what original purpose?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benefits and limitations does this perspective offer us?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else would you need to know about this subject?</a:t>
            </a:r>
          </a:p>
          <a:p>
            <a:endParaRPr lang="en-GB" sz="2000" dirty="0"/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186744" y="467822"/>
            <a:ext cx="8113713" cy="939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 smtClean="0">
                <a:latin typeface="Arial" pitchFamily="-60" charset="0"/>
                <a:ea typeface="Arial" pitchFamily="-60" charset="0"/>
                <a:cs typeface="Arial" pitchFamily="-60" charset="0"/>
              </a:rPr>
              <a:t>Knowledgecast</a:t>
            </a:r>
            <a:r>
              <a:rPr lang="en-US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> Summary</a:t>
            </a:r>
            <a:endParaRPr lang="en-US" dirty="0">
              <a:latin typeface="Arial" pitchFamily="-60" charset="0"/>
              <a:ea typeface="Arial" pitchFamily="-60" charset="0"/>
              <a:cs typeface="Arial" pitchFamily="-6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4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2118574" y="2159665"/>
            <a:ext cx="9490329" cy="432064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 critically on and apply conceptual and practical approaches to leadership in a range of different organisational settings</a:t>
            </a:r>
          </a:p>
          <a:p>
            <a:pPr algn="just"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their analysis an understanding of the key tensions within leadership and how it relates to other business themes such as globalisation, strategy, innovation and organisational change</a:t>
            </a:r>
          </a:p>
          <a:p>
            <a:pPr algn="just"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current research on the role of leadership in relation to managing change</a:t>
            </a:r>
          </a:p>
          <a:p>
            <a:pPr algn="just"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Critically evaluate an incident of strategic organisational change by exploring the role of leadership</a:t>
            </a:r>
          </a:p>
          <a:p>
            <a:pPr algn="just"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Critically evaluate techniques to address and overcome resistance to change</a:t>
            </a:r>
          </a:p>
          <a:p>
            <a:pPr algn="just"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the ethical relationships between leaders and followers</a:t>
            </a:r>
          </a:p>
          <a:p>
            <a:pPr algn="just"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Critically reflect upon personal experiences and aspirations around leadership enabling them to develop originality in their own leadership capabilities</a:t>
            </a:r>
          </a:p>
          <a:p>
            <a:endParaRPr lang="en-GB" sz="2000" dirty="0" smtClean="0"/>
          </a:p>
          <a:p>
            <a:endParaRPr lang="en-GB" sz="2000" dirty="0"/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328411" y="351911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>Module Learning Outcomes</a:t>
            </a:r>
            <a:endParaRPr lang="en-US" dirty="0">
              <a:latin typeface="Arial" pitchFamily="-60" charset="0"/>
              <a:ea typeface="Arial" pitchFamily="-60" charset="0"/>
              <a:cs typeface="Arial" pitchFamily="-6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1165" y="1586665"/>
            <a:ext cx="7409793" cy="489364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/>
              <a:t>Throughout this module, you </a:t>
            </a:r>
            <a:r>
              <a:rPr lang="en-GB" sz="3200" b="1" dirty="0" smtClean="0">
                <a:solidFill>
                  <a:srgbClr val="FF0000"/>
                </a:solidFill>
              </a:rPr>
              <a:t>MUST</a:t>
            </a:r>
            <a:r>
              <a:rPr lang="en-GB" sz="2800" b="1" dirty="0" smtClean="0"/>
              <a:t> </a:t>
            </a:r>
            <a:r>
              <a:rPr lang="en-GB" sz="2800" dirty="0" smtClean="0"/>
              <a:t>keep a blog/diary of your:</a:t>
            </a:r>
          </a:p>
          <a:p>
            <a:endParaRPr lang="en-GB" sz="2800" dirty="0"/>
          </a:p>
          <a:p>
            <a:r>
              <a:rPr lang="en-GB" sz="2800" dirty="0" smtClean="0"/>
              <a:t>	key thoughts</a:t>
            </a:r>
          </a:p>
          <a:p>
            <a:r>
              <a:rPr lang="en-GB" sz="2800" dirty="0" smtClean="0"/>
              <a:t>	learning points</a:t>
            </a:r>
          </a:p>
          <a:p>
            <a:r>
              <a:rPr lang="en-GB" sz="2800" dirty="0" smtClean="0"/>
              <a:t>	reflections </a:t>
            </a:r>
          </a:p>
          <a:p>
            <a:r>
              <a:rPr lang="en-GB" sz="2800" dirty="0" smtClean="0"/>
              <a:t>	received feedback from peers</a:t>
            </a:r>
          </a:p>
          <a:p>
            <a:endParaRPr lang="en-GB" sz="2800" dirty="0"/>
          </a:p>
          <a:p>
            <a:r>
              <a:rPr lang="en-GB" sz="2800" dirty="0" smtClean="0"/>
              <a:t>on the role of the leader in the changing world to build a set of notes ready for your END OF MODULE ASSIGMENT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3270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493601" y="423863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>
                <a:ea typeface="Arial" pitchFamily="-60" charset="0"/>
                <a:cs typeface="Arial" pitchFamily="-60" charset="0"/>
              </a:rPr>
              <a:t>Your Learning Approach to Leadership &amp; Motivation </a:t>
            </a:r>
            <a:endParaRPr lang="en-US" sz="2800" dirty="0">
              <a:ea typeface="Arial" pitchFamily="-60" charset="0"/>
              <a:cs typeface="Arial" pitchFamily="-60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42542140"/>
              </p:ext>
            </p:extLst>
          </p:nvPr>
        </p:nvGraphicFramePr>
        <p:xfrm>
          <a:off x="1785156" y="2066702"/>
          <a:ext cx="822011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157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457199" y="2039471"/>
            <a:ext cx="10528479" cy="43999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endParaRPr lang="en-US" sz="2000" dirty="0" smtClean="0">
              <a:latin typeface="Arial" pitchFamily="-60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sz="2000" b="1" dirty="0" smtClean="0">
                <a:solidFill>
                  <a:schemeClr val="tx1"/>
                </a:solidFill>
                <a:latin typeface="Arial" pitchFamily="-60" charset="0"/>
              </a:rPr>
              <a:t>Define</a:t>
            </a:r>
            <a:r>
              <a:rPr lang="en-US" sz="2000" dirty="0" smtClean="0">
                <a:solidFill>
                  <a:schemeClr val="tx1"/>
                </a:solidFill>
                <a:latin typeface="Arial" pitchFamily="-60" charset="0"/>
              </a:rPr>
              <a:t> the key terms of management and leadership as a starting point for your own analysis of this area of global business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en-US" sz="2000" dirty="0" smtClean="0">
              <a:solidFill>
                <a:schemeClr val="tx1"/>
              </a:solidFill>
              <a:latin typeface="Arial" pitchFamily="-60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sz="2000" b="1" dirty="0" smtClean="0">
                <a:solidFill>
                  <a:schemeClr val="tx1"/>
                </a:solidFill>
                <a:latin typeface="Arial" pitchFamily="-60" charset="0"/>
              </a:rPr>
              <a:t>Outline</a:t>
            </a:r>
            <a:r>
              <a:rPr lang="en-US" sz="2000" dirty="0" smtClean="0">
                <a:solidFill>
                  <a:schemeClr val="tx1"/>
                </a:solidFill>
                <a:latin typeface="Arial" pitchFamily="-60" charset="0"/>
              </a:rPr>
              <a:t> a set of factors that influence the importance and complexity of the study of managing and leading organisations &amp; people</a:t>
            </a:r>
          </a:p>
          <a:p>
            <a:pPr algn="just">
              <a:spcBef>
                <a:spcPct val="0"/>
              </a:spcBef>
            </a:pPr>
            <a:endParaRPr lang="en-US" sz="2000" dirty="0" smtClean="0">
              <a:solidFill>
                <a:schemeClr val="tx1"/>
              </a:solidFill>
              <a:latin typeface="Arial" pitchFamily="-60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sz="2000" b="1" dirty="0" smtClean="0">
                <a:solidFill>
                  <a:schemeClr val="tx1"/>
                </a:solidFill>
                <a:latin typeface="Arial" pitchFamily="-60" charset="0"/>
              </a:rPr>
              <a:t>Examine</a:t>
            </a:r>
            <a:r>
              <a:rPr lang="en-US" sz="2000" dirty="0" smtClean="0">
                <a:solidFill>
                  <a:schemeClr val="tx1"/>
                </a:solidFill>
                <a:latin typeface="Arial" pitchFamily="-60" charset="0"/>
              </a:rPr>
              <a:t> how Hofstede’s cultural dimensions impact the discussion of leadership &amp; management in organisations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457199" y="429184"/>
            <a:ext cx="8184776" cy="973917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Today’s </a:t>
            </a:r>
            <a:r>
              <a:rPr lang="en-GB" dirty="0" err="1" smtClean="0"/>
              <a:t>Knowledgecast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     </a:t>
            </a:r>
          </a:p>
          <a:p>
            <a:endParaRPr lang="en-GB" dirty="0">
              <a:latin typeface="Arial" pitchFamily="-60" charset="0"/>
              <a:ea typeface="Arial" pitchFamily="-60" charset="0"/>
              <a:cs typeface="Arial" pitchFamily="-60" charset="0"/>
            </a:endParaRPr>
          </a:p>
          <a:p>
            <a:r>
              <a:rPr lang="en-US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>The Leader and National Culture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7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148107" y="1092342"/>
            <a:ext cx="10631510" cy="4862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prstTxWarp prst="textNoShape">
              <a:avLst/>
            </a:prstTxWarp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sz="2000" dirty="0" smtClean="0"/>
              <a:t>Our </a:t>
            </a:r>
            <a:r>
              <a:rPr lang="en-US" sz="2000" i="1" dirty="0" smtClean="0"/>
              <a:t>working </a:t>
            </a:r>
            <a:r>
              <a:rPr lang="en-US" sz="2000" dirty="0" smtClean="0"/>
              <a:t>definitions: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000" dirty="0" smtClean="0"/>
              <a:t>Management is (Mullins, 2016):</a:t>
            </a:r>
          </a:p>
          <a:p>
            <a:r>
              <a:rPr lang="en-US" sz="2000" dirty="0" smtClean="0"/>
              <a:t>Getting </a:t>
            </a:r>
            <a:r>
              <a:rPr lang="en-US" sz="2000" b="1" dirty="0" smtClean="0"/>
              <a:t>work done </a:t>
            </a:r>
            <a:r>
              <a:rPr lang="en-US" sz="2000" b="1" dirty="0" smtClean="0">
                <a:solidFill>
                  <a:srgbClr val="FF0000"/>
                </a:solidFill>
              </a:rPr>
              <a:t>through</a:t>
            </a:r>
            <a:r>
              <a:rPr lang="en-US" sz="2000" b="1" dirty="0" smtClean="0"/>
              <a:t> </a:t>
            </a:r>
            <a:r>
              <a:rPr lang="en-US" sz="2000" dirty="0" smtClean="0"/>
              <a:t>the </a:t>
            </a:r>
            <a:r>
              <a:rPr lang="en-US" sz="2000" b="1" dirty="0" smtClean="0"/>
              <a:t>efforts </a:t>
            </a:r>
            <a:r>
              <a:rPr lang="en-US" sz="2000" dirty="0" smtClean="0"/>
              <a:t>of </a:t>
            </a:r>
            <a:r>
              <a:rPr lang="en-US" sz="2000" b="1" dirty="0" smtClean="0"/>
              <a:t>other </a:t>
            </a:r>
            <a:r>
              <a:rPr lang="en-US" sz="2000" dirty="0" smtClean="0"/>
              <a:t>people</a:t>
            </a:r>
          </a:p>
          <a:p>
            <a:pPr>
              <a:buFont typeface="Wingdings" panose="05000000000000000000" pitchFamily="2" charset="2"/>
              <a:buNone/>
            </a:pPr>
            <a:endParaRPr lang="en-US" sz="2000" dirty="0" smtClean="0"/>
          </a:p>
          <a:p>
            <a:pPr>
              <a:buFont typeface="Wingdings" panose="05000000000000000000" pitchFamily="2" charset="2"/>
              <a:buNone/>
            </a:pPr>
            <a:r>
              <a:rPr lang="en-US" sz="2000" dirty="0" smtClean="0"/>
              <a:t>Leadership is (</a:t>
            </a:r>
            <a:r>
              <a:rPr lang="en-US" sz="2000" dirty="0" err="1" smtClean="0"/>
              <a:t>Yukl</a:t>
            </a:r>
            <a:r>
              <a:rPr lang="en-US" sz="2000" dirty="0" smtClean="0"/>
              <a:t>, 2010:26): </a:t>
            </a:r>
          </a:p>
          <a:p>
            <a:r>
              <a:rPr lang="en-US" sz="2000" dirty="0" smtClean="0"/>
              <a:t>The process of </a:t>
            </a:r>
            <a:r>
              <a:rPr lang="en-US" sz="2000" b="1" dirty="0" smtClean="0">
                <a:solidFill>
                  <a:srgbClr val="FF0000"/>
                </a:solidFill>
              </a:rPr>
              <a:t>influencing</a:t>
            </a:r>
            <a:r>
              <a:rPr lang="en-US" sz="2000" b="1" dirty="0" smtClean="0"/>
              <a:t> </a:t>
            </a:r>
            <a:r>
              <a:rPr lang="en-US" sz="2000" dirty="0" smtClean="0"/>
              <a:t>others to </a:t>
            </a:r>
            <a:r>
              <a:rPr lang="en-US" sz="2000" b="1" dirty="0" smtClean="0"/>
              <a:t>understand and agree</a:t>
            </a:r>
            <a:r>
              <a:rPr lang="en-US" sz="2000" dirty="0" smtClean="0"/>
              <a:t> about </a:t>
            </a:r>
            <a:r>
              <a:rPr lang="en-US" sz="2000" b="1" dirty="0" smtClean="0"/>
              <a:t>what </a:t>
            </a:r>
            <a:r>
              <a:rPr lang="en-US" sz="2000" dirty="0" smtClean="0"/>
              <a:t>needs to be done and </a:t>
            </a:r>
            <a:r>
              <a:rPr lang="en-US" sz="2000" b="1" dirty="0" smtClean="0"/>
              <a:t>how </a:t>
            </a:r>
            <a:r>
              <a:rPr lang="en-US" sz="2000" dirty="0" smtClean="0"/>
              <a:t>to do it</a:t>
            </a:r>
          </a:p>
          <a:p>
            <a:r>
              <a:rPr lang="en-US" sz="2000" dirty="0" smtClean="0"/>
              <a:t>And the process of </a:t>
            </a:r>
            <a:r>
              <a:rPr lang="en-US" sz="2000" b="1" dirty="0" smtClean="0"/>
              <a:t>facilitating individual and collective efforts </a:t>
            </a:r>
            <a:r>
              <a:rPr lang="en-US" sz="2000" dirty="0" smtClean="0"/>
              <a:t>to accomplish </a:t>
            </a:r>
            <a:r>
              <a:rPr lang="en-US" sz="2000" b="1" dirty="0" smtClean="0"/>
              <a:t>shared </a:t>
            </a:r>
            <a:r>
              <a:rPr lang="en-US" sz="2000" dirty="0" smtClean="0"/>
              <a:t>objectives</a:t>
            </a:r>
            <a:endParaRPr lang="en-US" sz="2000" dirty="0"/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148107" y="300826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>
                <a:ea typeface="Arial" pitchFamily="-60" charset="0"/>
                <a:cs typeface="Arial" pitchFamily="-60" charset="0"/>
              </a:rPr>
              <a:t>Defining Management and Leadership</a:t>
            </a:r>
            <a:endParaRPr lang="en-US" sz="2800" dirty="0">
              <a:ea typeface="Arial" pitchFamily="-60" charset="0"/>
              <a:cs typeface="Arial" pitchFamily="-60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08947222"/>
              </p:ext>
            </p:extLst>
          </p:nvPr>
        </p:nvGraphicFramePr>
        <p:xfrm>
          <a:off x="1185129" y="4886257"/>
          <a:ext cx="9144000" cy="1231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5759830"/>
              </p:ext>
            </p:extLst>
          </p:nvPr>
        </p:nvGraphicFramePr>
        <p:xfrm>
          <a:off x="1038421" y="6259801"/>
          <a:ext cx="9144000" cy="512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0742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Graphic spid="4" grpId="0">
        <p:bldAsOne/>
      </p:bldGraphic>
      <p:bldGraphic spid="4" grpI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457200" y="1988244"/>
            <a:ext cx="11339848" cy="48697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prstTxWarp prst="textNoShape">
              <a:avLst/>
            </a:prstTxWarp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“…success as a manager or administrator in modern organisations also involves leading. How to integrate the two processes has emerged as a complex and important issue...”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en-US" sz="2000" b="1" dirty="0" err="1" smtClean="0"/>
              <a:t>Yukl</a:t>
            </a:r>
            <a:r>
              <a:rPr lang="en-US" sz="2000" b="1" dirty="0" smtClean="0"/>
              <a:t> (2010:26)</a:t>
            </a:r>
          </a:p>
          <a:p>
            <a:r>
              <a:rPr lang="en-US" sz="2000" dirty="0" smtClean="0"/>
              <a:t>“It is one thing for a leader to propound a grand vision, but this is redundant unless the vision is managed so it becomes real achievement.”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en-US" sz="2000" b="1" dirty="0" err="1" smtClean="0"/>
              <a:t>Dearlove</a:t>
            </a:r>
            <a:r>
              <a:rPr lang="en-US" sz="2000" b="1" dirty="0" smtClean="0"/>
              <a:t> (2001:538)</a:t>
            </a:r>
          </a:p>
          <a:p>
            <a:r>
              <a:rPr lang="en-US" sz="2000" dirty="0" smtClean="0"/>
              <a:t>“We </a:t>
            </a:r>
            <a:r>
              <a:rPr lang="en-US" sz="2000" dirty="0" err="1" smtClean="0"/>
              <a:t>recognise</a:t>
            </a:r>
            <a:r>
              <a:rPr lang="en-US" sz="2000" dirty="0" smtClean="0"/>
              <a:t> that the Chinese approach to economic success may well require us to revisit some of the American universals in management practice and accept that there is no ‘best way’”.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en-US" sz="2000" b="1" dirty="0" smtClean="0">
                <a:solidFill>
                  <a:prstClr val="black"/>
                </a:solidFill>
              </a:rPr>
              <a:t>de </a:t>
            </a:r>
            <a:r>
              <a:rPr lang="en-US" sz="2000" b="1" dirty="0" err="1" smtClean="0">
                <a:solidFill>
                  <a:prstClr val="black"/>
                </a:solidFill>
              </a:rPr>
              <a:t>Valk</a:t>
            </a:r>
            <a:r>
              <a:rPr lang="en-US" sz="2000" b="1" dirty="0" smtClean="0">
                <a:solidFill>
                  <a:prstClr val="black"/>
                </a:solidFill>
              </a:rPr>
              <a:t> (2008) Institute of Leadership &amp; Management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en-US" sz="2000" dirty="0"/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148107" y="326153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 smtClean="0">
                <a:ea typeface="Arial" pitchFamily="-60" charset="0"/>
                <a:cs typeface="Arial" pitchFamily="-60" charset="0"/>
              </a:rPr>
              <a:t>Defining </a:t>
            </a:r>
            <a:r>
              <a:rPr lang="en-US" sz="3600" dirty="0" smtClean="0">
                <a:solidFill>
                  <a:srgbClr val="FF0000"/>
                </a:solidFill>
                <a:ea typeface="Arial" pitchFamily="-60" charset="0"/>
                <a:cs typeface="Arial" pitchFamily="-60" charset="0"/>
              </a:rPr>
              <a:t>the</a:t>
            </a:r>
            <a:r>
              <a:rPr lang="en-US" sz="3600" dirty="0" smtClean="0">
                <a:ea typeface="Arial" pitchFamily="-60" charset="0"/>
                <a:cs typeface="Arial" pitchFamily="-60" charset="0"/>
              </a:rPr>
              <a:t> Manager and Leader</a:t>
            </a:r>
            <a:endParaRPr lang="en-US" sz="3600" dirty="0">
              <a:ea typeface="Arial" pitchFamily="-60" charset="0"/>
              <a:cs typeface="Arial" pitchFamily="-6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94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154546" y="274638"/>
            <a:ext cx="8487804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smtClean="0">
                <a:ea typeface="Arial" pitchFamily="-60" charset="0"/>
                <a:cs typeface="Arial" pitchFamily="-60" charset="0"/>
              </a:rPr>
              <a:t>Understanding Organisations</a:t>
            </a:r>
            <a:endParaRPr lang="en-US" sz="3200" dirty="0">
              <a:ea typeface="Arial" pitchFamily="-60" charset="0"/>
              <a:cs typeface="Arial" pitchFamily="-60" charset="0"/>
            </a:endParaRPr>
          </a:p>
        </p:txBody>
      </p:sp>
      <p:sp>
        <p:nvSpPr>
          <p:cNvPr id="3" name="Text Placeholder 1"/>
          <p:cNvSpPr txBox="1">
            <a:spLocks/>
          </p:cNvSpPr>
          <p:nvPr/>
        </p:nvSpPr>
        <p:spPr bwMode="auto">
          <a:xfrm>
            <a:off x="457200" y="1595437"/>
            <a:ext cx="11082270" cy="48439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prstTxWarp prst="textNoShape">
              <a:avLst/>
            </a:prstTxWarp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Employee </a:t>
            </a:r>
            <a:r>
              <a:rPr lang="en-US" sz="2000" dirty="0" err="1" smtClean="0"/>
              <a:t>behaviour</a:t>
            </a:r>
            <a:r>
              <a:rPr lang="en-US" sz="2000" dirty="0" smtClean="0"/>
              <a:t> is influenced by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000" dirty="0" smtClean="0"/>
              <a:t>	a combination of 4 factors</a:t>
            </a:r>
          </a:p>
          <a:p>
            <a:pPr>
              <a:buFont typeface="Wingdings" panose="05000000000000000000" pitchFamily="2" charset="2"/>
              <a:buNone/>
            </a:pPr>
            <a:endParaRPr lang="en-US" sz="2000" dirty="0" smtClean="0"/>
          </a:p>
          <a:p>
            <a:r>
              <a:rPr lang="en-US" sz="2000" dirty="0" smtClean="0"/>
              <a:t>Understanding Organisations requires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000" dirty="0" smtClean="0"/>
              <a:t>	an appreciation of differences in:</a:t>
            </a:r>
          </a:p>
          <a:p>
            <a:pPr lvl="1"/>
            <a:r>
              <a:rPr lang="en-US" sz="2000" dirty="0" smtClean="0"/>
              <a:t>Make up of Organisations</a:t>
            </a:r>
          </a:p>
          <a:p>
            <a:pPr lvl="1"/>
            <a:r>
              <a:rPr lang="en-US" sz="2000" dirty="0" smtClean="0"/>
              <a:t>Changing Nature of Organisations</a:t>
            </a:r>
          </a:p>
          <a:p>
            <a:pPr lvl="1"/>
            <a:r>
              <a:rPr lang="en-US" sz="2000" dirty="0" smtClean="0"/>
              <a:t>External Influences</a:t>
            </a:r>
          </a:p>
          <a:p>
            <a:pPr lvl="1"/>
            <a:r>
              <a:rPr lang="en-US" sz="2000" dirty="0" smtClean="0"/>
              <a:t>Changing Nature of the Workforce</a:t>
            </a:r>
          </a:p>
          <a:p>
            <a:pPr lvl="1"/>
            <a:r>
              <a:rPr lang="en-US" sz="2000" dirty="0" smtClean="0"/>
              <a:t>The impact on Leadership and Management Skills</a:t>
            </a:r>
          </a:p>
          <a:p>
            <a:pPr lvl="1"/>
            <a:endParaRPr lang="en-US" sz="2000" dirty="0" smtClean="0"/>
          </a:p>
          <a:p>
            <a:pPr>
              <a:buFont typeface="Wingdings" panose="05000000000000000000" pitchFamily="2" charset="2"/>
              <a:buNone/>
            </a:pPr>
            <a:endParaRPr lang="en-US" sz="2000" dirty="0" smtClean="0"/>
          </a:p>
        </p:txBody>
      </p:sp>
      <p:pic>
        <p:nvPicPr>
          <p:cNvPr id="4" name="Picture 3" descr="Behaviour Env and Org.jpg"/>
          <p:cNvPicPr>
            <a:picLocks noChangeAspect="1"/>
          </p:cNvPicPr>
          <p:nvPr/>
        </p:nvPicPr>
        <p:blipFill>
          <a:blip r:embed="rId2"/>
          <a:srcRect r="7931"/>
          <a:stretch>
            <a:fillRect/>
          </a:stretch>
        </p:blipFill>
        <p:spPr>
          <a:xfrm>
            <a:off x="7317269" y="1832627"/>
            <a:ext cx="3442718" cy="249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5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912" y="1441169"/>
            <a:ext cx="2170168" cy="51636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51079" y="1441169"/>
            <a:ext cx="2280807" cy="512448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1" dirty="0" smtClean="0"/>
              <a:t>Globalisation</a:t>
            </a:r>
          </a:p>
          <a:p>
            <a:endParaRPr lang="en-GB" sz="800" dirty="0" smtClean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lang="en-US" sz="1600" dirty="0">
                <a:latin typeface="Arial"/>
                <a:cs typeface="Arial"/>
              </a:rPr>
              <a:t>ntegrating, operating </a:t>
            </a:r>
            <a:r>
              <a:rPr lang="en-US" sz="1600" dirty="0" smtClean="0">
                <a:latin typeface="Arial"/>
                <a:cs typeface="Arial"/>
              </a:rPr>
              <a:t>&amp; worldwide competition</a:t>
            </a:r>
            <a:endParaRPr lang="en-US" sz="1600" dirty="0">
              <a:latin typeface="Arial"/>
              <a:cs typeface="Arial"/>
            </a:endParaRPr>
          </a:p>
          <a:p>
            <a:pPr marL="174625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0070C0"/>
                </a:solidFill>
                <a:latin typeface="Arial"/>
                <a:cs typeface="Arial"/>
              </a:rPr>
              <a:t>G</a:t>
            </a:r>
            <a:r>
              <a:rPr lang="en-US" sz="1600" dirty="0">
                <a:latin typeface="Arial"/>
                <a:cs typeface="Arial"/>
              </a:rPr>
              <a:t>reater economic dependency on other markets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lang="en-US" sz="1600" dirty="0">
                <a:latin typeface="Arial"/>
                <a:cs typeface="Arial"/>
              </a:rPr>
              <a:t>trategy and Structure linked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lang="en-US" sz="1600" dirty="0">
                <a:latin typeface="Arial"/>
                <a:cs typeface="Arial"/>
              </a:rPr>
              <a:t>xploits Information </a:t>
            </a:r>
            <a:r>
              <a:rPr lang="en-US" sz="1600" dirty="0" smtClean="0">
                <a:latin typeface="Arial"/>
                <a:cs typeface="Arial"/>
              </a:rPr>
              <a:t>&amp; </a:t>
            </a:r>
            <a:r>
              <a:rPr lang="en-US" sz="1600" dirty="0">
                <a:latin typeface="Arial"/>
                <a:cs typeface="Arial"/>
              </a:rPr>
              <a:t>Communication technologies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  <a:latin typeface="Arial"/>
                <a:cs typeface="Arial"/>
              </a:rPr>
              <a:t>G</a:t>
            </a:r>
            <a:r>
              <a:rPr lang="en-US" sz="1600" dirty="0">
                <a:latin typeface="Arial"/>
                <a:cs typeface="Arial"/>
              </a:rPr>
              <a:t>lobal civilians with greater cross-cultural awareness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  <a:latin typeface="Arial"/>
                <a:cs typeface="Arial"/>
              </a:rPr>
              <a:t>G</a:t>
            </a:r>
            <a:r>
              <a:rPr lang="en-US" sz="1600" dirty="0">
                <a:latin typeface="Arial"/>
                <a:cs typeface="Arial"/>
              </a:rPr>
              <a:t>reater mobility of </a:t>
            </a:r>
            <a:r>
              <a:rPr lang="en-US" sz="1600" dirty="0" err="1" smtClean="0">
                <a:latin typeface="Arial"/>
                <a:cs typeface="Arial"/>
              </a:rPr>
              <a:t>labour</a:t>
            </a:r>
            <a:endParaRPr lang="en-US" sz="1600" dirty="0" smtClean="0">
              <a:latin typeface="Arial"/>
              <a:cs typeface="Arial"/>
            </a:endParaRPr>
          </a:p>
          <a:p>
            <a:endParaRPr lang="en-US" sz="1800" dirty="0" smtClean="0">
              <a:latin typeface="Arial"/>
              <a:cs typeface="Arial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GB" sz="9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587978" y="1430322"/>
            <a:ext cx="2470003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1" dirty="0" smtClean="0"/>
              <a:t>Classification</a:t>
            </a:r>
          </a:p>
          <a:p>
            <a:pPr marL="174625" indent="-174625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Private enterprise</a:t>
            </a:r>
          </a:p>
          <a:p>
            <a:pPr marL="174625" indent="-174625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Public sector</a:t>
            </a:r>
          </a:p>
          <a:p>
            <a:pPr marL="174625" indent="-174625"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Private-Public </a:t>
            </a:r>
            <a:r>
              <a:rPr lang="en-US" sz="1600" dirty="0">
                <a:latin typeface="Arial"/>
                <a:cs typeface="Arial"/>
              </a:rPr>
              <a:t>Interface</a:t>
            </a:r>
          </a:p>
          <a:p>
            <a:pPr marL="174625" indent="-174625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Not for Profit</a:t>
            </a:r>
          </a:p>
          <a:p>
            <a:pPr marL="174625" indent="-174625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Social </a:t>
            </a:r>
            <a:r>
              <a:rPr lang="en-US" sz="1600" dirty="0" smtClean="0">
                <a:latin typeface="Arial"/>
                <a:cs typeface="Arial"/>
              </a:rPr>
              <a:t>Enterprise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1158" y="5004377"/>
            <a:ext cx="2479825" cy="160043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1" dirty="0" err="1" smtClean="0"/>
              <a:t>Boundaryless</a:t>
            </a:r>
            <a:endParaRPr lang="en-GB" sz="1800" b="1" dirty="0" smtClean="0"/>
          </a:p>
          <a:p>
            <a:pPr marL="174625" indent="-174625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Project based work</a:t>
            </a:r>
          </a:p>
          <a:p>
            <a:pPr marL="174625" indent="-174625">
              <a:buFont typeface="Arial"/>
              <a:buChar char="•"/>
            </a:pPr>
            <a:r>
              <a:rPr lang="en-US" sz="1600" dirty="0" err="1">
                <a:latin typeface="Arial"/>
                <a:cs typeface="Arial"/>
              </a:rPr>
              <a:t>Interfunctional</a:t>
            </a:r>
            <a:r>
              <a:rPr lang="en-US" sz="1600" dirty="0">
                <a:latin typeface="Arial"/>
                <a:cs typeface="Arial"/>
              </a:rPr>
              <a:t> teams</a:t>
            </a:r>
          </a:p>
          <a:p>
            <a:pPr marL="174625" indent="-174625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Distributed accountability</a:t>
            </a:r>
          </a:p>
          <a:p>
            <a:pPr marL="174625" indent="-174625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Networks </a:t>
            </a:r>
            <a:endParaRPr lang="en-GB" sz="1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584568" y="3030760"/>
            <a:ext cx="2470003" cy="86177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1" dirty="0" smtClean="0"/>
              <a:t>Formal</a:t>
            </a:r>
          </a:p>
          <a:p>
            <a:pPr marL="174625" indent="-174625">
              <a:buFont typeface="Arial"/>
              <a:buChar char="•"/>
            </a:pPr>
            <a:r>
              <a:rPr lang="en-US" sz="1600" dirty="0" err="1">
                <a:latin typeface="Arial"/>
                <a:cs typeface="Arial"/>
              </a:rPr>
              <a:t>Organisational</a:t>
            </a:r>
            <a:r>
              <a:rPr lang="en-US" sz="1600" dirty="0">
                <a:latin typeface="Arial"/>
                <a:cs typeface="Arial"/>
              </a:rPr>
              <a:t> charts</a:t>
            </a:r>
          </a:p>
          <a:p>
            <a:pPr marL="174625" indent="-174625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Policies </a:t>
            </a:r>
            <a:r>
              <a:rPr lang="en-US" sz="1600" dirty="0" smtClean="0">
                <a:latin typeface="Arial"/>
                <a:cs typeface="Arial"/>
              </a:rPr>
              <a:t>&amp; Procedures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7910" y="3896381"/>
            <a:ext cx="2469304" cy="110799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1" dirty="0" smtClean="0"/>
              <a:t>Informal</a:t>
            </a:r>
          </a:p>
          <a:p>
            <a:pPr marL="174625" indent="-174625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Emotions and needs</a:t>
            </a:r>
          </a:p>
          <a:p>
            <a:pPr marL="174625" indent="-174625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Group norms</a:t>
            </a:r>
          </a:p>
          <a:p>
            <a:pPr marL="174625" indent="-174625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Power structures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57983" y="1430322"/>
            <a:ext cx="1929340" cy="51768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1" dirty="0" smtClean="0"/>
              <a:t>New world of ‘Work 2.0’</a:t>
            </a:r>
            <a:br>
              <a:rPr lang="en-GB" sz="1800" b="1" dirty="0" smtClean="0"/>
            </a:br>
            <a:endParaRPr lang="en-US" sz="1600" b="1" dirty="0">
              <a:latin typeface="Arial"/>
              <a:cs typeface="Arial"/>
            </a:endParaRPr>
          </a:p>
          <a:p>
            <a:pPr marL="177800" lvl="1" indent="-1778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>
                <a:latin typeface="Arial"/>
                <a:cs typeface="Arial"/>
              </a:rPr>
              <a:t>Baby boomers </a:t>
            </a:r>
            <a:r>
              <a:rPr lang="en-US" sz="1600" dirty="0" smtClean="0">
                <a:latin typeface="Arial"/>
                <a:cs typeface="Arial"/>
              </a:rPr>
              <a:t>born </a:t>
            </a:r>
            <a:r>
              <a:rPr lang="en-US" sz="1600" dirty="0">
                <a:latin typeface="Arial"/>
                <a:cs typeface="Arial"/>
              </a:rPr>
              <a:t>1943-1963 </a:t>
            </a:r>
            <a:r>
              <a:rPr lang="en-US" sz="1600" dirty="0" smtClean="0">
                <a:latin typeface="Arial"/>
                <a:cs typeface="Arial"/>
              </a:rPr>
              <a:t> searching 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for security</a:t>
            </a:r>
          </a:p>
          <a:p>
            <a:pPr marL="177800" lvl="1" indent="-177800" eaLnBrk="0" hangingPunct="0">
              <a:spcBef>
                <a:spcPct val="20000"/>
              </a:spcBef>
              <a:buFont typeface="Arial"/>
              <a:buChar char="•"/>
              <a:defRPr/>
            </a:pPr>
            <a:endParaRPr lang="en-US" sz="1600" dirty="0">
              <a:latin typeface="Arial"/>
              <a:cs typeface="Arial"/>
            </a:endParaRPr>
          </a:p>
          <a:p>
            <a:pPr marL="177800" lvl="1" indent="-1778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>
                <a:latin typeface="Arial"/>
                <a:cs typeface="Arial"/>
              </a:rPr>
              <a:t>Generation X </a:t>
            </a:r>
            <a:r>
              <a:rPr lang="en-US" sz="1600" dirty="0" smtClean="0">
                <a:latin typeface="Arial"/>
                <a:cs typeface="Arial"/>
              </a:rPr>
              <a:t/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born </a:t>
            </a:r>
            <a:r>
              <a:rPr lang="en-US" sz="1600" dirty="0">
                <a:latin typeface="Arial"/>
                <a:cs typeface="Arial"/>
              </a:rPr>
              <a:t>1964-1980 </a:t>
            </a:r>
            <a:r>
              <a:rPr lang="en-US" sz="1600" dirty="0" smtClean="0">
                <a:latin typeface="Arial"/>
                <a:cs typeface="Arial"/>
              </a:rPr>
              <a:t>searching 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for rewards</a:t>
            </a:r>
          </a:p>
          <a:p>
            <a:pPr marL="177800" lvl="1" indent="-177800" eaLnBrk="0" hangingPunct="0">
              <a:spcBef>
                <a:spcPct val="20000"/>
              </a:spcBef>
              <a:defRPr/>
            </a:pPr>
            <a:endParaRPr lang="en-US" sz="1600" dirty="0">
              <a:latin typeface="Arial"/>
              <a:cs typeface="Arial"/>
            </a:endParaRPr>
          </a:p>
          <a:p>
            <a:pPr marL="177800" lvl="1" indent="-1778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>
                <a:latin typeface="Arial"/>
                <a:cs typeface="Arial"/>
              </a:rPr>
              <a:t>Generation Y </a:t>
            </a:r>
            <a:r>
              <a:rPr lang="en-US" sz="1600" dirty="0" smtClean="0">
                <a:latin typeface="Arial"/>
                <a:cs typeface="Arial"/>
              </a:rPr>
              <a:t>born </a:t>
            </a:r>
            <a:r>
              <a:rPr lang="en-US" sz="1600" dirty="0">
                <a:latin typeface="Arial"/>
                <a:cs typeface="Arial"/>
              </a:rPr>
              <a:t>1980-1995 </a:t>
            </a:r>
            <a:r>
              <a:rPr lang="en-US" sz="1600" dirty="0" smtClean="0">
                <a:latin typeface="Arial"/>
                <a:cs typeface="Arial"/>
              </a:rPr>
              <a:t>searching 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for diversity</a:t>
            </a:r>
          </a:p>
          <a:p>
            <a:pPr marL="177800" lvl="1" indent="-177800" eaLnBrk="0" hangingPunct="0">
              <a:spcBef>
                <a:spcPct val="20000"/>
              </a:spcBef>
              <a:buFont typeface="Arial"/>
              <a:buChar char="•"/>
              <a:defRPr/>
            </a:pP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77800" lvl="1" indent="-177800" eaLnBrk="0" hangingPunct="0">
              <a:spcBef>
                <a:spcPct val="20000"/>
              </a:spcBef>
              <a:buFont typeface="Arial"/>
              <a:buChar char="•"/>
              <a:defRPr/>
            </a:pP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6930" y="443514"/>
            <a:ext cx="6037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ea typeface="Arial" pitchFamily="-60" charset="0"/>
                <a:cs typeface="Arial" panose="020B0604020202020204" pitchFamily="34" charset="0"/>
              </a:rPr>
              <a:t>Changing Nature of Organisations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13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1417</Words>
  <Application>Microsoft Office PowerPoint</Application>
  <PresentationFormat>Widescreen</PresentationFormat>
  <Paragraphs>223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ＭＳ Ｐゴシック</vt:lpstr>
      <vt:lpstr>Arial</vt:lpstr>
      <vt:lpstr>Calibri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Coventry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Gratien David Pillai</dc:creator>
  <cp:lastModifiedBy>Gratien David Pillai</cp:lastModifiedBy>
  <cp:revision>7</cp:revision>
  <dcterms:created xsi:type="dcterms:W3CDTF">2017-08-29T10:42:01Z</dcterms:created>
  <dcterms:modified xsi:type="dcterms:W3CDTF">2019-01-27T23:35:51Z</dcterms:modified>
</cp:coreProperties>
</file>