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4"/>
    <p:sldMasterId id="2147483683" r:id="rId5"/>
    <p:sldMasterId id="2147483685" r:id="rId6"/>
  </p:sldMasterIdLst>
  <p:notesMasterIdLst>
    <p:notesMasterId r:id="rId49"/>
  </p:notesMasterIdLst>
  <p:sldIdLst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1" r:id="rId44"/>
    <p:sldId id="322" r:id="rId45"/>
    <p:sldId id="323" r:id="rId46"/>
    <p:sldId id="282" r:id="rId47"/>
    <p:sldId id="324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FCA309BC-425A-DD42-98C2-75A72F7C624A}">
          <p14:sldIdLst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282"/>
            <p14:sldId id="3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3"/>
  </p:normalViewPr>
  <p:slideViewPr>
    <p:cSldViewPr snapToGrid="0" snapToObjects="1">
      <p:cViewPr varScale="1">
        <p:scale>
          <a:sx n="115" d="100"/>
          <a:sy n="115" d="100"/>
        </p:scale>
        <p:origin x="147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307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54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8" Type="http://schemas.openxmlformats.org/officeDocument/2006/relationships/slide" Target="slides/slide2.xml"/><Relationship Id="rId5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ona Vass" userId="S::ivass@icms.edu.au::70e7b51f-c080-489e-85cc-d4c6c9e8e3df" providerId="AD" clId="Web-{6E088ECA-BFE0-4273-8F6D-D4B445EC130A}"/>
    <pc:docChg chg="modSld">
      <pc:chgData name="Ilona Vass" userId="S::ivass@icms.edu.au::70e7b51f-c080-489e-85cc-d4c6c9e8e3df" providerId="AD" clId="Web-{6E088ECA-BFE0-4273-8F6D-D4B445EC130A}" dt="2018-06-05T01:57:46.972" v="1"/>
      <pc:docMkLst>
        <pc:docMk/>
      </pc:docMkLst>
      <pc:sldChg chg="delSp">
        <pc:chgData name="Ilona Vass" userId="S::ivass@icms.edu.au::70e7b51f-c080-489e-85cc-d4c6c9e8e3df" providerId="AD" clId="Web-{6E088ECA-BFE0-4273-8F6D-D4B445EC130A}" dt="2018-06-05T01:57:46.972" v="1"/>
        <pc:sldMkLst>
          <pc:docMk/>
          <pc:sldMk cId="698098642" sldId="281"/>
        </pc:sldMkLst>
        <pc:spChg chg="del">
          <ac:chgData name="Ilona Vass" userId="S::ivass@icms.edu.au::70e7b51f-c080-489e-85cc-d4c6c9e8e3df" providerId="AD" clId="Web-{6E088ECA-BFE0-4273-8F6D-D4B445EC130A}" dt="2018-06-05T01:57:46.972" v="1"/>
          <ac:spMkLst>
            <pc:docMk/>
            <pc:sldMk cId="698098642" sldId="281"/>
            <ac:spMk id="2" creationId="{00000000-0000-0000-0000-000000000000}"/>
          </ac:spMkLst>
        </pc:spChg>
        <pc:spChg chg="del">
          <ac:chgData name="Ilona Vass" userId="S::ivass@icms.edu.au::70e7b51f-c080-489e-85cc-d4c6c9e8e3df" providerId="AD" clId="Web-{6E088ECA-BFE0-4273-8F6D-D4B445EC130A}" dt="2018-06-05T01:57:44.957" v="0"/>
          <ac:spMkLst>
            <pc:docMk/>
            <pc:sldMk cId="698098642" sldId="28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A2218-DD8C-4944-883E-4F222486B95A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1B446-6C3A-434A-9EAF-115FF2B52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1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8FCD49-E894-46B4-8CC0-6E24B99E3958}" type="slidenum">
              <a:rPr 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093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D23094B-DF11-46E0-AEDB-E62F58AAC668}" type="slidenum">
              <a:rPr lang="en-US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1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365126"/>
            <a:ext cx="6902681" cy="1325563"/>
          </a:xfrm>
          <a:prstGeom prst="rect">
            <a:avLst/>
          </a:prstGeom>
        </p:spPr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28650" y="1911351"/>
            <a:ext cx="8124825" cy="462245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65159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5" name="Online Image Placeholder 4"/>
          <p:cNvSpPr>
            <a:spLocks noGrp="1"/>
          </p:cNvSpPr>
          <p:nvPr>
            <p:ph type="clipArt" sz="quarter" idx="10"/>
          </p:nvPr>
        </p:nvSpPr>
        <p:spPr>
          <a:xfrm>
            <a:off x="733425" y="2273300"/>
            <a:ext cx="2771775" cy="2641600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5743575" y="2273300"/>
            <a:ext cx="2771775" cy="2641600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3139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19150" y="5092700"/>
            <a:ext cx="7877175" cy="1549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19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3DE92-A298-4BA1-8A12-1C95D33288B5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7700" y="64071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647700" y="1943100"/>
            <a:ext cx="6553200" cy="4191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32525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16832" y="-64549"/>
            <a:ext cx="12417893" cy="693868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076951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43CD403-54AC-49B0-BCE8-20FF98AC2FFD}" type="datetimeFigureOut">
              <a:rPr lang="en-AU" smtClean="0"/>
              <a:pPr/>
              <a:t>20/03/2019</a:t>
            </a:fld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457950" y="6076951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3E055E-1006-4691-A728-C6D4B59F1965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17771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CD403-54AC-49B0-BCE8-20FF98AC2FFD}" type="datetimeFigureOut">
              <a:rPr lang="en-AU" smtClean="0"/>
              <a:t>20/03/2019</a:t>
            </a:fld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3E055E-1006-4691-A728-C6D4B59F1965}" type="slidenum">
              <a:rPr lang="en-AU" smtClean="0"/>
              <a:t>‹#›</a:t>
            </a:fld>
            <a:endParaRPr lang="en-A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628650" y="1930400"/>
            <a:ext cx="6905625" cy="3937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8095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365126"/>
            <a:ext cx="6491201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28651" y="1870076"/>
            <a:ext cx="7962900" cy="4454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49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890212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28650" y="1903414"/>
            <a:ext cx="7886700" cy="462207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166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890212" cy="1325563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28650" y="1903414"/>
            <a:ext cx="2952750" cy="462207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102101" y="1903413"/>
            <a:ext cx="3416697" cy="4622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1854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3976" y="230787"/>
            <a:ext cx="7772400" cy="605929"/>
          </a:xfrm>
          <a:prstGeom prst="rect">
            <a:avLst/>
          </a:prstGeom>
        </p:spPr>
        <p:txBody>
          <a:bodyPr/>
          <a:lstStyle>
            <a:lvl1pPr algn="l">
              <a:defRPr sz="2954"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15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836716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83976" y="188643"/>
            <a:ext cx="7772400" cy="533921"/>
          </a:xfrm>
          <a:prstGeom prst="rect">
            <a:avLst/>
          </a:prstGeom>
        </p:spPr>
        <p:txBody>
          <a:bodyPr/>
          <a:lstStyle>
            <a:lvl1pPr algn="l">
              <a:defRPr sz="221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33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5162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jp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1" t="11" b="83291"/>
          <a:stretch/>
        </p:blipFill>
        <p:spPr>
          <a:xfrm>
            <a:off x="-60960" y="0"/>
            <a:ext cx="9204960" cy="1152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9056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CD403-54AC-49B0-BCE8-20FF98AC2FFD}" type="datetimeFigureOut">
              <a:rPr lang="en-AU" smtClean="0"/>
              <a:t>20/03/2019</a:t>
            </a:fld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E055E-1006-4691-A728-C6D4B59F19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419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7" r:id="rId2"/>
    <p:sldLayoutId id="2147483686" r:id="rId3"/>
    <p:sldLayoutId id="2147483680" r:id="rId4"/>
    <p:sldLayoutId id="2147483681" r:id="rId5"/>
    <p:sldLayoutId id="2147483690" r:id="rId6"/>
    <p:sldLayoutId id="2147483718" r:id="rId7"/>
    <p:sldLayoutId id="2147483719" r:id="rId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8" r="12145"/>
          <a:stretch/>
        </p:blipFill>
        <p:spPr>
          <a:xfrm>
            <a:off x="-60960" y="-80683"/>
            <a:ext cx="9248503" cy="693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64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8" r:id="rId2"/>
    <p:sldLayoutId id="2147483689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1" t="-1" b="81"/>
          <a:stretch/>
        </p:blipFill>
        <p:spPr>
          <a:xfrm>
            <a:off x="-60960" y="0"/>
            <a:ext cx="9204960" cy="689125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9437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69437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3050" y="63897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523DE92-A298-4BA1-8A12-1C95D33288B5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2649-D2F1-495C-A6D7-F9BEBEA50CD3}" type="datetimeFigureOut">
              <a:rPr lang="en-AU" smtClean="0"/>
              <a:t>20/03/2019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613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wXVnBrpZ-U" TargetMode="Externa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638" y="364492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AU" sz="3692" dirty="0"/>
              <a:t>HOS801 – Strategic Management in</a:t>
            </a:r>
            <a:br>
              <a:rPr lang="en-AU" sz="3692" dirty="0"/>
            </a:br>
            <a:r>
              <a:rPr lang="en-AU" sz="3692" dirty="0"/>
              <a:t>			</a:t>
            </a:r>
            <a:r>
              <a:rPr lang="en-AU" sz="3692" dirty="0" smtClean="0"/>
              <a:t>Tourism </a:t>
            </a:r>
            <a:r>
              <a:rPr lang="en-AU" sz="3692" dirty="0"/>
              <a:t>and Hospitality 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28650" y="1751157"/>
            <a:ext cx="7786688" cy="695325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AU" dirty="0" smtClean="0"/>
              <a:t>  </a:t>
            </a:r>
            <a:r>
              <a:rPr lang="en-AU" sz="3692" dirty="0">
                <a:solidFill>
                  <a:schemeClr val="bg1"/>
                </a:solidFill>
              </a:rPr>
              <a:t>Week Five – Business and </a:t>
            </a:r>
            <a:r>
              <a:rPr lang="en-AU" sz="3692" dirty="0" smtClean="0">
                <a:solidFill>
                  <a:schemeClr val="bg1"/>
                </a:solidFill>
              </a:rPr>
              <a:t>Functional </a:t>
            </a:r>
            <a:r>
              <a:rPr lang="en-AU" sz="3692" dirty="0">
                <a:solidFill>
                  <a:schemeClr val="bg1"/>
                </a:solidFill>
              </a:rPr>
              <a:t>Strategy</a:t>
            </a:r>
            <a:br>
              <a:rPr lang="en-AU" sz="3692" dirty="0">
                <a:solidFill>
                  <a:schemeClr val="bg1"/>
                </a:solidFill>
              </a:rPr>
            </a:br>
            <a:endParaRPr lang="en-AU" sz="3692" dirty="0">
              <a:solidFill>
                <a:schemeClr val="bg1"/>
              </a:solidFill>
            </a:endParaRPr>
          </a:p>
        </p:txBody>
      </p:sp>
      <p:pic>
        <p:nvPicPr>
          <p:cNvPr id="1067" name="Picture 4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805" y="5041241"/>
            <a:ext cx="7110389" cy="123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253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2476"/>
            <a:ext cx="7606145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en-AU" sz="923" dirty="0"/>
          </a:p>
          <a:p>
            <a:pPr>
              <a:lnSpc>
                <a:spcPct val="100000"/>
              </a:lnSpc>
              <a:buClr>
                <a:srgbClr val="0070C0"/>
              </a:buClr>
            </a:pPr>
            <a:r>
              <a:rPr lang="en-AU" sz="2400" dirty="0"/>
              <a:t>Customers are the </a:t>
            </a:r>
            <a:r>
              <a:rPr lang="en-AU" sz="2400" i="1" dirty="0">
                <a:solidFill>
                  <a:srgbClr val="00B0F0"/>
                </a:solidFill>
              </a:rPr>
              <a:t>lifeblood</a:t>
            </a:r>
            <a:r>
              <a:rPr lang="en-AU" sz="2400" dirty="0"/>
              <a:t> of a firm</a:t>
            </a:r>
            <a:r>
              <a:rPr lang="en-AU" sz="2400" dirty="0" smtClean="0"/>
              <a:t>.</a:t>
            </a:r>
            <a:endParaRPr lang="en-AU" sz="2400" dirty="0"/>
          </a:p>
          <a:p>
            <a:pPr>
              <a:lnSpc>
                <a:spcPct val="100000"/>
              </a:lnSpc>
              <a:buClr>
                <a:srgbClr val="0070C0"/>
              </a:buClr>
            </a:pPr>
            <a:r>
              <a:rPr lang="en-US" sz="2400" dirty="0"/>
              <a:t>Customer needs are </a:t>
            </a:r>
            <a:r>
              <a:rPr lang="en-US" sz="2400" i="1" dirty="0">
                <a:solidFill>
                  <a:srgbClr val="00B0F0"/>
                </a:solidFill>
              </a:rPr>
              <a:t>related</a:t>
            </a:r>
            <a:r>
              <a:rPr lang="en-US" sz="2400" dirty="0"/>
              <a:t> to a product’s benefits and features</a:t>
            </a:r>
            <a:r>
              <a:rPr lang="en-US" sz="2400" dirty="0" smtClean="0"/>
              <a:t>.</a:t>
            </a:r>
            <a:endParaRPr lang="en-AU" sz="2400" dirty="0"/>
          </a:p>
          <a:p>
            <a:pPr>
              <a:lnSpc>
                <a:spcPct val="100000"/>
              </a:lnSpc>
              <a:buClr>
                <a:srgbClr val="0070C0"/>
              </a:buClr>
            </a:pPr>
            <a:r>
              <a:rPr lang="en-US" sz="2400" dirty="0"/>
              <a:t>Customer needs are neither </a:t>
            </a:r>
            <a:r>
              <a:rPr lang="en-US" sz="2400" i="1" dirty="0">
                <a:solidFill>
                  <a:srgbClr val="00B0F0"/>
                </a:solidFill>
              </a:rPr>
              <a:t>right nor wrong</a:t>
            </a:r>
            <a:r>
              <a:rPr lang="en-US" sz="2400" dirty="0"/>
              <a:t>, </a:t>
            </a:r>
            <a:r>
              <a:rPr lang="en-US" sz="2400" i="1" dirty="0">
                <a:solidFill>
                  <a:srgbClr val="00B0F0"/>
                </a:solidFill>
              </a:rPr>
              <a:t>good nor bad</a:t>
            </a:r>
            <a:r>
              <a:rPr lang="en-US" sz="2400" dirty="0" smtClean="0"/>
              <a:t>.</a:t>
            </a:r>
            <a:endParaRPr lang="en-AU" sz="2400" dirty="0"/>
          </a:p>
          <a:p>
            <a:pPr>
              <a:lnSpc>
                <a:spcPct val="100000"/>
              </a:lnSpc>
              <a:buClr>
                <a:srgbClr val="0070C0"/>
              </a:buClr>
            </a:pPr>
            <a:r>
              <a:rPr lang="en-US" sz="2400" dirty="0"/>
              <a:t>Customer needs represent </a:t>
            </a:r>
            <a:r>
              <a:rPr lang="en-US" sz="2400" i="1" dirty="0">
                <a:solidFill>
                  <a:srgbClr val="00B0F0"/>
                </a:solidFill>
              </a:rPr>
              <a:t>desires</a:t>
            </a:r>
            <a:r>
              <a:rPr lang="en-US" sz="2400" dirty="0"/>
              <a:t> in terms of features and performance capabilities</a:t>
            </a:r>
            <a:r>
              <a:rPr lang="en-US" sz="2400" dirty="0" smtClean="0"/>
              <a:t>.</a:t>
            </a:r>
            <a:endParaRPr lang="en-AU" sz="2400" dirty="0"/>
          </a:p>
          <a:p>
            <a:pPr>
              <a:lnSpc>
                <a:spcPct val="100000"/>
              </a:lnSpc>
              <a:buClr>
                <a:srgbClr val="0070C0"/>
              </a:buClr>
            </a:pPr>
            <a:r>
              <a:rPr lang="en-US" sz="2400" dirty="0"/>
              <a:t>Successful firms learn how to </a:t>
            </a:r>
            <a:r>
              <a:rPr lang="en-US" sz="2400" i="1" dirty="0">
                <a:solidFill>
                  <a:srgbClr val="00B0F0"/>
                </a:solidFill>
              </a:rPr>
              <a:t>deliver</a:t>
            </a:r>
            <a:r>
              <a:rPr lang="en-US" sz="2400" dirty="0"/>
              <a:t> to customers what they want and when they want it.</a:t>
            </a:r>
          </a:p>
          <a:p>
            <a:pPr>
              <a:buFont typeface="Wingdings" pitchFamily="2" charset="2"/>
              <a:buChar char="§"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954" dirty="0"/>
              <a:t>Customer Needs Satisfaction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1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391" y="1202476"/>
            <a:ext cx="8229600" cy="49738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lvl="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Firms use core competencies to implement value-creating strategies that satisfy customers’ needs.</a:t>
            </a: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AU" sz="1846" dirty="0"/>
          </a:p>
          <a:p>
            <a:pPr lvl="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Value means goods or services that provide either </a:t>
            </a:r>
          </a:p>
          <a:p>
            <a:pPr lvl="0">
              <a:buFont typeface="Wingdings" pitchFamily="2" charset="2"/>
              <a:buChar char="§"/>
            </a:pPr>
            <a:endParaRPr lang="en-US" sz="923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1846" i="1" dirty="0">
                <a:solidFill>
                  <a:srgbClr val="00B0F0"/>
                </a:solidFill>
              </a:rPr>
              <a:t>	low cost </a:t>
            </a:r>
            <a:r>
              <a:rPr lang="en-US" sz="1846" dirty="0"/>
              <a:t>with </a:t>
            </a:r>
            <a:r>
              <a:rPr lang="en-US" sz="1846" i="1" dirty="0">
                <a:solidFill>
                  <a:srgbClr val="00B0F0"/>
                </a:solidFill>
              </a:rPr>
              <a:t>acceptable features </a:t>
            </a:r>
          </a:p>
          <a:p>
            <a:pPr marL="0" indent="0">
              <a:buNone/>
            </a:pPr>
            <a:endParaRPr lang="en-US" sz="462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1846" i="1" dirty="0">
                <a:solidFill>
                  <a:srgbClr val="00B0F0"/>
                </a:solidFill>
              </a:rPr>
              <a:t>	</a:t>
            </a:r>
            <a:r>
              <a:rPr lang="en-US" sz="1846" i="1" dirty="0"/>
              <a:t>or </a:t>
            </a:r>
          </a:p>
          <a:p>
            <a:pPr marL="0" indent="0">
              <a:buNone/>
            </a:pPr>
            <a:endParaRPr lang="en-US" sz="462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1846" i="1" dirty="0">
                <a:solidFill>
                  <a:srgbClr val="00B0F0"/>
                </a:solidFill>
              </a:rPr>
              <a:t>	highly differentiated features </a:t>
            </a:r>
            <a:r>
              <a:rPr lang="en-US" sz="1846" dirty="0"/>
              <a:t>with </a:t>
            </a:r>
            <a:r>
              <a:rPr lang="en-US" sz="1846" i="1" dirty="0">
                <a:solidFill>
                  <a:srgbClr val="00B0F0"/>
                </a:solidFill>
              </a:rPr>
              <a:t>acceptable costs</a:t>
            </a:r>
            <a:r>
              <a:rPr lang="en-US" sz="1846" dirty="0"/>
              <a:t>.</a:t>
            </a:r>
          </a:p>
          <a:p>
            <a:pPr>
              <a:buFont typeface="Wingdings" pitchFamily="2" charset="2"/>
              <a:buChar char="§"/>
            </a:pPr>
            <a:endParaRPr lang="en-AU" sz="1846" dirty="0"/>
          </a:p>
          <a:p>
            <a:pPr lvl="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Only firms with the capacity to </a:t>
            </a:r>
            <a:r>
              <a:rPr lang="en-US" sz="1846" i="1" dirty="0">
                <a:solidFill>
                  <a:srgbClr val="00B0F0"/>
                </a:solidFill>
              </a:rPr>
              <a:t>continuously improve, innovate and upgrade</a:t>
            </a:r>
            <a:r>
              <a:rPr lang="en-US" sz="1846" dirty="0"/>
              <a:t> their competencies can expect to </a:t>
            </a:r>
            <a:r>
              <a:rPr lang="en-US" sz="1846" i="1" dirty="0">
                <a:solidFill>
                  <a:srgbClr val="00B0F0"/>
                </a:solidFill>
              </a:rPr>
              <a:t>meet and/or exceed customer expectations</a:t>
            </a:r>
            <a:r>
              <a:rPr lang="en-US" sz="1846" dirty="0"/>
              <a:t> across time.</a:t>
            </a:r>
          </a:p>
          <a:p>
            <a:pPr>
              <a:buNone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976" y="363210"/>
            <a:ext cx="7772400" cy="533921"/>
          </a:xfrm>
        </p:spPr>
        <p:txBody>
          <a:bodyPr>
            <a:noAutofit/>
          </a:bodyPr>
          <a:lstStyle/>
          <a:p>
            <a:r>
              <a:rPr lang="en-AU" sz="2954" dirty="0"/>
              <a:t>Core Competencies Necessary to </a:t>
            </a:r>
            <a:br>
              <a:rPr lang="en-AU" sz="2954" dirty="0"/>
            </a:br>
            <a:r>
              <a:rPr lang="en-AU" sz="2954" dirty="0"/>
              <a:t>Satisfy Customer Needs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44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4286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en-AU" sz="923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AU" sz="1846" dirty="0"/>
              <a:t>Cost Leadership strategy.</a:t>
            </a:r>
          </a:p>
          <a:p>
            <a:pPr>
              <a:buClr>
                <a:srgbClr val="0070C0"/>
              </a:buClr>
              <a:buNone/>
            </a:pPr>
            <a:endParaRPr lang="en-AU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AU" sz="1846" dirty="0"/>
              <a:t>Differentiation strategy.</a:t>
            </a: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AU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AU" sz="1846" dirty="0"/>
              <a:t>Focused strategy.</a:t>
            </a:r>
          </a:p>
          <a:p>
            <a:pPr>
              <a:buFont typeface="Wingdings" pitchFamily="2" charset="2"/>
              <a:buChar char="§"/>
            </a:pPr>
            <a:endParaRPr lang="en-AU" sz="1846" dirty="0"/>
          </a:p>
          <a:p>
            <a:pPr>
              <a:buNone/>
            </a:pPr>
            <a:r>
              <a:rPr lang="en-AU" sz="1846" dirty="0">
                <a:hlinkClick r:id="rId2"/>
              </a:rPr>
              <a:t>https://www.youtube.com/watch?v=9wXVnBrpZ-U</a:t>
            </a:r>
            <a:endParaRPr lang="en-AU" sz="1846" dirty="0"/>
          </a:p>
          <a:p>
            <a:pPr>
              <a:buNone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954" dirty="0"/>
              <a:t>Porter’s Three Generic Strategies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3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AU" sz="923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AU" sz="1846" dirty="0"/>
              <a:t>Cost Leadership strategy.</a:t>
            </a:r>
          </a:p>
          <a:p>
            <a:pPr>
              <a:buClr>
                <a:srgbClr val="0070C0"/>
              </a:buClr>
              <a:buNone/>
            </a:pPr>
            <a:endParaRPr lang="en-AU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AU" sz="1846" dirty="0"/>
              <a:t>Differentiation strategy.</a:t>
            </a:r>
          </a:p>
          <a:p>
            <a:pPr>
              <a:buClr>
                <a:srgbClr val="0070C0"/>
              </a:buClr>
              <a:buNone/>
            </a:pPr>
            <a:endParaRPr lang="en-AU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AU" sz="1846" dirty="0"/>
              <a:t>Focus strategy</a:t>
            </a:r>
          </a:p>
          <a:p>
            <a:pPr>
              <a:buNone/>
            </a:pPr>
            <a:endParaRPr lang="en-AU" sz="923" dirty="0"/>
          </a:p>
          <a:p>
            <a:pPr>
              <a:buNone/>
            </a:pPr>
            <a:r>
              <a:rPr lang="en-AU" sz="1846" dirty="0"/>
              <a:t>		- Focused Cost Leadership strategy</a:t>
            </a:r>
          </a:p>
          <a:p>
            <a:pPr>
              <a:buNone/>
            </a:pPr>
            <a:endParaRPr lang="en-AU" sz="462" dirty="0"/>
          </a:p>
          <a:p>
            <a:pPr>
              <a:buNone/>
            </a:pPr>
            <a:r>
              <a:rPr lang="en-AU" sz="1846" dirty="0"/>
              <a:t>		- Focused Differentiation strategy</a:t>
            </a:r>
          </a:p>
          <a:p>
            <a:pPr>
              <a:buNone/>
            </a:pPr>
            <a:endParaRPr lang="en-AU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AU" sz="1846" dirty="0"/>
              <a:t>Integrated Cost Leadership and Differentiation strategy.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954" dirty="0"/>
              <a:t>Five Business Level Strategies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2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378525" y="1634339"/>
            <a:ext cx="6224954" cy="335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Five Business Level Strategies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92369" y="2444262"/>
            <a:ext cx="1758462" cy="2169570"/>
          </a:xfrm>
          <a:prstGeom prst="rect">
            <a:avLst/>
          </a:prstGeom>
          <a:solidFill>
            <a:schemeClr val="tx1"/>
          </a:solidFill>
        </p:spPr>
        <p:txBody>
          <a:bodyPr vert="horz" lIns="84406" tIns="42203" rIns="84406" bIns="42203" rtlCol="0" anchor="ctr">
            <a:noAutofit/>
          </a:bodyPr>
          <a:lstStyle/>
          <a:p>
            <a:pPr algn="ctr" defTabSz="844083">
              <a:spcBef>
                <a:spcPct val="0"/>
              </a:spcBef>
              <a:defRPr/>
            </a:pPr>
            <a:r>
              <a:rPr lang="en-US" sz="1477" b="1" dirty="0" smtClean="0">
                <a:solidFill>
                  <a:schemeClr val="bg1"/>
                </a:solidFill>
                <a:ea typeface="+mj-ea"/>
                <a:cs typeface="+mj-cs"/>
              </a:rPr>
              <a:t>FIVE</a:t>
            </a:r>
            <a:endParaRPr lang="en-US" sz="1477" b="1" dirty="0">
              <a:solidFill>
                <a:schemeClr val="bg1"/>
              </a:solidFill>
              <a:ea typeface="+mj-ea"/>
              <a:cs typeface="+mj-cs"/>
            </a:endParaRPr>
          </a:p>
          <a:p>
            <a:pPr algn="ctr" defTabSz="844083">
              <a:spcBef>
                <a:spcPct val="0"/>
              </a:spcBef>
              <a:defRPr/>
            </a:pPr>
            <a:r>
              <a:rPr lang="en-US" sz="1477" b="1" dirty="0">
                <a:solidFill>
                  <a:schemeClr val="bg1"/>
                </a:solidFill>
                <a:ea typeface="+mj-ea"/>
                <a:cs typeface="+mj-cs"/>
              </a:rPr>
              <a:t> BUSINESS LEVEL STRATEGIES</a:t>
            </a:r>
          </a:p>
        </p:txBody>
      </p:sp>
    </p:spTree>
    <p:extLst>
      <p:ext uri="{BB962C8B-B14F-4D97-AF65-F5344CB8AC3E}">
        <p14:creationId xmlns:p14="http://schemas.microsoft.com/office/powerpoint/2010/main" val="231881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§"/>
            </a:pPr>
            <a:endParaRPr lang="en-US" sz="923" dirty="0"/>
          </a:p>
          <a:p>
            <a:pPr lvl="0">
              <a:buClr>
                <a:srgbClr val="0070C0"/>
              </a:buClr>
              <a:buFont typeface="Wingdings" pitchFamily="2" charset="2"/>
              <a:buChar char="§"/>
            </a:pPr>
            <a:endParaRPr lang="en-US" sz="1846" dirty="0"/>
          </a:p>
          <a:p>
            <a:pPr lvl="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None of the five business-level strategies is inherently or universally superior to the others. </a:t>
            </a:r>
          </a:p>
          <a:p>
            <a:pPr>
              <a:buClr>
                <a:srgbClr val="0070C0"/>
              </a:buClr>
              <a:buNone/>
            </a:pPr>
            <a:endParaRPr lang="en-AU" sz="1846" dirty="0"/>
          </a:p>
          <a:p>
            <a:pPr lvl="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The effectiveness of each strategy is contingent upon external opportunities and threats and internal strengths and weaknesses.</a:t>
            </a:r>
          </a:p>
          <a:p>
            <a:pPr lvl="0">
              <a:buClr>
                <a:srgbClr val="0070C0"/>
              </a:buClr>
              <a:buNone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A successful business-level strategy must match external opportunities with internal strengths i.e. core competencies.</a:t>
            </a:r>
          </a:p>
          <a:p>
            <a:pPr>
              <a:buNone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976" y="455603"/>
            <a:ext cx="7772400" cy="533921"/>
          </a:xfrm>
        </p:spPr>
        <p:txBody>
          <a:bodyPr>
            <a:noAutofit/>
          </a:bodyPr>
          <a:lstStyle/>
          <a:p>
            <a:r>
              <a:rPr lang="en-AU" sz="2954" dirty="0"/>
              <a:t>The Effectiveness of </a:t>
            </a:r>
            <a:br>
              <a:rPr lang="en-AU" sz="2954" dirty="0"/>
            </a:br>
            <a:r>
              <a:rPr lang="en-AU" sz="2954" dirty="0"/>
              <a:t>Business Level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5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US" sz="923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An integrated set of actions taken to produce goods or services with features that are acceptable to customers at the </a:t>
            </a:r>
            <a:r>
              <a:rPr lang="en-US" sz="1846" i="1" dirty="0">
                <a:solidFill>
                  <a:srgbClr val="00B0F0"/>
                </a:solidFill>
              </a:rPr>
              <a:t>lowest cost</a:t>
            </a:r>
            <a:r>
              <a:rPr lang="en-US" sz="1846" dirty="0"/>
              <a:t>, relative to that of competitors with </a:t>
            </a:r>
            <a:r>
              <a:rPr lang="en-US" sz="1846" i="1" dirty="0">
                <a:solidFill>
                  <a:srgbClr val="00B0F0"/>
                </a:solidFill>
              </a:rPr>
              <a:t>features that are acceptable </a:t>
            </a:r>
            <a:r>
              <a:rPr lang="en-US" sz="1846" dirty="0"/>
              <a:t>to customers. (Hanson, 2014 p.111)</a:t>
            </a: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Products</a:t>
            </a:r>
          </a:p>
          <a:p>
            <a:pPr>
              <a:buFont typeface="Wingdings" pitchFamily="2" charset="2"/>
              <a:buChar char="§"/>
            </a:pPr>
            <a:endParaRPr lang="en-US" sz="923" dirty="0"/>
          </a:p>
          <a:p>
            <a:pPr>
              <a:buNone/>
            </a:pPr>
            <a:r>
              <a:rPr lang="en-US" sz="1846" dirty="0"/>
              <a:t>		- are relatively </a:t>
            </a:r>
            <a:r>
              <a:rPr lang="en-AU" sz="1846" i="1" dirty="0" smtClean="0">
                <a:solidFill>
                  <a:srgbClr val="00B0F0"/>
                </a:solidFill>
              </a:rPr>
              <a:t>standardised</a:t>
            </a:r>
            <a:r>
              <a:rPr lang="en-US" sz="1846" dirty="0" smtClean="0"/>
              <a:t>.</a:t>
            </a:r>
            <a:endParaRPr lang="en-US" sz="1846" dirty="0"/>
          </a:p>
          <a:p>
            <a:pPr>
              <a:buNone/>
            </a:pPr>
            <a:endParaRPr lang="en-US" sz="462" dirty="0"/>
          </a:p>
          <a:p>
            <a:pPr lvl="0">
              <a:buNone/>
            </a:pPr>
            <a:r>
              <a:rPr lang="en-US" sz="1846" dirty="0"/>
              <a:t>		- have </a:t>
            </a:r>
            <a:r>
              <a:rPr lang="en-US" sz="1846" i="1" dirty="0">
                <a:solidFill>
                  <a:srgbClr val="00B0F0"/>
                </a:solidFill>
              </a:rPr>
              <a:t>features acceptable </a:t>
            </a:r>
            <a:r>
              <a:rPr lang="en-US" sz="1846" dirty="0"/>
              <a:t>to many customers.</a:t>
            </a:r>
          </a:p>
          <a:p>
            <a:pPr lvl="0">
              <a:buNone/>
            </a:pPr>
            <a:endParaRPr lang="en-US" sz="462" dirty="0"/>
          </a:p>
          <a:p>
            <a:pPr lvl="0">
              <a:buNone/>
            </a:pPr>
            <a:r>
              <a:rPr lang="en-US" sz="1846" dirty="0"/>
              <a:t>		- offer the </a:t>
            </a:r>
            <a:r>
              <a:rPr lang="en-US" sz="1846" i="1" dirty="0">
                <a:solidFill>
                  <a:srgbClr val="00B0F0"/>
                </a:solidFill>
              </a:rPr>
              <a:t>lowest competitive price</a:t>
            </a:r>
            <a:r>
              <a:rPr lang="en-US" sz="1846" dirty="0"/>
              <a:t>.</a:t>
            </a:r>
          </a:p>
          <a:p>
            <a:pPr lvl="0">
              <a:buNone/>
            </a:pPr>
            <a:endParaRPr lang="en-US" sz="1846" dirty="0"/>
          </a:p>
          <a:p>
            <a:pPr lvl="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846" dirty="0"/>
              <a:t>KIA and Hyundai.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954" dirty="0"/>
              <a:t>Cost Leadership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0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§"/>
            </a:pPr>
            <a:endParaRPr lang="en-US" sz="923" dirty="0"/>
          </a:p>
          <a:p>
            <a:pPr lvl="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Employing process innovations that facilitate efficient production and distribution methods</a:t>
            </a:r>
          </a:p>
          <a:p>
            <a:pPr lvl="0">
              <a:buNone/>
            </a:pPr>
            <a:endParaRPr lang="en-US" sz="923" dirty="0"/>
          </a:p>
          <a:p>
            <a:pPr lvl="0">
              <a:buNone/>
            </a:pPr>
            <a:r>
              <a:rPr lang="en-US" sz="1846" dirty="0"/>
              <a:t>		- building efficient scale facilities</a:t>
            </a:r>
          </a:p>
          <a:p>
            <a:pPr lvl="0">
              <a:buNone/>
            </a:pPr>
            <a:endParaRPr lang="en-US" sz="462" dirty="0"/>
          </a:p>
          <a:p>
            <a:pPr lvl="0">
              <a:buNone/>
            </a:pPr>
            <a:r>
              <a:rPr lang="en-US" sz="1846" dirty="0"/>
              <a:t>		- tightly controlling production costs and overhead</a:t>
            </a:r>
          </a:p>
          <a:p>
            <a:pPr lvl="0">
              <a:buNone/>
            </a:pPr>
            <a:endParaRPr lang="en-US" sz="462" dirty="0"/>
          </a:p>
          <a:p>
            <a:pPr lvl="0">
              <a:buNone/>
            </a:pPr>
            <a:r>
              <a:rPr lang="en-US" sz="1846" dirty="0"/>
              <a:t>		- </a:t>
            </a:r>
            <a:r>
              <a:rPr lang="en-AU" sz="1846" dirty="0" smtClean="0"/>
              <a:t>minimising</a:t>
            </a:r>
            <a:r>
              <a:rPr lang="en-US" sz="1846" dirty="0" smtClean="0"/>
              <a:t> </a:t>
            </a:r>
            <a:r>
              <a:rPr lang="en-US" sz="1846" dirty="0"/>
              <a:t>costs of sales, R&amp;D and service</a:t>
            </a:r>
          </a:p>
          <a:p>
            <a:pPr lvl="0">
              <a:buNone/>
            </a:pPr>
            <a:endParaRPr lang="en-US" sz="462" dirty="0"/>
          </a:p>
          <a:p>
            <a:pPr lvl="0">
              <a:buNone/>
            </a:pPr>
            <a:r>
              <a:rPr lang="en-US" sz="1846" dirty="0"/>
              <a:t>		- building efficient manufacturing facilities</a:t>
            </a:r>
          </a:p>
          <a:p>
            <a:pPr lvl="0">
              <a:buNone/>
            </a:pPr>
            <a:endParaRPr lang="en-US" sz="462" dirty="0"/>
          </a:p>
          <a:p>
            <a:pPr lvl="0">
              <a:buNone/>
            </a:pPr>
            <a:r>
              <a:rPr lang="en-US" sz="1846" dirty="0"/>
              <a:t>		- monitoring costs of activities provided by outsiders</a:t>
            </a:r>
          </a:p>
          <a:p>
            <a:pPr lvl="0">
              <a:buNone/>
            </a:pPr>
            <a:endParaRPr lang="en-US" sz="462" dirty="0"/>
          </a:p>
          <a:p>
            <a:pPr lvl="0">
              <a:buNone/>
            </a:pPr>
            <a:r>
              <a:rPr lang="en-US" sz="1846" dirty="0"/>
              <a:t>		- simplifying production processes</a:t>
            </a:r>
          </a:p>
          <a:p>
            <a:pPr lvl="0">
              <a:buNone/>
            </a:pPr>
            <a:endParaRPr lang="en-US" sz="462" dirty="0"/>
          </a:p>
          <a:p>
            <a:pPr lvl="0">
              <a:buNone/>
            </a:pPr>
            <a:r>
              <a:rPr lang="en-US" sz="1846" dirty="0"/>
              <a:t>		- cost efficient distribution methods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96461"/>
            <a:ext cx="7772400" cy="533921"/>
          </a:xfrm>
        </p:spPr>
        <p:txBody>
          <a:bodyPr/>
          <a:lstStyle/>
          <a:p>
            <a:r>
              <a:rPr lang="en-AU" sz="2954" dirty="0"/>
              <a:t>Cost Leadership – Cost Saving 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2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AU" sz="923" dirty="0"/>
          </a:p>
          <a:p>
            <a:pPr marL="0" indent="0">
              <a:buNone/>
            </a:pPr>
            <a:endParaRPr lang="en-AU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AU" sz="1846" dirty="0"/>
              <a:t>Due to the cost leaders advantageous position</a:t>
            </a:r>
          </a:p>
          <a:p>
            <a:pPr>
              <a:buFont typeface="Wingdings" pitchFamily="2" charset="2"/>
              <a:buChar char="§"/>
            </a:pPr>
            <a:endParaRPr lang="en-AU" sz="462" dirty="0"/>
          </a:p>
          <a:p>
            <a:pPr marL="316531" lvl="1" indent="-316531">
              <a:buClr>
                <a:schemeClr val="accent2"/>
              </a:buClr>
              <a:buNone/>
            </a:pPr>
            <a:r>
              <a:rPr lang="en-AU" dirty="0" smtClean="0"/>
              <a:t>		</a:t>
            </a:r>
            <a:r>
              <a:rPr lang="en-AU" sz="1846" dirty="0"/>
              <a:t>- </a:t>
            </a:r>
            <a:r>
              <a:rPr lang="en-US" sz="1846" dirty="0"/>
              <a:t>rivals hesitate to compete on basis of price.</a:t>
            </a:r>
          </a:p>
          <a:p>
            <a:pPr marL="316531" lvl="1" indent="-316531">
              <a:buClr>
                <a:schemeClr val="accent2"/>
              </a:buClr>
              <a:buNone/>
            </a:pPr>
            <a:endParaRPr lang="en-US" sz="462" dirty="0"/>
          </a:p>
          <a:p>
            <a:pPr marL="316531" lvl="1" indent="-316531">
              <a:buClr>
                <a:schemeClr val="accent2"/>
              </a:buClr>
              <a:buNone/>
            </a:pPr>
            <a:r>
              <a:rPr lang="en-US" sz="1846" dirty="0"/>
              <a:t>		- a lack of price competition leads to greater profits.</a:t>
            </a:r>
          </a:p>
          <a:p>
            <a:pPr marL="316531" lvl="1" indent="-316531">
              <a:buClr>
                <a:schemeClr val="accent2"/>
              </a:buClr>
              <a:buNone/>
            </a:pPr>
            <a:endParaRPr lang="en-US" sz="462" dirty="0"/>
          </a:p>
          <a:p>
            <a:pPr marL="316531" lvl="1" indent="-316531">
              <a:buClr>
                <a:schemeClr val="accent2"/>
              </a:buClr>
              <a:buNone/>
            </a:pPr>
            <a:r>
              <a:rPr lang="en-US" sz="1846" dirty="0"/>
              <a:t>		- rivalry may be based on factors such as size, resources, location, 	  	 	  market dependence and prior competitive interactions.</a:t>
            </a:r>
          </a:p>
          <a:p>
            <a:pPr>
              <a:buNone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976" y="455603"/>
            <a:ext cx="7772400" cy="533921"/>
          </a:xfrm>
        </p:spPr>
        <p:txBody>
          <a:bodyPr>
            <a:noAutofit/>
          </a:bodyPr>
          <a:lstStyle/>
          <a:p>
            <a:r>
              <a:rPr lang="en-AU" sz="2954" dirty="0"/>
              <a:t>Cost Leadership</a:t>
            </a:r>
            <a:br>
              <a:rPr lang="en-AU" sz="2954" dirty="0"/>
            </a:br>
            <a:r>
              <a:rPr lang="en-AU" sz="2954" dirty="0"/>
              <a:t>Rivalry with Existing Competitors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4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US" sz="923" dirty="0"/>
          </a:p>
          <a:p>
            <a:pPr>
              <a:buFont typeface="Wingdings" pitchFamily="2" charset="2"/>
              <a:buChar char="§"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The cost leadership strategy can mitigate buyers’ power by driving prices far below competitors, causing them to exit and shifting power away from buyers back to the firm.</a:t>
            </a:r>
          </a:p>
          <a:p>
            <a:pPr>
              <a:buClr>
                <a:srgbClr val="0070C0"/>
              </a:buClr>
              <a:buNone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Powerful customers can force a cost leader to reduce its prices, but not below the level where the next-most-efficient industry competitor can earn average returns.</a:t>
            </a:r>
            <a:endParaRPr lang="en-AU" sz="1846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976" y="455603"/>
            <a:ext cx="7772400" cy="533921"/>
          </a:xfrm>
        </p:spPr>
        <p:txBody>
          <a:bodyPr>
            <a:noAutofit/>
          </a:bodyPr>
          <a:lstStyle/>
          <a:p>
            <a:r>
              <a:rPr lang="en-AU" sz="2954" dirty="0"/>
              <a:t>Cost Leadership</a:t>
            </a:r>
            <a:br>
              <a:rPr lang="en-AU" sz="2954" dirty="0"/>
            </a:br>
            <a:r>
              <a:rPr lang="en-AU" sz="2954" dirty="0"/>
              <a:t>Bargaining Power of Buyers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36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§"/>
            </a:pPr>
            <a:endParaRPr lang="en-US" sz="923" dirty="0"/>
          </a:p>
          <a:p>
            <a:pPr lvl="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Define Business Level Strategy.</a:t>
            </a:r>
          </a:p>
          <a:p>
            <a:pPr lvl="0">
              <a:buClr>
                <a:srgbClr val="0070C0"/>
              </a:buClr>
              <a:buFont typeface="Wingdings" pitchFamily="2" charset="2"/>
              <a:buChar char="§"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Discuss the relationship between customers and business-level strategies in terms of </a:t>
            </a:r>
            <a:r>
              <a:rPr lang="en-US" sz="1846" i="1" dirty="0">
                <a:solidFill>
                  <a:srgbClr val="00B0F0"/>
                </a:solidFill>
              </a:rPr>
              <a:t>who</a:t>
            </a:r>
            <a:r>
              <a:rPr lang="en-US" sz="1846" i="1" dirty="0"/>
              <a:t>, </a:t>
            </a:r>
            <a:r>
              <a:rPr lang="en-US" sz="1846" i="1" dirty="0">
                <a:solidFill>
                  <a:srgbClr val="00B0F0"/>
                </a:solidFill>
              </a:rPr>
              <a:t>what</a:t>
            </a:r>
            <a:r>
              <a:rPr lang="en-US" sz="1846" i="1" dirty="0"/>
              <a:t> </a:t>
            </a:r>
            <a:r>
              <a:rPr lang="en-US" sz="1846" dirty="0"/>
              <a:t>and </a:t>
            </a:r>
            <a:r>
              <a:rPr lang="en-US" sz="1846" i="1" dirty="0">
                <a:solidFill>
                  <a:srgbClr val="00B0F0"/>
                </a:solidFill>
              </a:rPr>
              <a:t>how</a:t>
            </a:r>
            <a:r>
              <a:rPr lang="en-US" sz="1846" dirty="0"/>
              <a:t>.</a:t>
            </a: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1846" dirty="0"/>
          </a:p>
          <a:p>
            <a:pPr lvl="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Explain the differences among business-level strategies.</a:t>
            </a: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1846" dirty="0"/>
          </a:p>
          <a:p>
            <a:pPr lvl="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Use the five forces of competition model to explain how above-average returns can be earned through each business-level strategy.</a:t>
            </a: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1846" dirty="0"/>
          </a:p>
          <a:p>
            <a:pPr lvl="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Describe the risks of using each of the business-level strategies.</a:t>
            </a:r>
          </a:p>
          <a:p>
            <a:pPr lvl="0">
              <a:buClr>
                <a:srgbClr val="0070C0"/>
              </a:buClr>
              <a:buFont typeface="Wingdings" pitchFamily="2" charset="2"/>
              <a:buChar char="§"/>
            </a:pPr>
            <a:endParaRPr lang="en-US" sz="1846" dirty="0"/>
          </a:p>
          <a:p>
            <a:pPr lvl="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Functional Strategy.</a:t>
            </a:r>
          </a:p>
          <a:p>
            <a:pPr>
              <a:buNone/>
            </a:pPr>
            <a:endParaRPr lang="en-US" dirty="0" smtClean="0"/>
          </a:p>
          <a:p>
            <a:pPr lvl="0"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954" dirty="0"/>
              <a:t>Learning Objectives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48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AU" sz="923" dirty="0"/>
          </a:p>
          <a:p>
            <a:pPr>
              <a:buFont typeface="Wingdings" pitchFamily="2" charset="2"/>
              <a:buChar char="§"/>
            </a:pPr>
            <a:endParaRPr lang="en-AU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AU" sz="1846" dirty="0"/>
              <a:t>The cost leadership strategy can mitigate the power of suppliers by</a:t>
            </a:r>
          </a:p>
          <a:p>
            <a:pPr>
              <a:buFont typeface="Wingdings" pitchFamily="2" charset="2"/>
              <a:buChar char="§"/>
            </a:pPr>
            <a:endParaRPr lang="en-AU" sz="462" dirty="0"/>
          </a:p>
          <a:p>
            <a:pPr marL="316531" lvl="1" indent="-316531">
              <a:buClr>
                <a:schemeClr val="accent2"/>
              </a:buClr>
              <a:buNone/>
            </a:pPr>
            <a:r>
              <a:rPr lang="en-AU" dirty="0" smtClean="0"/>
              <a:t>		</a:t>
            </a:r>
            <a:r>
              <a:rPr lang="en-AU" sz="1846" dirty="0"/>
              <a:t>- </a:t>
            </a:r>
            <a:r>
              <a:rPr lang="en-US" sz="1846" dirty="0"/>
              <a:t>being able to absorb cost increases due to low-cost position</a:t>
            </a:r>
          </a:p>
          <a:p>
            <a:pPr marL="316531" lvl="1" indent="-316531">
              <a:buClr>
                <a:schemeClr val="accent2"/>
              </a:buClr>
              <a:buNone/>
            </a:pPr>
            <a:endParaRPr lang="en-US" sz="462" dirty="0"/>
          </a:p>
          <a:p>
            <a:pPr marL="316531" lvl="1" indent="-316531">
              <a:buClr>
                <a:schemeClr val="accent2"/>
              </a:buClr>
              <a:buNone/>
            </a:pPr>
            <a:r>
              <a:rPr lang="en-US" sz="1846" dirty="0"/>
              <a:t>		- being able to make very large purchases, reducing the chance of the 	 	  supplier using power</a:t>
            </a:r>
          </a:p>
          <a:p>
            <a:pPr marL="316531" lvl="1" indent="-316531">
              <a:buClr>
                <a:schemeClr val="accent2"/>
              </a:buClr>
              <a:buNone/>
            </a:pPr>
            <a:endParaRPr lang="en-US" sz="462" dirty="0"/>
          </a:p>
          <a:p>
            <a:pPr marL="316531" lvl="1" indent="-316531">
              <a:buClr>
                <a:schemeClr val="accent2"/>
              </a:buClr>
              <a:buNone/>
            </a:pPr>
            <a:r>
              <a:rPr lang="en-US" sz="1846" dirty="0"/>
              <a:t>		- outsourcing to reduce costs may also require relationship-building, 			  particularly to a foreign supplier.</a:t>
            </a:r>
          </a:p>
          <a:p>
            <a:pPr marL="316531" lvl="1" indent="-316531">
              <a:buClr>
                <a:schemeClr val="accent2"/>
              </a:buClr>
              <a:buNone/>
            </a:pPr>
            <a:endParaRPr lang="en-US" sz="1846" dirty="0"/>
          </a:p>
          <a:p>
            <a:pPr>
              <a:buNone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103" y="455603"/>
            <a:ext cx="7772400" cy="533921"/>
          </a:xfrm>
        </p:spPr>
        <p:txBody>
          <a:bodyPr>
            <a:noAutofit/>
          </a:bodyPr>
          <a:lstStyle/>
          <a:p>
            <a:r>
              <a:rPr lang="en-AU" sz="2954" dirty="0"/>
              <a:t>Cost Leadership</a:t>
            </a:r>
            <a:br>
              <a:rPr lang="en-AU" sz="2954" dirty="0"/>
            </a:br>
            <a:r>
              <a:rPr lang="en-AU" sz="2954" dirty="0"/>
              <a:t>Bargaining Power of Suppliers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6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122"/>
            <a:ext cx="8686800" cy="417781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en-AU" sz="923" dirty="0"/>
          </a:p>
          <a:p>
            <a:pPr>
              <a:buFont typeface="Wingdings" pitchFamily="2" charset="2"/>
              <a:buChar char="§"/>
            </a:pPr>
            <a:endParaRPr lang="en-AU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AU" sz="1846" dirty="0"/>
              <a:t>Barriers to potential entrants include</a:t>
            </a:r>
          </a:p>
          <a:p>
            <a:pPr>
              <a:buFont typeface="Wingdings" pitchFamily="2" charset="2"/>
              <a:buChar char="§"/>
            </a:pPr>
            <a:endParaRPr lang="en-AU" sz="462" dirty="0"/>
          </a:p>
          <a:p>
            <a:pPr marL="316531" lvl="1" indent="-316531">
              <a:buClr>
                <a:schemeClr val="accent2"/>
              </a:buClr>
              <a:buNone/>
            </a:pPr>
            <a:r>
              <a:rPr lang="en-AU" dirty="0" smtClean="0"/>
              <a:t>		- </a:t>
            </a:r>
            <a:r>
              <a:rPr lang="en-US" sz="1846" dirty="0"/>
              <a:t>their need to enter on a large scale in order to be cost competitive</a:t>
            </a:r>
          </a:p>
          <a:p>
            <a:pPr marL="316531" lvl="1" indent="-316531">
              <a:buClr>
                <a:schemeClr val="accent2"/>
              </a:buClr>
              <a:buNone/>
            </a:pPr>
            <a:endParaRPr lang="en-US" sz="462" dirty="0"/>
          </a:p>
          <a:p>
            <a:pPr marL="316531" lvl="1" indent="-316531">
              <a:buClr>
                <a:schemeClr val="accent2"/>
              </a:buClr>
              <a:buNone/>
            </a:pPr>
            <a:r>
              <a:rPr lang="en-US" sz="1846" dirty="0"/>
              <a:t>		- the time it takes to move up the learning curve</a:t>
            </a:r>
          </a:p>
          <a:p>
            <a:pPr marL="316531" lvl="1" indent="-316531">
              <a:buClr>
                <a:schemeClr val="accent2"/>
              </a:buClr>
              <a:buNone/>
            </a:pPr>
            <a:endParaRPr lang="en-US" sz="462" dirty="0"/>
          </a:p>
          <a:p>
            <a:pPr marL="316531" lvl="1" indent="-316531">
              <a:buClr>
                <a:schemeClr val="accent2"/>
              </a:buClr>
              <a:buNone/>
            </a:pPr>
            <a:r>
              <a:rPr lang="en-US" sz="1846" dirty="0"/>
              <a:t>		- the cost leader’s efficiency through continuous efforts to reduce costs    	 	 	  enhances profit margins.</a:t>
            </a:r>
          </a:p>
          <a:p>
            <a:pPr>
              <a:buNone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976" y="502201"/>
            <a:ext cx="7772400" cy="533921"/>
          </a:xfrm>
        </p:spPr>
        <p:txBody>
          <a:bodyPr>
            <a:noAutofit/>
          </a:bodyPr>
          <a:lstStyle/>
          <a:p>
            <a:r>
              <a:rPr lang="en-AU" sz="2954" dirty="0"/>
              <a:t>Cost Leadership</a:t>
            </a:r>
            <a:br>
              <a:rPr lang="en-AU" sz="2954" dirty="0"/>
            </a:br>
            <a:r>
              <a:rPr lang="en-AU" sz="2954" dirty="0"/>
              <a:t>Threat of New Entrants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AU" sz="923" dirty="0"/>
          </a:p>
          <a:p>
            <a:pPr>
              <a:buFont typeface="Wingdings" pitchFamily="2" charset="2"/>
              <a:buChar char="§"/>
            </a:pPr>
            <a:endParaRPr lang="en-AU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AU" sz="1846" dirty="0"/>
              <a:t>The cost leader is well positioned to</a:t>
            </a:r>
          </a:p>
          <a:p>
            <a:pPr>
              <a:buFont typeface="Wingdings" pitchFamily="2" charset="2"/>
              <a:buChar char="§"/>
            </a:pPr>
            <a:endParaRPr lang="en-AU" sz="462" dirty="0"/>
          </a:p>
          <a:p>
            <a:pPr marL="316531" lvl="1" indent="-316531">
              <a:buClr>
                <a:schemeClr val="accent2"/>
              </a:buClr>
              <a:buNone/>
            </a:pPr>
            <a:r>
              <a:rPr lang="en-AU" dirty="0" smtClean="0"/>
              <a:t>		</a:t>
            </a:r>
            <a:r>
              <a:rPr lang="en-AU" sz="1846" dirty="0"/>
              <a:t>- </a:t>
            </a:r>
            <a:r>
              <a:rPr lang="en-US" sz="1846" dirty="0"/>
              <a:t>make investments to be the first to create substitutes</a:t>
            </a:r>
          </a:p>
          <a:p>
            <a:pPr marL="316531" lvl="1" indent="-316531">
              <a:buClr>
                <a:schemeClr val="accent2"/>
              </a:buClr>
              <a:buNone/>
            </a:pPr>
            <a:endParaRPr lang="en-US" sz="462" dirty="0"/>
          </a:p>
          <a:p>
            <a:pPr marL="316531" lvl="1" indent="-316531">
              <a:buClr>
                <a:schemeClr val="accent2"/>
              </a:buClr>
              <a:buNone/>
            </a:pPr>
            <a:r>
              <a:rPr lang="en-US" sz="1846" dirty="0"/>
              <a:t>		- buy patents developed by potential substitutes</a:t>
            </a:r>
          </a:p>
          <a:p>
            <a:pPr marL="316531" lvl="1" indent="-316531">
              <a:buClr>
                <a:schemeClr val="accent2"/>
              </a:buClr>
              <a:buNone/>
            </a:pPr>
            <a:endParaRPr lang="en-US" sz="462" dirty="0"/>
          </a:p>
          <a:p>
            <a:pPr marL="316531" lvl="1" indent="-316531">
              <a:buClr>
                <a:schemeClr val="accent2"/>
              </a:buClr>
              <a:buNone/>
            </a:pPr>
            <a:r>
              <a:rPr lang="en-US" sz="1846" dirty="0"/>
              <a:t>		- lower prices in order to maintain value position</a:t>
            </a:r>
          </a:p>
          <a:p>
            <a:pPr marL="316531" lvl="1" indent="-316531">
              <a:buClr>
                <a:schemeClr val="accent2"/>
              </a:buClr>
              <a:buNone/>
            </a:pPr>
            <a:endParaRPr lang="en-US" sz="462" dirty="0"/>
          </a:p>
          <a:p>
            <a:pPr marL="316531" lvl="1" indent="-316531">
              <a:buClr>
                <a:schemeClr val="accent2"/>
              </a:buClr>
              <a:buNone/>
            </a:pPr>
            <a:r>
              <a:rPr lang="en-US" sz="1846" dirty="0"/>
              <a:t>		- be more flexible than its differentiated competitors.</a:t>
            </a:r>
          </a:p>
          <a:p>
            <a:pPr marL="316531" lvl="1" indent="-316531">
              <a:buClr>
                <a:schemeClr val="accent2"/>
              </a:buClr>
              <a:buNone/>
            </a:pPr>
            <a:endParaRPr lang="en-US" sz="1846" dirty="0"/>
          </a:p>
          <a:p>
            <a:pPr marL="316531" lvl="1" indent="-316531">
              <a:buClr>
                <a:schemeClr val="accent2"/>
              </a:buClr>
              <a:buNone/>
            </a:pPr>
            <a:endParaRPr lang="en-US" sz="1846" dirty="0"/>
          </a:p>
          <a:p>
            <a:pPr>
              <a:buNone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976" y="455603"/>
            <a:ext cx="7772400" cy="533921"/>
          </a:xfrm>
        </p:spPr>
        <p:txBody>
          <a:bodyPr>
            <a:noAutofit/>
          </a:bodyPr>
          <a:lstStyle/>
          <a:p>
            <a:r>
              <a:rPr lang="en-AU" sz="2954" dirty="0"/>
              <a:t>Cost Leadership</a:t>
            </a:r>
            <a:br>
              <a:rPr lang="en-AU" sz="2954" dirty="0"/>
            </a:br>
            <a:r>
              <a:rPr lang="en-AU" sz="2954" dirty="0"/>
              <a:t>Threat of Substitutes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1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US" sz="923" dirty="0"/>
          </a:p>
          <a:p>
            <a:pPr>
              <a:buFont typeface="Wingdings" pitchFamily="2" charset="2"/>
              <a:buChar char="§"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Obsolescence</a:t>
            </a:r>
            <a:r>
              <a:rPr lang="en-US" sz="1846" b="1" dirty="0"/>
              <a:t> </a:t>
            </a:r>
            <a:r>
              <a:rPr lang="en-US" sz="1846" dirty="0"/>
              <a:t>– processes used to produce and distribute goods and services may become obsolete because of competitors’ innovations.</a:t>
            </a:r>
          </a:p>
          <a:p>
            <a:pPr>
              <a:buClr>
                <a:srgbClr val="0070C0"/>
              </a:buClr>
              <a:buNone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Cost reductions – too much focus on cost reductions may occur at expense of customers’ perceptions of differentiation.</a:t>
            </a:r>
          </a:p>
          <a:p>
            <a:pPr>
              <a:buClr>
                <a:srgbClr val="0070C0"/>
              </a:buClr>
              <a:buNone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Imitation – competitors, using their own core competencies, may successfully imitate the cost leader’s strategy.</a:t>
            </a:r>
            <a:endParaRPr lang="en-AU" sz="1846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976" y="569755"/>
            <a:ext cx="7772400" cy="533921"/>
          </a:xfrm>
        </p:spPr>
        <p:txBody>
          <a:bodyPr>
            <a:noAutofit/>
          </a:bodyPr>
          <a:lstStyle/>
          <a:p>
            <a:r>
              <a:rPr lang="en-AU" sz="2954" dirty="0"/>
              <a:t>Cost Leadership</a:t>
            </a:r>
            <a:br>
              <a:rPr lang="en-AU" sz="2954" dirty="0"/>
            </a:br>
            <a:r>
              <a:rPr lang="en-AU" sz="2954" dirty="0"/>
              <a:t>Competitive Risks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64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AU" sz="923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AU" sz="1846" dirty="0"/>
              <a:t>An integrated set of actions taken to produce goods or services – </a:t>
            </a:r>
            <a:r>
              <a:rPr lang="en-US" sz="1846" dirty="0"/>
              <a:t>at an </a:t>
            </a:r>
            <a:r>
              <a:rPr lang="en-US" sz="1846" i="1" dirty="0">
                <a:solidFill>
                  <a:srgbClr val="00B0F0"/>
                </a:solidFill>
              </a:rPr>
              <a:t>acceptable cost </a:t>
            </a:r>
            <a:r>
              <a:rPr lang="en-US" sz="1846" dirty="0"/>
              <a:t>– that customers perceive as being </a:t>
            </a:r>
            <a:r>
              <a:rPr lang="en-US" sz="1846" i="1" dirty="0">
                <a:solidFill>
                  <a:srgbClr val="00B0F0"/>
                </a:solidFill>
              </a:rPr>
              <a:t>different</a:t>
            </a:r>
            <a:r>
              <a:rPr lang="en-US" sz="1846" dirty="0"/>
              <a:t> in ways that are important to them. (Hanson, 2014 p.115)</a:t>
            </a:r>
          </a:p>
          <a:p>
            <a:pPr>
              <a:buClr>
                <a:srgbClr val="0070C0"/>
              </a:buClr>
              <a:buNone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Focus is on </a:t>
            </a:r>
            <a:r>
              <a:rPr lang="en-AU" sz="1846" i="1" dirty="0" smtClean="0">
                <a:solidFill>
                  <a:srgbClr val="00B0F0"/>
                </a:solidFill>
              </a:rPr>
              <a:t>non-standardised</a:t>
            </a:r>
            <a:r>
              <a:rPr lang="en-US" sz="1846" dirty="0" smtClean="0"/>
              <a:t> </a:t>
            </a:r>
            <a:r>
              <a:rPr lang="en-US" sz="1846" dirty="0"/>
              <a:t>products.</a:t>
            </a: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It’s an appropriate strategy when customers value differentiated features </a:t>
            </a:r>
            <a:r>
              <a:rPr lang="en-US" sz="1846" i="1" dirty="0">
                <a:solidFill>
                  <a:srgbClr val="00B0F0"/>
                </a:solidFill>
              </a:rPr>
              <a:t>more</a:t>
            </a:r>
            <a:r>
              <a:rPr lang="en-US" sz="1846" dirty="0"/>
              <a:t> than they value low cost.</a:t>
            </a: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Firms must still be able to produce differentiated products at </a:t>
            </a:r>
            <a:r>
              <a:rPr lang="en-US" sz="1846" i="1" dirty="0">
                <a:solidFill>
                  <a:srgbClr val="00B0F0"/>
                </a:solidFill>
              </a:rPr>
              <a:t>competitive costs</a:t>
            </a:r>
            <a:r>
              <a:rPr lang="en-US" sz="1846" dirty="0"/>
              <a:t> to reduce upward pressure on the price that customers pay.</a:t>
            </a: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Apple and Mercedes Benz.</a:t>
            </a:r>
            <a:endParaRPr lang="en-AU" sz="1846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954" dirty="0"/>
              <a:t>Differentiation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6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6"/>
            <a:ext cx="8229600" cy="564721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§"/>
            </a:pPr>
            <a:endParaRPr lang="en-US" sz="923" dirty="0"/>
          </a:p>
          <a:p>
            <a:pPr>
              <a:lnSpc>
                <a:spcPct val="11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Firms seek to be different from competitors on as many dimensions </a:t>
            </a:r>
            <a:r>
              <a:rPr lang="en-US" sz="1846" dirty="0" smtClean="0"/>
              <a:t>as </a:t>
            </a:r>
            <a:r>
              <a:rPr lang="en-US" sz="1846" dirty="0"/>
              <a:t>possible.</a:t>
            </a:r>
          </a:p>
          <a:p>
            <a:pPr>
              <a:lnSpc>
                <a:spcPct val="110000"/>
              </a:lnSpc>
              <a:buClr>
                <a:srgbClr val="0070C0"/>
              </a:buClr>
              <a:buNone/>
            </a:pPr>
            <a:endParaRPr lang="en-US" sz="1846" dirty="0"/>
          </a:p>
          <a:p>
            <a:pPr lvl="0">
              <a:lnSpc>
                <a:spcPct val="11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Differentiation </a:t>
            </a:r>
            <a:r>
              <a:rPr lang="en-US" sz="1846" dirty="0" smtClean="0"/>
              <a:t>approaches:</a:t>
            </a:r>
            <a:endParaRPr lang="en-AU" sz="1846" dirty="0"/>
          </a:p>
          <a:p>
            <a:pPr lvl="0">
              <a:lnSpc>
                <a:spcPct val="110000"/>
              </a:lnSpc>
              <a:buFont typeface="Wingdings" pitchFamily="2" charset="2"/>
              <a:buChar char="§"/>
            </a:pPr>
            <a:endParaRPr lang="en-AU" sz="923" dirty="0"/>
          </a:p>
          <a:p>
            <a:pPr>
              <a:lnSpc>
                <a:spcPct val="110000"/>
              </a:lnSpc>
              <a:buNone/>
            </a:pPr>
            <a:r>
              <a:rPr lang="en-AU" sz="1846" dirty="0"/>
              <a:t>		- </a:t>
            </a:r>
            <a:r>
              <a:rPr lang="en-US" sz="1846" dirty="0"/>
              <a:t>unusual features.</a:t>
            </a:r>
          </a:p>
          <a:p>
            <a:pPr>
              <a:lnSpc>
                <a:spcPct val="110000"/>
              </a:lnSpc>
              <a:buNone/>
            </a:pPr>
            <a:r>
              <a:rPr lang="en-US" sz="1846" dirty="0"/>
              <a:t>		- responsive customer service.</a:t>
            </a:r>
          </a:p>
          <a:p>
            <a:pPr>
              <a:lnSpc>
                <a:spcPct val="110000"/>
              </a:lnSpc>
              <a:buNone/>
            </a:pPr>
            <a:r>
              <a:rPr lang="en-US" sz="1846" dirty="0"/>
              <a:t>		- </a:t>
            </a:r>
            <a:r>
              <a:rPr lang="en-US" sz="1846" dirty="0" smtClean="0"/>
              <a:t>rapid </a:t>
            </a:r>
            <a:r>
              <a:rPr lang="en-US" sz="1846" dirty="0"/>
              <a:t>product innovations.</a:t>
            </a:r>
          </a:p>
          <a:p>
            <a:pPr>
              <a:lnSpc>
                <a:spcPct val="110000"/>
              </a:lnSpc>
              <a:buNone/>
            </a:pPr>
            <a:r>
              <a:rPr lang="en-US" sz="1846" dirty="0"/>
              <a:t>		- technological leadership.</a:t>
            </a:r>
          </a:p>
          <a:p>
            <a:pPr>
              <a:lnSpc>
                <a:spcPct val="110000"/>
              </a:lnSpc>
              <a:buNone/>
            </a:pPr>
            <a:r>
              <a:rPr lang="en-US" sz="1846" dirty="0"/>
              <a:t>		- perceived prestige and status.</a:t>
            </a:r>
          </a:p>
          <a:p>
            <a:pPr>
              <a:lnSpc>
                <a:spcPct val="110000"/>
              </a:lnSpc>
              <a:buNone/>
            </a:pPr>
            <a:r>
              <a:rPr lang="en-US" sz="1846" dirty="0"/>
              <a:t>		- different tastes.</a:t>
            </a:r>
          </a:p>
          <a:p>
            <a:pPr>
              <a:lnSpc>
                <a:spcPct val="110000"/>
              </a:lnSpc>
              <a:buNone/>
            </a:pPr>
            <a:r>
              <a:rPr lang="en-US" sz="1846" dirty="0"/>
              <a:t>		- engineering design and performance.</a:t>
            </a:r>
          </a:p>
          <a:p>
            <a:pPr lvl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954" dirty="0"/>
              <a:t>Differentiation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48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US" sz="923" dirty="0"/>
          </a:p>
          <a:p>
            <a:pPr>
              <a:buFont typeface="Wingdings" pitchFamily="2" charset="2"/>
              <a:buChar char="§"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Whereas cost leadership targets a specific industry, differentiation creates value by </a:t>
            </a:r>
            <a:r>
              <a:rPr lang="en-US" sz="1846" i="1" dirty="0">
                <a:solidFill>
                  <a:srgbClr val="00B0F0"/>
                </a:solidFill>
              </a:rPr>
              <a:t>distinguishing</a:t>
            </a:r>
            <a:r>
              <a:rPr lang="en-US" sz="1846" dirty="0"/>
              <a:t> products and services.</a:t>
            </a:r>
          </a:p>
          <a:p>
            <a:pPr>
              <a:buClr>
                <a:srgbClr val="0070C0"/>
              </a:buClr>
              <a:buNone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A firm must consistently </a:t>
            </a:r>
            <a:r>
              <a:rPr lang="en-US" sz="1846" i="1" dirty="0">
                <a:solidFill>
                  <a:srgbClr val="00B0F0"/>
                </a:solidFill>
              </a:rPr>
              <a:t>upgrade</a:t>
            </a:r>
            <a:r>
              <a:rPr lang="en-US" sz="1846" dirty="0"/>
              <a:t> differentiated features that customers value and/or create new valuable features (innovate) without significant cost increases.</a:t>
            </a:r>
          </a:p>
          <a:p>
            <a:pPr>
              <a:buClr>
                <a:srgbClr val="0070C0"/>
              </a:buClr>
              <a:buNone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Creating value can promote </a:t>
            </a:r>
            <a:r>
              <a:rPr lang="en-US" sz="1846" i="1" dirty="0">
                <a:solidFill>
                  <a:srgbClr val="00B0F0"/>
                </a:solidFill>
              </a:rPr>
              <a:t>sustainability</a:t>
            </a:r>
            <a:r>
              <a:rPr lang="en-US" sz="1846" dirty="0"/>
              <a:t> through</a:t>
            </a:r>
          </a:p>
          <a:p>
            <a:pPr>
              <a:buNone/>
            </a:pPr>
            <a:endParaRPr lang="en-US" sz="1200" dirty="0"/>
          </a:p>
          <a:p>
            <a:pPr marL="316531" lvl="4" indent="-316531">
              <a:buClr>
                <a:schemeClr val="accent2"/>
              </a:buClr>
              <a:buNone/>
            </a:pPr>
            <a:r>
              <a:rPr lang="en-US" sz="2000" dirty="0" smtClean="0"/>
              <a:t>		- customer perceptions of distinctiveness.</a:t>
            </a:r>
          </a:p>
          <a:p>
            <a:pPr marL="316531" lvl="4" indent="-316531">
              <a:buClr>
                <a:schemeClr val="accent2"/>
              </a:buClr>
              <a:buNone/>
            </a:pPr>
            <a:endParaRPr lang="en-US" sz="900" dirty="0"/>
          </a:p>
          <a:p>
            <a:pPr marL="316531" lvl="4" indent="-316531">
              <a:buClr>
                <a:schemeClr val="accent2"/>
              </a:buClr>
              <a:buNone/>
            </a:pPr>
            <a:r>
              <a:rPr lang="en-US" sz="2000" dirty="0" smtClean="0"/>
              <a:t>		- customer reluctance to switch to non-distinctive products.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AU" sz="2954" dirty="0"/>
              <a:t>Differentiation Strategy</a:t>
            </a:r>
            <a:br>
              <a:rPr lang="en-AU" sz="2954" dirty="0"/>
            </a:br>
            <a:r>
              <a:rPr lang="en-AU" sz="2954" dirty="0"/>
              <a:t>Value Creating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38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122"/>
            <a:ext cx="8368811" cy="417781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en-US" sz="923" dirty="0"/>
          </a:p>
          <a:p>
            <a:pPr>
              <a:buFont typeface="Wingdings" pitchFamily="2" charset="2"/>
              <a:buChar char="§"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The relationship between brand loyalty and price sensitivity insulates a firm from competitive rivalry.</a:t>
            </a:r>
          </a:p>
          <a:p>
            <a:pPr>
              <a:buClr>
                <a:srgbClr val="0070C0"/>
              </a:buClr>
              <a:buNone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Reputation can also sustain the competitive advantage of firms following a differentiation strategy.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AU" sz="2954" dirty="0"/>
              <a:t>Differentiation Strategy</a:t>
            </a:r>
            <a:br>
              <a:rPr lang="en-AU" sz="2954" dirty="0"/>
            </a:br>
            <a:r>
              <a:rPr lang="en-AU" sz="2954" dirty="0"/>
              <a:t>Rivalry With Existing Competitors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9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US" sz="923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The differentiation strategy can mitigate buyers’ power because well differentiated products reduce customer sensitivity to price increases.</a:t>
            </a: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Customers are willing to accept a price increase when a product satisfies their perceived unique needs, as long as they do not think that an acceptable product alternative exists.</a:t>
            </a:r>
            <a:endParaRPr lang="en-AU" sz="1846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AU" sz="2954" dirty="0"/>
              <a:t>Differentiation Strategy</a:t>
            </a:r>
            <a:br>
              <a:rPr lang="en-AU" sz="2954" dirty="0"/>
            </a:br>
            <a:r>
              <a:rPr lang="en-AU" sz="2954" dirty="0"/>
              <a:t>Bargaining Power of Buyers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3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US" sz="923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The differentiation strategy can mitigate suppliers’ power by absorbing price increases due to higher margins from high-quality components.</a:t>
            </a:r>
          </a:p>
          <a:p>
            <a:pPr>
              <a:buClr>
                <a:srgbClr val="0070C0"/>
              </a:buClr>
              <a:buNone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Alternatively, considering buyers’ relative insensitivity to price increases and their brand loyalty, firms may pass along higher supplier prices to the buyer.</a:t>
            </a:r>
            <a:endParaRPr lang="en-AU" sz="1846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AU" sz="2954" dirty="0"/>
              <a:t>Differentiation Strategy</a:t>
            </a:r>
            <a:br>
              <a:rPr lang="en-AU" sz="2954" dirty="0"/>
            </a:br>
            <a:r>
              <a:rPr lang="en-AU" sz="2954" dirty="0"/>
              <a:t>Bargaining Power of Suppliers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3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6"/>
            <a:ext cx="8229600" cy="513182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§"/>
            </a:pPr>
            <a:endParaRPr lang="en-AU" sz="1200" dirty="0"/>
          </a:p>
          <a:p>
            <a:pPr>
              <a:lnSpc>
                <a:spcPct val="12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US" dirty="0"/>
              <a:t>An </a:t>
            </a:r>
            <a:r>
              <a:rPr lang="en-US" i="1" dirty="0">
                <a:solidFill>
                  <a:srgbClr val="00B0F0"/>
                </a:solidFill>
              </a:rPr>
              <a:t>integrated</a:t>
            </a:r>
            <a:r>
              <a:rPr lang="en-US" dirty="0"/>
              <a:t> and </a:t>
            </a:r>
            <a:r>
              <a:rPr lang="en-US" i="1" dirty="0">
                <a:solidFill>
                  <a:srgbClr val="00B0F0"/>
                </a:solidFill>
              </a:rPr>
              <a:t>coordinated</a:t>
            </a:r>
            <a:r>
              <a:rPr lang="en-US" dirty="0"/>
              <a:t> set of </a:t>
            </a:r>
            <a:r>
              <a:rPr lang="en-US" i="1" dirty="0">
                <a:solidFill>
                  <a:srgbClr val="00B0F0"/>
                </a:solidFill>
              </a:rPr>
              <a:t>commitments</a:t>
            </a:r>
            <a:r>
              <a:rPr lang="en-US" dirty="0"/>
              <a:t> and </a:t>
            </a:r>
            <a:r>
              <a:rPr lang="en-US" i="1" dirty="0">
                <a:solidFill>
                  <a:srgbClr val="00B0F0"/>
                </a:solidFill>
              </a:rPr>
              <a:t>actions</a:t>
            </a:r>
            <a:r>
              <a:rPr lang="en-US" dirty="0"/>
              <a:t> a firm uses to gain a competitive advantage by exploiting core competencies in </a:t>
            </a:r>
            <a:r>
              <a:rPr lang="en-US" i="1" dirty="0">
                <a:solidFill>
                  <a:srgbClr val="00B0F0"/>
                </a:solidFill>
              </a:rPr>
              <a:t>specific product markets</a:t>
            </a:r>
            <a:r>
              <a:rPr lang="en-US" dirty="0"/>
              <a:t>. </a:t>
            </a:r>
            <a:r>
              <a:rPr lang="en-AU" dirty="0"/>
              <a:t>(Hanson, 2014 5</a:t>
            </a:r>
            <a:r>
              <a:rPr lang="en-AU" baseline="30000" dirty="0"/>
              <a:t>th</a:t>
            </a:r>
            <a:r>
              <a:rPr lang="en-AU" dirty="0"/>
              <a:t> Edition)</a:t>
            </a:r>
            <a:endParaRPr lang="en-US" dirty="0"/>
          </a:p>
          <a:p>
            <a:pPr>
              <a:lnSpc>
                <a:spcPct val="12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AU" dirty="0"/>
          </a:p>
          <a:p>
            <a:pPr>
              <a:lnSpc>
                <a:spcPct val="12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AU" dirty="0"/>
              <a:t>The </a:t>
            </a:r>
            <a:r>
              <a:rPr lang="en-AU" i="1" dirty="0">
                <a:solidFill>
                  <a:srgbClr val="00B0F0"/>
                </a:solidFill>
              </a:rPr>
              <a:t>choices</a:t>
            </a:r>
            <a:r>
              <a:rPr lang="en-AU" dirty="0"/>
              <a:t> the firm has made about how it intends to compete in </a:t>
            </a:r>
            <a:r>
              <a:rPr lang="en-AU" i="1" dirty="0">
                <a:solidFill>
                  <a:srgbClr val="00B0F0"/>
                </a:solidFill>
              </a:rPr>
              <a:t>individual product markets</a:t>
            </a:r>
            <a:r>
              <a:rPr lang="en-AU" dirty="0"/>
              <a:t>. (Hanson, 2014 5</a:t>
            </a:r>
            <a:r>
              <a:rPr lang="en-AU" baseline="30000" dirty="0"/>
              <a:t>th</a:t>
            </a:r>
            <a:r>
              <a:rPr lang="en-AU" dirty="0"/>
              <a:t> Edition)</a:t>
            </a:r>
          </a:p>
          <a:p>
            <a:pPr>
              <a:lnSpc>
                <a:spcPct val="120000"/>
              </a:lnSpc>
              <a:buClr>
                <a:srgbClr val="0070C0"/>
              </a:buClr>
              <a:buNone/>
            </a:pPr>
            <a:endParaRPr lang="en-US" dirty="0"/>
          </a:p>
          <a:p>
            <a:pPr>
              <a:lnSpc>
                <a:spcPct val="12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US" dirty="0"/>
              <a:t>Business-level strategy choices matter because </a:t>
            </a:r>
            <a:r>
              <a:rPr lang="en-US" i="1" dirty="0">
                <a:solidFill>
                  <a:srgbClr val="00B0F0"/>
                </a:solidFill>
              </a:rPr>
              <a:t>long-term performance </a:t>
            </a:r>
            <a:r>
              <a:rPr lang="en-US" dirty="0"/>
              <a:t>is linked to a firm’s strategies.</a:t>
            </a:r>
          </a:p>
          <a:p>
            <a:pPr>
              <a:lnSpc>
                <a:spcPct val="12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AU" dirty="0"/>
          </a:p>
          <a:p>
            <a:pPr>
              <a:lnSpc>
                <a:spcPct val="12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US" dirty="0"/>
              <a:t>Every firm must form and use a business-level strategy for </a:t>
            </a:r>
            <a:r>
              <a:rPr lang="en-US" i="1" dirty="0">
                <a:solidFill>
                  <a:srgbClr val="00B0F0"/>
                </a:solidFill>
              </a:rPr>
              <a:t>each one </a:t>
            </a:r>
            <a:r>
              <a:rPr lang="en-US" dirty="0"/>
              <a:t>of its businesses.</a:t>
            </a:r>
          </a:p>
          <a:p>
            <a:pPr>
              <a:lnSpc>
                <a:spcPct val="12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AU" dirty="0"/>
          </a:p>
          <a:p>
            <a:pPr>
              <a:lnSpc>
                <a:spcPct val="12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US" dirty="0"/>
              <a:t>It is the </a:t>
            </a:r>
            <a:r>
              <a:rPr lang="en-US" i="1" dirty="0">
                <a:solidFill>
                  <a:srgbClr val="00B0F0"/>
                </a:solidFill>
              </a:rPr>
              <a:t>core</a:t>
            </a:r>
            <a:r>
              <a:rPr lang="en-US" i="1" dirty="0"/>
              <a:t> </a:t>
            </a:r>
            <a:r>
              <a:rPr lang="en-US" dirty="0"/>
              <a:t>strategy.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954" dirty="0"/>
              <a:t>Business Level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7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US" sz="923" dirty="0"/>
          </a:p>
          <a:p>
            <a:pPr>
              <a:buFont typeface="Wingdings" pitchFamily="2" charset="2"/>
              <a:buChar char="§"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There are substantial barriers to potential entrants</a:t>
            </a:r>
          </a:p>
          <a:p>
            <a:pPr>
              <a:buFont typeface="Wingdings" pitchFamily="2" charset="2"/>
              <a:buChar char="§"/>
            </a:pPr>
            <a:endParaRPr lang="en-US" sz="462" dirty="0"/>
          </a:p>
          <a:p>
            <a:pPr marL="316531" lvl="1" indent="-316531">
              <a:buClr>
                <a:schemeClr val="accent2"/>
              </a:buClr>
              <a:buNone/>
            </a:pPr>
            <a:r>
              <a:rPr lang="en-US" dirty="0" smtClean="0"/>
              <a:t>		</a:t>
            </a:r>
            <a:r>
              <a:rPr lang="en-US" sz="1846" dirty="0"/>
              <a:t>- customer loyalty and the need to overcome the uniqueness of a 			  differentiated product.</a:t>
            </a:r>
          </a:p>
          <a:p>
            <a:pPr marL="316531" lvl="1" indent="-316531">
              <a:buClr>
                <a:schemeClr val="accent2"/>
              </a:buClr>
              <a:buNone/>
            </a:pPr>
            <a:endParaRPr lang="en-US" sz="462" dirty="0"/>
          </a:p>
          <a:p>
            <a:pPr marL="316531" lvl="1" indent="-316531">
              <a:buClr>
                <a:schemeClr val="accent2"/>
              </a:buClr>
              <a:buNone/>
            </a:pPr>
            <a:r>
              <a:rPr lang="en-US" sz="1846" dirty="0"/>
              <a:t>		- the need for new products to surpass proven products.</a:t>
            </a:r>
          </a:p>
          <a:p>
            <a:pPr marL="316531" lvl="1" indent="-316531">
              <a:buClr>
                <a:schemeClr val="accent2"/>
              </a:buClr>
              <a:buNone/>
            </a:pPr>
            <a:endParaRPr lang="en-US" sz="462" dirty="0"/>
          </a:p>
          <a:p>
            <a:pPr marL="316531" lvl="1" indent="-316531">
              <a:buClr>
                <a:schemeClr val="accent2"/>
              </a:buClr>
              <a:buNone/>
            </a:pPr>
            <a:r>
              <a:rPr lang="en-US" sz="1846" dirty="0"/>
              <a:t>		- the need for new products to be at least equal to the performance of 	  	  proven products, but offered at lower prices.</a:t>
            </a:r>
          </a:p>
          <a:p>
            <a:pPr>
              <a:buNone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AU" sz="2954" dirty="0"/>
              <a:t>Differentiation Strategy</a:t>
            </a:r>
            <a:br>
              <a:rPr lang="en-AU" sz="2954" dirty="0"/>
            </a:br>
            <a:r>
              <a:rPr lang="en-AU" sz="2954" dirty="0"/>
              <a:t>Threat of New Entrants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1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endParaRPr lang="en-US" sz="923" dirty="0"/>
          </a:p>
          <a:p>
            <a:pPr>
              <a:buFont typeface="Wingdings" pitchFamily="2" charset="2"/>
              <a:buChar char="§"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Products must be well positioned relative to substitutes because brand loyalty to a differentiated product tends to reduce</a:t>
            </a:r>
          </a:p>
          <a:p>
            <a:pPr>
              <a:buFont typeface="Wingdings" pitchFamily="2" charset="2"/>
              <a:buChar char="§"/>
            </a:pPr>
            <a:endParaRPr lang="en-US" sz="462" dirty="0"/>
          </a:p>
          <a:p>
            <a:pPr marL="316531" lvl="2" indent="-316531">
              <a:buClr>
                <a:schemeClr val="accent2"/>
              </a:buClr>
              <a:buNone/>
            </a:pPr>
            <a:r>
              <a:rPr lang="en-US" dirty="0" smtClean="0"/>
              <a:t>		</a:t>
            </a:r>
            <a:r>
              <a:rPr lang="en-US" sz="1846" dirty="0"/>
              <a:t>- customers’ testing of new products</a:t>
            </a:r>
          </a:p>
          <a:p>
            <a:pPr marL="316531" lvl="2" indent="-316531">
              <a:buClr>
                <a:schemeClr val="accent2"/>
              </a:buClr>
              <a:buNone/>
            </a:pPr>
            <a:endParaRPr lang="en-US" sz="462" dirty="0"/>
          </a:p>
          <a:p>
            <a:pPr marL="316531" lvl="2" indent="-316531">
              <a:buClr>
                <a:schemeClr val="accent2"/>
              </a:buClr>
              <a:buNone/>
            </a:pPr>
            <a:r>
              <a:rPr lang="en-US" sz="1846" dirty="0"/>
              <a:t>		- switching brands.</a:t>
            </a:r>
          </a:p>
          <a:p>
            <a:pPr marL="316531" lvl="2" indent="-316531">
              <a:buClr>
                <a:schemeClr val="accent2"/>
              </a:buClr>
              <a:buNone/>
            </a:pPr>
            <a:endParaRPr lang="en-US" sz="923" dirty="0"/>
          </a:p>
          <a:p>
            <a:pPr marL="316531" lvl="2" indent="-316531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The price differential between the differentiator’s and the cost leader’s products becomes too large.</a:t>
            </a:r>
          </a:p>
          <a:p>
            <a:pPr marL="316531" lvl="2" indent="-316531">
              <a:buClr>
                <a:srgbClr val="0070C0"/>
              </a:buClr>
              <a:buFont typeface="Wingdings" pitchFamily="2" charset="2"/>
              <a:buChar char="§"/>
            </a:pPr>
            <a:endParaRPr lang="en-US" sz="923" dirty="0"/>
          </a:p>
          <a:p>
            <a:pPr marL="316531" lvl="2" indent="-316531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Value diminishment occurs when differentiation ceases to provide value for which customers are willing to pay.</a:t>
            </a:r>
          </a:p>
          <a:p>
            <a:pPr marL="316531" lvl="2" indent="-316531">
              <a:buClr>
                <a:srgbClr val="0070C0"/>
              </a:buClr>
              <a:buFont typeface="Wingdings" pitchFamily="2" charset="2"/>
              <a:buChar char="§"/>
            </a:pPr>
            <a:endParaRPr lang="en-US" sz="923" dirty="0"/>
          </a:p>
          <a:p>
            <a:pPr marL="316531" lvl="2" indent="-316531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Experience</a:t>
            </a:r>
            <a:r>
              <a:rPr lang="en-US" sz="1846" b="1" dirty="0"/>
              <a:t> </a:t>
            </a:r>
            <a:r>
              <a:rPr lang="en-US" sz="1846" dirty="0"/>
              <a:t>narrows customers’ perceptions of the value of differentiated features.</a:t>
            </a:r>
          </a:p>
          <a:p>
            <a:pPr marL="316531" lvl="2" indent="-316531">
              <a:buClr>
                <a:srgbClr val="0070C0"/>
              </a:buClr>
              <a:buFont typeface="Wingdings" pitchFamily="2" charset="2"/>
              <a:buChar char="§"/>
            </a:pPr>
            <a:endParaRPr lang="en-US" sz="923" dirty="0"/>
          </a:p>
          <a:p>
            <a:pPr marL="316531" lvl="2" indent="-316531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Counterfeit</a:t>
            </a:r>
            <a:r>
              <a:rPr lang="en-US" sz="1846" b="1" dirty="0"/>
              <a:t> </a:t>
            </a:r>
            <a:r>
              <a:rPr lang="en-US" sz="1846" dirty="0"/>
              <a:t>goods replicate differentiated features of the firm’s products.</a:t>
            </a:r>
          </a:p>
          <a:p>
            <a:pPr marL="316531" lvl="2" indent="-316531">
              <a:buClr>
                <a:schemeClr val="accent2"/>
              </a:buClr>
              <a:buFont typeface="Wingdings" pitchFamily="2" charset="2"/>
              <a:buChar char="§"/>
            </a:pPr>
            <a:endParaRPr lang="en-US" sz="1846" dirty="0"/>
          </a:p>
          <a:p>
            <a:pPr marL="316531" lvl="2" indent="-316531">
              <a:buClr>
                <a:schemeClr val="accent2"/>
              </a:buClr>
              <a:buFont typeface="Wingdings" pitchFamily="2" charset="2"/>
              <a:buChar char="§"/>
            </a:pPr>
            <a:endParaRPr lang="en-US" sz="1846" dirty="0"/>
          </a:p>
          <a:p>
            <a:pPr marL="316531" lvl="2" indent="-316531">
              <a:buClr>
                <a:schemeClr val="accent2"/>
              </a:buClr>
              <a:buFont typeface="Wingdings" pitchFamily="2" charset="2"/>
              <a:buChar char="§"/>
            </a:pPr>
            <a:endParaRPr lang="en-US" sz="1846" dirty="0"/>
          </a:p>
          <a:p>
            <a:pPr marL="316531" lvl="2" indent="-316531">
              <a:buClr>
                <a:schemeClr val="accent2"/>
              </a:buClr>
              <a:buNone/>
            </a:pPr>
            <a:endParaRPr lang="en-US" sz="1846" dirty="0"/>
          </a:p>
          <a:p>
            <a:pPr marL="316531" lvl="2" indent="-316531">
              <a:buClr>
                <a:schemeClr val="accent2"/>
              </a:buClr>
              <a:buFont typeface="Wingdings" pitchFamily="2" charset="2"/>
              <a:buChar char="§"/>
            </a:pPr>
            <a:endParaRPr lang="en-US" sz="1846" dirty="0"/>
          </a:p>
          <a:p>
            <a:pPr>
              <a:buNone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AU" sz="2954" dirty="0"/>
              <a:t>Differentiation Strategy</a:t>
            </a:r>
            <a:br>
              <a:rPr lang="en-AU" sz="2954" dirty="0"/>
            </a:br>
            <a:r>
              <a:rPr lang="en-AU" sz="2954" dirty="0"/>
              <a:t>Threat of Substitutes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5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122"/>
            <a:ext cx="8686800" cy="417781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en-AU" sz="923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AU" sz="1846" dirty="0"/>
              <a:t>Focused strategies</a:t>
            </a:r>
          </a:p>
          <a:p>
            <a:pPr>
              <a:buFont typeface="Wingdings" pitchFamily="2" charset="2"/>
              <a:buChar char="§"/>
            </a:pPr>
            <a:endParaRPr lang="en-AU" sz="923" dirty="0"/>
          </a:p>
          <a:p>
            <a:pPr>
              <a:buNone/>
            </a:pPr>
            <a:r>
              <a:rPr lang="en-AU" sz="1846" dirty="0"/>
              <a:t>	</a:t>
            </a:r>
            <a:r>
              <a:rPr lang="en-US" sz="1846" dirty="0"/>
              <a:t>An integrated set of actions taken to produce goods or services that serve </a:t>
            </a:r>
            <a:r>
              <a:rPr lang="en-US" sz="1846" dirty="0" smtClean="0"/>
              <a:t>the </a:t>
            </a:r>
            <a:r>
              <a:rPr lang="en-US" sz="1846" dirty="0"/>
              <a:t>needs of a </a:t>
            </a:r>
            <a:r>
              <a:rPr lang="en-US" sz="1846" i="1" dirty="0">
                <a:solidFill>
                  <a:srgbClr val="00B0F0"/>
                </a:solidFill>
              </a:rPr>
              <a:t>particular competitive segment</a:t>
            </a:r>
            <a:r>
              <a:rPr lang="en-US" sz="1846" dirty="0"/>
              <a:t>. (Hanson, 2014 p.119)</a:t>
            </a:r>
          </a:p>
          <a:p>
            <a:pPr>
              <a:buNone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Target markets include</a:t>
            </a:r>
          </a:p>
          <a:p>
            <a:pPr>
              <a:buFont typeface="Wingdings" pitchFamily="2" charset="2"/>
              <a:buChar char="§"/>
            </a:pPr>
            <a:endParaRPr lang="en-US" sz="923" dirty="0"/>
          </a:p>
          <a:p>
            <a:pPr>
              <a:buNone/>
            </a:pPr>
            <a:r>
              <a:rPr lang="en-US" sz="1846" dirty="0"/>
              <a:t>		- a particular buyer group – younger or older customers.</a:t>
            </a:r>
          </a:p>
          <a:p>
            <a:pPr>
              <a:buNone/>
            </a:pPr>
            <a:endParaRPr lang="en-US" sz="462" dirty="0"/>
          </a:p>
          <a:p>
            <a:pPr>
              <a:buNone/>
            </a:pPr>
            <a:r>
              <a:rPr lang="en-US" sz="1846" dirty="0"/>
              <a:t>		- different segment of a product line – products for trade professionals   	 	  	  and the DIY market.</a:t>
            </a:r>
          </a:p>
          <a:p>
            <a:pPr>
              <a:buNone/>
            </a:pPr>
            <a:endParaRPr lang="en-US" sz="462" dirty="0"/>
          </a:p>
          <a:p>
            <a:pPr>
              <a:buNone/>
            </a:pPr>
            <a:r>
              <a:rPr lang="en-US" sz="1846" dirty="0"/>
              <a:t>		- different geographic market – another state or country.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954" dirty="0"/>
              <a:t>Focused Strategies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3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AU" sz="923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AU" sz="1846" dirty="0"/>
              <a:t>There are two types of focused strategies</a:t>
            </a:r>
          </a:p>
          <a:p>
            <a:pPr>
              <a:buFont typeface="Wingdings" pitchFamily="2" charset="2"/>
              <a:buChar char="§"/>
            </a:pPr>
            <a:endParaRPr lang="en-AU" sz="923" dirty="0"/>
          </a:p>
          <a:p>
            <a:pPr lvl="0">
              <a:buNone/>
            </a:pPr>
            <a:r>
              <a:rPr lang="en-AU" sz="1846" dirty="0"/>
              <a:t>		- </a:t>
            </a:r>
            <a:r>
              <a:rPr lang="en-US" sz="1846" dirty="0"/>
              <a:t>focused Cost Leadership strategy</a:t>
            </a:r>
          </a:p>
          <a:p>
            <a:pPr>
              <a:buNone/>
            </a:pPr>
            <a:endParaRPr lang="en-AU" sz="462" dirty="0"/>
          </a:p>
          <a:p>
            <a:pPr lvl="0">
              <a:buNone/>
            </a:pPr>
            <a:r>
              <a:rPr lang="en-AU" sz="1846" dirty="0"/>
              <a:t>		- </a:t>
            </a:r>
            <a:r>
              <a:rPr lang="en-US" sz="1846" dirty="0"/>
              <a:t>focused Differentiation strategy.</a:t>
            </a:r>
          </a:p>
          <a:p>
            <a:pPr>
              <a:buNone/>
            </a:pPr>
            <a:endParaRPr lang="en-AU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To implement a focus strategy, firms must be able to complete various value chain activities in a </a:t>
            </a:r>
            <a:r>
              <a:rPr lang="en-US" sz="1846" i="1" dirty="0">
                <a:solidFill>
                  <a:srgbClr val="00B0F0"/>
                </a:solidFill>
              </a:rPr>
              <a:t>competitively superior manner </a:t>
            </a:r>
            <a:r>
              <a:rPr lang="en-US" sz="1846" dirty="0"/>
              <a:t>in order to develop and sustain a competitive advantage and earn above-average returns.</a:t>
            </a:r>
            <a:endParaRPr lang="en-AU" sz="1846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954" dirty="0"/>
              <a:t>Focused Strategies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8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US" sz="923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A firm focuses on a niche market, adding value by leveraging value chain activities that allow value creation through the cost leadership strategy</a:t>
            </a:r>
          </a:p>
          <a:p>
            <a:pPr>
              <a:buFont typeface="Wingdings" pitchFamily="2" charset="2"/>
              <a:buChar char="§"/>
            </a:pPr>
            <a:endParaRPr lang="en-US" sz="923" dirty="0"/>
          </a:p>
          <a:p>
            <a:pPr marL="316531" lvl="1" indent="-316531">
              <a:buClr>
                <a:schemeClr val="accent2"/>
              </a:buClr>
              <a:buNone/>
            </a:pPr>
            <a:r>
              <a:rPr lang="en-US" sz="1846" dirty="0"/>
              <a:t>		- Competitive Advantage – low cost</a:t>
            </a:r>
          </a:p>
          <a:p>
            <a:pPr marL="316531" lvl="1" indent="-316531">
              <a:buClr>
                <a:schemeClr val="accent2"/>
              </a:buClr>
              <a:buNone/>
            </a:pPr>
            <a:endParaRPr lang="en-US" sz="462" dirty="0"/>
          </a:p>
          <a:p>
            <a:pPr marL="316531" lvl="1" indent="-316531">
              <a:buClr>
                <a:schemeClr val="accent2"/>
              </a:buClr>
              <a:buNone/>
            </a:pPr>
            <a:r>
              <a:rPr lang="en-US" sz="1846" dirty="0"/>
              <a:t>		- Competitive Scope – narrow industry segment.</a:t>
            </a:r>
          </a:p>
          <a:p>
            <a:pPr marL="316531" lvl="1" indent="-316531">
              <a:buClr>
                <a:schemeClr val="accent2"/>
              </a:buClr>
              <a:buNone/>
            </a:pPr>
            <a:endParaRPr lang="en-US" sz="1846" dirty="0"/>
          </a:p>
          <a:p>
            <a:pPr marL="316531" lvl="1" indent="-316531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IKEA.</a:t>
            </a:r>
          </a:p>
          <a:p>
            <a:pPr marL="316531" lvl="1" indent="-316531">
              <a:buClr>
                <a:schemeClr val="accent2"/>
              </a:buClr>
              <a:buNone/>
            </a:pPr>
            <a:endParaRPr lang="en-US" sz="1846" dirty="0"/>
          </a:p>
          <a:p>
            <a:pPr>
              <a:buNone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954" dirty="0"/>
              <a:t>Focused Cost Leadership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4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US" sz="923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The value chain may be </a:t>
            </a:r>
            <a:r>
              <a:rPr lang="en-AU" sz="1846" dirty="0" smtClean="0"/>
              <a:t>analysed</a:t>
            </a:r>
            <a:r>
              <a:rPr lang="en-US" sz="1846" dirty="0" smtClean="0"/>
              <a:t> </a:t>
            </a:r>
            <a:r>
              <a:rPr lang="en-US" sz="1846" dirty="0"/>
              <a:t>to determine if a firm is able to link the activities required to create value by using the focused differentiation strategy</a:t>
            </a:r>
          </a:p>
          <a:p>
            <a:pPr>
              <a:buFont typeface="Wingdings" pitchFamily="2" charset="2"/>
              <a:buChar char="§"/>
            </a:pPr>
            <a:endParaRPr lang="en-US" sz="923" dirty="0"/>
          </a:p>
          <a:p>
            <a:pPr>
              <a:buNone/>
            </a:pPr>
            <a:r>
              <a:rPr lang="en-US" sz="1846" dirty="0"/>
              <a:t>		- Competitive Advantage – differentiation</a:t>
            </a:r>
          </a:p>
          <a:p>
            <a:pPr>
              <a:buNone/>
            </a:pPr>
            <a:endParaRPr lang="en-US" sz="462" dirty="0"/>
          </a:p>
          <a:p>
            <a:pPr marL="316531" lvl="1" indent="-316531">
              <a:buClr>
                <a:schemeClr val="accent2"/>
              </a:buClr>
              <a:buNone/>
            </a:pPr>
            <a:r>
              <a:rPr lang="en-US" sz="1846" dirty="0"/>
              <a:t>		- Competitive Scope – narrow industry segment.</a:t>
            </a:r>
          </a:p>
          <a:p>
            <a:pPr marL="316531" lvl="1" indent="-316531">
              <a:buClr>
                <a:schemeClr val="accent2"/>
              </a:buClr>
              <a:buNone/>
            </a:pPr>
            <a:endParaRPr lang="en-US" sz="1846" dirty="0"/>
          </a:p>
          <a:p>
            <a:pPr marL="316531" lvl="1" indent="-316531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Dell.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954" dirty="0"/>
              <a:t>Focused Differentiation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6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US" sz="923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Large firms may overlook small niches.</a:t>
            </a:r>
          </a:p>
          <a:p>
            <a:pPr>
              <a:buClr>
                <a:srgbClr val="0070C0"/>
              </a:buClr>
              <a:buNone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A firm may lack the resources needed to compete in the broader market.</a:t>
            </a:r>
          </a:p>
          <a:p>
            <a:pPr>
              <a:buClr>
                <a:srgbClr val="0070C0"/>
              </a:buClr>
              <a:buNone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A firm is able to serve a narrow market segment more effectively than its larger industry-wide competitors can.</a:t>
            </a:r>
          </a:p>
          <a:p>
            <a:pPr>
              <a:buClr>
                <a:srgbClr val="0070C0"/>
              </a:buClr>
              <a:buNone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Focusing allows the firm to direct its resources to certain value chain activities to build competitive advantage.</a:t>
            </a:r>
            <a:endParaRPr lang="en-AU" sz="1846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954" dirty="0"/>
              <a:t>Focused Strategies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4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US" sz="923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 smtClean="0"/>
              <a:t>Out-focused</a:t>
            </a:r>
            <a:r>
              <a:rPr lang="en-US" sz="1846" b="1" dirty="0" smtClean="0"/>
              <a:t> </a:t>
            </a:r>
            <a:r>
              <a:rPr lang="en-US" sz="1846" dirty="0"/>
              <a:t>–</a:t>
            </a:r>
            <a:r>
              <a:rPr lang="en-US" sz="1846" b="1" dirty="0"/>
              <a:t> </a:t>
            </a:r>
            <a:r>
              <a:rPr lang="en-US" sz="1846" dirty="0"/>
              <a:t>a focusing firm may be </a:t>
            </a:r>
            <a:r>
              <a:rPr lang="en-US" sz="1846" dirty="0" smtClean="0"/>
              <a:t>out-focused </a:t>
            </a:r>
            <a:r>
              <a:rPr lang="en-US" sz="1846" dirty="0"/>
              <a:t>by its competitors.</a:t>
            </a:r>
          </a:p>
          <a:p>
            <a:pPr>
              <a:buClr>
                <a:srgbClr val="0070C0"/>
              </a:buClr>
              <a:buNone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Competition –</a:t>
            </a:r>
            <a:r>
              <a:rPr lang="en-US" sz="1846" b="1" dirty="0"/>
              <a:t> </a:t>
            </a:r>
            <a:r>
              <a:rPr lang="en-US" sz="1846" dirty="0"/>
              <a:t>a large competitor may decide that the market segment served by the focus strategy firm is attractive and worthy of competitive pursuit.</a:t>
            </a:r>
          </a:p>
          <a:p>
            <a:pPr>
              <a:buClr>
                <a:srgbClr val="0070C0"/>
              </a:buClr>
              <a:buNone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Changing preferences –</a:t>
            </a:r>
            <a:r>
              <a:rPr lang="en-US" sz="1846" b="1" dirty="0"/>
              <a:t> </a:t>
            </a:r>
            <a:r>
              <a:rPr lang="en-US" sz="1846" dirty="0"/>
              <a:t>customer preferences in the niche market may change to more closely resemble those of the broader market.</a:t>
            </a:r>
            <a:endParaRPr lang="en-AU" sz="1846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954" dirty="0"/>
              <a:t>Focus Strategies Competitive Risks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8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§"/>
            </a:pPr>
            <a:endParaRPr lang="en-US" sz="923" dirty="0"/>
          </a:p>
          <a:p>
            <a:pPr lvl="0">
              <a:buFont typeface="Wingdings" pitchFamily="2" charset="2"/>
              <a:buChar char="§"/>
            </a:pPr>
            <a:endParaRPr lang="en-US" sz="1846" dirty="0"/>
          </a:p>
          <a:p>
            <a:pPr lvl="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Efficiency – sources of low cost.</a:t>
            </a:r>
          </a:p>
          <a:p>
            <a:pPr>
              <a:buClr>
                <a:srgbClr val="0070C0"/>
              </a:buClr>
              <a:buNone/>
            </a:pPr>
            <a:endParaRPr lang="en-AU" sz="1846" dirty="0"/>
          </a:p>
          <a:p>
            <a:pPr lvl="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Differentiation – source of unique value.</a:t>
            </a:r>
          </a:p>
          <a:p>
            <a:pPr lvl="0">
              <a:buNone/>
            </a:pPr>
            <a:endParaRPr lang="en-US" sz="1846" dirty="0"/>
          </a:p>
          <a:p>
            <a:pPr marL="316531" lvl="1" indent="-316531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Efficiently produced products with differentiated attributes</a:t>
            </a:r>
          </a:p>
          <a:p>
            <a:pPr marL="316531" lvl="1" indent="-316531">
              <a:buNone/>
            </a:pPr>
            <a:endParaRPr lang="en-US" sz="923" dirty="0"/>
          </a:p>
          <a:p>
            <a:pPr marL="316531" lvl="1" indent="-316531">
              <a:buNone/>
            </a:pPr>
            <a:r>
              <a:rPr lang="en-US" sz="1846" dirty="0"/>
              <a:t>		- readily adapt to external environmental changes</a:t>
            </a:r>
          </a:p>
          <a:p>
            <a:pPr marL="316531" lvl="1" indent="-316531">
              <a:buNone/>
            </a:pPr>
            <a:endParaRPr lang="en-US" sz="462" dirty="0"/>
          </a:p>
          <a:p>
            <a:pPr marL="316531" lvl="1" indent="-316531">
              <a:buNone/>
            </a:pPr>
            <a:r>
              <a:rPr lang="en-US" sz="1846" dirty="0"/>
              <a:t>		- concentrate simultaneously on two sources of competitive </a:t>
            </a:r>
            <a:r>
              <a:rPr lang="en-US" sz="1846" dirty="0" smtClean="0"/>
              <a:t>advantage 			(cost </a:t>
            </a:r>
            <a:r>
              <a:rPr lang="en-US" sz="1846" dirty="0"/>
              <a:t>and </a:t>
            </a:r>
            <a:r>
              <a:rPr lang="en-US" sz="1846" dirty="0" smtClean="0"/>
              <a:t>differentiation)</a:t>
            </a:r>
            <a:endParaRPr lang="en-US" sz="1846" dirty="0"/>
          </a:p>
          <a:p>
            <a:pPr marL="316531" lvl="1" indent="-316531">
              <a:buNone/>
            </a:pPr>
            <a:endParaRPr lang="en-US" sz="462" dirty="0"/>
          </a:p>
          <a:p>
            <a:pPr marL="316531" lvl="1" indent="-316531">
              <a:buNone/>
            </a:pPr>
            <a:r>
              <a:rPr lang="en-US" sz="1846" dirty="0">
                <a:cs typeface="Arial"/>
              </a:rPr>
              <a:t>		- requires c</a:t>
            </a:r>
            <a:r>
              <a:rPr lang="en-US" sz="1846" dirty="0"/>
              <a:t>ompetence and flexibility in several value chain activities.</a:t>
            </a:r>
          </a:p>
          <a:p>
            <a:pPr marL="316531" lvl="1" indent="-316531">
              <a:buNone/>
            </a:pPr>
            <a:endParaRPr lang="en-US" sz="1846" dirty="0"/>
          </a:p>
          <a:p>
            <a:pPr marL="316531" lvl="1" indent="-316531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Amazon – premium products at non-premium prices.</a:t>
            </a:r>
          </a:p>
          <a:p>
            <a:pPr lvl="0">
              <a:buFont typeface="Wingdings" pitchFamily="2" charset="2"/>
              <a:buChar char="§"/>
            </a:pPr>
            <a:endParaRPr lang="en-US" sz="1846" dirty="0"/>
          </a:p>
          <a:p>
            <a:pPr lvl="0">
              <a:buFont typeface="Wingdings" pitchFamily="2" charset="2"/>
              <a:buChar char="§"/>
            </a:pPr>
            <a:endParaRPr lang="en-US" dirty="0" smtClean="0"/>
          </a:p>
          <a:p>
            <a:pPr lvl="0">
              <a:buFont typeface="Wingdings" pitchFamily="2" charset="2"/>
              <a:buChar char="§"/>
            </a:pPr>
            <a:endParaRPr lang="en-US" dirty="0" smtClean="0"/>
          </a:p>
          <a:p>
            <a:pPr lvl="0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AU" sz="2954" dirty="0"/>
              <a:t>Integrated Cost Leadership and </a:t>
            </a:r>
            <a:br>
              <a:rPr lang="en-AU" sz="2954" dirty="0"/>
            </a:br>
            <a:r>
              <a:rPr lang="en-AU" sz="2954" dirty="0"/>
              <a:t>Differentiation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06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en-AU" sz="923" dirty="0"/>
          </a:p>
          <a:p>
            <a:pPr>
              <a:buFont typeface="Wingdings" pitchFamily="2" charset="2"/>
              <a:buChar char="§"/>
            </a:pPr>
            <a:endParaRPr lang="en-AU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AU" sz="1846" dirty="0"/>
              <a:t>This strategy is risky – firms can get </a:t>
            </a:r>
            <a:r>
              <a:rPr lang="en-AU" sz="1846" i="1" dirty="0">
                <a:solidFill>
                  <a:srgbClr val="00B0F0"/>
                </a:solidFill>
              </a:rPr>
              <a:t>‘stuck in the middle’</a:t>
            </a:r>
            <a:r>
              <a:rPr lang="en-AU" sz="1846" i="1" dirty="0"/>
              <a:t>.</a:t>
            </a:r>
            <a:endParaRPr lang="en-AU" sz="1846" i="1" dirty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AU" sz="923" dirty="0"/>
          </a:p>
          <a:p>
            <a:pPr>
              <a:buNone/>
            </a:pPr>
            <a:r>
              <a:rPr lang="en-AU" sz="1846" dirty="0"/>
              <a:t>		- </a:t>
            </a:r>
            <a:r>
              <a:rPr lang="en-US" sz="1846" dirty="0"/>
              <a:t>products do not offer sufficient value in terms of either low cost or 	differentiation.</a:t>
            </a:r>
          </a:p>
          <a:p>
            <a:pPr>
              <a:buNone/>
            </a:pPr>
            <a:endParaRPr lang="en-US" sz="462" dirty="0"/>
          </a:p>
          <a:p>
            <a:pPr>
              <a:buNone/>
            </a:pPr>
            <a:r>
              <a:rPr lang="en-US" sz="1846" dirty="0"/>
              <a:t>		- cost structure is not low enough for attractive pricing of products.</a:t>
            </a:r>
          </a:p>
          <a:p>
            <a:pPr>
              <a:buNone/>
            </a:pPr>
            <a:endParaRPr lang="en-US" sz="462" dirty="0"/>
          </a:p>
          <a:p>
            <a:pPr>
              <a:buNone/>
            </a:pPr>
            <a:r>
              <a:rPr lang="en-US" sz="1846" dirty="0"/>
              <a:t>		- products are not sufficiently differentiated to create value for target 	customer.</a:t>
            </a:r>
          </a:p>
          <a:p>
            <a:pPr>
              <a:buNone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Does not create a competitive advantage.</a:t>
            </a:r>
          </a:p>
          <a:p>
            <a:pPr>
              <a:buClr>
                <a:srgbClr val="0070C0"/>
              </a:buClr>
              <a:buNone/>
            </a:pPr>
            <a:endParaRPr lang="en-US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/>
              <a:t>As a result, firms do not earn above-average returns.</a:t>
            </a:r>
          </a:p>
          <a:p>
            <a:pPr>
              <a:buNone/>
            </a:pPr>
            <a:endParaRPr lang="en-US" sz="1846" dirty="0"/>
          </a:p>
          <a:p>
            <a:pPr>
              <a:buNone/>
            </a:pPr>
            <a:endParaRPr lang="en-AU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AU" sz="2954" dirty="0"/>
              <a:t>Integrated Cost Leadership and </a:t>
            </a:r>
            <a:br>
              <a:rPr lang="en-AU" sz="2954" dirty="0"/>
            </a:br>
            <a:r>
              <a:rPr lang="en-AU" sz="2954" dirty="0"/>
              <a:t>Differentiation Strategy Risks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5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015" y="1482072"/>
            <a:ext cx="8229600" cy="4525963"/>
          </a:xfrm>
        </p:spPr>
        <p:txBody>
          <a:bodyPr/>
          <a:lstStyle/>
          <a:p>
            <a:pPr lvl="0">
              <a:lnSpc>
                <a:spcPct val="100000"/>
              </a:lnSpc>
              <a:buFont typeface="Wingdings" pitchFamily="2" charset="2"/>
              <a:buChar char="§"/>
            </a:pPr>
            <a:endParaRPr lang="en-US" sz="923" dirty="0">
              <a:solidFill>
                <a:srgbClr val="000000"/>
              </a:solidFill>
            </a:endParaRPr>
          </a:p>
          <a:p>
            <a:pPr lvl="0">
              <a:lnSpc>
                <a:spcPct val="10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>
                <a:solidFill>
                  <a:srgbClr val="000000"/>
                </a:solidFill>
              </a:rPr>
              <a:t>Business-level strategies </a:t>
            </a:r>
            <a:r>
              <a:rPr lang="en-US" sz="1846" dirty="0"/>
              <a:t>are intended to </a:t>
            </a:r>
            <a:r>
              <a:rPr lang="en-US" sz="1846" i="1" dirty="0">
                <a:solidFill>
                  <a:srgbClr val="00B0F0"/>
                </a:solidFill>
              </a:rPr>
              <a:t>create differences </a:t>
            </a:r>
            <a:r>
              <a:rPr lang="en-US" sz="1846" dirty="0"/>
              <a:t>between a firm’s position relative to those of its rivals.</a:t>
            </a:r>
          </a:p>
          <a:p>
            <a:pPr lvl="0">
              <a:lnSpc>
                <a:spcPct val="100000"/>
              </a:lnSpc>
              <a:buClr>
                <a:srgbClr val="0070C0"/>
              </a:buClr>
              <a:buNone/>
            </a:pPr>
            <a:endParaRPr lang="en-US" sz="1846" dirty="0">
              <a:solidFill>
                <a:srgbClr val="000000"/>
              </a:solidFill>
            </a:endParaRPr>
          </a:p>
          <a:p>
            <a:pPr lvl="0">
              <a:lnSpc>
                <a:spcPct val="10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846" dirty="0">
                <a:solidFill>
                  <a:srgbClr val="000000"/>
                </a:solidFill>
              </a:rPr>
              <a:t>To position itself, a firm must decide whether it intends to</a:t>
            </a:r>
          </a:p>
          <a:p>
            <a:pPr lvl="0">
              <a:lnSpc>
                <a:spcPct val="100000"/>
              </a:lnSpc>
              <a:buNone/>
            </a:pPr>
            <a:endParaRPr lang="en-US" sz="923" dirty="0">
              <a:solidFill>
                <a:srgbClr val="000000"/>
              </a:solidFill>
            </a:endParaRPr>
          </a:p>
          <a:p>
            <a:pPr marL="844083" indent="-422041">
              <a:lnSpc>
                <a:spcPct val="100000"/>
              </a:lnSpc>
              <a:spcAft>
                <a:spcPts val="554"/>
              </a:spcAft>
              <a:buNone/>
              <a:defRPr/>
            </a:pPr>
            <a:r>
              <a:rPr lang="en-US" sz="1846" dirty="0"/>
              <a:t>	- perform </a:t>
            </a:r>
            <a:r>
              <a:rPr lang="en-US" sz="1846" i="1" dirty="0">
                <a:solidFill>
                  <a:srgbClr val="00B0F0"/>
                </a:solidFill>
              </a:rPr>
              <a:t>activities differently</a:t>
            </a:r>
          </a:p>
          <a:p>
            <a:pPr marL="844083" indent="-422041">
              <a:lnSpc>
                <a:spcPct val="100000"/>
              </a:lnSpc>
              <a:spcAft>
                <a:spcPts val="554"/>
              </a:spcAft>
              <a:buNone/>
              <a:defRPr/>
            </a:pPr>
            <a:r>
              <a:rPr lang="en-US" sz="1846" dirty="0"/>
              <a:t>		</a:t>
            </a:r>
            <a:r>
              <a:rPr lang="en-US" sz="1846" i="1" dirty="0"/>
              <a:t>or</a:t>
            </a:r>
          </a:p>
          <a:p>
            <a:pPr marL="844083" indent="-422041">
              <a:lnSpc>
                <a:spcPct val="100000"/>
              </a:lnSpc>
              <a:spcAft>
                <a:spcPts val="554"/>
              </a:spcAft>
              <a:buNone/>
              <a:defRPr/>
            </a:pPr>
            <a:r>
              <a:rPr lang="en-US" sz="1846" dirty="0"/>
              <a:t>	- perform </a:t>
            </a:r>
            <a:r>
              <a:rPr lang="en-US" sz="1846" i="1" dirty="0">
                <a:solidFill>
                  <a:srgbClr val="00B0F0"/>
                </a:solidFill>
              </a:rPr>
              <a:t>different activities </a:t>
            </a:r>
          </a:p>
          <a:p>
            <a:pPr marL="844083" indent="-422041">
              <a:lnSpc>
                <a:spcPct val="100000"/>
              </a:lnSpc>
              <a:spcAft>
                <a:spcPts val="554"/>
              </a:spcAft>
              <a:buNone/>
              <a:defRPr/>
            </a:pPr>
            <a:endParaRPr lang="en-US" sz="462" i="1" dirty="0">
              <a:solidFill>
                <a:srgbClr val="00B0F0"/>
              </a:solidFill>
            </a:endParaRPr>
          </a:p>
          <a:p>
            <a:pPr marL="844083" indent="-422041">
              <a:lnSpc>
                <a:spcPct val="100000"/>
              </a:lnSpc>
              <a:spcAft>
                <a:spcPts val="554"/>
              </a:spcAft>
              <a:buNone/>
              <a:defRPr/>
            </a:pPr>
            <a:r>
              <a:rPr lang="en-US" sz="1846" dirty="0"/>
              <a:t>compared to its rivals.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976" y="836715"/>
            <a:ext cx="7772400" cy="533921"/>
          </a:xfrm>
        </p:spPr>
        <p:txBody>
          <a:bodyPr/>
          <a:lstStyle/>
          <a:p>
            <a:r>
              <a:rPr lang="en-AU" sz="2954" dirty="0"/>
              <a:t>The Purpose of Business Level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3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endParaRPr lang="en-AU" sz="923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AU" sz="1846" dirty="0"/>
              <a:t>Functional level strategy is developed at the business processes level within the operating divisions of the firm.</a:t>
            </a: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AU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AU" sz="1846" dirty="0"/>
              <a:t>Primary functional areas within the firm are</a:t>
            </a:r>
          </a:p>
          <a:p>
            <a:pPr>
              <a:buFont typeface="Wingdings" pitchFamily="2" charset="2"/>
              <a:buChar char="§"/>
            </a:pPr>
            <a:endParaRPr lang="en-AU" sz="923" dirty="0"/>
          </a:p>
          <a:p>
            <a:pPr lvl="1">
              <a:buNone/>
            </a:pPr>
            <a:r>
              <a:rPr lang="en-AU" sz="1846" dirty="0"/>
              <a:t>		- Marketing</a:t>
            </a:r>
          </a:p>
          <a:p>
            <a:pPr lvl="1">
              <a:buNone/>
            </a:pPr>
            <a:endParaRPr lang="en-AU" sz="462" dirty="0"/>
          </a:p>
          <a:p>
            <a:pPr lvl="1">
              <a:buNone/>
            </a:pPr>
            <a:r>
              <a:rPr lang="en-AU" sz="1846" dirty="0"/>
              <a:t>		- Finance</a:t>
            </a:r>
          </a:p>
          <a:p>
            <a:pPr lvl="1">
              <a:buNone/>
            </a:pPr>
            <a:endParaRPr lang="en-AU" sz="462" dirty="0"/>
          </a:p>
          <a:p>
            <a:pPr lvl="1">
              <a:buNone/>
            </a:pPr>
            <a:r>
              <a:rPr lang="en-AU" sz="1846" dirty="0"/>
              <a:t>		- Human Resources</a:t>
            </a:r>
          </a:p>
          <a:p>
            <a:pPr lvl="1">
              <a:buNone/>
            </a:pPr>
            <a:endParaRPr lang="en-AU" sz="462" dirty="0"/>
          </a:p>
          <a:p>
            <a:pPr lvl="1">
              <a:buNone/>
            </a:pPr>
            <a:r>
              <a:rPr lang="en-AU" sz="1846" dirty="0"/>
              <a:t>		- Research and Development</a:t>
            </a:r>
          </a:p>
          <a:p>
            <a:pPr lvl="1">
              <a:buNone/>
            </a:pPr>
            <a:endParaRPr lang="en-AU" sz="462" dirty="0"/>
          </a:p>
          <a:p>
            <a:pPr lvl="1">
              <a:buNone/>
            </a:pPr>
            <a:r>
              <a:rPr lang="en-AU" sz="1846" dirty="0"/>
              <a:t>		- Information Technology</a:t>
            </a:r>
          </a:p>
          <a:p>
            <a:pPr>
              <a:buFont typeface="Wingdings" pitchFamily="2" charset="2"/>
              <a:buChar char="§"/>
            </a:pPr>
            <a:endParaRPr lang="en-AU" sz="1846" dirty="0"/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AU" sz="1846" dirty="0"/>
              <a:t>Functional level strategies are the </a:t>
            </a:r>
            <a:r>
              <a:rPr lang="en-AU" sz="1846" i="1" dirty="0">
                <a:solidFill>
                  <a:srgbClr val="00B0F0"/>
                </a:solidFill>
              </a:rPr>
              <a:t>action plans </a:t>
            </a:r>
            <a:r>
              <a:rPr lang="en-AU" sz="1846" dirty="0"/>
              <a:t>that each division must deliver to </a:t>
            </a:r>
            <a:r>
              <a:rPr lang="en-AU" sz="1846" i="1" dirty="0">
                <a:solidFill>
                  <a:srgbClr val="00B0F0"/>
                </a:solidFill>
              </a:rPr>
              <a:t>support</a:t>
            </a:r>
            <a:r>
              <a:rPr lang="en-AU" sz="1846" dirty="0"/>
              <a:t> the business level and corporate level strategies of the firm.</a:t>
            </a:r>
          </a:p>
          <a:p>
            <a:pPr lvl="1">
              <a:buNone/>
            </a:pPr>
            <a:endParaRPr lang="en-AU" sz="1846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954" dirty="0"/>
              <a:t>Functional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861CBF0-720C-4972-850E-D8680F96AE1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Group </a:t>
            </a:r>
            <a:r>
              <a:rPr lang="en-US" dirty="0"/>
              <a:t>Case Analysis </a:t>
            </a:r>
            <a:r>
              <a:rPr lang="en-US" dirty="0" smtClean="0"/>
              <a:t>– Starwood Hotels and Resorts Brings Aloft to India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53836" y="1803285"/>
            <a:ext cx="8124825" cy="4622454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In groups discuss the following:</a:t>
            </a:r>
          </a:p>
          <a:p>
            <a:r>
              <a:rPr lang="en-AU" dirty="0" smtClean="0"/>
              <a:t>Which topics that we have covered so far this semester are applicable for this case study?</a:t>
            </a:r>
          </a:p>
          <a:p>
            <a:r>
              <a:rPr lang="en-AU" dirty="0" smtClean="0"/>
              <a:t>How do these topics contribute to our understanding of why Starwood decided to enter the Indian market?</a:t>
            </a:r>
          </a:p>
          <a:p>
            <a:r>
              <a:rPr lang="en-AU" dirty="0" smtClean="0"/>
              <a:t>What business level strategy/</a:t>
            </a:r>
            <a:r>
              <a:rPr lang="en-AU" dirty="0" err="1" smtClean="0"/>
              <a:t>ies</a:t>
            </a:r>
            <a:r>
              <a:rPr lang="en-AU" dirty="0" smtClean="0"/>
              <a:t> have they utilised in this case?</a:t>
            </a:r>
          </a:p>
          <a:p>
            <a:r>
              <a:rPr lang="en-AU" dirty="0" smtClean="0"/>
              <a:t>Were these the best strategies to use? </a:t>
            </a:r>
            <a:r>
              <a:rPr lang="en-AU" smtClean="0"/>
              <a:t>Why/why not?</a:t>
            </a:r>
            <a:endParaRPr lang="en-AU" dirty="0" smtClean="0"/>
          </a:p>
          <a:p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022540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3" name="Picture 5" descr="Have-a-Productive-Day-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4554" y="1811216"/>
            <a:ext cx="2637692" cy="2576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4" name="TextBox 7"/>
          <p:cNvSpPr txBox="1">
            <a:spLocks noChangeArrowheads="1"/>
          </p:cNvSpPr>
          <p:nvPr/>
        </p:nvSpPr>
        <p:spPr bwMode="auto">
          <a:xfrm>
            <a:off x="2180492" y="4624754"/>
            <a:ext cx="4679038" cy="54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2954" b="1"/>
              <a:t>Have a Productive Week!</a:t>
            </a:r>
          </a:p>
        </p:txBody>
      </p:sp>
    </p:spTree>
    <p:extLst>
      <p:ext uri="{BB962C8B-B14F-4D97-AF65-F5344CB8AC3E}">
        <p14:creationId xmlns:p14="http://schemas.microsoft.com/office/powerpoint/2010/main" val="41821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954" dirty="0"/>
              <a:t>Business Level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5" name="Content Placeholder 4"/>
          <p:cNvGrpSpPr>
            <a:grpSpLocks noGrp="1"/>
          </p:cNvGrpSpPr>
          <p:nvPr/>
        </p:nvGrpSpPr>
        <p:grpSpPr bwMode="auto">
          <a:xfrm>
            <a:off x="422031" y="1459524"/>
            <a:ext cx="3376431" cy="4299438"/>
            <a:chOff x="1967" y="1762"/>
            <a:chExt cx="2014" cy="2191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blackWhite">
            <a:xfrm>
              <a:off x="1967" y="1762"/>
              <a:ext cx="2014" cy="2191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62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blackWhite">
            <a:xfrm>
              <a:off x="2052" y="2030"/>
              <a:ext cx="1741" cy="1695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954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KEY ISSUES</a:t>
              </a:r>
              <a:br>
                <a:rPr lang="en-US" sz="2954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en-US" sz="2954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IN</a:t>
              </a:r>
              <a:br>
                <a:rPr lang="en-US" sz="2954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en-US" sz="2954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BUSINESS</a:t>
              </a:r>
            </a:p>
            <a:p>
              <a:pPr algn="ctr"/>
              <a:r>
                <a:rPr lang="en-US" sz="2954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LEVEL</a:t>
              </a:r>
            </a:p>
            <a:p>
              <a:pPr algn="ctr"/>
              <a:r>
                <a:rPr lang="en-US" sz="2954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STRATEGY</a:t>
              </a:r>
            </a:p>
          </p:txBody>
        </p:sp>
      </p:grpSp>
      <p:sp>
        <p:nvSpPr>
          <p:cNvPr id="8" name="Line 16"/>
          <p:cNvSpPr>
            <a:spLocks noChangeShapeType="1"/>
          </p:cNvSpPr>
          <p:nvPr/>
        </p:nvSpPr>
        <p:spPr bwMode="auto">
          <a:xfrm flipV="1">
            <a:off x="3305908" y="2022231"/>
            <a:ext cx="858417" cy="140679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 sz="1662"/>
          </a:p>
        </p:txBody>
      </p:sp>
      <p:sp>
        <p:nvSpPr>
          <p:cNvPr id="9" name="Line 17"/>
          <p:cNvSpPr>
            <a:spLocks noChangeShapeType="1"/>
          </p:cNvSpPr>
          <p:nvPr/>
        </p:nvSpPr>
        <p:spPr bwMode="auto">
          <a:xfrm flipV="1">
            <a:off x="3798277" y="3640015"/>
            <a:ext cx="598154" cy="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 sz="1662"/>
          </a:p>
        </p:txBody>
      </p:sp>
      <p:sp>
        <p:nvSpPr>
          <p:cNvPr id="10" name="Line 18"/>
          <p:cNvSpPr>
            <a:spLocks noChangeShapeType="1"/>
          </p:cNvSpPr>
          <p:nvPr/>
        </p:nvSpPr>
        <p:spPr bwMode="auto">
          <a:xfrm>
            <a:off x="3587261" y="4624754"/>
            <a:ext cx="562708" cy="351692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 sz="1662"/>
          </a:p>
        </p:txBody>
      </p:sp>
      <p:grpSp>
        <p:nvGrpSpPr>
          <p:cNvPr id="12" name="Group 7"/>
          <p:cNvGrpSpPr>
            <a:grpSpLocks/>
          </p:cNvGrpSpPr>
          <p:nvPr/>
        </p:nvGrpSpPr>
        <p:grpSpPr bwMode="auto">
          <a:xfrm>
            <a:off x="4149970" y="1318846"/>
            <a:ext cx="3474911" cy="1336431"/>
            <a:chOff x="635" y="1807"/>
            <a:chExt cx="1619" cy="560"/>
          </a:xfrm>
        </p:grpSpPr>
        <p:sp>
          <p:nvSpPr>
            <p:cNvPr id="13" name="Oval 8"/>
            <p:cNvSpPr>
              <a:spLocks noChangeArrowheads="1"/>
            </p:cNvSpPr>
            <p:nvPr/>
          </p:nvSpPr>
          <p:spPr bwMode="blackWhite">
            <a:xfrm>
              <a:off x="635" y="1807"/>
              <a:ext cx="1619" cy="56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46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4" name="Oval 9"/>
            <p:cNvSpPr>
              <a:spLocks noChangeArrowheads="1"/>
            </p:cNvSpPr>
            <p:nvPr/>
          </p:nvSpPr>
          <p:spPr bwMode="blackWhite">
            <a:xfrm>
              <a:off x="695" y="1877"/>
              <a:ext cx="1494" cy="442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15" b="1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Who</a:t>
              </a:r>
              <a:r>
                <a:rPr lang="en-US" sz="2215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will be </a:t>
              </a:r>
              <a:br>
                <a:rPr lang="en-US" sz="2215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en-US" sz="2215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served?</a:t>
              </a:r>
            </a:p>
          </p:txBody>
        </p:sp>
      </p:grpSp>
      <p:grpSp>
        <p:nvGrpSpPr>
          <p:cNvPr id="15" name="Group 10"/>
          <p:cNvGrpSpPr>
            <a:grpSpLocks/>
          </p:cNvGrpSpPr>
          <p:nvPr/>
        </p:nvGrpSpPr>
        <p:grpSpPr bwMode="auto">
          <a:xfrm>
            <a:off x="4360985" y="2936631"/>
            <a:ext cx="3516923" cy="1337251"/>
            <a:chOff x="635" y="1670"/>
            <a:chExt cx="1685" cy="698"/>
          </a:xfrm>
        </p:grpSpPr>
        <p:sp>
          <p:nvSpPr>
            <p:cNvPr id="16" name="Oval 11"/>
            <p:cNvSpPr>
              <a:spLocks noChangeArrowheads="1"/>
            </p:cNvSpPr>
            <p:nvPr/>
          </p:nvSpPr>
          <p:spPr bwMode="blackWhite">
            <a:xfrm>
              <a:off x="635" y="1670"/>
              <a:ext cx="1685" cy="698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46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7" name="Oval 12"/>
            <p:cNvSpPr>
              <a:spLocks noChangeArrowheads="1"/>
            </p:cNvSpPr>
            <p:nvPr/>
          </p:nvSpPr>
          <p:spPr bwMode="blackWhite">
            <a:xfrm>
              <a:off x="695" y="1749"/>
              <a:ext cx="1565" cy="5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15" b="1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What</a:t>
              </a:r>
              <a:r>
                <a:rPr lang="en-US" sz="2215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needs will </a:t>
              </a:r>
              <a:br>
                <a:rPr lang="en-US" sz="2215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en-US" sz="2215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be satisfied?</a:t>
              </a:r>
            </a:p>
          </p:txBody>
        </p:sp>
      </p:grpSp>
      <p:grpSp>
        <p:nvGrpSpPr>
          <p:cNvPr id="18" name="Group 13"/>
          <p:cNvGrpSpPr>
            <a:grpSpLocks/>
          </p:cNvGrpSpPr>
          <p:nvPr/>
        </p:nvGrpSpPr>
        <p:grpSpPr bwMode="auto">
          <a:xfrm>
            <a:off x="4009293" y="4554415"/>
            <a:ext cx="3868615" cy="1335877"/>
            <a:chOff x="635" y="1633"/>
            <a:chExt cx="1685" cy="735"/>
          </a:xfrm>
        </p:grpSpPr>
        <p:sp>
          <p:nvSpPr>
            <p:cNvPr id="19" name="Oval 14"/>
            <p:cNvSpPr>
              <a:spLocks noChangeArrowheads="1"/>
            </p:cNvSpPr>
            <p:nvPr/>
          </p:nvSpPr>
          <p:spPr bwMode="blackWhite">
            <a:xfrm>
              <a:off x="635" y="1633"/>
              <a:ext cx="1685" cy="73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46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" name="Oval 15"/>
            <p:cNvSpPr>
              <a:spLocks noChangeArrowheads="1"/>
            </p:cNvSpPr>
            <p:nvPr/>
          </p:nvSpPr>
          <p:spPr bwMode="blackWhite">
            <a:xfrm>
              <a:off x="695" y="1670"/>
              <a:ext cx="1565" cy="649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215" b="1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How</a:t>
              </a:r>
              <a:r>
                <a:rPr lang="en-US" sz="2215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will those </a:t>
              </a:r>
              <a:br>
                <a:rPr lang="en-US" sz="2215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en-US" sz="2215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needs be satisfied?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724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47" y="13912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846" dirty="0" smtClean="0"/>
              <a:t>Satisfying </a:t>
            </a:r>
            <a:r>
              <a:rPr lang="en-US" sz="1846" dirty="0"/>
              <a:t>customers is the foundation of successful business strategies</a:t>
            </a:r>
          </a:p>
          <a:p>
            <a:pPr lvl="1" indent="-422041">
              <a:lnSpc>
                <a:spcPct val="110000"/>
              </a:lnSpc>
              <a:buNone/>
            </a:pPr>
            <a:endParaRPr lang="en-US" sz="923" dirty="0"/>
          </a:p>
          <a:p>
            <a:pPr lvl="1" indent="-422041">
              <a:lnSpc>
                <a:spcPct val="110000"/>
              </a:lnSpc>
              <a:buNone/>
            </a:pPr>
            <a:r>
              <a:rPr lang="en-US" sz="1846" dirty="0"/>
              <a:t>		- </a:t>
            </a:r>
            <a:r>
              <a:rPr lang="en-US" sz="1846" i="1" dirty="0">
                <a:solidFill>
                  <a:srgbClr val="00B0F0"/>
                </a:solidFill>
              </a:rPr>
              <a:t>Who</a:t>
            </a:r>
            <a:r>
              <a:rPr lang="en-US" sz="1846" dirty="0"/>
              <a:t> will be served?</a:t>
            </a:r>
          </a:p>
          <a:p>
            <a:pPr lvl="1" indent="-422041">
              <a:lnSpc>
                <a:spcPct val="110000"/>
              </a:lnSpc>
              <a:buNone/>
            </a:pPr>
            <a:endParaRPr lang="en-US" sz="462" dirty="0"/>
          </a:p>
          <a:p>
            <a:pPr lvl="1" indent="-422041">
              <a:lnSpc>
                <a:spcPct val="110000"/>
              </a:lnSpc>
              <a:buNone/>
            </a:pPr>
            <a:r>
              <a:rPr lang="en-US" sz="1846" dirty="0"/>
              <a:t>		- </a:t>
            </a:r>
            <a:r>
              <a:rPr lang="en-US" sz="1846" i="1" dirty="0">
                <a:solidFill>
                  <a:srgbClr val="00B0F0"/>
                </a:solidFill>
              </a:rPr>
              <a:t>What</a:t>
            </a:r>
            <a:r>
              <a:rPr lang="en-US" sz="1846" dirty="0"/>
              <a:t> needs will be satisfied?</a:t>
            </a:r>
          </a:p>
          <a:p>
            <a:pPr lvl="1" indent="-422041">
              <a:lnSpc>
                <a:spcPct val="110000"/>
              </a:lnSpc>
              <a:buNone/>
            </a:pPr>
            <a:endParaRPr lang="en-US" sz="462" dirty="0"/>
          </a:p>
          <a:p>
            <a:pPr lvl="1" indent="-422041">
              <a:lnSpc>
                <a:spcPct val="110000"/>
              </a:lnSpc>
              <a:buNone/>
            </a:pPr>
            <a:r>
              <a:rPr lang="en-US" sz="1846" dirty="0"/>
              <a:t>		- </a:t>
            </a:r>
            <a:r>
              <a:rPr lang="en-US" sz="1846" i="1" dirty="0">
                <a:solidFill>
                  <a:srgbClr val="00B0F0"/>
                </a:solidFill>
              </a:rPr>
              <a:t>How</a:t>
            </a:r>
            <a:r>
              <a:rPr lang="en-US" sz="1846" dirty="0"/>
              <a:t> those needs will be satisfied?</a:t>
            </a:r>
          </a:p>
          <a:p>
            <a:pPr lvl="1" indent="-422041">
              <a:lnSpc>
                <a:spcPct val="110000"/>
              </a:lnSpc>
              <a:buNone/>
            </a:pPr>
            <a:endParaRPr lang="en-US" sz="1846" dirty="0"/>
          </a:p>
          <a:p>
            <a:pPr indent="-422041">
              <a:lnSpc>
                <a:spcPct val="11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846" dirty="0"/>
              <a:t>Deliver </a:t>
            </a:r>
            <a:r>
              <a:rPr lang="en-US" sz="1846" i="1" dirty="0">
                <a:solidFill>
                  <a:srgbClr val="00B0F0"/>
                </a:solidFill>
              </a:rPr>
              <a:t>value</a:t>
            </a:r>
            <a:r>
              <a:rPr lang="en-US" sz="1846" dirty="0"/>
              <a:t> and </a:t>
            </a:r>
            <a:r>
              <a:rPr lang="en-US" sz="1846" i="1" dirty="0">
                <a:solidFill>
                  <a:srgbClr val="00B0F0"/>
                </a:solidFill>
              </a:rPr>
              <a:t>utility</a:t>
            </a:r>
            <a:r>
              <a:rPr lang="en-US" sz="1846" dirty="0"/>
              <a:t> through acceptable product </a:t>
            </a:r>
            <a:r>
              <a:rPr lang="en-US" sz="1846" i="1" dirty="0">
                <a:solidFill>
                  <a:srgbClr val="00B0F0"/>
                </a:solidFill>
              </a:rPr>
              <a:t>benefits</a:t>
            </a:r>
            <a:r>
              <a:rPr lang="en-US" sz="1846" dirty="0"/>
              <a:t> and </a:t>
            </a:r>
            <a:r>
              <a:rPr lang="en-US" sz="1846" i="1" dirty="0">
                <a:solidFill>
                  <a:srgbClr val="00B0F0"/>
                </a:solidFill>
              </a:rPr>
              <a:t>features</a:t>
            </a:r>
            <a:r>
              <a:rPr lang="en-US" sz="1846" dirty="0"/>
              <a:t>.</a:t>
            </a:r>
          </a:p>
          <a:p>
            <a:pPr>
              <a:lnSpc>
                <a:spcPct val="11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n-AU" sz="1846" dirty="0"/>
          </a:p>
          <a:p>
            <a:pPr marL="211021">
              <a:lnSpc>
                <a:spcPct val="11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846" dirty="0"/>
              <a:t>  Managing relationships with customers.</a:t>
            </a:r>
          </a:p>
          <a:p>
            <a:pPr lvl="1" indent="-422041">
              <a:lnSpc>
                <a:spcPct val="110000"/>
              </a:lnSpc>
              <a:buNone/>
            </a:pPr>
            <a:endParaRPr lang="en-US" sz="923" dirty="0"/>
          </a:p>
          <a:p>
            <a:pPr lvl="1" indent="-422041">
              <a:lnSpc>
                <a:spcPct val="110000"/>
              </a:lnSpc>
              <a:buNone/>
            </a:pPr>
            <a:r>
              <a:rPr lang="en-US" sz="1846" dirty="0"/>
              <a:t>		- Reach.</a:t>
            </a:r>
          </a:p>
          <a:p>
            <a:pPr lvl="1" indent="-422041">
              <a:lnSpc>
                <a:spcPct val="110000"/>
              </a:lnSpc>
              <a:buNone/>
            </a:pPr>
            <a:endParaRPr lang="en-US" sz="462" dirty="0"/>
          </a:p>
          <a:p>
            <a:pPr lvl="1" indent="-422041">
              <a:lnSpc>
                <a:spcPct val="110000"/>
              </a:lnSpc>
              <a:buNone/>
            </a:pPr>
            <a:r>
              <a:rPr lang="en-US" sz="1846" dirty="0"/>
              <a:t>		- Richness.</a:t>
            </a:r>
          </a:p>
          <a:p>
            <a:pPr lvl="1" indent="-422041">
              <a:lnSpc>
                <a:spcPct val="110000"/>
              </a:lnSpc>
              <a:buNone/>
            </a:pPr>
            <a:endParaRPr lang="en-US" sz="462" dirty="0"/>
          </a:p>
          <a:p>
            <a:pPr lvl="1" indent="-422041">
              <a:lnSpc>
                <a:spcPct val="110000"/>
              </a:lnSpc>
              <a:buNone/>
            </a:pPr>
            <a:r>
              <a:rPr lang="en-US" sz="1846" dirty="0"/>
              <a:t>		- Affiliation.</a:t>
            </a:r>
          </a:p>
          <a:p>
            <a:pPr>
              <a:lnSpc>
                <a:spcPct val="110000"/>
              </a:lnSpc>
              <a:buNone/>
            </a:pPr>
            <a:endParaRPr lang="en-AU" dirty="0" smtClean="0"/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976" y="455603"/>
            <a:ext cx="7772400" cy="533921"/>
          </a:xfrm>
        </p:spPr>
        <p:txBody>
          <a:bodyPr>
            <a:noAutofit/>
          </a:bodyPr>
          <a:lstStyle/>
          <a:p>
            <a:r>
              <a:rPr lang="en-AU" sz="2954" dirty="0"/>
              <a:t>Customers and Their Relationship to </a:t>
            </a:r>
            <a:br>
              <a:rPr lang="en-AU" sz="2954" dirty="0"/>
            </a:br>
            <a:r>
              <a:rPr lang="en-AU" sz="2954" dirty="0"/>
              <a:t>Business Level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2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954" dirty="0"/>
              <a:t>Managing Customer Relationships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5" name="Content Placeholder 4"/>
          <p:cNvGrpSpPr>
            <a:grpSpLocks noGrp="1"/>
          </p:cNvGrpSpPr>
          <p:nvPr/>
        </p:nvGrpSpPr>
        <p:grpSpPr bwMode="auto">
          <a:xfrm>
            <a:off x="492369" y="1600200"/>
            <a:ext cx="2883877" cy="4018085"/>
            <a:chOff x="2043" y="1681"/>
            <a:chExt cx="1750" cy="2394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blackWhite">
            <a:xfrm>
              <a:off x="2043" y="1681"/>
              <a:ext cx="1750" cy="2394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62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blackWhite">
            <a:xfrm>
              <a:off x="2128" y="1891"/>
              <a:ext cx="1589" cy="1972"/>
            </a:xfrm>
            <a:prstGeom prst="ellipse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585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EFFECTIVELY </a:t>
              </a:r>
            </a:p>
            <a:p>
              <a:pPr algn="ctr"/>
              <a:r>
                <a:rPr lang="en-US" sz="2585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MANAGING</a:t>
              </a:r>
            </a:p>
            <a:p>
              <a:pPr algn="ctr"/>
              <a:r>
                <a:rPr lang="en-US" sz="2585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RELATIONSHIPS </a:t>
              </a:r>
            </a:p>
            <a:p>
              <a:pPr algn="ctr"/>
              <a:r>
                <a:rPr lang="en-US" sz="2585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WITH</a:t>
              </a:r>
            </a:p>
            <a:p>
              <a:pPr algn="ctr"/>
              <a:r>
                <a:rPr lang="en-US" sz="2585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CUSTOMERS</a:t>
              </a:r>
            </a:p>
          </p:txBody>
        </p:sp>
      </p:grpSp>
      <p:sp>
        <p:nvSpPr>
          <p:cNvPr id="8" name="Line 16"/>
          <p:cNvSpPr>
            <a:spLocks noChangeShapeType="1"/>
          </p:cNvSpPr>
          <p:nvPr/>
        </p:nvSpPr>
        <p:spPr bwMode="auto">
          <a:xfrm flipV="1">
            <a:off x="3024554" y="2092569"/>
            <a:ext cx="1690385" cy="281354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 sz="1662"/>
          </a:p>
        </p:txBody>
      </p:sp>
      <p:sp>
        <p:nvSpPr>
          <p:cNvPr id="9" name="Line 17"/>
          <p:cNvSpPr>
            <a:spLocks noChangeShapeType="1"/>
          </p:cNvSpPr>
          <p:nvPr/>
        </p:nvSpPr>
        <p:spPr bwMode="auto">
          <a:xfrm flipV="1">
            <a:off x="3305908" y="3499338"/>
            <a:ext cx="1266092" cy="148885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 sz="1662"/>
          </a:p>
        </p:txBody>
      </p:sp>
      <p:sp>
        <p:nvSpPr>
          <p:cNvPr id="10" name="Line 18"/>
          <p:cNvSpPr>
            <a:spLocks noChangeShapeType="1"/>
          </p:cNvSpPr>
          <p:nvPr/>
        </p:nvSpPr>
        <p:spPr bwMode="auto">
          <a:xfrm>
            <a:off x="3094892" y="4765431"/>
            <a:ext cx="1266092" cy="351692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 sz="1662"/>
          </a:p>
        </p:txBody>
      </p:sp>
      <p:grpSp>
        <p:nvGrpSpPr>
          <p:cNvPr id="12" name="Group 7"/>
          <p:cNvGrpSpPr>
            <a:grpSpLocks/>
          </p:cNvGrpSpPr>
          <p:nvPr/>
        </p:nvGrpSpPr>
        <p:grpSpPr bwMode="auto">
          <a:xfrm>
            <a:off x="4852868" y="1529861"/>
            <a:ext cx="3869101" cy="1337402"/>
            <a:chOff x="635" y="1677"/>
            <a:chExt cx="1834" cy="690"/>
          </a:xfrm>
          <a:solidFill>
            <a:schemeClr val="bg1"/>
          </a:solidFill>
        </p:grpSpPr>
        <p:sp>
          <p:nvSpPr>
            <p:cNvPr id="13" name="Oval 8"/>
            <p:cNvSpPr>
              <a:spLocks noChangeArrowheads="1"/>
            </p:cNvSpPr>
            <p:nvPr/>
          </p:nvSpPr>
          <p:spPr bwMode="blackWhite">
            <a:xfrm>
              <a:off x="635" y="1677"/>
              <a:ext cx="1834" cy="690"/>
            </a:xfrm>
            <a:prstGeom prst="ellipse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46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4" name="Oval 9"/>
            <p:cNvSpPr>
              <a:spLocks noChangeArrowheads="1"/>
            </p:cNvSpPr>
            <p:nvPr/>
          </p:nvSpPr>
          <p:spPr bwMode="blackWhite">
            <a:xfrm>
              <a:off x="735" y="1713"/>
              <a:ext cx="1650" cy="409"/>
            </a:xfrm>
            <a:prstGeom prst="ellipse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954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REACH</a:t>
              </a:r>
            </a:p>
            <a:p>
              <a:pPr algn="ctr"/>
              <a:r>
                <a:rPr lang="en-US" sz="2215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215" b="1" dirty="0"/>
                <a:t>Access and connection </a:t>
              </a:r>
            </a:p>
            <a:p>
              <a:pPr algn="ctr"/>
              <a:r>
                <a:rPr lang="en-US" sz="2215" b="1" dirty="0"/>
                <a:t>to customers.</a:t>
              </a:r>
            </a:p>
          </p:txBody>
        </p:sp>
      </p:grpSp>
      <p:grpSp>
        <p:nvGrpSpPr>
          <p:cNvPr id="15" name="Group 13"/>
          <p:cNvGrpSpPr>
            <a:grpSpLocks/>
          </p:cNvGrpSpPr>
          <p:nvPr/>
        </p:nvGrpSpPr>
        <p:grpSpPr bwMode="auto">
          <a:xfrm>
            <a:off x="4501707" y="4343215"/>
            <a:ext cx="4407779" cy="1389161"/>
            <a:chOff x="786" y="1719"/>
            <a:chExt cx="1731" cy="764"/>
          </a:xfrm>
          <a:solidFill>
            <a:schemeClr val="bg1"/>
          </a:solidFill>
        </p:grpSpPr>
        <p:sp>
          <p:nvSpPr>
            <p:cNvPr id="16" name="Oval 14"/>
            <p:cNvSpPr>
              <a:spLocks noChangeArrowheads="1"/>
            </p:cNvSpPr>
            <p:nvPr/>
          </p:nvSpPr>
          <p:spPr bwMode="blackWhite">
            <a:xfrm>
              <a:off x="786" y="1719"/>
              <a:ext cx="1685" cy="735"/>
            </a:xfrm>
            <a:prstGeom prst="ellipse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46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blackWhite">
            <a:xfrm>
              <a:off x="952" y="1874"/>
              <a:ext cx="1565" cy="609"/>
            </a:xfrm>
            <a:prstGeom prst="ellipse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954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AFFILIATION</a:t>
              </a:r>
            </a:p>
            <a:p>
              <a:pPr algn="ctr"/>
              <a:r>
                <a:rPr lang="en-US" sz="2215" b="1" dirty="0"/>
                <a:t>Facilitating useful interactions </a:t>
              </a:r>
            </a:p>
            <a:p>
              <a:pPr algn="ctr"/>
              <a:r>
                <a:rPr lang="en-US" sz="2215" b="1" dirty="0"/>
                <a:t>with customers.</a:t>
              </a:r>
            </a:p>
          </p:txBody>
        </p:sp>
      </p:grpSp>
      <p:sp>
        <p:nvSpPr>
          <p:cNvPr id="18" name="Oval 12"/>
          <p:cNvSpPr>
            <a:spLocks noChangeArrowheads="1"/>
          </p:cNvSpPr>
          <p:nvPr/>
        </p:nvSpPr>
        <p:spPr bwMode="blackWhite">
          <a:xfrm>
            <a:off x="4923692" y="3077308"/>
            <a:ext cx="3930772" cy="956822"/>
          </a:xfrm>
          <a:prstGeom prst="ellips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954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RICHNESS</a:t>
            </a:r>
          </a:p>
          <a:p>
            <a:pPr algn="ctr"/>
            <a:r>
              <a:rPr lang="en-US" sz="2215" b="1" dirty="0"/>
              <a:t>Depth and detail of two-way </a:t>
            </a:r>
          </a:p>
          <a:p>
            <a:pPr algn="ctr"/>
            <a:r>
              <a:rPr lang="en-US" sz="2215" b="1" dirty="0"/>
              <a:t>flow of information between </a:t>
            </a:r>
          </a:p>
          <a:p>
            <a:pPr algn="ctr"/>
            <a:r>
              <a:rPr lang="en-US" sz="2215" b="1" dirty="0"/>
              <a:t>the firm and customer.</a:t>
            </a:r>
          </a:p>
        </p:txBody>
      </p:sp>
    </p:spTree>
    <p:extLst>
      <p:ext uri="{BB962C8B-B14F-4D97-AF65-F5344CB8AC3E}">
        <p14:creationId xmlns:p14="http://schemas.microsoft.com/office/powerpoint/2010/main" val="350973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501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Clr>
                <a:srgbClr val="0070C0"/>
              </a:buClr>
              <a:buNone/>
            </a:pPr>
            <a:r>
              <a:rPr lang="en-US" sz="2400" dirty="0" smtClean="0"/>
              <a:t>Consumer </a:t>
            </a:r>
            <a:r>
              <a:rPr lang="en-US" sz="2400" dirty="0"/>
              <a:t>Markets</a:t>
            </a:r>
          </a:p>
          <a:p>
            <a:pPr lvl="1"/>
            <a:r>
              <a:rPr lang="en-US" sz="2000" dirty="0" smtClean="0"/>
              <a:t>Demographic </a:t>
            </a:r>
            <a:r>
              <a:rPr lang="en-US" sz="2000" dirty="0"/>
              <a:t>factors e.g. gender, age and income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 smtClean="0"/>
              <a:t>Socioeconomic </a:t>
            </a:r>
            <a:r>
              <a:rPr lang="en-US" sz="2000" dirty="0"/>
              <a:t>factors e.g. social class and stage in the family life    		  cycle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 smtClean="0"/>
              <a:t>Geographic </a:t>
            </a:r>
            <a:r>
              <a:rPr lang="en-US" sz="2000" dirty="0"/>
              <a:t>factors e.g. cultural, regional and national differences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 smtClean="0"/>
              <a:t>Psychological </a:t>
            </a:r>
            <a:r>
              <a:rPr lang="en-US" sz="2000" dirty="0"/>
              <a:t>factors e.g. lifestyle and personality traits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 smtClean="0"/>
              <a:t>Consumption </a:t>
            </a:r>
            <a:r>
              <a:rPr lang="en-US" sz="2000" dirty="0"/>
              <a:t>patterns e.g. heavy, moderate and light users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 smtClean="0"/>
              <a:t>Perceptual </a:t>
            </a:r>
            <a:r>
              <a:rPr lang="en-US" sz="2000" dirty="0"/>
              <a:t>factors e.g. benefit segmentation and perceptual mapping.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AU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8" y="684324"/>
            <a:ext cx="7772400" cy="492850"/>
          </a:xfrm>
        </p:spPr>
        <p:txBody>
          <a:bodyPr>
            <a:noAutofit/>
          </a:bodyPr>
          <a:lstStyle/>
          <a:p>
            <a:r>
              <a:rPr lang="en-AU" sz="2954" dirty="0"/>
              <a:t>Market Segmentation Consumer Markets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47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168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en-AU" sz="923" dirty="0"/>
          </a:p>
          <a:p>
            <a:pPr marL="0" indent="0">
              <a:buClr>
                <a:srgbClr val="0070C0"/>
              </a:buClr>
              <a:buNone/>
            </a:pPr>
            <a:r>
              <a:rPr lang="en-AU" sz="2000" dirty="0"/>
              <a:t>Industrial Markets</a:t>
            </a:r>
          </a:p>
          <a:p>
            <a:pPr>
              <a:buFont typeface="Wingdings" pitchFamily="2" charset="2"/>
              <a:buChar char="§"/>
            </a:pPr>
            <a:endParaRPr lang="en-AU" sz="923" dirty="0"/>
          </a:p>
          <a:p>
            <a:r>
              <a:rPr lang="en-US" sz="1846" dirty="0" smtClean="0"/>
              <a:t>End-use </a:t>
            </a:r>
            <a:r>
              <a:rPr lang="en-US" sz="1846" dirty="0"/>
              <a:t>segments – identified by Standard Industrial Classification 	  	</a:t>
            </a:r>
            <a:r>
              <a:rPr lang="en-US" sz="1846" dirty="0" smtClean="0"/>
              <a:t>(</a:t>
            </a:r>
            <a:r>
              <a:rPr lang="en-US" sz="1846" dirty="0"/>
              <a:t>SIC) code.</a:t>
            </a:r>
          </a:p>
          <a:p>
            <a:endParaRPr lang="en-US" sz="462" dirty="0"/>
          </a:p>
          <a:p>
            <a:r>
              <a:rPr lang="en-US" sz="1846" dirty="0" smtClean="0"/>
              <a:t>Product </a:t>
            </a:r>
            <a:r>
              <a:rPr lang="en-US" sz="1846" dirty="0"/>
              <a:t>segments – based on technological differences or production 	 	</a:t>
            </a:r>
            <a:r>
              <a:rPr lang="en-US" sz="1846" dirty="0" smtClean="0"/>
              <a:t>economics</a:t>
            </a:r>
            <a:r>
              <a:rPr lang="en-US" sz="1846" dirty="0"/>
              <a:t>.</a:t>
            </a:r>
          </a:p>
          <a:p>
            <a:endParaRPr lang="en-US" sz="462" dirty="0"/>
          </a:p>
          <a:p>
            <a:r>
              <a:rPr lang="en-US" sz="1846" dirty="0" smtClean="0"/>
              <a:t>Geographic </a:t>
            </a:r>
            <a:r>
              <a:rPr lang="en-US" sz="1846" dirty="0"/>
              <a:t>segments – defined by boundaries between countries or 	  	</a:t>
            </a:r>
            <a:r>
              <a:rPr lang="en-US" sz="1846" dirty="0" smtClean="0"/>
              <a:t>by </a:t>
            </a:r>
            <a:r>
              <a:rPr lang="en-US" sz="1846" dirty="0"/>
              <a:t>regional differences within them.</a:t>
            </a:r>
          </a:p>
          <a:p>
            <a:endParaRPr lang="en-US" sz="462" dirty="0"/>
          </a:p>
          <a:p>
            <a:r>
              <a:rPr lang="en-US" sz="1846" dirty="0" smtClean="0"/>
              <a:t>Common </a:t>
            </a:r>
            <a:r>
              <a:rPr lang="en-US" sz="1846" dirty="0"/>
              <a:t>buying factor segments – cut across product market and 		</a:t>
            </a:r>
            <a:r>
              <a:rPr lang="en-US" sz="1846" dirty="0" smtClean="0"/>
              <a:t>geographic </a:t>
            </a:r>
            <a:r>
              <a:rPr lang="en-US" sz="1846" dirty="0"/>
              <a:t>segments.</a:t>
            </a:r>
          </a:p>
          <a:p>
            <a:endParaRPr lang="en-US" sz="462" dirty="0"/>
          </a:p>
          <a:p>
            <a:r>
              <a:rPr lang="en-US" sz="1846" dirty="0" smtClean="0"/>
              <a:t>Customer </a:t>
            </a:r>
            <a:r>
              <a:rPr lang="en-US" sz="1846" dirty="0"/>
              <a:t>size segments.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976" y="569755"/>
            <a:ext cx="7772400" cy="533921"/>
          </a:xfrm>
        </p:spPr>
        <p:txBody>
          <a:bodyPr>
            <a:noAutofit/>
          </a:bodyPr>
          <a:lstStyle/>
          <a:p>
            <a:r>
              <a:rPr lang="en-AU" sz="2954" dirty="0"/>
              <a:t>Market Segmentation Industrial Markets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98523" y="5794131"/>
            <a:ext cx="445477" cy="2461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691F90-A655-48BC-9958-98A34208E3F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7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MS PPT Template New  2018" id="{48C0AEA8-1150-483D-9CB6-93A31E015A1E}" vid="{822457F7-BF5E-47B0-9DB7-2218455B76BF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MS PPT Template New  2018" id="{48C0AEA8-1150-483D-9CB6-93A31E015A1E}" vid="{9AE18794-8FBC-4F3B-BC67-7C49069436E4}"/>
    </a:ext>
  </a:extLst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MS PPT Template New  2018" id="{48C0AEA8-1150-483D-9CB6-93A31E015A1E}" vid="{7AF7E00A-5354-46FF-A876-0DFA925B614B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13c02fde-b48f-4d00-bac1-911d8ee6ee98">Template</Category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709477310369438C3E543C94179E2D" ma:contentTypeVersion="8" ma:contentTypeDescription="Create a new document." ma:contentTypeScope="" ma:versionID="40639e0939d655a4dc87506b01892c9e">
  <xsd:schema xmlns:xsd="http://www.w3.org/2001/XMLSchema" xmlns:xs="http://www.w3.org/2001/XMLSchema" xmlns:p="http://schemas.microsoft.com/office/2006/metadata/properties" xmlns:ns2="13c02fde-b48f-4d00-bac1-911d8ee6ee98" xmlns:ns3="6fd5926b-e52e-44d8-81d1-5e6608a23368" targetNamespace="http://schemas.microsoft.com/office/2006/metadata/properties" ma:root="true" ma:fieldsID="337014aa22b9b0ec50b4022cfab8c551" ns2:_="" ns3:_="">
    <xsd:import namespace="13c02fde-b48f-4d00-bac1-911d8ee6ee98"/>
    <xsd:import namespace="6fd5926b-e52e-44d8-81d1-5e6608a23368"/>
    <xsd:element name="properties">
      <xsd:complexType>
        <xsd:sequence>
          <xsd:element name="documentManagement">
            <xsd:complexType>
              <xsd:all>
                <xsd:element ref="ns2:Category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c02fde-b48f-4d00-bac1-911d8ee6ee98" elementFormDefault="qualified">
    <xsd:import namespace="http://schemas.microsoft.com/office/2006/documentManagement/types"/>
    <xsd:import namespace="http://schemas.microsoft.com/office/infopath/2007/PartnerControls"/>
    <xsd:element name="Category" ma:index="8" ma:displayName="Category" ma:description="Select from the pull down menu the correct category for this file type" ma:format="Dropdown" ma:internalName="Category">
      <xsd:simpleType>
        <xsd:restriction base="dms:Choice">
          <xsd:enumeration value="Meetings"/>
          <xsd:enumeration value="Purchase Order"/>
          <xsd:enumeration value="Invoice"/>
          <xsd:enumeration value="Policy"/>
          <xsd:enumeration value="Procedure"/>
          <xsd:enumeration value="Template"/>
        </xsd:restriction>
      </xsd:simpleType>
    </xsd:element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d5926b-e52e-44d8-81d1-5e6608a23368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E02B31-F34B-4E18-8C84-0623F31763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324C9D-A4D4-4EA5-B76C-8491F2658EB9}">
  <ds:schemaRefs>
    <ds:schemaRef ds:uri="http://schemas.openxmlformats.org/package/2006/metadata/core-properties"/>
    <ds:schemaRef ds:uri="http://purl.org/dc/elements/1.1/"/>
    <ds:schemaRef ds:uri="13c02fde-b48f-4d00-bac1-911d8ee6ee98"/>
    <ds:schemaRef ds:uri="http://schemas.microsoft.com/office/2006/metadata/properties"/>
    <ds:schemaRef ds:uri="http://purl.org/dc/terms/"/>
    <ds:schemaRef ds:uri="6fd5926b-e52e-44d8-81d1-5e6608a23368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3D502E4-D18D-4EA6-BFF6-F7B2176D18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c02fde-b48f-4d00-bac1-911d8ee6ee98"/>
    <ds:schemaRef ds:uri="6fd5926b-e52e-44d8-81d1-5e6608a23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ICMS PPT Template New  2018</Template>
  <TotalTime>98</TotalTime>
  <Words>1416</Words>
  <Application>Microsoft Office PowerPoint</Application>
  <PresentationFormat>On-screen Show (4:3)</PresentationFormat>
  <Paragraphs>477</Paragraphs>
  <Slides>42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Calibri</vt:lpstr>
      <vt:lpstr>Wingdings</vt:lpstr>
      <vt:lpstr>1_Custom Design</vt:lpstr>
      <vt:lpstr>2_Custom Design</vt:lpstr>
      <vt:lpstr>3_Custom Design</vt:lpstr>
      <vt:lpstr>HOS801 – Strategic Management in    Tourism and Hospitality   </vt:lpstr>
      <vt:lpstr>Learning Objectives</vt:lpstr>
      <vt:lpstr>Business Level Strategy</vt:lpstr>
      <vt:lpstr>The Purpose of Business Level Strategy</vt:lpstr>
      <vt:lpstr>Business Level Strategy</vt:lpstr>
      <vt:lpstr>Customers and Their Relationship to  Business Level Strategy</vt:lpstr>
      <vt:lpstr>Managing Customer Relationships</vt:lpstr>
      <vt:lpstr>Market Segmentation Consumer Markets</vt:lpstr>
      <vt:lpstr>Market Segmentation Industrial Markets</vt:lpstr>
      <vt:lpstr>Customer Needs Satisfaction</vt:lpstr>
      <vt:lpstr>Core Competencies Necessary to  Satisfy Customer Needs</vt:lpstr>
      <vt:lpstr>Porter’s Three Generic Strategies</vt:lpstr>
      <vt:lpstr>Five Business Level Strategies</vt:lpstr>
      <vt:lpstr>Five Business Level Strategies</vt:lpstr>
      <vt:lpstr>The Effectiveness of  Business Level Strategy</vt:lpstr>
      <vt:lpstr>Cost Leadership</vt:lpstr>
      <vt:lpstr>Cost Leadership – Cost Saving Actions</vt:lpstr>
      <vt:lpstr>Cost Leadership Rivalry with Existing Competitors</vt:lpstr>
      <vt:lpstr>Cost Leadership Bargaining Power of Buyers</vt:lpstr>
      <vt:lpstr>Cost Leadership Bargaining Power of Suppliers</vt:lpstr>
      <vt:lpstr>Cost Leadership Threat of New Entrants</vt:lpstr>
      <vt:lpstr>Cost Leadership Threat of Substitutes</vt:lpstr>
      <vt:lpstr>Cost Leadership Competitive Risks</vt:lpstr>
      <vt:lpstr>Differentiation Strategy</vt:lpstr>
      <vt:lpstr>Differentiation Strategy</vt:lpstr>
      <vt:lpstr>Differentiation Strategy Value Creating Activities</vt:lpstr>
      <vt:lpstr>Differentiation Strategy Rivalry With Existing Competitors</vt:lpstr>
      <vt:lpstr>Differentiation Strategy Bargaining Power of Buyers</vt:lpstr>
      <vt:lpstr>Differentiation Strategy Bargaining Power of Suppliers</vt:lpstr>
      <vt:lpstr>Differentiation Strategy Threat of New Entrants</vt:lpstr>
      <vt:lpstr>Differentiation Strategy Threat of Substitutes</vt:lpstr>
      <vt:lpstr>Focused Strategies</vt:lpstr>
      <vt:lpstr>Focused Strategies</vt:lpstr>
      <vt:lpstr>Focused Cost Leadership Strategy</vt:lpstr>
      <vt:lpstr>Focused Differentiation Strategy</vt:lpstr>
      <vt:lpstr>Focused Strategies</vt:lpstr>
      <vt:lpstr>Focus Strategies Competitive Risks</vt:lpstr>
      <vt:lpstr>Integrated Cost Leadership and  Differentiation Strategy</vt:lpstr>
      <vt:lpstr>Integrated Cost Leadership and  Differentiation Strategy Risks</vt:lpstr>
      <vt:lpstr>Functional Strategy</vt:lpstr>
      <vt:lpstr>Group Case Analysis – Starwood Hotels and Resorts Brings Aloft to India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Mirrin Locke</dc:creator>
  <cp:lastModifiedBy>Mirrin Locke</cp:lastModifiedBy>
  <cp:revision>10</cp:revision>
  <dcterms:created xsi:type="dcterms:W3CDTF">2019-02-05T02:40:37Z</dcterms:created>
  <dcterms:modified xsi:type="dcterms:W3CDTF">2019-03-20T01:21:47Z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0x010100E1709477310369438C3E543C94179E2D</vt:lpwstr>
  </property>
</Properties>
</file>