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 id="2147483683" r:id="rId5"/>
    <p:sldMasterId id="2147483685" r:id="rId6"/>
  </p:sldMasterIdLst>
  <p:notesMasterIdLst>
    <p:notesMasterId r:id="rId47"/>
  </p:notesMasterIdLst>
  <p:sldIdLst>
    <p:sldId id="284" r:id="rId7"/>
    <p:sldId id="345"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5" r:id="rId26"/>
    <p:sldId id="307" r:id="rId27"/>
    <p:sldId id="308" r:id="rId28"/>
    <p:sldId id="309" r:id="rId29"/>
    <p:sldId id="310" r:id="rId30"/>
    <p:sldId id="318" r:id="rId31"/>
    <p:sldId id="319" r:id="rId32"/>
    <p:sldId id="320" r:id="rId33"/>
    <p:sldId id="321" r:id="rId34"/>
    <p:sldId id="322" r:id="rId35"/>
    <p:sldId id="323" r:id="rId36"/>
    <p:sldId id="324" r:id="rId37"/>
    <p:sldId id="325" r:id="rId38"/>
    <p:sldId id="326" r:id="rId39"/>
    <p:sldId id="327" r:id="rId40"/>
    <p:sldId id="328" r:id="rId41"/>
    <p:sldId id="329" r:id="rId42"/>
    <p:sldId id="346" r:id="rId43"/>
    <p:sldId id="347" r:id="rId44"/>
    <p:sldId id="348" r:id="rId45"/>
    <p:sldId id="338"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CA309BC-425A-DD42-98C2-75A72F7C624A}">
          <p14:sldIdLst>
            <p14:sldId id="284"/>
            <p14:sldId id="345"/>
            <p14:sldId id="287"/>
            <p14:sldId id="288"/>
            <p14:sldId id="289"/>
            <p14:sldId id="290"/>
            <p14:sldId id="291"/>
            <p14:sldId id="292"/>
            <p14:sldId id="293"/>
            <p14:sldId id="294"/>
            <p14:sldId id="295"/>
            <p14:sldId id="296"/>
            <p14:sldId id="297"/>
            <p14:sldId id="298"/>
            <p14:sldId id="299"/>
            <p14:sldId id="300"/>
            <p14:sldId id="301"/>
            <p14:sldId id="302"/>
            <p14:sldId id="303"/>
            <p14:sldId id="305"/>
            <p14:sldId id="307"/>
            <p14:sldId id="308"/>
            <p14:sldId id="309"/>
            <p14:sldId id="310"/>
            <p14:sldId id="318"/>
            <p14:sldId id="319"/>
            <p14:sldId id="320"/>
            <p14:sldId id="321"/>
            <p14:sldId id="322"/>
            <p14:sldId id="323"/>
            <p14:sldId id="324"/>
            <p14:sldId id="325"/>
            <p14:sldId id="326"/>
            <p14:sldId id="327"/>
            <p14:sldId id="328"/>
            <p14:sldId id="329"/>
            <p14:sldId id="346"/>
            <p14:sldId id="347"/>
            <p14:sldId id="348"/>
            <p14:sldId id="338"/>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248B55-BAEB-48E9-A032-8D34E33915B5}" v="191" dt="2019-02-22T02:08:29.5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73"/>
  </p:normalViewPr>
  <p:slideViewPr>
    <p:cSldViewPr snapToGrid="0" snapToObjects="1">
      <p:cViewPr varScale="1">
        <p:scale>
          <a:sx n="115" d="100"/>
          <a:sy n="115" d="100"/>
        </p:scale>
        <p:origin x="1476" y="114"/>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3" d="100"/>
          <a:sy n="83" d="100"/>
        </p:scale>
        <p:origin x="307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8"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rin Locke" userId="6615632d-ad49-4f60-a570-d2a04e56dd8a" providerId="ADAL" clId="{52248B55-BAEB-48E9-A032-8D34E33915B5}"/>
    <pc:docChg chg="undo redo custSel addSld delSld modSld modSection">
      <pc:chgData name="Mirrin Locke" userId="6615632d-ad49-4f60-a570-d2a04e56dd8a" providerId="ADAL" clId="{52248B55-BAEB-48E9-A032-8D34E33915B5}" dt="2019-02-22T02:08:29.510" v="190" actId="2696"/>
      <pc:docMkLst>
        <pc:docMk/>
      </pc:docMkLst>
      <pc:sldChg chg="del">
        <pc:chgData name="Mirrin Locke" userId="6615632d-ad49-4f60-a570-d2a04e56dd8a" providerId="ADAL" clId="{52248B55-BAEB-48E9-A032-8D34E33915B5}" dt="2019-02-22T01:41:08.977" v="0" actId="2696"/>
        <pc:sldMkLst>
          <pc:docMk/>
          <pc:sldMk cId="59679218" sldId="304"/>
        </pc:sldMkLst>
      </pc:sldChg>
      <pc:sldChg chg="addSp modSp modAnim">
        <pc:chgData name="Mirrin Locke" userId="6615632d-ad49-4f60-a570-d2a04e56dd8a" providerId="ADAL" clId="{52248B55-BAEB-48E9-A032-8D34E33915B5}" dt="2019-02-22T01:54:09.532" v="154"/>
        <pc:sldMkLst>
          <pc:docMk/>
          <pc:sldMk cId="3224562934" sldId="305"/>
        </pc:sldMkLst>
        <pc:spChg chg="mod">
          <ac:chgData name="Mirrin Locke" userId="6615632d-ad49-4f60-a570-d2a04e56dd8a" providerId="ADAL" clId="{52248B55-BAEB-48E9-A032-8D34E33915B5}" dt="2019-02-22T01:44:36.782" v="23" actId="20577"/>
          <ac:spMkLst>
            <pc:docMk/>
            <pc:sldMk cId="3224562934" sldId="305"/>
            <ac:spMk id="2" creationId="{00000000-0000-0000-0000-000000000000}"/>
          </ac:spMkLst>
        </pc:spChg>
        <pc:spChg chg="mod">
          <ac:chgData name="Mirrin Locke" userId="6615632d-ad49-4f60-a570-d2a04e56dd8a" providerId="ADAL" clId="{52248B55-BAEB-48E9-A032-8D34E33915B5}" dt="2019-02-22T01:53:12.061" v="151" actId="1076"/>
          <ac:spMkLst>
            <pc:docMk/>
            <pc:sldMk cId="3224562934" sldId="305"/>
            <ac:spMk id="3" creationId="{00000000-0000-0000-0000-000000000000}"/>
          </ac:spMkLst>
        </pc:spChg>
        <pc:spChg chg="add mod">
          <ac:chgData name="Mirrin Locke" userId="6615632d-ad49-4f60-a570-d2a04e56dd8a" providerId="ADAL" clId="{52248B55-BAEB-48E9-A032-8D34E33915B5}" dt="2019-02-22T01:52:45.471" v="148" actId="113"/>
          <ac:spMkLst>
            <pc:docMk/>
            <pc:sldMk cId="3224562934" sldId="305"/>
            <ac:spMk id="5" creationId="{EA017DF8-2801-40B2-9B21-D84CCE24641D}"/>
          </ac:spMkLst>
        </pc:spChg>
      </pc:sldChg>
      <pc:sldChg chg="modSp del modAnim">
        <pc:chgData name="Mirrin Locke" userId="6615632d-ad49-4f60-a570-d2a04e56dd8a" providerId="ADAL" clId="{52248B55-BAEB-48E9-A032-8D34E33915B5}" dt="2019-02-22T01:55:05.444" v="155" actId="2696"/>
        <pc:sldMkLst>
          <pc:docMk/>
          <pc:sldMk cId="3201705640" sldId="306"/>
        </pc:sldMkLst>
        <pc:spChg chg="mod">
          <ac:chgData name="Mirrin Locke" userId="6615632d-ad49-4f60-a570-d2a04e56dd8a" providerId="ADAL" clId="{52248B55-BAEB-48E9-A032-8D34E33915B5}" dt="2019-02-22T01:44:17.551" v="3"/>
          <ac:spMkLst>
            <pc:docMk/>
            <pc:sldMk cId="3201705640" sldId="306"/>
            <ac:spMk id="3" creationId="{00000000-0000-0000-0000-000000000000}"/>
          </ac:spMkLst>
        </pc:spChg>
      </pc:sldChg>
      <pc:sldChg chg="del">
        <pc:chgData name="Mirrin Locke" userId="6615632d-ad49-4f60-a570-d2a04e56dd8a" providerId="ADAL" clId="{52248B55-BAEB-48E9-A032-8D34E33915B5}" dt="2019-02-22T01:56:57.270" v="156" actId="2696"/>
        <pc:sldMkLst>
          <pc:docMk/>
          <pc:sldMk cId="3935123390" sldId="311"/>
        </pc:sldMkLst>
      </pc:sldChg>
      <pc:sldChg chg="del">
        <pc:chgData name="Mirrin Locke" userId="6615632d-ad49-4f60-a570-d2a04e56dd8a" providerId="ADAL" clId="{52248B55-BAEB-48E9-A032-8D34E33915B5}" dt="2019-02-22T01:56:57.346" v="157" actId="2696"/>
        <pc:sldMkLst>
          <pc:docMk/>
          <pc:sldMk cId="2652787923" sldId="312"/>
        </pc:sldMkLst>
      </pc:sldChg>
      <pc:sldChg chg="del">
        <pc:chgData name="Mirrin Locke" userId="6615632d-ad49-4f60-a570-d2a04e56dd8a" providerId="ADAL" clId="{52248B55-BAEB-48E9-A032-8D34E33915B5}" dt="2019-02-22T01:56:57.432" v="158" actId="2696"/>
        <pc:sldMkLst>
          <pc:docMk/>
          <pc:sldMk cId="4090087848" sldId="313"/>
        </pc:sldMkLst>
      </pc:sldChg>
      <pc:sldChg chg="del">
        <pc:chgData name="Mirrin Locke" userId="6615632d-ad49-4f60-a570-d2a04e56dd8a" providerId="ADAL" clId="{52248B55-BAEB-48E9-A032-8D34E33915B5}" dt="2019-02-22T01:56:57.481" v="159" actId="2696"/>
        <pc:sldMkLst>
          <pc:docMk/>
          <pc:sldMk cId="2224889504" sldId="314"/>
        </pc:sldMkLst>
      </pc:sldChg>
      <pc:sldChg chg="del">
        <pc:chgData name="Mirrin Locke" userId="6615632d-ad49-4f60-a570-d2a04e56dd8a" providerId="ADAL" clId="{52248B55-BAEB-48E9-A032-8D34E33915B5}" dt="2019-02-22T01:56:57.549" v="160" actId="2696"/>
        <pc:sldMkLst>
          <pc:docMk/>
          <pc:sldMk cId="550978904" sldId="315"/>
        </pc:sldMkLst>
      </pc:sldChg>
      <pc:sldChg chg="del">
        <pc:chgData name="Mirrin Locke" userId="6615632d-ad49-4f60-a570-d2a04e56dd8a" providerId="ADAL" clId="{52248B55-BAEB-48E9-A032-8D34E33915B5}" dt="2019-02-22T01:56:57.600" v="161" actId="2696"/>
        <pc:sldMkLst>
          <pc:docMk/>
          <pc:sldMk cId="1610603980" sldId="316"/>
        </pc:sldMkLst>
      </pc:sldChg>
      <pc:sldChg chg="del">
        <pc:chgData name="Mirrin Locke" userId="6615632d-ad49-4f60-a570-d2a04e56dd8a" providerId="ADAL" clId="{52248B55-BAEB-48E9-A032-8D34E33915B5}" dt="2019-02-22T01:56:57.712" v="162" actId="2696"/>
        <pc:sldMkLst>
          <pc:docMk/>
          <pc:sldMk cId="2502351630" sldId="317"/>
        </pc:sldMkLst>
      </pc:sldChg>
      <pc:sldChg chg="modSp">
        <pc:chgData name="Mirrin Locke" userId="6615632d-ad49-4f60-a570-d2a04e56dd8a" providerId="ADAL" clId="{52248B55-BAEB-48E9-A032-8D34E33915B5}" dt="2019-02-22T02:03:33.766" v="172" actId="790"/>
        <pc:sldMkLst>
          <pc:docMk/>
          <pc:sldMk cId="2133432920" sldId="328"/>
        </pc:sldMkLst>
        <pc:spChg chg="mod">
          <ac:chgData name="Mirrin Locke" userId="6615632d-ad49-4f60-a570-d2a04e56dd8a" providerId="ADAL" clId="{52248B55-BAEB-48E9-A032-8D34E33915B5}" dt="2019-02-22T02:03:33.766" v="172" actId="790"/>
          <ac:spMkLst>
            <pc:docMk/>
            <pc:sldMk cId="2133432920" sldId="328"/>
            <ac:spMk id="3" creationId="{00000000-0000-0000-0000-000000000000}"/>
          </ac:spMkLst>
        </pc:spChg>
      </pc:sldChg>
      <pc:sldChg chg="delSp modSp">
        <pc:chgData name="Mirrin Locke" userId="6615632d-ad49-4f60-a570-d2a04e56dd8a" providerId="ADAL" clId="{52248B55-BAEB-48E9-A032-8D34E33915B5}" dt="2019-02-22T02:08:01.261" v="180" actId="790"/>
        <pc:sldMkLst>
          <pc:docMk/>
          <pc:sldMk cId="740648980" sldId="329"/>
        </pc:sldMkLst>
        <pc:spChg chg="del">
          <ac:chgData name="Mirrin Locke" userId="6615632d-ad49-4f60-a570-d2a04e56dd8a" providerId="ADAL" clId="{52248B55-BAEB-48E9-A032-8D34E33915B5}" dt="2019-02-22T02:04:02.161" v="173" actId="478"/>
          <ac:spMkLst>
            <pc:docMk/>
            <pc:sldMk cId="740648980" sldId="329"/>
            <ac:spMk id="3" creationId="{00000000-0000-0000-0000-000000000000}"/>
          </ac:spMkLst>
        </pc:spChg>
        <pc:spChg chg="mod">
          <ac:chgData name="Mirrin Locke" userId="6615632d-ad49-4f60-a570-d2a04e56dd8a" providerId="ADAL" clId="{52248B55-BAEB-48E9-A032-8D34E33915B5}" dt="2019-02-22T02:08:01.261" v="180" actId="790"/>
          <ac:spMkLst>
            <pc:docMk/>
            <pc:sldMk cId="740648980" sldId="329"/>
            <ac:spMk id="7" creationId="{00000000-0000-0000-0000-000000000000}"/>
          </ac:spMkLst>
        </pc:spChg>
      </pc:sldChg>
      <pc:sldChg chg="add del">
        <pc:chgData name="Mirrin Locke" userId="6615632d-ad49-4f60-a570-d2a04e56dd8a" providerId="ADAL" clId="{52248B55-BAEB-48E9-A032-8D34E33915B5}" dt="2019-02-22T02:08:29.510" v="190" actId="2696"/>
        <pc:sldMkLst>
          <pc:docMk/>
          <pc:sldMk cId="1491671375" sldId="339"/>
        </pc:sldMkLst>
      </pc:sldChg>
      <pc:sldChg chg="add del">
        <pc:chgData name="Mirrin Locke" userId="6615632d-ad49-4f60-a570-d2a04e56dd8a" providerId="ADAL" clId="{52248B55-BAEB-48E9-A032-8D34E33915B5}" dt="2019-02-22T02:08:29.496" v="189" actId="2696"/>
        <pc:sldMkLst>
          <pc:docMk/>
          <pc:sldMk cId="3874456757" sldId="340"/>
        </pc:sldMkLst>
      </pc:sldChg>
      <pc:sldChg chg="add del">
        <pc:chgData name="Mirrin Locke" userId="6615632d-ad49-4f60-a570-d2a04e56dd8a" providerId="ADAL" clId="{52248B55-BAEB-48E9-A032-8D34E33915B5}" dt="2019-02-22T02:08:29.481" v="188" actId="2696"/>
        <pc:sldMkLst>
          <pc:docMk/>
          <pc:sldMk cId="3945146432" sldId="341"/>
        </pc:sldMkLst>
      </pc:sldChg>
      <pc:sldChg chg="add del">
        <pc:chgData name="Mirrin Locke" userId="6615632d-ad49-4f60-a570-d2a04e56dd8a" providerId="ADAL" clId="{52248B55-BAEB-48E9-A032-8D34E33915B5}" dt="2019-02-22T02:08:29.467" v="187" actId="2696"/>
        <pc:sldMkLst>
          <pc:docMk/>
          <pc:sldMk cId="2515479401" sldId="342"/>
        </pc:sldMkLst>
      </pc:sldChg>
      <pc:sldChg chg="add del">
        <pc:chgData name="Mirrin Locke" userId="6615632d-ad49-4f60-a570-d2a04e56dd8a" providerId="ADAL" clId="{52248B55-BAEB-48E9-A032-8D34E33915B5}" dt="2019-02-22T02:08:29.453" v="186" actId="2696"/>
        <pc:sldMkLst>
          <pc:docMk/>
          <pc:sldMk cId="30650279" sldId="343"/>
        </pc:sldMkLst>
      </pc:sldChg>
    </pc:docChg>
  </pc:docChgLst>
  <pc:docChgLst>
    <pc:chgData name="Ilona Vass" userId="S::ivass@icms.edu.au::70e7b51f-c080-489e-85cc-d4c6c9e8e3df" providerId="AD" clId="Web-{6E088ECA-BFE0-4273-8F6D-D4B445EC130A}"/>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EA2218-DD8C-4944-883E-4F222486B95A}" type="datetimeFigureOut">
              <a:rPr lang="en-US" smtClean="0"/>
              <a:t>8/7/2019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1B446-6C3A-434A-9EAF-115FF2B52C71}" type="slidenum">
              <a:rPr lang="en-US" smtClean="0"/>
              <a:t>‹#›</a:t>
            </a:fld>
            <a:endParaRPr lang="en-US"/>
          </a:p>
        </p:txBody>
      </p:sp>
    </p:spTree>
    <p:extLst>
      <p:ext uri="{BB962C8B-B14F-4D97-AF65-F5344CB8AC3E}">
        <p14:creationId xmlns:p14="http://schemas.microsoft.com/office/powerpoint/2010/main" val="163791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p>
        </p:txBody>
      </p:sp>
      <p:sp>
        <p:nvSpPr>
          <p:cNvPr id="10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F98FCD49-E894-46B4-8CC0-6E24B99E3958}" type="slidenum">
              <a:rPr lang="en-US" smtClean="0">
                <a:latin typeface="Calibri" pitchFamily="34" charset="0"/>
              </a:rPr>
              <a:pPr fontAlgn="base">
                <a:spcBef>
                  <a:spcPct val="0"/>
                </a:spcBef>
                <a:spcAft>
                  <a:spcPct val="0"/>
                </a:spcAft>
                <a:defRPr/>
              </a:pPr>
              <a:t>1</a:t>
            </a:fld>
            <a:endParaRPr lang="en-US">
              <a:latin typeface="Calibri" pitchFamily="34" charset="0"/>
            </a:endParaRPr>
          </a:p>
        </p:txBody>
      </p:sp>
    </p:spTree>
    <p:extLst>
      <p:ext uri="{BB962C8B-B14F-4D97-AF65-F5344CB8AC3E}">
        <p14:creationId xmlns:p14="http://schemas.microsoft.com/office/powerpoint/2010/main" val="176926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a:p>
        </p:txBody>
      </p:sp>
      <p:sp>
        <p:nvSpPr>
          <p:cNvPr id="55300" name="Slide Number Placeholder 3"/>
          <p:cNvSpPr>
            <a:spLocks noGrp="1"/>
          </p:cNvSpPr>
          <p:nvPr>
            <p:ph type="sldNum" sz="quarter" idx="5"/>
          </p:nvPr>
        </p:nvSpPr>
        <p:spPr bwMode="auto">
          <a:noFill/>
          <a:ln>
            <a:miter lim="800000"/>
            <a:headEnd/>
            <a:tailEnd/>
          </a:ln>
        </p:spPr>
        <p:txBody>
          <a:bodyPr/>
          <a:lstStyle/>
          <a:p>
            <a:fld id="{CD23094B-DF11-46E0-AEDB-E62F58AAC668}" type="slidenum">
              <a:rPr lang="en-US"/>
              <a:pPr/>
              <a:t>40</a:t>
            </a:fld>
            <a:endParaRPr lang="en-US"/>
          </a:p>
        </p:txBody>
      </p:sp>
    </p:spTree>
    <p:extLst>
      <p:ext uri="{BB962C8B-B14F-4D97-AF65-F5344CB8AC3E}">
        <p14:creationId xmlns:p14="http://schemas.microsoft.com/office/powerpoint/2010/main" val="748788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6902681" cy="1325563"/>
          </a:xfrm>
          <a:prstGeom prst="rect">
            <a:avLst/>
          </a:prstGeom>
        </p:spPr>
        <p:txBody>
          <a:bodyPr/>
          <a:lstStyle>
            <a:lvl1pPr>
              <a:defRPr b="0">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5" name="Text Placeholder 4"/>
          <p:cNvSpPr>
            <a:spLocks noGrp="1"/>
          </p:cNvSpPr>
          <p:nvPr>
            <p:ph type="body" sz="quarter" idx="10"/>
          </p:nvPr>
        </p:nvSpPr>
        <p:spPr>
          <a:xfrm>
            <a:off x="628650" y="1911351"/>
            <a:ext cx="8124825" cy="4622454"/>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365159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ICMS V2">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457200" y="1052736"/>
            <a:ext cx="4040188" cy="639762"/>
          </a:xfrm>
          <a:prstGeom prst="rect">
            <a:avLst/>
          </a:prstGeo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8"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p:cNvSpPr>
            <a:spLocks noGrp="1"/>
          </p:cNvSpPr>
          <p:nvPr>
            <p:ph type="ctrTitle"/>
          </p:nvPr>
        </p:nvSpPr>
        <p:spPr>
          <a:xfrm>
            <a:off x="183976" y="86767"/>
            <a:ext cx="7772400" cy="605929"/>
          </a:xfrm>
          <a:prstGeom prst="rect">
            <a:avLst/>
          </a:prstGeom>
        </p:spPr>
        <p:txBody>
          <a:bodyPr/>
          <a:lstStyle>
            <a:lvl1pPr algn="l">
              <a:defRPr sz="3200">
                <a:solidFill>
                  <a:srgbClr val="FFFFFF"/>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274314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ports">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457200" y="1052736"/>
            <a:ext cx="4040188" cy="639762"/>
          </a:xfrm>
          <a:prstGeom prst="rect">
            <a:avLst/>
          </a:prstGeo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8"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itle 1"/>
          <p:cNvSpPr>
            <a:spLocks noGrp="1"/>
          </p:cNvSpPr>
          <p:nvPr>
            <p:ph type="ctrTitle"/>
          </p:nvPr>
        </p:nvSpPr>
        <p:spPr>
          <a:xfrm>
            <a:off x="183976" y="86767"/>
            <a:ext cx="7772400" cy="605929"/>
          </a:xfrm>
          <a:prstGeom prst="rect">
            <a:avLst/>
          </a:prstGeom>
        </p:spPr>
        <p:txBody>
          <a:bodyPr/>
          <a:lstStyle>
            <a:lvl1pPr algn="l">
              <a:defRPr sz="3200">
                <a:solidFill>
                  <a:srgbClr val="FFFFFF"/>
                </a:solidFill>
              </a:defRPr>
            </a:lvl1pPr>
          </a:lstStyle>
          <a:p>
            <a:r>
              <a:rPr lang="en-GB" dirty="0"/>
              <a:t>Click to edit Master title style</a:t>
            </a:r>
            <a:endParaRPr lang="en-US" dirty="0"/>
          </a:p>
        </p:txBody>
      </p:sp>
    </p:spTree>
    <p:extLst>
      <p:ext uri="{BB962C8B-B14F-4D97-AF65-F5344CB8AC3E}">
        <p14:creationId xmlns:p14="http://schemas.microsoft.com/office/powerpoint/2010/main" val="647371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39552" y="2708921"/>
            <a:ext cx="3816350" cy="3240360"/>
          </a:xfrm>
          <a:prstGeom prst="rect">
            <a:avLst/>
          </a:prstGeom>
        </p:spPr>
        <p:txBody>
          <a:bodyPr vert="horz"/>
          <a:lstStyle>
            <a:lvl1pPr marL="0" indent="0">
              <a:buNone/>
              <a:defRPr sz="1800">
                <a:solidFill>
                  <a:schemeClr val="tx1">
                    <a:lumMod val="75000"/>
                    <a:lumOff val="25000"/>
                  </a:schemeClr>
                </a:solidFill>
              </a:defRPr>
            </a:lvl1pPr>
            <a:lvl2pPr marL="457200" indent="0">
              <a:buNone/>
              <a:defRPr sz="1800">
                <a:solidFill>
                  <a:schemeClr val="tx1">
                    <a:lumMod val="75000"/>
                    <a:lumOff val="25000"/>
                  </a:schemeClr>
                </a:solidFill>
              </a:defRPr>
            </a:lvl2pPr>
            <a:lvl3pPr marL="914400" indent="0">
              <a:buNone/>
              <a:defRPr sz="1800">
                <a:solidFill>
                  <a:schemeClr val="tx1">
                    <a:lumMod val="75000"/>
                    <a:lumOff val="25000"/>
                  </a:schemeClr>
                </a:solidFill>
              </a:defRPr>
            </a:lvl3pPr>
            <a:lvl4pPr marL="1371600" indent="0">
              <a:buNone/>
              <a:defRPr sz="1800">
                <a:solidFill>
                  <a:schemeClr val="tx1">
                    <a:lumMod val="75000"/>
                    <a:lumOff val="25000"/>
                  </a:schemeClr>
                </a:solidFill>
              </a:defRPr>
            </a:lvl4pPr>
            <a:lvl5pPr marL="1828800" indent="0">
              <a:buNone/>
              <a:defRPr sz="1800">
                <a:solidFill>
                  <a:schemeClr val="tx1">
                    <a:lumMod val="75000"/>
                    <a:lumOff val="25000"/>
                  </a:schemeClr>
                </a:solidFill>
              </a:defRPr>
            </a:lvl5pPr>
          </a:lstStyle>
          <a:p>
            <a:pPr lvl="0"/>
            <a:r>
              <a:rPr lang="en-GB" dirty="0"/>
              <a:t>Click to edit body copy</a:t>
            </a:r>
          </a:p>
        </p:txBody>
      </p:sp>
      <p:sp>
        <p:nvSpPr>
          <p:cNvPr id="7" name="Text Placeholder 3"/>
          <p:cNvSpPr>
            <a:spLocks noGrp="1"/>
          </p:cNvSpPr>
          <p:nvPr>
            <p:ph type="body" sz="quarter" idx="11" hasCustomPrompt="1"/>
          </p:nvPr>
        </p:nvSpPr>
        <p:spPr>
          <a:xfrm>
            <a:off x="539552" y="1052736"/>
            <a:ext cx="3816350" cy="1440160"/>
          </a:xfrm>
          <a:prstGeom prst="rect">
            <a:avLst/>
          </a:prstGeom>
        </p:spPr>
        <p:txBody>
          <a:bodyPr vert="horz"/>
          <a:lstStyle>
            <a:lvl1pPr marL="0" indent="0">
              <a:buNone/>
              <a:defRPr sz="2400">
                <a:solidFill>
                  <a:schemeClr val="tx1">
                    <a:lumMod val="75000"/>
                    <a:lumOff val="25000"/>
                  </a:schemeClr>
                </a:solidFill>
              </a:defRPr>
            </a:lvl1pPr>
            <a:lvl2pPr marL="457200" indent="0">
              <a:buNone/>
              <a:defRPr sz="1800">
                <a:solidFill>
                  <a:schemeClr val="tx1">
                    <a:lumMod val="75000"/>
                    <a:lumOff val="25000"/>
                  </a:schemeClr>
                </a:solidFill>
              </a:defRPr>
            </a:lvl2pPr>
            <a:lvl3pPr marL="914400" indent="0">
              <a:buNone/>
              <a:defRPr sz="1800">
                <a:solidFill>
                  <a:schemeClr val="tx1">
                    <a:lumMod val="75000"/>
                    <a:lumOff val="25000"/>
                  </a:schemeClr>
                </a:solidFill>
              </a:defRPr>
            </a:lvl3pPr>
            <a:lvl4pPr marL="1371600" indent="0">
              <a:buNone/>
              <a:defRPr sz="1800">
                <a:solidFill>
                  <a:schemeClr val="tx1">
                    <a:lumMod val="75000"/>
                    <a:lumOff val="25000"/>
                  </a:schemeClr>
                </a:solidFill>
              </a:defRPr>
            </a:lvl4pPr>
            <a:lvl5pPr marL="1828800" indent="0">
              <a:buNone/>
              <a:defRPr sz="1800">
                <a:solidFill>
                  <a:schemeClr val="tx1">
                    <a:lumMod val="75000"/>
                    <a:lumOff val="25000"/>
                  </a:schemeClr>
                </a:solidFill>
              </a:defRPr>
            </a:lvl5pPr>
          </a:lstStyle>
          <a:p>
            <a:pPr lvl="0"/>
            <a:r>
              <a:rPr lang="en-GB" dirty="0"/>
              <a:t>Click to edit intro copy</a:t>
            </a:r>
          </a:p>
        </p:txBody>
      </p:sp>
      <p:sp>
        <p:nvSpPr>
          <p:cNvPr id="8" name="Title 1"/>
          <p:cNvSpPr>
            <a:spLocks noGrp="1"/>
          </p:cNvSpPr>
          <p:nvPr>
            <p:ph type="ctrTitle"/>
          </p:nvPr>
        </p:nvSpPr>
        <p:spPr>
          <a:xfrm>
            <a:off x="183976" y="86767"/>
            <a:ext cx="7772400" cy="605929"/>
          </a:xfrm>
          <a:prstGeom prst="rect">
            <a:avLst/>
          </a:prstGeom>
        </p:spPr>
        <p:txBody>
          <a:bodyPr/>
          <a:lstStyle>
            <a:lvl1pPr algn="l">
              <a:defRPr sz="3200">
                <a:solidFill>
                  <a:srgbClr val="FFFFFF"/>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66664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39552" y="2708921"/>
            <a:ext cx="3816350" cy="3240360"/>
          </a:xfrm>
          <a:prstGeom prst="rect">
            <a:avLst/>
          </a:prstGeom>
        </p:spPr>
        <p:txBody>
          <a:bodyPr vert="horz"/>
          <a:lstStyle>
            <a:lvl1pPr marL="0" indent="0">
              <a:buNone/>
              <a:defRPr sz="1800">
                <a:solidFill>
                  <a:schemeClr val="tx1">
                    <a:lumMod val="75000"/>
                    <a:lumOff val="25000"/>
                  </a:schemeClr>
                </a:solidFill>
              </a:defRPr>
            </a:lvl1pPr>
            <a:lvl2pPr marL="457200" indent="0">
              <a:buNone/>
              <a:defRPr sz="1800">
                <a:solidFill>
                  <a:schemeClr val="tx1">
                    <a:lumMod val="75000"/>
                    <a:lumOff val="25000"/>
                  </a:schemeClr>
                </a:solidFill>
              </a:defRPr>
            </a:lvl2pPr>
            <a:lvl3pPr marL="914400" indent="0">
              <a:buNone/>
              <a:defRPr sz="1800">
                <a:solidFill>
                  <a:schemeClr val="tx1">
                    <a:lumMod val="75000"/>
                    <a:lumOff val="25000"/>
                  </a:schemeClr>
                </a:solidFill>
              </a:defRPr>
            </a:lvl3pPr>
            <a:lvl4pPr marL="1371600" indent="0">
              <a:buNone/>
              <a:defRPr sz="1800">
                <a:solidFill>
                  <a:schemeClr val="tx1">
                    <a:lumMod val="75000"/>
                    <a:lumOff val="25000"/>
                  </a:schemeClr>
                </a:solidFill>
              </a:defRPr>
            </a:lvl4pPr>
            <a:lvl5pPr marL="1828800" indent="0">
              <a:buNone/>
              <a:defRPr sz="1800">
                <a:solidFill>
                  <a:schemeClr val="tx1">
                    <a:lumMod val="75000"/>
                    <a:lumOff val="25000"/>
                  </a:schemeClr>
                </a:solidFill>
              </a:defRPr>
            </a:lvl5pPr>
          </a:lstStyle>
          <a:p>
            <a:pPr lvl="0"/>
            <a:r>
              <a:rPr lang="en-GB" dirty="0"/>
              <a:t>Click to edit body copy</a:t>
            </a:r>
          </a:p>
        </p:txBody>
      </p:sp>
      <p:sp>
        <p:nvSpPr>
          <p:cNvPr id="7" name="Text Placeholder 3"/>
          <p:cNvSpPr>
            <a:spLocks noGrp="1"/>
          </p:cNvSpPr>
          <p:nvPr>
            <p:ph type="body" sz="quarter" idx="11" hasCustomPrompt="1"/>
          </p:nvPr>
        </p:nvSpPr>
        <p:spPr>
          <a:xfrm>
            <a:off x="539552" y="1052736"/>
            <a:ext cx="3816350" cy="1440160"/>
          </a:xfrm>
          <a:prstGeom prst="rect">
            <a:avLst/>
          </a:prstGeom>
        </p:spPr>
        <p:txBody>
          <a:bodyPr vert="horz"/>
          <a:lstStyle>
            <a:lvl1pPr marL="0" indent="0">
              <a:buNone/>
              <a:defRPr sz="2400">
                <a:solidFill>
                  <a:schemeClr val="tx1">
                    <a:lumMod val="75000"/>
                    <a:lumOff val="25000"/>
                  </a:schemeClr>
                </a:solidFill>
              </a:defRPr>
            </a:lvl1pPr>
            <a:lvl2pPr marL="457200" indent="0">
              <a:buNone/>
              <a:defRPr sz="1800">
                <a:solidFill>
                  <a:schemeClr val="tx1">
                    <a:lumMod val="75000"/>
                    <a:lumOff val="25000"/>
                  </a:schemeClr>
                </a:solidFill>
              </a:defRPr>
            </a:lvl2pPr>
            <a:lvl3pPr marL="914400" indent="0">
              <a:buNone/>
              <a:defRPr sz="1800">
                <a:solidFill>
                  <a:schemeClr val="tx1">
                    <a:lumMod val="75000"/>
                    <a:lumOff val="25000"/>
                  </a:schemeClr>
                </a:solidFill>
              </a:defRPr>
            </a:lvl3pPr>
            <a:lvl4pPr marL="1371600" indent="0">
              <a:buNone/>
              <a:defRPr sz="1800">
                <a:solidFill>
                  <a:schemeClr val="tx1">
                    <a:lumMod val="75000"/>
                    <a:lumOff val="25000"/>
                  </a:schemeClr>
                </a:solidFill>
              </a:defRPr>
            </a:lvl4pPr>
            <a:lvl5pPr marL="1828800" indent="0">
              <a:buNone/>
              <a:defRPr sz="1800">
                <a:solidFill>
                  <a:schemeClr val="tx1">
                    <a:lumMod val="75000"/>
                    <a:lumOff val="25000"/>
                  </a:schemeClr>
                </a:solidFill>
              </a:defRPr>
            </a:lvl5pPr>
          </a:lstStyle>
          <a:p>
            <a:pPr lvl="0"/>
            <a:r>
              <a:rPr lang="en-GB" dirty="0"/>
              <a:t>Click to edit intro copy</a:t>
            </a:r>
          </a:p>
        </p:txBody>
      </p:sp>
      <p:sp>
        <p:nvSpPr>
          <p:cNvPr id="8" name="Title 1"/>
          <p:cNvSpPr>
            <a:spLocks noGrp="1"/>
          </p:cNvSpPr>
          <p:nvPr>
            <p:ph type="ctrTitle"/>
          </p:nvPr>
        </p:nvSpPr>
        <p:spPr>
          <a:xfrm>
            <a:off x="183976" y="86767"/>
            <a:ext cx="7772400" cy="605929"/>
          </a:xfrm>
          <a:prstGeom prst="rect">
            <a:avLst/>
          </a:prstGeom>
        </p:spPr>
        <p:txBody>
          <a:bodyPr/>
          <a:lstStyle>
            <a:lvl1pPr algn="l">
              <a:defRPr sz="3200">
                <a:solidFill>
                  <a:srgbClr val="FFFFFF"/>
                </a:solidFill>
              </a:defRPr>
            </a:lvl1pPr>
          </a:lstStyle>
          <a:p>
            <a:r>
              <a:rPr lang="en-GB" dirty="0"/>
              <a:t>Click to edit Master title style</a:t>
            </a:r>
            <a:endParaRPr lang="en-US" dirty="0"/>
          </a:p>
        </p:txBody>
      </p:sp>
    </p:spTree>
    <p:extLst>
      <p:ext uri="{BB962C8B-B14F-4D97-AF65-F5344CB8AC3E}">
        <p14:creationId xmlns:p14="http://schemas.microsoft.com/office/powerpoint/2010/main" val="594477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2051624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lgn="ctr">
              <a:defRPr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5" name="Online Image Placeholder 4"/>
          <p:cNvSpPr>
            <a:spLocks noGrp="1"/>
          </p:cNvSpPr>
          <p:nvPr>
            <p:ph type="clipArt" sz="quarter" idx="10"/>
          </p:nvPr>
        </p:nvSpPr>
        <p:spPr>
          <a:xfrm>
            <a:off x="733425" y="2273300"/>
            <a:ext cx="2771775" cy="2641600"/>
          </a:xfrm>
          <a:prstGeom prst="rect">
            <a:avLst/>
          </a:prstGeom>
        </p:spPr>
        <p:txBody>
          <a:bodyPr/>
          <a:lstStyle/>
          <a:p>
            <a:endParaRPr lang="en-AU" dirty="0"/>
          </a:p>
        </p:txBody>
      </p:sp>
      <p:sp>
        <p:nvSpPr>
          <p:cNvPr id="7" name="Picture Placeholder 6"/>
          <p:cNvSpPr>
            <a:spLocks noGrp="1"/>
          </p:cNvSpPr>
          <p:nvPr>
            <p:ph type="pic" sz="quarter" idx="11"/>
          </p:nvPr>
        </p:nvSpPr>
        <p:spPr>
          <a:xfrm>
            <a:off x="5743575" y="2273300"/>
            <a:ext cx="2771775" cy="2641600"/>
          </a:xfrm>
          <a:prstGeom prst="rect">
            <a:avLst/>
          </a:prstGeom>
        </p:spPr>
        <p:txBody>
          <a:bodyPr/>
          <a:lstStyle/>
          <a:p>
            <a:endParaRPr lang="en-AU"/>
          </a:p>
        </p:txBody>
      </p:sp>
    </p:spTree>
    <p:extLst>
      <p:ext uri="{BB962C8B-B14F-4D97-AF65-F5344CB8AC3E}">
        <p14:creationId xmlns:p14="http://schemas.microsoft.com/office/powerpoint/2010/main" val="4053139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4" name="Text Placeholder 3"/>
          <p:cNvSpPr>
            <a:spLocks noGrp="1"/>
          </p:cNvSpPr>
          <p:nvPr>
            <p:ph type="body" sz="quarter" idx="10"/>
          </p:nvPr>
        </p:nvSpPr>
        <p:spPr>
          <a:xfrm>
            <a:off x="819150" y="5092700"/>
            <a:ext cx="7877175" cy="15494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342900" indent="0">
              <a:buNone/>
              <a:defRPr>
                <a:solidFill>
                  <a:schemeClr val="bg1"/>
                </a:solidFill>
                <a:latin typeface="Arial" panose="020B0604020202020204" pitchFamily="34" charset="0"/>
                <a:cs typeface="Arial" panose="020B0604020202020204" pitchFamily="34" charset="0"/>
              </a:defRPr>
            </a:lvl2pPr>
            <a:lvl3pPr marL="685800" indent="0">
              <a:buNone/>
              <a:defRPr>
                <a:solidFill>
                  <a:schemeClr val="bg1"/>
                </a:solidFill>
                <a:latin typeface="Arial" panose="020B0604020202020204" pitchFamily="34" charset="0"/>
                <a:cs typeface="Arial" panose="020B0604020202020204" pitchFamily="34" charset="0"/>
              </a:defRPr>
            </a:lvl3pPr>
            <a:lvl4pPr marL="1028700" indent="0">
              <a:buNone/>
              <a:defRPr>
                <a:solidFill>
                  <a:schemeClr val="bg1"/>
                </a:solidFill>
                <a:latin typeface="Arial" panose="020B0604020202020204" pitchFamily="34" charset="0"/>
                <a:cs typeface="Arial" panose="020B0604020202020204" pitchFamily="34" charset="0"/>
              </a:defRPr>
            </a:lvl4pPr>
            <a:lvl5pPr marL="1371600" indent="0">
              <a:buNone/>
              <a:defRPr>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endParaRPr lang="en-US" dirty="0"/>
          </a:p>
        </p:txBody>
      </p:sp>
    </p:spTree>
    <p:extLst>
      <p:ext uri="{BB962C8B-B14F-4D97-AF65-F5344CB8AC3E}">
        <p14:creationId xmlns:p14="http://schemas.microsoft.com/office/powerpoint/2010/main" val="1443219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3523DE92-A298-4BA1-8A12-1C95D33288B5}" type="slidenum">
              <a:rPr lang="en-AU" smtClean="0"/>
              <a:pPr/>
              <a:t>‹#›</a:t>
            </a:fld>
            <a:endParaRPr lang="en-AU" dirty="0"/>
          </a:p>
        </p:txBody>
      </p:sp>
      <p:sp>
        <p:nvSpPr>
          <p:cNvPr id="4" name="Footer Placeholder 3"/>
          <p:cNvSpPr>
            <a:spLocks noGrp="1"/>
          </p:cNvSpPr>
          <p:nvPr>
            <p:ph type="ftr" sz="quarter" idx="11"/>
          </p:nvPr>
        </p:nvSpPr>
        <p:spPr>
          <a:xfrm>
            <a:off x="647700" y="6407151"/>
            <a:ext cx="3086100" cy="365125"/>
          </a:xfrm>
          <a:prstGeom prst="rect">
            <a:avLst/>
          </a:prstGeom>
        </p:spPr>
        <p:txBody>
          <a:bodyPr/>
          <a:lstStyle/>
          <a:p>
            <a:endParaRPr lang="en-US">
              <a:latin typeface="Arial" panose="020B0604020202020204" pitchFamily="34" charset="0"/>
              <a:cs typeface="Arial" panose="020B0604020202020204" pitchFamily="34" charset="0"/>
            </a:endParaRPr>
          </a:p>
          <a:p>
            <a:endParaRPr lang="en-AU" dirty="0"/>
          </a:p>
        </p:txBody>
      </p:sp>
      <p:sp>
        <p:nvSpPr>
          <p:cNvPr id="6" name="Content Placeholder 5"/>
          <p:cNvSpPr>
            <a:spLocks noGrp="1"/>
          </p:cNvSpPr>
          <p:nvPr>
            <p:ph sz="quarter" idx="12"/>
          </p:nvPr>
        </p:nvSpPr>
        <p:spPr>
          <a:xfrm>
            <a:off x="647700" y="1943100"/>
            <a:ext cx="6553200" cy="4191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832525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6832" y="-64549"/>
            <a:ext cx="12417893" cy="6938683"/>
          </a:xfrm>
          <a:prstGeom prst="rect">
            <a:avLst/>
          </a:prstGeom>
        </p:spPr>
      </p:pic>
      <p:sp>
        <p:nvSpPr>
          <p:cNvPr id="4" name="Title 3"/>
          <p:cNvSpPr>
            <a:spLocks noGrp="1"/>
          </p:cNvSpPr>
          <p:nvPr>
            <p:ph type="title"/>
          </p:nvPr>
        </p:nvSpPr>
        <p:spPr>
          <a:xfrm>
            <a:off x="628650" y="365126"/>
            <a:ext cx="7886700" cy="1325563"/>
          </a:xfrm>
          <a:prstGeom prst="rect">
            <a:avLst/>
          </a:prstGeom>
        </p:spPr>
        <p:txBody>
          <a:bodyPr/>
          <a:lstStyle>
            <a:lvl1pPr>
              <a:defRPr>
                <a:solidFill>
                  <a:schemeClr val="bg1"/>
                </a:solidFill>
              </a:defRPr>
            </a:lvl1pPr>
          </a:lstStyle>
          <a:p>
            <a:r>
              <a:rPr lang="en-US"/>
              <a:t>Click to edit Master title style</a:t>
            </a:r>
            <a:endParaRPr lang="en-AU" dirty="0"/>
          </a:p>
        </p:txBody>
      </p:sp>
      <p:sp>
        <p:nvSpPr>
          <p:cNvPr id="5" name="Date Placeholder 4"/>
          <p:cNvSpPr>
            <a:spLocks noGrp="1"/>
          </p:cNvSpPr>
          <p:nvPr>
            <p:ph type="dt" sz="half" idx="10"/>
          </p:nvPr>
        </p:nvSpPr>
        <p:spPr>
          <a:xfrm>
            <a:off x="628650" y="6076951"/>
            <a:ext cx="20574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543CD403-54AC-49B0-BCE8-20FF98AC2FFD}" type="datetimeFigureOut">
              <a:rPr lang="en-AU" smtClean="0"/>
              <a:pPr/>
              <a:t>7/08/2019</a:t>
            </a:fld>
            <a:endParaRPr lang="en-AU" dirty="0"/>
          </a:p>
        </p:txBody>
      </p:sp>
      <p:sp>
        <p:nvSpPr>
          <p:cNvPr id="6" name="Slide Number Placeholder 5"/>
          <p:cNvSpPr>
            <a:spLocks noGrp="1"/>
          </p:cNvSpPr>
          <p:nvPr>
            <p:ph type="sldNum" sz="quarter" idx="11"/>
          </p:nvPr>
        </p:nvSpPr>
        <p:spPr>
          <a:xfrm>
            <a:off x="6457950" y="6076951"/>
            <a:ext cx="20574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7E3E055E-1006-4691-A728-C6D4B59F1965}" type="slidenum">
              <a:rPr lang="en-AU" smtClean="0"/>
              <a:pPr/>
              <a:t>‹#›</a:t>
            </a:fld>
            <a:endParaRPr lang="en-AU" dirty="0"/>
          </a:p>
        </p:txBody>
      </p:sp>
    </p:spTree>
    <p:extLst>
      <p:ext uri="{BB962C8B-B14F-4D97-AF65-F5344CB8AC3E}">
        <p14:creationId xmlns:p14="http://schemas.microsoft.com/office/powerpoint/2010/main" val="4017771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543CD403-54AC-49B0-BCE8-20FF98AC2FFD}" type="datetimeFigureOut">
              <a:rPr lang="en-AU" smtClean="0"/>
              <a:t>7/08/2019</a:t>
            </a:fld>
            <a:endParaRPr lang="en-AU"/>
          </a:p>
        </p:txBody>
      </p:sp>
      <p:sp>
        <p:nvSpPr>
          <p:cNvPr id="4" name="Slide Number Placeholder 3"/>
          <p:cNvSpPr>
            <a:spLocks noGrp="1"/>
          </p:cNvSpPr>
          <p:nvPr>
            <p:ph type="sldNum" sz="quarter" idx="11"/>
          </p:nvPr>
        </p:nvSpPr>
        <p:spPr/>
        <p:txBody>
          <a:bodyPr/>
          <a:lstStyle/>
          <a:p>
            <a:fld id="{7E3E055E-1006-4691-A728-C6D4B59F1965}" type="slidenum">
              <a:rPr lang="en-AU" smtClean="0"/>
              <a:t>‹#›</a:t>
            </a:fld>
            <a:endParaRPr lang="en-AU"/>
          </a:p>
        </p:txBody>
      </p:sp>
      <p:sp>
        <p:nvSpPr>
          <p:cNvPr id="6" name="Content Placeholder 5"/>
          <p:cNvSpPr>
            <a:spLocks noGrp="1"/>
          </p:cNvSpPr>
          <p:nvPr>
            <p:ph sz="quarter" idx="12"/>
          </p:nvPr>
        </p:nvSpPr>
        <p:spPr>
          <a:xfrm>
            <a:off x="628650" y="1930400"/>
            <a:ext cx="6905625" cy="393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080956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6491201" cy="1325563"/>
          </a:xfrm>
          <a:prstGeom prst="rect">
            <a:avLst/>
          </a:prstGeom>
        </p:spPr>
        <p:txBody>
          <a:bodyPr/>
          <a:lstStyle/>
          <a:p>
            <a:r>
              <a:rPr lang="en-US"/>
              <a:t>Click to edit Master title style</a:t>
            </a:r>
            <a:endParaRPr lang="en-AU" dirty="0"/>
          </a:p>
        </p:txBody>
      </p:sp>
      <p:sp>
        <p:nvSpPr>
          <p:cNvPr id="4" name="Content Placeholder 3"/>
          <p:cNvSpPr>
            <a:spLocks noGrp="1"/>
          </p:cNvSpPr>
          <p:nvPr>
            <p:ph sz="quarter" idx="10"/>
          </p:nvPr>
        </p:nvSpPr>
        <p:spPr>
          <a:xfrm>
            <a:off x="628651" y="1870076"/>
            <a:ext cx="7962900" cy="44545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9498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890212" cy="1325563"/>
          </a:xfrm>
          <a:prstGeom prst="rect">
            <a:avLst/>
          </a:prstGeom>
        </p:spPr>
        <p:txBody>
          <a:bodyPr/>
          <a:lstStyle/>
          <a:p>
            <a:r>
              <a:rPr lang="en-US"/>
              <a:t>Click to edit Master title style</a:t>
            </a:r>
            <a:endParaRPr lang="en-AU"/>
          </a:p>
        </p:txBody>
      </p:sp>
      <p:sp>
        <p:nvSpPr>
          <p:cNvPr id="4" name="Content Placeholder 3"/>
          <p:cNvSpPr>
            <a:spLocks noGrp="1"/>
          </p:cNvSpPr>
          <p:nvPr>
            <p:ph sz="quarter" idx="10"/>
          </p:nvPr>
        </p:nvSpPr>
        <p:spPr>
          <a:xfrm>
            <a:off x="628650" y="1903414"/>
            <a:ext cx="7886700" cy="462207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41665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890212" cy="1325563"/>
          </a:xfrm>
          <a:prstGeom prst="rect">
            <a:avLst/>
          </a:prstGeom>
        </p:spPr>
        <p:txBody>
          <a:bodyPr/>
          <a:lstStyle>
            <a:lvl1pPr>
              <a:defRPr b="0"/>
            </a:lvl1pPr>
          </a:lstStyle>
          <a:p>
            <a:r>
              <a:rPr lang="en-US"/>
              <a:t>Click to edit Master title style</a:t>
            </a:r>
            <a:endParaRPr lang="en-AU" dirty="0"/>
          </a:p>
        </p:txBody>
      </p:sp>
      <p:sp>
        <p:nvSpPr>
          <p:cNvPr id="4" name="Content Placeholder 3"/>
          <p:cNvSpPr>
            <a:spLocks noGrp="1"/>
          </p:cNvSpPr>
          <p:nvPr>
            <p:ph sz="quarter" idx="10"/>
          </p:nvPr>
        </p:nvSpPr>
        <p:spPr>
          <a:xfrm>
            <a:off x="628650" y="1903414"/>
            <a:ext cx="2952750" cy="462207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Content Placeholder 4"/>
          <p:cNvSpPr>
            <a:spLocks noGrp="1"/>
          </p:cNvSpPr>
          <p:nvPr>
            <p:ph sz="quarter" idx="11"/>
          </p:nvPr>
        </p:nvSpPr>
        <p:spPr>
          <a:xfrm>
            <a:off x="4102101" y="1903413"/>
            <a:ext cx="3416697" cy="462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11854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Opening Slide">
    <p:spTree>
      <p:nvGrpSpPr>
        <p:cNvPr id="1" name=""/>
        <p:cNvGrpSpPr/>
        <p:nvPr/>
      </p:nvGrpSpPr>
      <p:grpSpPr>
        <a:xfrm>
          <a:off x="0" y="0"/>
          <a:ext cx="0" cy="0"/>
          <a:chOff x="0" y="0"/>
          <a:chExt cx="0" cy="0"/>
        </a:xfrm>
      </p:grpSpPr>
      <p:sp>
        <p:nvSpPr>
          <p:cNvPr id="8" name="Title 1"/>
          <p:cNvSpPr>
            <a:spLocks noGrp="1"/>
          </p:cNvSpPr>
          <p:nvPr>
            <p:ph type="ctrTitle"/>
          </p:nvPr>
        </p:nvSpPr>
        <p:spPr>
          <a:xfrm>
            <a:off x="183976" y="230787"/>
            <a:ext cx="7772400" cy="605929"/>
          </a:xfrm>
          <a:prstGeom prst="rect">
            <a:avLst/>
          </a:prstGeom>
        </p:spPr>
        <p:txBody>
          <a:bodyPr/>
          <a:lstStyle>
            <a:lvl1pPr algn="l">
              <a:defRPr sz="2954">
                <a:solidFill>
                  <a:srgbClr val="FFFFFF"/>
                </a:solidFill>
              </a:defRPr>
            </a:lvl1pPr>
          </a:lstStyle>
          <a:p>
            <a:r>
              <a:rPr lang="en-GB" dirty="0"/>
              <a:t>Click to edit Master title style</a:t>
            </a:r>
            <a:endParaRPr lang="en-US" dirty="0"/>
          </a:p>
        </p:txBody>
      </p:sp>
    </p:spTree>
    <p:extLst>
      <p:ext uri="{BB962C8B-B14F-4D97-AF65-F5344CB8AC3E}">
        <p14:creationId xmlns:p14="http://schemas.microsoft.com/office/powerpoint/2010/main" val="412098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836716"/>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itle 1"/>
          <p:cNvSpPr>
            <a:spLocks noGrp="1"/>
          </p:cNvSpPr>
          <p:nvPr>
            <p:ph type="ctrTitle" hasCustomPrompt="1"/>
          </p:nvPr>
        </p:nvSpPr>
        <p:spPr>
          <a:xfrm>
            <a:off x="183976" y="188643"/>
            <a:ext cx="7772400" cy="533921"/>
          </a:xfrm>
          <a:prstGeom prst="rect">
            <a:avLst/>
          </a:prstGeom>
        </p:spPr>
        <p:txBody>
          <a:bodyPr/>
          <a:lstStyle>
            <a:lvl1pPr algn="l">
              <a:defRPr sz="2215">
                <a:solidFill>
                  <a:schemeClr val="tx1">
                    <a:lumMod val="75000"/>
                    <a:lumOff val="25000"/>
                  </a:schemeClr>
                </a:solidFill>
              </a:defRPr>
            </a:lvl1pPr>
          </a:lstStyle>
          <a:p>
            <a:r>
              <a:rPr lang="en-GB" dirty="0"/>
              <a:t>CLICK TO EDIT</a:t>
            </a:r>
            <a:endParaRPr lang="en-US" dirty="0"/>
          </a:p>
        </p:txBody>
      </p:sp>
    </p:spTree>
    <p:extLst>
      <p:ext uri="{BB962C8B-B14F-4D97-AF65-F5344CB8AC3E}">
        <p14:creationId xmlns:p14="http://schemas.microsoft.com/office/powerpoint/2010/main" val="2330378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525016" y="764708"/>
            <a:ext cx="4038600" cy="4525963"/>
          </a:xfrm>
          <a:prstGeom prst="rect">
            <a:avLst/>
          </a:prstGeo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3"/>
          <p:cNvSpPr>
            <a:spLocks noGrp="1"/>
          </p:cNvSpPr>
          <p:nvPr>
            <p:ph sz="half" idx="2"/>
          </p:nvPr>
        </p:nvSpPr>
        <p:spPr>
          <a:xfrm>
            <a:off x="4716016" y="764708"/>
            <a:ext cx="4038600" cy="4525963"/>
          </a:xfrm>
          <a:prstGeom prst="rect">
            <a:avLst/>
          </a:prstGeo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1"/>
          <p:cNvSpPr>
            <a:spLocks noGrp="1"/>
          </p:cNvSpPr>
          <p:nvPr>
            <p:ph type="ctrTitle" hasCustomPrompt="1"/>
          </p:nvPr>
        </p:nvSpPr>
        <p:spPr>
          <a:xfrm>
            <a:off x="183976" y="188643"/>
            <a:ext cx="7772400" cy="533921"/>
          </a:xfrm>
          <a:prstGeom prst="rect">
            <a:avLst/>
          </a:prstGeom>
        </p:spPr>
        <p:txBody>
          <a:bodyPr/>
          <a:lstStyle>
            <a:lvl1pPr algn="l">
              <a:defRPr sz="2215">
                <a:solidFill>
                  <a:schemeClr val="tx1">
                    <a:lumMod val="75000"/>
                    <a:lumOff val="25000"/>
                  </a:schemeClr>
                </a:solidFill>
              </a:defRPr>
            </a:lvl1pPr>
          </a:lstStyle>
          <a:p>
            <a:r>
              <a:rPr lang="en-GB" dirty="0"/>
              <a:t>CLICK TO EDIT</a:t>
            </a:r>
            <a:endParaRPr lang="en-US" dirty="0"/>
          </a:p>
        </p:txBody>
      </p:sp>
    </p:spTree>
    <p:extLst>
      <p:ext uri="{BB962C8B-B14F-4D97-AF65-F5344CB8AC3E}">
        <p14:creationId xmlns:p14="http://schemas.microsoft.com/office/powerpoint/2010/main" val="1042485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p:cNvPicPr>
          <p:nvPr userDrawn="1"/>
        </p:nvPicPr>
        <p:blipFill rotWithShape="1">
          <a:blip r:embed="rId15">
            <a:extLst>
              <a:ext uri="{28A0092B-C50C-407E-A947-70E740481C1C}">
                <a14:useLocalDpi xmlns:a14="http://schemas.microsoft.com/office/drawing/2010/main" val="0"/>
              </a:ext>
            </a:extLst>
          </a:blip>
          <a:srcRect l="25421" t="11" b="83291"/>
          <a:stretch/>
        </p:blipFill>
        <p:spPr>
          <a:xfrm>
            <a:off x="-60960" y="0"/>
            <a:ext cx="9204960" cy="1152000"/>
          </a:xfrm>
          <a:prstGeom prst="rect">
            <a:avLst/>
          </a:prstGeom>
        </p:spPr>
      </p:pic>
      <p:sp>
        <p:nvSpPr>
          <p:cNvPr id="2" name="Title Placeholder 1"/>
          <p:cNvSpPr>
            <a:spLocks noGrp="1"/>
          </p:cNvSpPr>
          <p:nvPr>
            <p:ph type="title"/>
          </p:nvPr>
        </p:nvSpPr>
        <p:spPr>
          <a:xfrm>
            <a:off x="628650" y="365126"/>
            <a:ext cx="6905625" cy="132556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4" name="Text Placeholder 3"/>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Date Placeholder 4"/>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43CD403-54AC-49B0-BCE8-20FF98AC2FFD}" type="datetimeFigureOut">
              <a:rPr lang="en-AU" smtClean="0"/>
              <a:t>7/08/2019</a:t>
            </a:fld>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3E055E-1006-4691-A728-C6D4B59F1965}" type="slidenum">
              <a:rPr lang="en-AU" smtClean="0"/>
              <a:t>‹#›</a:t>
            </a:fld>
            <a:endParaRPr lang="en-AU"/>
          </a:p>
        </p:txBody>
      </p:sp>
    </p:spTree>
    <p:extLst>
      <p:ext uri="{BB962C8B-B14F-4D97-AF65-F5344CB8AC3E}">
        <p14:creationId xmlns:p14="http://schemas.microsoft.com/office/powerpoint/2010/main" val="3634191078"/>
      </p:ext>
    </p:extLst>
  </p:cSld>
  <p:clrMap bg1="lt1" tx1="dk1" bg2="lt2" tx2="dk2" accent1="accent1" accent2="accent2" accent3="accent3" accent4="accent4" accent5="accent5" accent6="accent6" hlink="hlink" folHlink="folHlink"/>
  <p:sldLayoutIdLst>
    <p:sldLayoutId id="2147483674" r:id="rId1"/>
    <p:sldLayoutId id="2147483677" r:id="rId2"/>
    <p:sldLayoutId id="2147483686" r:id="rId3"/>
    <p:sldLayoutId id="2147483680" r:id="rId4"/>
    <p:sldLayoutId id="2147483681" r:id="rId5"/>
    <p:sldLayoutId id="2147483690" r:id="rId6"/>
    <p:sldLayoutId id="2147483718" r:id="rId7"/>
    <p:sldLayoutId id="2147483719" r:id="rId8"/>
    <p:sldLayoutId id="2147483720" r:id="rId9"/>
    <p:sldLayoutId id="2147483721" r:id="rId10"/>
    <p:sldLayoutId id="2147483722" r:id="rId11"/>
    <p:sldLayoutId id="2147483723" r:id="rId12"/>
    <p:sldLayoutId id="2147483724" r:id="rId13"/>
  </p:sldLayoutIdLst>
  <p:txStyles>
    <p:titleStyle>
      <a:lvl1pPr algn="l" defTabSz="685800" rtl="0" eaLnBrk="1" latinLnBrk="0" hangingPunct="1">
        <a:lnSpc>
          <a:spcPct val="90000"/>
        </a:lnSpc>
        <a:spcBef>
          <a:spcPct val="0"/>
        </a:spcBef>
        <a:buNone/>
        <a:defRPr sz="33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5">
            <a:extLst>
              <a:ext uri="{28A0092B-C50C-407E-A947-70E740481C1C}">
                <a14:useLocalDpi xmlns:a14="http://schemas.microsoft.com/office/drawing/2010/main" val="0"/>
              </a:ext>
            </a:extLst>
          </a:blip>
          <a:srcRect l="13378" r="12145"/>
          <a:stretch/>
        </p:blipFill>
        <p:spPr>
          <a:xfrm>
            <a:off x="-60960" y="-80683"/>
            <a:ext cx="9248503" cy="6938683"/>
          </a:xfrm>
          <a:prstGeom prst="rect">
            <a:avLst/>
          </a:prstGeom>
        </p:spPr>
      </p:pic>
    </p:spTree>
    <p:extLst>
      <p:ext uri="{BB962C8B-B14F-4D97-AF65-F5344CB8AC3E}">
        <p14:creationId xmlns:p14="http://schemas.microsoft.com/office/powerpoint/2010/main" val="3336646731"/>
      </p:ext>
    </p:extLst>
  </p:cSld>
  <p:clrMap bg1="lt1" tx1="dk1" bg2="lt2" tx2="dk2" accent1="accent1" accent2="accent2" accent3="accent3" accent4="accent4" accent5="accent5" accent6="accent6" hlink="hlink" folHlink="folHlink"/>
  <p:sldLayoutIdLst>
    <p:sldLayoutId id="2147483684" r:id="rId1"/>
    <p:sldLayoutId id="2147483688" r:id="rId2"/>
    <p:sldLayoutId id="2147483689"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25421" t="-1" b="81"/>
          <a:stretch/>
        </p:blipFill>
        <p:spPr>
          <a:xfrm>
            <a:off x="-60960" y="0"/>
            <a:ext cx="9204960" cy="6891251"/>
          </a:xfrm>
          <a:prstGeom prst="rect">
            <a:avLst/>
          </a:prstGeom>
        </p:spPr>
      </p:pic>
      <p:sp>
        <p:nvSpPr>
          <p:cNvPr id="2" name="Title Placeholder 1"/>
          <p:cNvSpPr>
            <a:spLocks noGrp="1"/>
          </p:cNvSpPr>
          <p:nvPr>
            <p:ph type="title"/>
          </p:nvPr>
        </p:nvSpPr>
        <p:spPr>
          <a:xfrm>
            <a:off x="628650" y="365126"/>
            <a:ext cx="6943725"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5" name="Text Placeholder 4"/>
          <p:cNvSpPr>
            <a:spLocks noGrp="1"/>
          </p:cNvSpPr>
          <p:nvPr>
            <p:ph type="body" idx="1"/>
          </p:nvPr>
        </p:nvSpPr>
        <p:spPr>
          <a:xfrm>
            <a:off x="628650" y="1825625"/>
            <a:ext cx="6943725"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4"/>
          </p:nvPr>
        </p:nvSpPr>
        <p:spPr>
          <a:xfrm>
            <a:off x="5353050" y="6389775"/>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3523DE92-A298-4BA1-8A12-1C95D33288B5}" type="slidenum">
              <a:rPr lang="en-AU" smtClean="0"/>
              <a:pPr/>
              <a:t>‹#›</a:t>
            </a:fld>
            <a:endParaRPr lang="en-AU" dirty="0"/>
          </a:p>
        </p:txBody>
      </p:sp>
      <p:sp>
        <p:nvSpPr>
          <p:cNvPr id="8" name="Date Placeholder 7"/>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0812649-D2F1-495C-A6D7-F9BEBEA50CD3}" type="datetimeFigureOut">
              <a:rPr lang="en-AU" smtClean="0"/>
              <a:t>7/08/2019</a:t>
            </a:fld>
            <a:endParaRPr lang="en-AU"/>
          </a:p>
        </p:txBody>
      </p:sp>
    </p:spTree>
    <p:extLst>
      <p:ext uri="{BB962C8B-B14F-4D97-AF65-F5344CB8AC3E}">
        <p14:creationId xmlns:p14="http://schemas.microsoft.com/office/powerpoint/2010/main" val="2996132542"/>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685800" rtl="0" eaLnBrk="1" latinLnBrk="0" hangingPunct="1">
        <a:lnSpc>
          <a:spcPct val="90000"/>
        </a:lnSpc>
        <a:spcBef>
          <a:spcPct val="0"/>
        </a:spcBef>
        <a:buNone/>
        <a:defRPr sz="3300" b="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www.mandarinoriental.com/about-us/mission/" TargetMode="External"/><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disneycompanyprofile.weebly.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marriott.com.au/culture-and-values/core-values.mi" TargetMode="Externa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hyperlink" Target="https://www.tourismireland.com/About-U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theverge.com/2015/10/3/9445453/google-dont-be-evil-replaced-in-alphabet" TargetMode="Externa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3692" dirty="0"/>
              <a:t>HOS801 – Strategic Management in 				Tourism and Hospitality</a:t>
            </a:r>
            <a:br>
              <a:rPr lang="en-AU" sz="3692" dirty="0"/>
            </a:br>
            <a:r>
              <a:rPr lang="en-AU" sz="3692" dirty="0"/>
              <a:t>	   </a:t>
            </a:r>
          </a:p>
        </p:txBody>
      </p:sp>
      <p:sp>
        <p:nvSpPr>
          <p:cNvPr id="3" name="Subtitle 2"/>
          <p:cNvSpPr>
            <a:spLocks noGrp="1"/>
          </p:cNvSpPr>
          <p:nvPr>
            <p:ph type="subTitle" idx="4294967295"/>
          </p:nvPr>
        </p:nvSpPr>
        <p:spPr>
          <a:xfrm>
            <a:off x="0" y="1685925"/>
            <a:ext cx="9144000" cy="695325"/>
          </a:xfrm>
          <a:prstGeom prst="rect">
            <a:avLst/>
          </a:prstGeom>
        </p:spPr>
        <p:txBody>
          <a:bodyPr>
            <a:normAutofit fontScale="62500" lnSpcReduction="20000"/>
          </a:bodyPr>
          <a:lstStyle/>
          <a:p>
            <a:pPr>
              <a:buNone/>
            </a:pPr>
            <a:r>
              <a:rPr lang="en-AU" dirty="0"/>
              <a:t>  </a:t>
            </a:r>
            <a:r>
              <a:rPr lang="en-AU" sz="3692" dirty="0">
                <a:solidFill>
                  <a:schemeClr val="bg1"/>
                </a:solidFill>
              </a:rPr>
              <a:t>Week Three – Strategic Direction</a:t>
            </a:r>
          </a:p>
          <a:p>
            <a:pPr>
              <a:buNone/>
            </a:pPr>
            <a:r>
              <a:rPr lang="en-AU" sz="3692" dirty="0"/>
              <a:t>						</a:t>
            </a:r>
            <a:endParaRPr lang="en-AU" sz="3692" dirty="0">
              <a:solidFill>
                <a:schemeClr val="bg1"/>
              </a:solidFill>
            </a:endParaRPr>
          </a:p>
        </p:txBody>
      </p:sp>
      <p:pic>
        <p:nvPicPr>
          <p:cNvPr id="1067" name="Picture 4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49147" y="4916518"/>
            <a:ext cx="7110389" cy="123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2387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15" y="684324"/>
            <a:ext cx="7772400" cy="492850"/>
          </a:xfrm>
        </p:spPr>
        <p:txBody>
          <a:bodyPr>
            <a:noAutofit/>
          </a:bodyPr>
          <a:lstStyle/>
          <a:p>
            <a:r>
              <a:rPr lang="en-AU" sz="2585" dirty="0"/>
              <a:t>Drivers of Competitive Actions and Responses</a:t>
            </a:r>
          </a:p>
        </p:txBody>
      </p:sp>
      <p:sp>
        <p:nvSpPr>
          <p:cNvPr id="4" name="Slide Number Placeholder 3"/>
          <p:cNvSpPr>
            <a:spLocks noGrp="1"/>
          </p:cNvSpPr>
          <p:nvPr>
            <p:ph type="sldNum" sz="quarter" idx="4294967295"/>
          </p:nvPr>
        </p:nvSpPr>
        <p:spPr>
          <a:xfrm>
            <a:off x="8698523" y="5794131"/>
            <a:ext cx="445477" cy="246185"/>
          </a:xfrm>
          <a:prstGeom prst="rect">
            <a:avLst/>
          </a:prstGeom>
        </p:spPr>
        <p:txBody>
          <a:bodyPr/>
          <a:lstStyle/>
          <a:p>
            <a:pPr>
              <a:defRPr/>
            </a:pPr>
            <a:fld id="{4C691F90-A655-48BC-9958-98A34208E3F0}" type="slidenum">
              <a:rPr lang="en-US" smtClean="0"/>
              <a:pPr>
                <a:defRPr/>
              </a:pPr>
              <a:t>10</a:t>
            </a:fld>
            <a:endParaRPr lang="en-US"/>
          </a:p>
        </p:txBody>
      </p:sp>
      <p:sp>
        <p:nvSpPr>
          <p:cNvPr id="6" name="AutoShape 7"/>
          <p:cNvSpPr>
            <a:spLocks/>
          </p:cNvSpPr>
          <p:nvPr/>
        </p:nvSpPr>
        <p:spPr bwMode="auto">
          <a:xfrm>
            <a:off x="2910277" y="1501401"/>
            <a:ext cx="984738" cy="3689930"/>
          </a:xfrm>
          <a:prstGeom prst="leftBrace">
            <a:avLst>
              <a:gd name="adj1" fmla="val 0"/>
              <a:gd name="adj2" fmla="val 12778"/>
            </a:avLst>
          </a:prstGeom>
          <a:noFill/>
          <a:ln w="38100">
            <a:solidFill>
              <a:schemeClr val="tx1"/>
            </a:solidFill>
            <a:round/>
            <a:headEnd/>
            <a:tailEnd/>
          </a:ln>
          <a:effectLst/>
        </p:spPr>
        <p:txBody>
          <a:bodyPr wrap="none" anchor="ctr"/>
          <a:lstStyle/>
          <a:p>
            <a:endParaRPr lang="en-US" sz="1662"/>
          </a:p>
        </p:txBody>
      </p:sp>
      <p:sp>
        <p:nvSpPr>
          <p:cNvPr id="7" name="Rectangle 6"/>
          <p:cNvSpPr/>
          <p:nvPr/>
        </p:nvSpPr>
        <p:spPr>
          <a:xfrm>
            <a:off x="4009292" y="1501401"/>
            <a:ext cx="4572000" cy="1626214"/>
          </a:xfrm>
          <a:prstGeom prst="rect">
            <a:avLst/>
          </a:prstGeom>
        </p:spPr>
        <p:txBody>
          <a:bodyPr>
            <a:spAutoFit/>
          </a:bodyPr>
          <a:lstStyle/>
          <a:p>
            <a:pPr>
              <a:spcBef>
                <a:spcPct val="20000"/>
              </a:spcBef>
              <a:buClr>
                <a:schemeClr val="accent1"/>
              </a:buClr>
              <a:buSzPct val="70000"/>
              <a:defRPr/>
            </a:pPr>
            <a:r>
              <a:rPr lang="en-US" sz="1846" dirty="0"/>
              <a:t>Awareness</a:t>
            </a:r>
            <a:r>
              <a:rPr lang="en-US" sz="1846" b="1" dirty="0"/>
              <a:t> </a:t>
            </a:r>
            <a:r>
              <a:rPr lang="en-US" sz="1846" dirty="0"/>
              <a:t>is the extent to which competitors </a:t>
            </a:r>
            <a:r>
              <a:rPr lang="en-AU" sz="1846" i="1" dirty="0">
                <a:solidFill>
                  <a:srgbClr val="00B0F0"/>
                </a:solidFill>
              </a:rPr>
              <a:t>recognise</a:t>
            </a:r>
            <a:r>
              <a:rPr lang="en-US" sz="1846" dirty="0"/>
              <a:t> the degree of their mutual interdependence that results from </a:t>
            </a:r>
          </a:p>
          <a:p>
            <a:pPr marL="422041" lvl="2" indent="-422041">
              <a:spcBef>
                <a:spcPct val="20000"/>
              </a:spcBef>
              <a:buSzPct val="100000"/>
              <a:defRPr/>
            </a:pPr>
            <a:r>
              <a:rPr lang="en-US" sz="1846" dirty="0"/>
              <a:t>	- market commonality</a:t>
            </a:r>
          </a:p>
          <a:p>
            <a:pPr marL="422041" lvl="2" indent="-422041">
              <a:spcBef>
                <a:spcPct val="20000"/>
              </a:spcBef>
              <a:buSzPct val="100000"/>
              <a:defRPr/>
            </a:pPr>
            <a:r>
              <a:rPr lang="en-US" sz="1846" dirty="0"/>
              <a:t>	- resource similarity.</a:t>
            </a:r>
          </a:p>
        </p:txBody>
      </p:sp>
      <p:grpSp>
        <p:nvGrpSpPr>
          <p:cNvPr id="8" name="Group 4"/>
          <p:cNvGrpSpPr>
            <a:grpSpLocks/>
          </p:cNvGrpSpPr>
          <p:nvPr/>
        </p:nvGrpSpPr>
        <p:grpSpPr bwMode="auto">
          <a:xfrm>
            <a:off x="650334" y="1501401"/>
            <a:ext cx="2321170" cy="1055690"/>
            <a:chOff x="292" y="1595"/>
            <a:chExt cx="1584" cy="665"/>
          </a:xfrm>
        </p:grpSpPr>
        <p:sp>
          <p:nvSpPr>
            <p:cNvPr id="9" name="Rectangle 5"/>
            <p:cNvSpPr>
              <a:spLocks noChangeArrowheads="1"/>
            </p:cNvSpPr>
            <p:nvPr/>
          </p:nvSpPr>
          <p:spPr bwMode="blackWhite">
            <a:xfrm>
              <a:off x="292" y="1595"/>
              <a:ext cx="1584" cy="665"/>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nchor="ctr"/>
            <a:lstStyle/>
            <a:p>
              <a:pPr algn="ctr"/>
              <a:endParaRPr lang="en-US" sz="2215">
                <a:solidFill>
                  <a:schemeClr val="bg1"/>
                </a:solidFill>
                <a:effectLst>
                  <a:outerShdw blurRad="38100" dist="38100" dir="2700000" algn="tl">
                    <a:srgbClr val="000000"/>
                  </a:outerShdw>
                </a:effectLst>
                <a:latin typeface="Tahoma" pitchFamily="34" charset="0"/>
              </a:endParaRPr>
            </a:p>
          </p:txBody>
        </p:sp>
        <p:sp>
          <p:nvSpPr>
            <p:cNvPr id="10" name="Rectangle 6"/>
            <p:cNvSpPr>
              <a:spLocks noChangeArrowheads="1"/>
            </p:cNvSpPr>
            <p:nvPr/>
          </p:nvSpPr>
          <p:spPr bwMode="blackWhite">
            <a:xfrm>
              <a:off x="351" y="1649"/>
              <a:ext cx="1429" cy="522"/>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nchor="ctr"/>
            <a:lstStyle/>
            <a:p>
              <a:pPr algn="ctr"/>
              <a:r>
                <a:rPr lang="en-US" sz="2585" dirty="0">
                  <a:solidFill>
                    <a:srgbClr val="FFFFCC"/>
                  </a:solidFill>
                  <a:effectLst>
                    <a:outerShdw blurRad="38100" dist="38100" dir="2700000" algn="tl">
                      <a:srgbClr val="000000"/>
                    </a:outerShdw>
                  </a:effectLst>
                </a:rPr>
                <a:t>Awareness</a:t>
              </a:r>
            </a:p>
          </p:txBody>
        </p:sp>
      </p:grpSp>
    </p:spTree>
    <p:extLst>
      <p:ext uri="{BB962C8B-B14F-4D97-AF65-F5344CB8AC3E}">
        <p14:creationId xmlns:p14="http://schemas.microsoft.com/office/powerpoint/2010/main" val="2596389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111" y="684324"/>
            <a:ext cx="7772400" cy="492850"/>
          </a:xfrm>
        </p:spPr>
        <p:txBody>
          <a:bodyPr>
            <a:normAutofit/>
          </a:bodyPr>
          <a:lstStyle/>
          <a:p>
            <a:r>
              <a:rPr lang="en-AU" sz="2585" dirty="0"/>
              <a:t>Drivers of Competitive Actions and Responses</a:t>
            </a:r>
          </a:p>
        </p:txBody>
      </p:sp>
      <p:sp>
        <p:nvSpPr>
          <p:cNvPr id="4" name="Slide Number Placeholder 3"/>
          <p:cNvSpPr>
            <a:spLocks noGrp="1"/>
          </p:cNvSpPr>
          <p:nvPr>
            <p:ph type="sldNum" sz="quarter" idx="4294967295"/>
          </p:nvPr>
        </p:nvSpPr>
        <p:spPr>
          <a:xfrm>
            <a:off x="8698523" y="5794131"/>
            <a:ext cx="445477" cy="246185"/>
          </a:xfrm>
          <a:prstGeom prst="rect">
            <a:avLst/>
          </a:prstGeom>
        </p:spPr>
        <p:txBody>
          <a:bodyPr/>
          <a:lstStyle/>
          <a:p>
            <a:pPr>
              <a:defRPr/>
            </a:pPr>
            <a:fld id="{4C691F90-A655-48BC-9958-98A34208E3F0}" type="slidenum">
              <a:rPr lang="en-US" smtClean="0"/>
              <a:pPr>
                <a:defRPr/>
              </a:pPr>
              <a:t>11</a:t>
            </a:fld>
            <a:endParaRPr lang="en-US"/>
          </a:p>
        </p:txBody>
      </p:sp>
      <p:grpSp>
        <p:nvGrpSpPr>
          <p:cNvPr id="8" name="Group 7"/>
          <p:cNvGrpSpPr>
            <a:grpSpLocks/>
          </p:cNvGrpSpPr>
          <p:nvPr/>
        </p:nvGrpSpPr>
        <p:grpSpPr bwMode="auto">
          <a:xfrm>
            <a:off x="650334" y="2564904"/>
            <a:ext cx="2321170" cy="984738"/>
            <a:chOff x="292" y="1595"/>
            <a:chExt cx="1584" cy="565"/>
          </a:xfrm>
        </p:grpSpPr>
        <p:sp>
          <p:nvSpPr>
            <p:cNvPr id="9" name="Rectangle 8"/>
            <p:cNvSpPr>
              <a:spLocks noChangeArrowheads="1"/>
            </p:cNvSpPr>
            <p:nvPr/>
          </p:nvSpPr>
          <p:spPr bwMode="blackWhite">
            <a:xfrm>
              <a:off x="292" y="1595"/>
              <a:ext cx="1584" cy="565"/>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nchor="ctr"/>
            <a:lstStyle/>
            <a:p>
              <a:pPr algn="ctr"/>
              <a:endParaRPr lang="en-US" sz="2215">
                <a:solidFill>
                  <a:schemeClr val="bg1"/>
                </a:solidFill>
                <a:effectLst>
                  <a:outerShdw blurRad="38100" dist="38100" dir="2700000" algn="tl">
                    <a:srgbClr val="000000"/>
                  </a:outerShdw>
                </a:effectLst>
                <a:latin typeface="Tahoma" pitchFamily="34" charset="0"/>
              </a:endParaRPr>
            </a:p>
          </p:txBody>
        </p:sp>
        <p:sp>
          <p:nvSpPr>
            <p:cNvPr id="10" name="Rectangle 9"/>
            <p:cNvSpPr>
              <a:spLocks noChangeArrowheads="1"/>
            </p:cNvSpPr>
            <p:nvPr/>
          </p:nvSpPr>
          <p:spPr bwMode="blackWhite">
            <a:xfrm>
              <a:off x="337" y="1595"/>
              <a:ext cx="1429" cy="477"/>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nchor="ctr"/>
            <a:lstStyle/>
            <a:p>
              <a:pPr algn="ctr"/>
              <a:r>
                <a:rPr lang="en-US" sz="2585" dirty="0">
                  <a:solidFill>
                    <a:srgbClr val="FFFFCC"/>
                  </a:solidFill>
                  <a:effectLst>
                    <a:outerShdw blurRad="38100" dist="38100" dir="2700000" algn="tl">
                      <a:srgbClr val="000000"/>
                    </a:outerShdw>
                  </a:effectLst>
                </a:rPr>
                <a:t>Motivation</a:t>
              </a:r>
            </a:p>
          </p:txBody>
        </p:sp>
      </p:grpSp>
      <p:grpSp>
        <p:nvGrpSpPr>
          <p:cNvPr id="12" name="Group 4"/>
          <p:cNvGrpSpPr>
            <a:grpSpLocks/>
          </p:cNvGrpSpPr>
          <p:nvPr/>
        </p:nvGrpSpPr>
        <p:grpSpPr bwMode="auto">
          <a:xfrm>
            <a:off x="650334" y="1501401"/>
            <a:ext cx="2321170" cy="1055690"/>
            <a:chOff x="292" y="1595"/>
            <a:chExt cx="1584" cy="665"/>
          </a:xfrm>
        </p:grpSpPr>
        <p:sp>
          <p:nvSpPr>
            <p:cNvPr id="13" name="Rectangle 5"/>
            <p:cNvSpPr>
              <a:spLocks noChangeArrowheads="1"/>
            </p:cNvSpPr>
            <p:nvPr/>
          </p:nvSpPr>
          <p:spPr bwMode="blackWhite">
            <a:xfrm>
              <a:off x="292" y="1595"/>
              <a:ext cx="1584" cy="665"/>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nchor="ctr"/>
            <a:lstStyle/>
            <a:p>
              <a:pPr algn="ctr"/>
              <a:endParaRPr lang="en-US" sz="2215">
                <a:solidFill>
                  <a:schemeClr val="bg1"/>
                </a:solidFill>
                <a:effectLst>
                  <a:outerShdw blurRad="38100" dist="38100" dir="2700000" algn="tl">
                    <a:srgbClr val="000000"/>
                  </a:outerShdw>
                </a:effectLst>
                <a:latin typeface="Tahoma" pitchFamily="34" charset="0"/>
              </a:endParaRPr>
            </a:p>
          </p:txBody>
        </p:sp>
        <p:sp>
          <p:nvSpPr>
            <p:cNvPr id="14" name="Rectangle 6"/>
            <p:cNvSpPr>
              <a:spLocks noChangeArrowheads="1"/>
            </p:cNvSpPr>
            <p:nvPr/>
          </p:nvSpPr>
          <p:spPr bwMode="blackWhite">
            <a:xfrm>
              <a:off x="351" y="1649"/>
              <a:ext cx="1429" cy="522"/>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nchor="ctr"/>
            <a:lstStyle/>
            <a:p>
              <a:pPr algn="ctr"/>
              <a:r>
                <a:rPr lang="en-US" sz="2585" dirty="0">
                  <a:solidFill>
                    <a:srgbClr val="FFFFCC"/>
                  </a:solidFill>
                  <a:effectLst>
                    <a:outerShdw blurRad="38100" dist="38100" dir="2700000" algn="tl">
                      <a:srgbClr val="000000"/>
                    </a:outerShdw>
                  </a:effectLst>
                </a:rPr>
                <a:t>Awareness</a:t>
              </a:r>
            </a:p>
          </p:txBody>
        </p:sp>
      </p:grpSp>
      <p:sp>
        <p:nvSpPr>
          <p:cNvPr id="15" name="AutoShape 10"/>
          <p:cNvSpPr>
            <a:spLocks/>
          </p:cNvSpPr>
          <p:nvPr/>
        </p:nvSpPr>
        <p:spPr bwMode="auto">
          <a:xfrm>
            <a:off x="2976746" y="1501401"/>
            <a:ext cx="844062" cy="3727938"/>
          </a:xfrm>
          <a:prstGeom prst="leftBrace">
            <a:avLst>
              <a:gd name="adj1" fmla="val 0"/>
              <a:gd name="adj2" fmla="val 29683"/>
            </a:avLst>
          </a:prstGeom>
          <a:noFill/>
          <a:ln w="38100">
            <a:solidFill>
              <a:schemeClr val="tx1"/>
            </a:solidFill>
            <a:round/>
            <a:headEnd/>
            <a:tailEnd/>
          </a:ln>
          <a:effectLst/>
        </p:spPr>
        <p:txBody>
          <a:bodyPr wrap="none" anchor="ctr"/>
          <a:lstStyle/>
          <a:p>
            <a:endParaRPr lang="en-US" sz="1662"/>
          </a:p>
        </p:txBody>
      </p:sp>
      <p:sp>
        <p:nvSpPr>
          <p:cNvPr id="16" name="Rectangle 15"/>
          <p:cNvSpPr/>
          <p:nvPr/>
        </p:nvSpPr>
        <p:spPr>
          <a:xfrm>
            <a:off x="3907311" y="2431967"/>
            <a:ext cx="4009292" cy="1228541"/>
          </a:xfrm>
          <a:prstGeom prst="rect">
            <a:avLst/>
          </a:prstGeom>
        </p:spPr>
        <p:txBody>
          <a:bodyPr wrap="square">
            <a:spAutoFit/>
          </a:bodyPr>
          <a:lstStyle/>
          <a:p>
            <a:pPr>
              <a:spcBef>
                <a:spcPct val="20000"/>
              </a:spcBef>
              <a:buClr>
                <a:schemeClr val="accent1"/>
              </a:buClr>
              <a:buSzPct val="70000"/>
              <a:defRPr/>
            </a:pPr>
            <a:r>
              <a:rPr lang="en-US" sz="1846" dirty="0"/>
              <a:t>Motivation concerns the firm’s incentive to </a:t>
            </a:r>
            <a:r>
              <a:rPr lang="en-US" sz="1846" i="1" dirty="0">
                <a:solidFill>
                  <a:srgbClr val="00B0F0"/>
                </a:solidFill>
              </a:rPr>
              <a:t>take action or respond</a:t>
            </a:r>
            <a:r>
              <a:rPr lang="en-US" sz="1846" dirty="0"/>
              <a:t> to a competitor’s attack and relates to perceived gains or losses.</a:t>
            </a:r>
          </a:p>
        </p:txBody>
      </p:sp>
    </p:spTree>
    <p:extLst>
      <p:ext uri="{BB962C8B-B14F-4D97-AF65-F5344CB8AC3E}">
        <p14:creationId xmlns:p14="http://schemas.microsoft.com/office/powerpoint/2010/main" val="1162863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05" y="712525"/>
            <a:ext cx="7772400" cy="492850"/>
          </a:xfrm>
        </p:spPr>
        <p:txBody>
          <a:bodyPr>
            <a:normAutofit/>
          </a:bodyPr>
          <a:lstStyle/>
          <a:p>
            <a:r>
              <a:rPr lang="en-AU" sz="2585" dirty="0"/>
              <a:t>Drivers of Competitive Actions and Responses</a:t>
            </a:r>
          </a:p>
        </p:txBody>
      </p:sp>
      <p:sp>
        <p:nvSpPr>
          <p:cNvPr id="4" name="Slide Number Placeholder 3"/>
          <p:cNvSpPr>
            <a:spLocks noGrp="1"/>
          </p:cNvSpPr>
          <p:nvPr>
            <p:ph type="sldNum" sz="quarter" idx="4294967295"/>
          </p:nvPr>
        </p:nvSpPr>
        <p:spPr>
          <a:xfrm>
            <a:off x="8698523" y="5794131"/>
            <a:ext cx="445477" cy="246185"/>
          </a:xfrm>
          <a:prstGeom prst="rect">
            <a:avLst/>
          </a:prstGeom>
        </p:spPr>
        <p:txBody>
          <a:bodyPr/>
          <a:lstStyle/>
          <a:p>
            <a:pPr>
              <a:defRPr/>
            </a:pPr>
            <a:fld id="{4C691F90-A655-48BC-9958-98A34208E3F0}" type="slidenum">
              <a:rPr lang="en-US" smtClean="0"/>
              <a:pPr>
                <a:defRPr/>
              </a:pPr>
              <a:t>12</a:t>
            </a:fld>
            <a:endParaRPr lang="en-US"/>
          </a:p>
        </p:txBody>
      </p:sp>
      <p:grpSp>
        <p:nvGrpSpPr>
          <p:cNvPr id="10" name="Group 4"/>
          <p:cNvGrpSpPr>
            <a:grpSpLocks/>
          </p:cNvGrpSpPr>
          <p:nvPr/>
        </p:nvGrpSpPr>
        <p:grpSpPr bwMode="auto">
          <a:xfrm>
            <a:off x="650334" y="1501401"/>
            <a:ext cx="2321170" cy="1055690"/>
            <a:chOff x="292" y="1595"/>
            <a:chExt cx="1584" cy="665"/>
          </a:xfrm>
        </p:grpSpPr>
        <p:sp>
          <p:nvSpPr>
            <p:cNvPr id="11" name="Rectangle 5"/>
            <p:cNvSpPr>
              <a:spLocks noChangeArrowheads="1"/>
            </p:cNvSpPr>
            <p:nvPr/>
          </p:nvSpPr>
          <p:spPr bwMode="blackWhite">
            <a:xfrm>
              <a:off x="292" y="1595"/>
              <a:ext cx="1584" cy="665"/>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nchor="ctr"/>
            <a:lstStyle/>
            <a:p>
              <a:pPr algn="ctr"/>
              <a:endParaRPr lang="en-US" sz="2215">
                <a:solidFill>
                  <a:schemeClr val="bg1"/>
                </a:solidFill>
                <a:effectLst>
                  <a:outerShdw blurRad="38100" dist="38100" dir="2700000" algn="tl">
                    <a:srgbClr val="000000"/>
                  </a:outerShdw>
                </a:effectLst>
                <a:latin typeface="Tahoma" pitchFamily="34" charset="0"/>
              </a:endParaRPr>
            </a:p>
          </p:txBody>
        </p:sp>
        <p:sp>
          <p:nvSpPr>
            <p:cNvPr id="12" name="Rectangle 6"/>
            <p:cNvSpPr>
              <a:spLocks noChangeArrowheads="1"/>
            </p:cNvSpPr>
            <p:nvPr/>
          </p:nvSpPr>
          <p:spPr bwMode="blackWhite">
            <a:xfrm>
              <a:off x="351" y="1649"/>
              <a:ext cx="1429" cy="522"/>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nchor="ctr"/>
            <a:lstStyle/>
            <a:p>
              <a:pPr algn="ctr"/>
              <a:r>
                <a:rPr lang="en-US" sz="2585" dirty="0">
                  <a:solidFill>
                    <a:srgbClr val="FFFFCC"/>
                  </a:solidFill>
                  <a:effectLst>
                    <a:outerShdw blurRad="38100" dist="38100" dir="2700000" algn="tl">
                      <a:srgbClr val="000000"/>
                    </a:outerShdw>
                  </a:effectLst>
                </a:rPr>
                <a:t>Awareness</a:t>
              </a:r>
            </a:p>
          </p:txBody>
        </p:sp>
      </p:grpSp>
      <p:grpSp>
        <p:nvGrpSpPr>
          <p:cNvPr id="13" name="Group 12"/>
          <p:cNvGrpSpPr>
            <a:grpSpLocks/>
          </p:cNvGrpSpPr>
          <p:nvPr/>
        </p:nvGrpSpPr>
        <p:grpSpPr bwMode="auto">
          <a:xfrm>
            <a:off x="650334" y="2564904"/>
            <a:ext cx="2321170" cy="984738"/>
            <a:chOff x="292" y="1595"/>
            <a:chExt cx="1584" cy="565"/>
          </a:xfrm>
        </p:grpSpPr>
        <p:sp>
          <p:nvSpPr>
            <p:cNvPr id="14" name="Rectangle 13"/>
            <p:cNvSpPr>
              <a:spLocks noChangeArrowheads="1"/>
            </p:cNvSpPr>
            <p:nvPr/>
          </p:nvSpPr>
          <p:spPr bwMode="blackWhite">
            <a:xfrm>
              <a:off x="292" y="1595"/>
              <a:ext cx="1584" cy="565"/>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nchor="ctr"/>
            <a:lstStyle/>
            <a:p>
              <a:pPr algn="ctr"/>
              <a:endParaRPr lang="en-US" sz="2215">
                <a:solidFill>
                  <a:schemeClr val="bg1"/>
                </a:solidFill>
                <a:effectLst>
                  <a:outerShdw blurRad="38100" dist="38100" dir="2700000" algn="tl">
                    <a:srgbClr val="000000"/>
                  </a:outerShdw>
                </a:effectLst>
                <a:latin typeface="Tahoma" pitchFamily="34" charset="0"/>
              </a:endParaRPr>
            </a:p>
          </p:txBody>
        </p:sp>
        <p:sp>
          <p:nvSpPr>
            <p:cNvPr id="15" name="Rectangle 14"/>
            <p:cNvSpPr>
              <a:spLocks noChangeArrowheads="1"/>
            </p:cNvSpPr>
            <p:nvPr/>
          </p:nvSpPr>
          <p:spPr bwMode="blackWhite">
            <a:xfrm>
              <a:off x="337" y="1595"/>
              <a:ext cx="1429" cy="477"/>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nchor="ctr"/>
            <a:lstStyle/>
            <a:p>
              <a:pPr algn="ctr"/>
              <a:r>
                <a:rPr lang="en-US" sz="2585" dirty="0">
                  <a:solidFill>
                    <a:srgbClr val="FFFFCC"/>
                  </a:solidFill>
                  <a:effectLst>
                    <a:outerShdw blurRad="38100" dist="38100" dir="2700000" algn="tl">
                      <a:srgbClr val="000000"/>
                    </a:outerShdw>
                  </a:effectLst>
                </a:rPr>
                <a:t>Motivation</a:t>
              </a:r>
            </a:p>
          </p:txBody>
        </p:sp>
      </p:grpSp>
      <p:grpSp>
        <p:nvGrpSpPr>
          <p:cNvPr id="16" name="Group 10"/>
          <p:cNvGrpSpPr>
            <a:grpSpLocks/>
          </p:cNvGrpSpPr>
          <p:nvPr/>
        </p:nvGrpSpPr>
        <p:grpSpPr bwMode="auto">
          <a:xfrm>
            <a:off x="650334" y="3495469"/>
            <a:ext cx="2321170" cy="926124"/>
            <a:chOff x="292" y="1595"/>
            <a:chExt cx="1584" cy="565"/>
          </a:xfrm>
        </p:grpSpPr>
        <p:sp>
          <p:nvSpPr>
            <p:cNvPr id="17" name="Rectangle 11"/>
            <p:cNvSpPr>
              <a:spLocks noChangeArrowheads="1"/>
            </p:cNvSpPr>
            <p:nvPr/>
          </p:nvSpPr>
          <p:spPr bwMode="blackWhite">
            <a:xfrm>
              <a:off x="292" y="1595"/>
              <a:ext cx="1584" cy="565"/>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nchor="ctr"/>
            <a:lstStyle/>
            <a:p>
              <a:pPr algn="ctr"/>
              <a:endParaRPr lang="en-US" sz="2215">
                <a:solidFill>
                  <a:schemeClr val="bg1"/>
                </a:solidFill>
                <a:effectLst>
                  <a:outerShdw blurRad="38100" dist="38100" dir="2700000" algn="tl">
                    <a:srgbClr val="000000"/>
                  </a:outerShdw>
                </a:effectLst>
                <a:latin typeface="Tahoma" pitchFamily="34" charset="0"/>
              </a:endParaRPr>
            </a:p>
          </p:txBody>
        </p:sp>
        <p:sp>
          <p:nvSpPr>
            <p:cNvPr id="18" name="Rectangle 12"/>
            <p:cNvSpPr>
              <a:spLocks noChangeArrowheads="1"/>
            </p:cNvSpPr>
            <p:nvPr/>
          </p:nvSpPr>
          <p:spPr bwMode="blackWhite">
            <a:xfrm>
              <a:off x="351" y="1649"/>
              <a:ext cx="1429" cy="456"/>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nchor="ctr"/>
            <a:lstStyle/>
            <a:p>
              <a:pPr algn="ctr"/>
              <a:r>
                <a:rPr lang="en-US" sz="2585" dirty="0">
                  <a:solidFill>
                    <a:srgbClr val="FFFFCC"/>
                  </a:solidFill>
                  <a:effectLst>
                    <a:outerShdw blurRad="38100" dist="38100" dir="2700000" algn="tl">
                      <a:srgbClr val="000000"/>
                    </a:outerShdw>
                  </a:effectLst>
                </a:rPr>
                <a:t>Ability</a:t>
              </a:r>
            </a:p>
          </p:txBody>
        </p:sp>
      </p:grpSp>
      <p:sp>
        <p:nvSpPr>
          <p:cNvPr id="19" name="AutoShape 13"/>
          <p:cNvSpPr>
            <a:spLocks/>
          </p:cNvSpPr>
          <p:nvPr/>
        </p:nvSpPr>
        <p:spPr bwMode="auto">
          <a:xfrm>
            <a:off x="2976746" y="1501402"/>
            <a:ext cx="914400" cy="3880544"/>
          </a:xfrm>
          <a:prstGeom prst="leftBrace">
            <a:avLst>
              <a:gd name="adj1" fmla="val 0"/>
              <a:gd name="adj2" fmla="val 49984"/>
            </a:avLst>
          </a:prstGeom>
          <a:noFill/>
          <a:ln w="38100">
            <a:solidFill>
              <a:schemeClr val="tx1"/>
            </a:solidFill>
            <a:round/>
            <a:headEnd/>
            <a:tailEnd/>
          </a:ln>
          <a:effectLst/>
        </p:spPr>
        <p:txBody>
          <a:bodyPr wrap="none" anchor="ctr"/>
          <a:lstStyle/>
          <a:p>
            <a:endParaRPr lang="en-US" sz="1662"/>
          </a:p>
        </p:txBody>
      </p:sp>
      <p:sp>
        <p:nvSpPr>
          <p:cNvPr id="20" name="Rectangle 19"/>
          <p:cNvSpPr/>
          <p:nvPr/>
        </p:nvSpPr>
        <p:spPr>
          <a:xfrm>
            <a:off x="3633467" y="2906536"/>
            <a:ext cx="4572000" cy="2109167"/>
          </a:xfrm>
          <a:prstGeom prst="rect">
            <a:avLst/>
          </a:prstGeom>
        </p:spPr>
        <p:txBody>
          <a:bodyPr>
            <a:spAutoFit/>
          </a:bodyPr>
          <a:lstStyle/>
          <a:p>
            <a:pPr marL="316531" indent="-316531">
              <a:spcBef>
                <a:spcPct val="20000"/>
              </a:spcBef>
              <a:buSzPct val="100000"/>
              <a:defRPr/>
            </a:pPr>
            <a:r>
              <a:rPr lang="en-US" sz="2400" dirty="0"/>
              <a:t>	</a:t>
            </a:r>
            <a:r>
              <a:rPr lang="en-US" sz="1846" dirty="0"/>
              <a:t>Ability relates to each firm’s resources and the </a:t>
            </a:r>
            <a:r>
              <a:rPr lang="en-US" sz="1846" i="1" dirty="0">
                <a:solidFill>
                  <a:srgbClr val="00B0F0"/>
                </a:solidFill>
              </a:rPr>
              <a:t>flexibility</a:t>
            </a:r>
            <a:r>
              <a:rPr lang="en-US" sz="1846" dirty="0"/>
              <a:t> these resources provide.</a:t>
            </a:r>
          </a:p>
          <a:p>
            <a:pPr marL="316531" indent="-316531">
              <a:spcBef>
                <a:spcPct val="20000"/>
              </a:spcBef>
              <a:buSzPct val="100000"/>
              <a:defRPr/>
            </a:pPr>
            <a:endParaRPr lang="en-US" sz="923" dirty="0"/>
          </a:p>
          <a:p>
            <a:pPr marL="316531" indent="-316531">
              <a:spcBef>
                <a:spcPct val="20000"/>
              </a:spcBef>
              <a:buSzPct val="100000"/>
              <a:defRPr/>
            </a:pPr>
            <a:r>
              <a:rPr lang="en-US" sz="1846" dirty="0"/>
              <a:t>	Without available resources, a firm lacks the ability to attack a competitor and respond to a competitor’s actions.</a:t>
            </a:r>
          </a:p>
        </p:txBody>
      </p:sp>
    </p:spTree>
    <p:extLst>
      <p:ext uri="{BB962C8B-B14F-4D97-AF65-F5344CB8AC3E}">
        <p14:creationId xmlns:p14="http://schemas.microsoft.com/office/powerpoint/2010/main" val="4166515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47418"/>
            <a:ext cx="7772400" cy="492850"/>
          </a:xfrm>
        </p:spPr>
        <p:txBody>
          <a:bodyPr>
            <a:normAutofit/>
          </a:bodyPr>
          <a:lstStyle/>
          <a:p>
            <a:r>
              <a:rPr lang="en-AU" sz="2585" dirty="0"/>
              <a:t>Drivers of Competitive Actions and Responses</a:t>
            </a:r>
          </a:p>
        </p:txBody>
      </p:sp>
      <p:sp>
        <p:nvSpPr>
          <p:cNvPr id="4" name="Slide Number Placeholder 3"/>
          <p:cNvSpPr>
            <a:spLocks noGrp="1"/>
          </p:cNvSpPr>
          <p:nvPr>
            <p:ph type="sldNum" sz="quarter" idx="4294967295"/>
          </p:nvPr>
        </p:nvSpPr>
        <p:spPr>
          <a:xfrm>
            <a:off x="8698523" y="5794131"/>
            <a:ext cx="445477" cy="246185"/>
          </a:xfrm>
          <a:prstGeom prst="rect">
            <a:avLst/>
          </a:prstGeom>
        </p:spPr>
        <p:txBody>
          <a:bodyPr/>
          <a:lstStyle/>
          <a:p>
            <a:pPr>
              <a:defRPr/>
            </a:pPr>
            <a:fld id="{4C691F90-A655-48BC-9958-98A34208E3F0}" type="slidenum">
              <a:rPr lang="en-US" smtClean="0"/>
              <a:pPr>
                <a:defRPr/>
              </a:pPr>
              <a:t>13</a:t>
            </a:fld>
            <a:endParaRPr lang="en-US"/>
          </a:p>
        </p:txBody>
      </p:sp>
      <p:grpSp>
        <p:nvGrpSpPr>
          <p:cNvPr id="5" name="Group 10"/>
          <p:cNvGrpSpPr>
            <a:grpSpLocks/>
          </p:cNvGrpSpPr>
          <p:nvPr/>
        </p:nvGrpSpPr>
        <p:grpSpPr bwMode="auto">
          <a:xfrm>
            <a:off x="650334" y="3495469"/>
            <a:ext cx="2321170" cy="926124"/>
            <a:chOff x="292" y="1595"/>
            <a:chExt cx="1584" cy="565"/>
          </a:xfrm>
        </p:grpSpPr>
        <p:sp>
          <p:nvSpPr>
            <p:cNvPr id="6" name="Rectangle 11"/>
            <p:cNvSpPr>
              <a:spLocks noChangeArrowheads="1"/>
            </p:cNvSpPr>
            <p:nvPr/>
          </p:nvSpPr>
          <p:spPr bwMode="blackWhite">
            <a:xfrm>
              <a:off x="292" y="1595"/>
              <a:ext cx="1584" cy="565"/>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nchor="ctr"/>
            <a:lstStyle/>
            <a:p>
              <a:pPr algn="ctr"/>
              <a:endParaRPr lang="en-US" sz="2215">
                <a:solidFill>
                  <a:schemeClr val="bg1"/>
                </a:solidFill>
                <a:effectLst>
                  <a:outerShdw blurRad="38100" dist="38100" dir="2700000" algn="tl">
                    <a:srgbClr val="000000"/>
                  </a:outerShdw>
                </a:effectLst>
                <a:latin typeface="Tahoma" pitchFamily="34" charset="0"/>
              </a:endParaRPr>
            </a:p>
          </p:txBody>
        </p:sp>
        <p:sp>
          <p:nvSpPr>
            <p:cNvPr id="7" name="Rectangle 12"/>
            <p:cNvSpPr>
              <a:spLocks noChangeArrowheads="1"/>
            </p:cNvSpPr>
            <p:nvPr/>
          </p:nvSpPr>
          <p:spPr bwMode="blackWhite">
            <a:xfrm>
              <a:off x="337" y="1595"/>
              <a:ext cx="1429" cy="456"/>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nchor="ctr"/>
            <a:lstStyle/>
            <a:p>
              <a:pPr algn="ctr"/>
              <a:r>
                <a:rPr lang="en-US" sz="2585" dirty="0">
                  <a:solidFill>
                    <a:srgbClr val="FFFFCC"/>
                  </a:solidFill>
                  <a:effectLst>
                    <a:outerShdw blurRad="38100" dist="38100" dir="2700000" algn="tl">
                      <a:srgbClr val="000000"/>
                    </a:outerShdw>
                  </a:effectLst>
                </a:rPr>
                <a:t>Ability</a:t>
              </a:r>
            </a:p>
          </p:txBody>
        </p:sp>
      </p:grpSp>
      <p:grpSp>
        <p:nvGrpSpPr>
          <p:cNvPr id="11" name="Group 10"/>
          <p:cNvGrpSpPr>
            <a:grpSpLocks/>
          </p:cNvGrpSpPr>
          <p:nvPr/>
        </p:nvGrpSpPr>
        <p:grpSpPr bwMode="auto">
          <a:xfrm>
            <a:off x="650334" y="2564904"/>
            <a:ext cx="2321170" cy="984738"/>
            <a:chOff x="292" y="1595"/>
            <a:chExt cx="1584" cy="565"/>
          </a:xfrm>
        </p:grpSpPr>
        <p:sp>
          <p:nvSpPr>
            <p:cNvPr id="12" name="Rectangle 11"/>
            <p:cNvSpPr>
              <a:spLocks noChangeArrowheads="1"/>
            </p:cNvSpPr>
            <p:nvPr/>
          </p:nvSpPr>
          <p:spPr bwMode="blackWhite">
            <a:xfrm>
              <a:off x="292" y="1595"/>
              <a:ext cx="1584" cy="565"/>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nchor="ctr"/>
            <a:lstStyle/>
            <a:p>
              <a:pPr algn="ctr"/>
              <a:endParaRPr lang="en-US" sz="2215">
                <a:solidFill>
                  <a:schemeClr val="bg1"/>
                </a:solidFill>
                <a:effectLst>
                  <a:outerShdw blurRad="38100" dist="38100" dir="2700000" algn="tl">
                    <a:srgbClr val="000000"/>
                  </a:outerShdw>
                </a:effectLst>
                <a:latin typeface="Tahoma" pitchFamily="34" charset="0"/>
              </a:endParaRPr>
            </a:p>
          </p:txBody>
        </p:sp>
        <p:sp>
          <p:nvSpPr>
            <p:cNvPr id="13" name="Rectangle 12"/>
            <p:cNvSpPr>
              <a:spLocks noChangeArrowheads="1"/>
            </p:cNvSpPr>
            <p:nvPr/>
          </p:nvSpPr>
          <p:spPr bwMode="blackWhite">
            <a:xfrm>
              <a:off x="337" y="1595"/>
              <a:ext cx="1429" cy="477"/>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nchor="ctr"/>
            <a:lstStyle/>
            <a:p>
              <a:pPr algn="ctr"/>
              <a:r>
                <a:rPr lang="en-US" sz="2585" dirty="0">
                  <a:solidFill>
                    <a:srgbClr val="FFFFCC"/>
                  </a:solidFill>
                  <a:effectLst>
                    <a:outerShdw blurRad="38100" dist="38100" dir="2700000" algn="tl">
                      <a:srgbClr val="000000"/>
                    </a:outerShdw>
                  </a:effectLst>
                </a:rPr>
                <a:t>Motivation</a:t>
              </a:r>
            </a:p>
          </p:txBody>
        </p:sp>
      </p:grpSp>
      <p:grpSp>
        <p:nvGrpSpPr>
          <p:cNvPr id="14" name="Group 4"/>
          <p:cNvGrpSpPr>
            <a:grpSpLocks/>
          </p:cNvGrpSpPr>
          <p:nvPr/>
        </p:nvGrpSpPr>
        <p:grpSpPr bwMode="auto">
          <a:xfrm>
            <a:off x="650334" y="1501401"/>
            <a:ext cx="2321170" cy="1055690"/>
            <a:chOff x="292" y="1595"/>
            <a:chExt cx="1584" cy="665"/>
          </a:xfrm>
        </p:grpSpPr>
        <p:sp>
          <p:nvSpPr>
            <p:cNvPr id="15" name="Rectangle 5"/>
            <p:cNvSpPr>
              <a:spLocks noChangeArrowheads="1"/>
            </p:cNvSpPr>
            <p:nvPr/>
          </p:nvSpPr>
          <p:spPr bwMode="blackWhite">
            <a:xfrm>
              <a:off x="292" y="1595"/>
              <a:ext cx="1584" cy="665"/>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nchor="ctr"/>
            <a:lstStyle/>
            <a:p>
              <a:pPr algn="ctr"/>
              <a:endParaRPr lang="en-US" sz="2215">
                <a:solidFill>
                  <a:schemeClr val="bg1"/>
                </a:solidFill>
                <a:effectLst>
                  <a:outerShdw blurRad="38100" dist="38100" dir="2700000" algn="tl">
                    <a:srgbClr val="000000"/>
                  </a:outerShdw>
                </a:effectLst>
                <a:latin typeface="Tahoma" pitchFamily="34" charset="0"/>
              </a:endParaRPr>
            </a:p>
          </p:txBody>
        </p:sp>
        <p:sp>
          <p:nvSpPr>
            <p:cNvPr id="16" name="Rectangle 6"/>
            <p:cNvSpPr>
              <a:spLocks noChangeArrowheads="1"/>
            </p:cNvSpPr>
            <p:nvPr/>
          </p:nvSpPr>
          <p:spPr bwMode="blackWhite">
            <a:xfrm>
              <a:off x="351" y="1649"/>
              <a:ext cx="1429" cy="522"/>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nchor="ctr"/>
            <a:lstStyle/>
            <a:p>
              <a:pPr algn="ctr"/>
              <a:r>
                <a:rPr lang="en-US" sz="2585" dirty="0">
                  <a:solidFill>
                    <a:srgbClr val="FFFFCC"/>
                  </a:solidFill>
                  <a:effectLst>
                    <a:outerShdw blurRad="38100" dist="38100" dir="2700000" algn="tl">
                      <a:srgbClr val="000000"/>
                    </a:outerShdw>
                  </a:effectLst>
                </a:rPr>
                <a:t>Awareness</a:t>
              </a:r>
            </a:p>
          </p:txBody>
        </p:sp>
      </p:grpSp>
      <p:grpSp>
        <p:nvGrpSpPr>
          <p:cNvPr id="20" name="Group 10"/>
          <p:cNvGrpSpPr>
            <a:grpSpLocks/>
          </p:cNvGrpSpPr>
          <p:nvPr/>
        </p:nvGrpSpPr>
        <p:grpSpPr bwMode="auto">
          <a:xfrm>
            <a:off x="650334" y="4293096"/>
            <a:ext cx="2321170" cy="839788"/>
            <a:chOff x="292" y="1595"/>
            <a:chExt cx="1584" cy="618"/>
          </a:xfrm>
        </p:grpSpPr>
        <p:sp>
          <p:nvSpPr>
            <p:cNvPr id="21" name="Rectangle 11"/>
            <p:cNvSpPr>
              <a:spLocks noChangeArrowheads="1"/>
            </p:cNvSpPr>
            <p:nvPr/>
          </p:nvSpPr>
          <p:spPr bwMode="blackWhite">
            <a:xfrm>
              <a:off x="292" y="1595"/>
              <a:ext cx="1584" cy="618"/>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nchor="ctr"/>
            <a:lstStyle/>
            <a:p>
              <a:pPr algn="ctr">
                <a:lnSpc>
                  <a:spcPct val="85000"/>
                </a:lnSpc>
              </a:pPr>
              <a:endParaRPr lang="en-US" sz="2400">
                <a:solidFill>
                  <a:schemeClr val="bg1"/>
                </a:solidFill>
                <a:effectLst>
                  <a:outerShdw blurRad="38100" dist="38100" dir="2700000" algn="tl">
                    <a:srgbClr val="000000"/>
                  </a:outerShdw>
                </a:effectLst>
                <a:latin typeface="Tahoma" pitchFamily="34" charset="0"/>
              </a:endParaRPr>
            </a:p>
          </p:txBody>
        </p:sp>
        <p:sp>
          <p:nvSpPr>
            <p:cNvPr id="22" name="Rectangle 12"/>
            <p:cNvSpPr>
              <a:spLocks noChangeArrowheads="1"/>
            </p:cNvSpPr>
            <p:nvPr/>
          </p:nvSpPr>
          <p:spPr bwMode="blackWhite">
            <a:xfrm>
              <a:off x="351" y="1649"/>
              <a:ext cx="1429" cy="523"/>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nchor="ctr"/>
            <a:lstStyle/>
            <a:p>
              <a:pPr algn="ctr">
                <a:lnSpc>
                  <a:spcPct val="85000"/>
                </a:lnSpc>
              </a:pPr>
              <a:r>
                <a:rPr lang="en-US" sz="2400" dirty="0">
                  <a:solidFill>
                    <a:srgbClr val="FFFFCC"/>
                  </a:solidFill>
                  <a:effectLst>
                    <a:outerShdw blurRad="38100" dist="38100" dir="2700000" algn="tl">
                      <a:srgbClr val="000000"/>
                    </a:outerShdw>
                  </a:effectLst>
                </a:rPr>
                <a:t>Market Commonality</a:t>
              </a:r>
            </a:p>
          </p:txBody>
        </p:sp>
      </p:grpSp>
      <p:sp>
        <p:nvSpPr>
          <p:cNvPr id="23" name="AutoShape 13"/>
          <p:cNvSpPr>
            <a:spLocks/>
          </p:cNvSpPr>
          <p:nvPr/>
        </p:nvSpPr>
        <p:spPr bwMode="auto">
          <a:xfrm>
            <a:off x="2952156" y="1525994"/>
            <a:ext cx="1195754" cy="4162950"/>
          </a:xfrm>
          <a:prstGeom prst="leftBrace">
            <a:avLst>
              <a:gd name="adj1" fmla="val 0"/>
              <a:gd name="adj2" fmla="val 73399"/>
            </a:avLst>
          </a:prstGeom>
          <a:noFill/>
          <a:ln w="38100">
            <a:solidFill>
              <a:schemeClr val="tx1"/>
            </a:solidFill>
            <a:round/>
            <a:headEnd/>
            <a:tailEnd/>
          </a:ln>
          <a:effectLst/>
        </p:spPr>
        <p:txBody>
          <a:bodyPr wrap="none" anchor="ctr"/>
          <a:lstStyle/>
          <a:p>
            <a:endParaRPr lang="en-US" sz="1662"/>
          </a:p>
        </p:txBody>
      </p:sp>
      <p:sp>
        <p:nvSpPr>
          <p:cNvPr id="24" name="Rectangle 23"/>
          <p:cNvSpPr/>
          <p:nvPr/>
        </p:nvSpPr>
        <p:spPr>
          <a:xfrm>
            <a:off x="4040249" y="3627388"/>
            <a:ext cx="4783015" cy="2023824"/>
          </a:xfrm>
          <a:prstGeom prst="rect">
            <a:avLst/>
          </a:prstGeom>
        </p:spPr>
        <p:txBody>
          <a:bodyPr wrap="square">
            <a:spAutoFit/>
          </a:bodyPr>
          <a:lstStyle/>
          <a:p>
            <a:pPr>
              <a:spcAft>
                <a:spcPts val="1108"/>
              </a:spcAft>
              <a:buClr>
                <a:schemeClr val="accent1"/>
              </a:buClr>
              <a:buSzPct val="70000"/>
              <a:defRPr/>
            </a:pPr>
            <a:r>
              <a:rPr lang="en-US" sz="1662" dirty="0"/>
              <a:t>A firm is </a:t>
            </a:r>
            <a:r>
              <a:rPr lang="en-US" sz="1662" i="1" dirty="0">
                <a:solidFill>
                  <a:srgbClr val="00B0F0"/>
                </a:solidFill>
              </a:rPr>
              <a:t>more likely to attack </a:t>
            </a:r>
            <a:r>
              <a:rPr lang="en-US" sz="1662" dirty="0"/>
              <a:t>a rival with which it has </a:t>
            </a:r>
            <a:r>
              <a:rPr lang="en-US" sz="1662" i="1" dirty="0">
                <a:solidFill>
                  <a:srgbClr val="00B0F0"/>
                </a:solidFill>
              </a:rPr>
              <a:t>low market commonality </a:t>
            </a:r>
            <a:r>
              <a:rPr lang="en-US" sz="1662" dirty="0"/>
              <a:t>than one with which it competes in multiple markets.</a:t>
            </a:r>
          </a:p>
          <a:p>
            <a:pPr>
              <a:spcAft>
                <a:spcPts val="923"/>
              </a:spcAft>
              <a:buClr>
                <a:schemeClr val="accent1"/>
              </a:buClr>
              <a:buSzPct val="70000"/>
              <a:defRPr/>
            </a:pPr>
            <a:r>
              <a:rPr lang="en-US" sz="1662" dirty="0"/>
              <a:t>Given the strong competition under market commonality, it is likely that the attacked firm will respond to its competitor’s action in an effort to protect its position in one or more markets.</a:t>
            </a:r>
          </a:p>
        </p:txBody>
      </p:sp>
    </p:spTree>
    <p:extLst>
      <p:ext uri="{BB962C8B-B14F-4D97-AF65-F5344CB8AC3E}">
        <p14:creationId xmlns:p14="http://schemas.microsoft.com/office/powerpoint/2010/main" val="705783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42388"/>
            <a:ext cx="7772400" cy="492850"/>
          </a:xfrm>
        </p:spPr>
        <p:txBody>
          <a:bodyPr>
            <a:normAutofit/>
          </a:bodyPr>
          <a:lstStyle/>
          <a:p>
            <a:r>
              <a:rPr lang="en-AU" sz="2585" dirty="0"/>
              <a:t>Drivers of Competitive Actions and Responses</a:t>
            </a:r>
          </a:p>
        </p:txBody>
      </p:sp>
      <p:sp>
        <p:nvSpPr>
          <p:cNvPr id="4" name="Slide Number Placeholder 3"/>
          <p:cNvSpPr>
            <a:spLocks noGrp="1"/>
          </p:cNvSpPr>
          <p:nvPr>
            <p:ph type="sldNum" sz="quarter" idx="4294967295"/>
          </p:nvPr>
        </p:nvSpPr>
        <p:spPr>
          <a:xfrm>
            <a:off x="8698523" y="5794131"/>
            <a:ext cx="445477" cy="246185"/>
          </a:xfrm>
          <a:prstGeom prst="rect">
            <a:avLst/>
          </a:prstGeom>
        </p:spPr>
        <p:txBody>
          <a:bodyPr/>
          <a:lstStyle/>
          <a:p>
            <a:pPr>
              <a:defRPr/>
            </a:pPr>
            <a:fld id="{4C691F90-A655-48BC-9958-98A34208E3F0}" type="slidenum">
              <a:rPr lang="en-US" smtClean="0"/>
              <a:pPr>
                <a:defRPr/>
              </a:pPr>
              <a:t>14</a:t>
            </a:fld>
            <a:endParaRPr lang="en-US"/>
          </a:p>
        </p:txBody>
      </p:sp>
      <p:grpSp>
        <p:nvGrpSpPr>
          <p:cNvPr id="5" name="Group 4"/>
          <p:cNvGrpSpPr>
            <a:grpSpLocks/>
          </p:cNvGrpSpPr>
          <p:nvPr/>
        </p:nvGrpSpPr>
        <p:grpSpPr bwMode="auto">
          <a:xfrm>
            <a:off x="650334" y="1501401"/>
            <a:ext cx="2321170" cy="1055690"/>
            <a:chOff x="292" y="1595"/>
            <a:chExt cx="1584" cy="665"/>
          </a:xfrm>
        </p:grpSpPr>
        <p:sp>
          <p:nvSpPr>
            <p:cNvPr id="6" name="Rectangle 5"/>
            <p:cNvSpPr>
              <a:spLocks noChangeArrowheads="1"/>
            </p:cNvSpPr>
            <p:nvPr/>
          </p:nvSpPr>
          <p:spPr bwMode="blackWhite">
            <a:xfrm>
              <a:off x="292" y="1595"/>
              <a:ext cx="1584" cy="665"/>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nchor="ctr"/>
            <a:lstStyle/>
            <a:p>
              <a:pPr algn="ctr"/>
              <a:endParaRPr lang="en-US" sz="2215">
                <a:solidFill>
                  <a:schemeClr val="bg1"/>
                </a:solidFill>
                <a:effectLst>
                  <a:outerShdw blurRad="38100" dist="38100" dir="2700000" algn="tl">
                    <a:srgbClr val="000000"/>
                  </a:outerShdw>
                </a:effectLst>
                <a:latin typeface="Tahoma" pitchFamily="34" charset="0"/>
              </a:endParaRPr>
            </a:p>
          </p:txBody>
        </p:sp>
        <p:sp>
          <p:nvSpPr>
            <p:cNvPr id="7" name="Rectangle 6"/>
            <p:cNvSpPr>
              <a:spLocks noChangeArrowheads="1"/>
            </p:cNvSpPr>
            <p:nvPr/>
          </p:nvSpPr>
          <p:spPr bwMode="blackWhite">
            <a:xfrm>
              <a:off x="351" y="1649"/>
              <a:ext cx="1429" cy="522"/>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nchor="ctr"/>
            <a:lstStyle/>
            <a:p>
              <a:pPr algn="ctr"/>
              <a:r>
                <a:rPr lang="en-US" sz="2585" dirty="0">
                  <a:solidFill>
                    <a:srgbClr val="FFFFCC"/>
                  </a:solidFill>
                  <a:effectLst>
                    <a:outerShdw blurRad="38100" dist="38100" dir="2700000" algn="tl">
                      <a:srgbClr val="000000"/>
                    </a:outerShdw>
                  </a:effectLst>
                </a:rPr>
                <a:t>Awareness</a:t>
              </a:r>
            </a:p>
          </p:txBody>
        </p:sp>
      </p:grpSp>
      <p:grpSp>
        <p:nvGrpSpPr>
          <p:cNvPr id="8" name="Group 7"/>
          <p:cNvGrpSpPr>
            <a:grpSpLocks/>
          </p:cNvGrpSpPr>
          <p:nvPr/>
        </p:nvGrpSpPr>
        <p:grpSpPr bwMode="auto">
          <a:xfrm>
            <a:off x="650334" y="2498674"/>
            <a:ext cx="2321170" cy="1050968"/>
            <a:chOff x="292" y="1557"/>
            <a:chExt cx="1584" cy="603"/>
          </a:xfrm>
        </p:grpSpPr>
        <p:sp>
          <p:nvSpPr>
            <p:cNvPr id="9" name="Rectangle 8"/>
            <p:cNvSpPr>
              <a:spLocks noChangeArrowheads="1"/>
            </p:cNvSpPr>
            <p:nvPr/>
          </p:nvSpPr>
          <p:spPr bwMode="blackWhite">
            <a:xfrm>
              <a:off x="292" y="1595"/>
              <a:ext cx="1584" cy="565"/>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nchor="ctr"/>
            <a:lstStyle/>
            <a:p>
              <a:pPr algn="ctr"/>
              <a:endParaRPr lang="en-US" sz="2215">
                <a:solidFill>
                  <a:schemeClr val="bg1"/>
                </a:solidFill>
                <a:effectLst>
                  <a:outerShdw blurRad="38100" dist="38100" dir="2700000" algn="tl">
                    <a:srgbClr val="000000"/>
                  </a:outerShdw>
                </a:effectLst>
                <a:latin typeface="Tahoma" pitchFamily="34" charset="0"/>
              </a:endParaRPr>
            </a:p>
          </p:txBody>
        </p:sp>
        <p:sp>
          <p:nvSpPr>
            <p:cNvPr id="10" name="Rectangle 9"/>
            <p:cNvSpPr>
              <a:spLocks noChangeArrowheads="1"/>
            </p:cNvSpPr>
            <p:nvPr/>
          </p:nvSpPr>
          <p:spPr bwMode="blackWhite">
            <a:xfrm>
              <a:off x="337" y="1557"/>
              <a:ext cx="1429" cy="477"/>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nchor="ctr"/>
            <a:lstStyle/>
            <a:p>
              <a:pPr algn="ctr"/>
              <a:r>
                <a:rPr lang="en-US" sz="2585" dirty="0">
                  <a:solidFill>
                    <a:srgbClr val="FFFFCC"/>
                  </a:solidFill>
                  <a:effectLst>
                    <a:outerShdw blurRad="38100" dist="38100" dir="2700000" algn="tl">
                      <a:srgbClr val="000000"/>
                    </a:outerShdw>
                  </a:effectLst>
                </a:rPr>
                <a:t>Motivation</a:t>
              </a:r>
            </a:p>
          </p:txBody>
        </p:sp>
      </p:grpSp>
      <p:grpSp>
        <p:nvGrpSpPr>
          <p:cNvPr id="14" name="Group 10"/>
          <p:cNvGrpSpPr>
            <a:grpSpLocks/>
          </p:cNvGrpSpPr>
          <p:nvPr/>
        </p:nvGrpSpPr>
        <p:grpSpPr bwMode="auto">
          <a:xfrm>
            <a:off x="650334" y="3428264"/>
            <a:ext cx="2321170" cy="993330"/>
            <a:chOff x="292" y="1554"/>
            <a:chExt cx="1584" cy="606"/>
          </a:xfrm>
        </p:grpSpPr>
        <p:sp>
          <p:nvSpPr>
            <p:cNvPr id="15" name="Rectangle 11"/>
            <p:cNvSpPr>
              <a:spLocks noChangeArrowheads="1"/>
            </p:cNvSpPr>
            <p:nvPr/>
          </p:nvSpPr>
          <p:spPr bwMode="blackWhite">
            <a:xfrm>
              <a:off x="292" y="1595"/>
              <a:ext cx="1584" cy="565"/>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nchor="ctr"/>
            <a:lstStyle/>
            <a:p>
              <a:pPr algn="ctr"/>
              <a:endParaRPr lang="en-US" sz="2215">
                <a:solidFill>
                  <a:schemeClr val="bg1"/>
                </a:solidFill>
                <a:effectLst>
                  <a:outerShdw blurRad="38100" dist="38100" dir="2700000" algn="tl">
                    <a:srgbClr val="000000"/>
                  </a:outerShdw>
                </a:effectLst>
                <a:latin typeface="Tahoma" pitchFamily="34" charset="0"/>
              </a:endParaRPr>
            </a:p>
          </p:txBody>
        </p:sp>
        <p:sp>
          <p:nvSpPr>
            <p:cNvPr id="16" name="Rectangle 12"/>
            <p:cNvSpPr>
              <a:spLocks noChangeArrowheads="1"/>
            </p:cNvSpPr>
            <p:nvPr/>
          </p:nvSpPr>
          <p:spPr bwMode="blackWhite">
            <a:xfrm>
              <a:off x="337" y="1554"/>
              <a:ext cx="1429" cy="456"/>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nchor="ctr"/>
            <a:lstStyle/>
            <a:p>
              <a:pPr algn="ctr"/>
              <a:r>
                <a:rPr lang="en-US" sz="2585" dirty="0">
                  <a:solidFill>
                    <a:srgbClr val="FFFFCC"/>
                  </a:solidFill>
                  <a:effectLst>
                    <a:outerShdw blurRad="38100" dist="38100" dir="2700000" algn="tl">
                      <a:srgbClr val="000000"/>
                    </a:outerShdw>
                  </a:effectLst>
                </a:rPr>
                <a:t>Ability</a:t>
              </a:r>
            </a:p>
          </p:txBody>
        </p:sp>
      </p:grpSp>
      <p:grpSp>
        <p:nvGrpSpPr>
          <p:cNvPr id="17" name="Group 10"/>
          <p:cNvGrpSpPr>
            <a:grpSpLocks/>
          </p:cNvGrpSpPr>
          <p:nvPr/>
        </p:nvGrpSpPr>
        <p:grpSpPr bwMode="auto">
          <a:xfrm>
            <a:off x="650334" y="4293096"/>
            <a:ext cx="2321170" cy="839788"/>
            <a:chOff x="292" y="1595"/>
            <a:chExt cx="1584" cy="618"/>
          </a:xfrm>
        </p:grpSpPr>
        <p:sp>
          <p:nvSpPr>
            <p:cNvPr id="18" name="Rectangle 11"/>
            <p:cNvSpPr>
              <a:spLocks noChangeArrowheads="1"/>
            </p:cNvSpPr>
            <p:nvPr/>
          </p:nvSpPr>
          <p:spPr bwMode="blackWhite">
            <a:xfrm>
              <a:off x="292" y="1595"/>
              <a:ext cx="1584" cy="618"/>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nchor="ctr"/>
            <a:lstStyle/>
            <a:p>
              <a:pPr algn="ctr">
                <a:lnSpc>
                  <a:spcPct val="85000"/>
                </a:lnSpc>
              </a:pPr>
              <a:endParaRPr lang="en-US" sz="2400">
                <a:solidFill>
                  <a:schemeClr val="bg1"/>
                </a:solidFill>
                <a:effectLst>
                  <a:outerShdw blurRad="38100" dist="38100" dir="2700000" algn="tl">
                    <a:srgbClr val="000000"/>
                  </a:outerShdw>
                </a:effectLst>
                <a:latin typeface="Tahoma" pitchFamily="34" charset="0"/>
              </a:endParaRPr>
            </a:p>
          </p:txBody>
        </p:sp>
        <p:sp>
          <p:nvSpPr>
            <p:cNvPr id="19" name="Rectangle 12"/>
            <p:cNvSpPr>
              <a:spLocks noChangeArrowheads="1"/>
            </p:cNvSpPr>
            <p:nvPr/>
          </p:nvSpPr>
          <p:spPr bwMode="blackWhite">
            <a:xfrm>
              <a:off x="351" y="1610"/>
              <a:ext cx="1429" cy="523"/>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nchor="ctr"/>
            <a:lstStyle/>
            <a:p>
              <a:pPr algn="ctr">
                <a:lnSpc>
                  <a:spcPct val="85000"/>
                </a:lnSpc>
              </a:pPr>
              <a:r>
                <a:rPr lang="en-US" sz="2585" dirty="0">
                  <a:solidFill>
                    <a:srgbClr val="FFFFCC"/>
                  </a:solidFill>
                  <a:effectLst>
                    <a:outerShdw blurRad="38100" dist="38100" dir="2700000" algn="tl">
                      <a:srgbClr val="000000"/>
                    </a:outerShdw>
                  </a:effectLst>
                </a:rPr>
                <a:t>Market </a:t>
              </a:r>
              <a:r>
                <a:rPr lang="en-US" sz="2400" dirty="0">
                  <a:solidFill>
                    <a:srgbClr val="FFFFCC"/>
                  </a:solidFill>
                  <a:effectLst>
                    <a:outerShdw blurRad="38100" dist="38100" dir="2700000" algn="tl">
                      <a:srgbClr val="000000"/>
                    </a:outerShdw>
                  </a:effectLst>
                </a:rPr>
                <a:t>Commonality</a:t>
              </a:r>
              <a:endParaRPr lang="en-US" sz="2585" dirty="0">
                <a:solidFill>
                  <a:srgbClr val="FFFFCC"/>
                </a:solidFill>
                <a:effectLst>
                  <a:outerShdw blurRad="38100" dist="38100" dir="2700000" algn="tl">
                    <a:srgbClr val="000000"/>
                  </a:outerShdw>
                </a:effectLst>
              </a:endParaRPr>
            </a:p>
          </p:txBody>
        </p:sp>
      </p:grpSp>
      <p:grpSp>
        <p:nvGrpSpPr>
          <p:cNvPr id="20" name="Group 21"/>
          <p:cNvGrpSpPr>
            <a:grpSpLocks/>
          </p:cNvGrpSpPr>
          <p:nvPr/>
        </p:nvGrpSpPr>
        <p:grpSpPr bwMode="auto">
          <a:xfrm>
            <a:off x="650334" y="5090723"/>
            <a:ext cx="2321170" cy="773723"/>
            <a:chOff x="720" y="3216"/>
            <a:chExt cx="1584" cy="768"/>
          </a:xfrm>
        </p:grpSpPr>
        <p:sp>
          <p:nvSpPr>
            <p:cNvPr id="21" name="Rectangle 11"/>
            <p:cNvSpPr>
              <a:spLocks noChangeArrowheads="1"/>
            </p:cNvSpPr>
            <p:nvPr/>
          </p:nvSpPr>
          <p:spPr bwMode="blackWhite">
            <a:xfrm>
              <a:off x="720" y="3216"/>
              <a:ext cx="1584" cy="768"/>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anchor="ctr"/>
            <a:lstStyle/>
            <a:p>
              <a:pPr algn="ctr">
                <a:lnSpc>
                  <a:spcPct val="85000"/>
                </a:lnSpc>
              </a:pPr>
              <a:endParaRPr lang="en-US" sz="2215">
                <a:solidFill>
                  <a:schemeClr val="bg1"/>
                </a:solidFill>
                <a:effectLst>
                  <a:outerShdw blurRad="38100" dist="38100" dir="2700000" algn="tl">
                    <a:srgbClr val="000000"/>
                  </a:outerShdw>
                </a:effectLst>
                <a:latin typeface="Tahoma" pitchFamily="34" charset="0"/>
              </a:endParaRPr>
            </a:p>
          </p:txBody>
        </p:sp>
        <p:sp>
          <p:nvSpPr>
            <p:cNvPr id="22" name="Rectangle 12"/>
            <p:cNvSpPr>
              <a:spLocks noChangeArrowheads="1"/>
            </p:cNvSpPr>
            <p:nvPr/>
          </p:nvSpPr>
          <p:spPr bwMode="blackWhite">
            <a:xfrm>
              <a:off x="779" y="3216"/>
              <a:ext cx="1429" cy="672"/>
            </a:xfrm>
            <a:prstGeom prst="rect">
              <a:avLst/>
            </a:prstGeom>
            <a:gradFill rotWithShape="1">
              <a:gsLst>
                <a:gs pos="0">
                  <a:schemeClr val="accent1">
                    <a:gamma/>
                    <a:shade val="46275"/>
                    <a:invGamma/>
                  </a:schemeClr>
                </a:gs>
                <a:gs pos="100000">
                  <a:schemeClr val="accent1"/>
                </a:gs>
              </a:gsLst>
              <a:lin ang="0" scaled="1"/>
            </a:gradFill>
            <a:ln w="9525">
              <a:noFill/>
              <a:miter lim="800000"/>
              <a:headEnd/>
              <a:tailEnd/>
            </a:ln>
            <a:effectLst/>
          </p:spPr>
          <p:txBody>
            <a:bodyPr anchor="ctr"/>
            <a:lstStyle/>
            <a:p>
              <a:pPr algn="ctr">
                <a:lnSpc>
                  <a:spcPct val="85000"/>
                </a:lnSpc>
              </a:pPr>
              <a:r>
                <a:rPr lang="en-US" sz="2585" dirty="0">
                  <a:solidFill>
                    <a:srgbClr val="FFFFCC"/>
                  </a:solidFill>
                  <a:effectLst>
                    <a:outerShdw blurRad="38100" dist="38100" dir="2700000" algn="tl">
                      <a:srgbClr val="000000"/>
                    </a:outerShdw>
                  </a:effectLst>
                </a:rPr>
                <a:t>Resource Dissimilarity</a:t>
              </a:r>
            </a:p>
          </p:txBody>
        </p:sp>
      </p:grpSp>
      <p:sp>
        <p:nvSpPr>
          <p:cNvPr id="23" name="AutoShape 13"/>
          <p:cNvSpPr>
            <a:spLocks/>
          </p:cNvSpPr>
          <p:nvPr/>
        </p:nvSpPr>
        <p:spPr bwMode="auto">
          <a:xfrm>
            <a:off x="2954215" y="1740877"/>
            <a:ext cx="1336431" cy="4096482"/>
          </a:xfrm>
          <a:prstGeom prst="leftBrace">
            <a:avLst>
              <a:gd name="adj1" fmla="val 0"/>
              <a:gd name="adj2" fmla="val 87967"/>
            </a:avLst>
          </a:prstGeom>
          <a:noFill/>
          <a:ln w="38100">
            <a:solidFill>
              <a:schemeClr val="tx1"/>
            </a:solidFill>
            <a:round/>
            <a:headEnd/>
            <a:tailEnd/>
          </a:ln>
          <a:effectLst/>
        </p:spPr>
        <p:txBody>
          <a:bodyPr wrap="none" anchor="ctr"/>
          <a:lstStyle/>
          <a:p>
            <a:endParaRPr lang="en-US" sz="1662"/>
          </a:p>
        </p:txBody>
      </p:sp>
      <p:sp>
        <p:nvSpPr>
          <p:cNvPr id="24" name="Rectangle 23"/>
          <p:cNvSpPr/>
          <p:nvPr/>
        </p:nvSpPr>
        <p:spPr>
          <a:xfrm>
            <a:off x="4173186" y="3482459"/>
            <a:ext cx="4572000" cy="2279598"/>
          </a:xfrm>
          <a:prstGeom prst="rect">
            <a:avLst/>
          </a:prstGeom>
        </p:spPr>
        <p:txBody>
          <a:bodyPr>
            <a:spAutoFit/>
          </a:bodyPr>
          <a:lstStyle/>
          <a:p>
            <a:pPr>
              <a:spcAft>
                <a:spcPts val="1108"/>
              </a:spcAft>
              <a:buClr>
                <a:schemeClr val="accent1"/>
              </a:buClr>
              <a:buSzPct val="70000"/>
            </a:pPr>
            <a:r>
              <a:rPr lang="en-US" sz="1662" dirty="0"/>
              <a:t>The </a:t>
            </a:r>
            <a:r>
              <a:rPr lang="en-US" sz="1662" i="1" dirty="0">
                <a:solidFill>
                  <a:srgbClr val="00B0F0"/>
                </a:solidFill>
              </a:rPr>
              <a:t>greater the resource imbalance </a:t>
            </a:r>
            <a:r>
              <a:rPr lang="en-US" sz="1662" dirty="0"/>
              <a:t>between the acting firm and competitors or potential responders, </a:t>
            </a:r>
            <a:r>
              <a:rPr lang="en-US" sz="1662" i="1" dirty="0">
                <a:solidFill>
                  <a:srgbClr val="00B0F0"/>
                </a:solidFill>
              </a:rPr>
              <a:t>the greater the delay in response </a:t>
            </a:r>
            <a:r>
              <a:rPr lang="en-US" sz="1662" dirty="0"/>
              <a:t>by the firm with a resource disadvantage.</a:t>
            </a:r>
          </a:p>
          <a:p>
            <a:pPr>
              <a:spcAft>
                <a:spcPts val="1108"/>
              </a:spcAft>
              <a:buClr>
                <a:schemeClr val="accent1"/>
              </a:buClr>
              <a:buSzPct val="70000"/>
            </a:pPr>
            <a:r>
              <a:rPr lang="en-US" sz="1662" dirty="0"/>
              <a:t>When facing competitors with greater resources or more attractive market positions, firms </a:t>
            </a:r>
            <a:r>
              <a:rPr lang="en-US" sz="1662" i="1" dirty="0">
                <a:solidFill>
                  <a:srgbClr val="00B0F0"/>
                </a:solidFill>
              </a:rPr>
              <a:t>should eventually respond</a:t>
            </a:r>
            <a:r>
              <a:rPr lang="en-US" sz="1662" dirty="0"/>
              <a:t>, no matter how challenging the response.</a:t>
            </a:r>
          </a:p>
        </p:txBody>
      </p:sp>
    </p:spTree>
    <p:extLst>
      <p:ext uri="{BB962C8B-B14F-4D97-AF65-F5344CB8AC3E}">
        <p14:creationId xmlns:p14="http://schemas.microsoft.com/office/powerpoint/2010/main" val="1985930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buFont typeface="Wingdings" pitchFamily="2" charset="2"/>
              <a:buChar char="§"/>
            </a:pPr>
            <a:endParaRPr lang="en-AU" sz="923" dirty="0"/>
          </a:p>
          <a:p>
            <a:pPr lvl="0">
              <a:buFont typeface="Wingdings" pitchFamily="2" charset="2"/>
              <a:buChar char="§"/>
            </a:pPr>
            <a:r>
              <a:rPr lang="en-AU" sz="1846" dirty="0"/>
              <a:t>Strategic actions are market-based moves that </a:t>
            </a:r>
            <a:r>
              <a:rPr lang="en-US" sz="1846" dirty="0"/>
              <a:t>involve a </a:t>
            </a:r>
            <a:r>
              <a:rPr lang="en-US" sz="1846" i="1" dirty="0">
                <a:solidFill>
                  <a:srgbClr val="00B0F0"/>
                </a:solidFill>
              </a:rPr>
              <a:t>significant</a:t>
            </a:r>
            <a:r>
              <a:rPr lang="en-US" sz="1846" dirty="0"/>
              <a:t> commitment </a:t>
            </a:r>
            <a:r>
              <a:rPr lang="en-US" sz="1846"/>
              <a:t>of </a:t>
            </a:r>
            <a:r>
              <a:rPr lang="en-AU" sz="1846" dirty="0"/>
              <a:t>organisational</a:t>
            </a:r>
            <a:r>
              <a:rPr lang="en-US" sz="1846" dirty="0"/>
              <a:t> resources and are difficult to implement and reverse.</a:t>
            </a:r>
          </a:p>
          <a:p>
            <a:pPr>
              <a:buNone/>
            </a:pPr>
            <a:endParaRPr lang="en-AU" sz="1846" dirty="0"/>
          </a:p>
          <a:p>
            <a:pPr marL="316531" lvl="2" indent="-316531">
              <a:buFont typeface="Wingdings" pitchFamily="2" charset="2"/>
              <a:buChar char="§"/>
            </a:pPr>
            <a:r>
              <a:rPr lang="en-AU" sz="1846" dirty="0"/>
              <a:t>Tactical actions are market-based moves that are </a:t>
            </a:r>
            <a:r>
              <a:rPr lang="en-US" sz="1846" dirty="0"/>
              <a:t>taken to </a:t>
            </a:r>
            <a:r>
              <a:rPr lang="en-US" sz="1846" i="1" dirty="0">
                <a:solidFill>
                  <a:srgbClr val="00B0F0"/>
                </a:solidFill>
              </a:rPr>
              <a:t>fine tune </a:t>
            </a:r>
            <a:r>
              <a:rPr lang="en-US" sz="1846" dirty="0"/>
              <a:t>a strategy, usually involve fewer resources and are relatively easy to implement and reverse.</a:t>
            </a:r>
          </a:p>
          <a:p>
            <a:pPr>
              <a:buFont typeface="Wingdings" pitchFamily="2" charset="2"/>
              <a:buChar char="§"/>
            </a:pPr>
            <a:endParaRPr lang="en-AU" dirty="0"/>
          </a:p>
        </p:txBody>
      </p:sp>
      <p:sp>
        <p:nvSpPr>
          <p:cNvPr id="2" name="Title 1"/>
          <p:cNvSpPr>
            <a:spLocks noGrp="1"/>
          </p:cNvSpPr>
          <p:nvPr>
            <p:ph type="ctrTitle"/>
          </p:nvPr>
        </p:nvSpPr>
        <p:spPr/>
        <p:txBody>
          <a:bodyPr/>
          <a:lstStyle/>
          <a:p>
            <a:r>
              <a:rPr lang="en-AU" sz="2954" dirty="0"/>
              <a:t>Strategic and Tactical Actions</a:t>
            </a:r>
          </a:p>
        </p:txBody>
      </p:sp>
      <p:sp>
        <p:nvSpPr>
          <p:cNvPr id="4" name="Slide Number Placeholder 3"/>
          <p:cNvSpPr>
            <a:spLocks noGrp="1"/>
          </p:cNvSpPr>
          <p:nvPr>
            <p:ph type="sldNum" sz="quarter" idx="4294967295"/>
          </p:nvPr>
        </p:nvSpPr>
        <p:spPr>
          <a:xfrm>
            <a:off x="8698523" y="5794131"/>
            <a:ext cx="445477" cy="246185"/>
          </a:xfrm>
          <a:prstGeom prst="rect">
            <a:avLst/>
          </a:prstGeom>
        </p:spPr>
        <p:txBody>
          <a:bodyPr/>
          <a:lstStyle/>
          <a:p>
            <a:pPr>
              <a:defRPr/>
            </a:pPr>
            <a:fld id="{4C691F90-A655-48BC-9958-98A34208E3F0}" type="slidenum">
              <a:rPr lang="en-US" smtClean="0"/>
              <a:pPr>
                <a:defRPr/>
              </a:pPr>
              <a:t>15</a:t>
            </a:fld>
            <a:endParaRPr lang="en-US"/>
          </a:p>
        </p:txBody>
      </p:sp>
    </p:spTree>
    <p:extLst>
      <p:ext uri="{BB962C8B-B14F-4D97-AF65-F5344CB8AC3E}">
        <p14:creationId xmlns:p14="http://schemas.microsoft.com/office/powerpoint/2010/main" val="92676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
            </a:pPr>
            <a:endParaRPr lang="en-US" sz="923" dirty="0"/>
          </a:p>
          <a:p>
            <a:pPr>
              <a:buFont typeface="Wingdings" pitchFamily="2" charset="2"/>
              <a:buChar char="§"/>
            </a:pPr>
            <a:r>
              <a:rPr lang="en-US" sz="1846" dirty="0"/>
              <a:t>In addition to market commonality, resource similarity, awareness, motivation and ability, other factors affect the </a:t>
            </a:r>
            <a:r>
              <a:rPr lang="en-US" sz="1846" i="1" dirty="0">
                <a:solidFill>
                  <a:srgbClr val="00B0F0"/>
                </a:solidFill>
              </a:rPr>
              <a:t>likelihood</a:t>
            </a:r>
            <a:r>
              <a:rPr lang="en-US" sz="1846" dirty="0"/>
              <a:t> that a competitor will use strategic and tactical actions to attack its competitors.</a:t>
            </a:r>
          </a:p>
          <a:p>
            <a:pPr>
              <a:buNone/>
            </a:pPr>
            <a:endParaRPr lang="en-US" sz="923" dirty="0"/>
          </a:p>
          <a:p>
            <a:pPr>
              <a:buNone/>
            </a:pPr>
            <a:r>
              <a:rPr lang="en-US" sz="1846" dirty="0"/>
              <a:t>	These factors include</a:t>
            </a:r>
          </a:p>
          <a:p>
            <a:pPr>
              <a:buNone/>
            </a:pPr>
            <a:endParaRPr lang="en-US" sz="923" dirty="0"/>
          </a:p>
          <a:p>
            <a:pPr>
              <a:buNone/>
            </a:pPr>
            <a:r>
              <a:rPr lang="en-US" sz="1846" dirty="0"/>
              <a:t>		- First Mover incentives</a:t>
            </a:r>
          </a:p>
          <a:p>
            <a:pPr>
              <a:buNone/>
            </a:pPr>
            <a:endParaRPr lang="en-US" sz="923" dirty="0"/>
          </a:p>
          <a:p>
            <a:pPr>
              <a:buNone/>
            </a:pPr>
            <a:r>
              <a:rPr lang="en-US" sz="1846" dirty="0"/>
              <a:t>		- </a:t>
            </a:r>
            <a:r>
              <a:rPr lang="en-AU" sz="1846" dirty="0"/>
              <a:t>Organisational</a:t>
            </a:r>
            <a:r>
              <a:rPr lang="en-US" sz="1846" dirty="0"/>
              <a:t> size</a:t>
            </a:r>
          </a:p>
          <a:p>
            <a:pPr>
              <a:buNone/>
            </a:pPr>
            <a:endParaRPr lang="en-US" sz="923" dirty="0"/>
          </a:p>
          <a:p>
            <a:pPr>
              <a:buNone/>
            </a:pPr>
            <a:r>
              <a:rPr lang="en-US" sz="1846" dirty="0"/>
              <a:t>		- Quality.</a:t>
            </a:r>
            <a:endParaRPr lang="en-AU" sz="1846" dirty="0"/>
          </a:p>
        </p:txBody>
      </p:sp>
      <p:sp>
        <p:nvSpPr>
          <p:cNvPr id="2" name="Title 1"/>
          <p:cNvSpPr>
            <a:spLocks noGrp="1"/>
          </p:cNvSpPr>
          <p:nvPr>
            <p:ph type="ctrTitle"/>
          </p:nvPr>
        </p:nvSpPr>
        <p:spPr/>
        <p:txBody>
          <a:bodyPr/>
          <a:lstStyle/>
          <a:p>
            <a:r>
              <a:rPr lang="en-AU" sz="2954" dirty="0"/>
              <a:t>Likelihood of Attack</a:t>
            </a:r>
          </a:p>
        </p:txBody>
      </p:sp>
      <p:sp>
        <p:nvSpPr>
          <p:cNvPr id="4" name="Slide Number Placeholder 3"/>
          <p:cNvSpPr>
            <a:spLocks noGrp="1"/>
          </p:cNvSpPr>
          <p:nvPr>
            <p:ph type="sldNum" sz="quarter" idx="4294967295"/>
          </p:nvPr>
        </p:nvSpPr>
        <p:spPr>
          <a:xfrm>
            <a:off x="8698523" y="5794131"/>
            <a:ext cx="445477" cy="246185"/>
          </a:xfrm>
          <a:prstGeom prst="rect">
            <a:avLst/>
          </a:prstGeom>
        </p:spPr>
        <p:txBody>
          <a:bodyPr/>
          <a:lstStyle/>
          <a:p>
            <a:pPr>
              <a:defRPr/>
            </a:pPr>
            <a:fld id="{4C691F90-A655-48BC-9958-98A34208E3F0}" type="slidenum">
              <a:rPr lang="en-US" smtClean="0"/>
              <a:pPr>
                <a:defRPr/>
              </a:pPr>
              <a:t>16</a:t>
            </a:fld>
            <a:endParaRPr lang="en-US"/>
          </a:p>
        </p:txBody>
      </p:sp>
    </p:spTree>
    <p:extLst>
      <p:ext uri="{BB962C8B-B14F-4D97-AF65-F5344CB8AC3E}">
        <p14:creationId xmlns:p14="http://schemas.microsoft.com/office/powerpoint/2010/main" val="53827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Font typeface="Wingdings" pitchFamily="2" charset="2"/>
              <a:buChar char="§"/>
            </a:pPr>
            <a:endParaRPr lang="en-US" sz="923" dirty="0"/>
          </a:p>
          <a:p>
            <a:pPr>
              <a:buFont typeface="Wingdings" pitchFamily="2" charset="2"/>
              <a:buChar char="§"/>
            </a:pPr>
            <a:r>
              <a:rPr lang="en-US" sz="1846" dirty="0"/>
              <a:t>First Mover is a firm that takes an </a:t>
            </a:r>
            <a:r>
              <a:rPr lang="en-US" sz="1846" i="1" dirty="0">
                <a:solidFill>
                  <a:srgbClr val="00B0F0"/>
                </a:solidFill>
              </a:rPr>
              <a:t>initial competitive action </a:t>
            </a:r>
            <a:r>
              <a:rPr lang="en-US" sz="1846" dirty="0"/>
              <a:t>in order to build or defend its competitive advantages or to improve its market position.</a:t>
            </a:r>
          </a:p>
          <a:p>
            <a:pPr>
              <a:buNone/>
            </a:pPr>
            <a:endParaRPr lang="en-US" sz="1846" dirty="0"/>
          </a:p>
          <a:p>
            <a:pPr>
              <a:buFont typeface="Wingdings" pitchFamily="2" charset="2"/>
              <a:buChar char="§"/>
            </a:pPr>
            <a:r>
              <a:rPr lang="en-US" sz="1846" dirty="0"/>
              <a:t>First Movers </a:t>
            </a:r>
            <a:r>
              <a:rPr lang="en-US" sz="1846" i="1" dirty="0">
                <a:solidFill>
                  <a:srgbClr val="00B0F0"/>
                </a:solidFill>
              </a:rPr>
              <a:t>allocate funds </a:t>
            </a:r>
            <a:r>
              <a:rPr lang="en-US" sz="1846" dirty="0"/>
              <a:t>for</a:t>
            </a:r>
          </a:p>
          <a:p>
            <a:pPr>
              <a:buFont typeface="Wingdings" pitchFamily="2" charset="2"/>
              <a:buChar char="§"/>
            </a:pPr>
            <a:endParaRPr lang="en-US" sz="923" dirty="0"/>
          </a:p>
          <a:p>
            <a:pPr marL="316531" lvl="1" indent="-316531">
              <a:buClr>
                <a:schemeClr val="accent2"/>
              </a:buClr>
              <a:buNone/>
            </a:pPr>
            <a:r>
              <a:rPr lang="en-US" sz="1846" dirty="0"/>
              <a:t>		- product innovation and development. </a:t>
            </a:r>
          </a:p>
          <a:p>
            <a:pPr marL="316531" lvl="1" indent="-316531">
              <a:buClr>
                <a:schemeClr val="accent2"/>
              </a:buClr>
              <a:buNone/>
            </a:pPr>
            <a:r>
              <a:rPr lang="en-US" sz="1846" dirty="0"/>
              <a:t>		- aggressive advertising.</a:t>
            </a:r>
          </a:p>
          <a:p>
            <a:pPr marL="316531" lvl="1" indent="-316531">
              <a:buClr>
                <a:schemeClr val="accent2"/>
              </a:buClr>
              <a:buNone/>
            </a:pPr>
            <a:r>
              <a:rPr lang="en-US" sz="1846" dirty="0"/>
              <a:t>		- advanced research and development.</a:t>
            </a:r>
          </a:p>
          <a:p>
            <a:pPr marL="316531" lvl="1" indent="-316531">
              <a:buClr>
                <a:schemeClr val="accent2"/>
              </a:buClr>
              <a:buNone/>
            </a:pPr>
            <a:endParaRPr lang="en-US" sz="1846" dirty="0"/>
          </a:p>
          <a:p>
            <a:pPr marL="316531" lvl="1" indent="-316531">
              <a:buFont typeface="Wingdings" pitchFamily="2" charset="2"/>
              <a:buChar char="§"/>
            </a:pPr>
            <a:r>
              <a:rPr lang="en-US" sz="1846" dirty="0"/>
              <a:t>First Movers can </a:t>
            </a:r>
            <a:r>
              <a:rPr lang="en-US" sz="1846" i="1" dirty="0">
                <a:solidFill>
                  <a:srgbClr val="00B0F0"/>
                </a:solidFill>
              </a:rPr>
              <a:t>gain</a:t>
            </a:r>
          </a:p>
          <a:p>
            <a:pPr marL="158265" lvl="1" indent="-158265">
              <a:buFont typeface="Wingdings" pitchFamily="2" charset="2"/>
              <a:buChar char="§"/>
            </a:pPr>
            <a:endParaRPr lang="en-US" sz="923" dirty="0"/>
          </a:p>
          <a:p>
            <a:pPr marL="0" lvl="1" indent="0">
              <a:buNone/>
            </a:pPr>
            <a:r>
              <a:rPr lang="en-US" sz="1846" dirty="0"/>
              <a:t>	- the loyalty of customers who may become committed to the firm’s 	      	         	  goods or services.</a:t>
            </a:r>
          </a:p>
          <a:p>
            <a:pPr marL="0" lvl="1" indent="0">
              <a:buNone/>
            </a:pPr>
            <a:r>
              <a:rPr lang="en-US" sz="1846" dirty="0"/>
              <a:t>	- market share, which can be difficult for competitors to take during         	  	  future competitive rivalry.</a:t>
            </a:r>
          </a:p>
          <a:p>
            <a:pPr marL="316531" lvl="1" indent="-316531">
              <a:buClr>
                <a:schemeClr val="accent2"/>
              </a:buClr>
              <a:buNone/>
            </a:pPr>
            <a:endParaRPr lang="en-US" sz="1846" dirty="0"/>
          </a:p>
          <a:p>
            <a:pPr marL="316531" lvl="1" indent="-316531">
              <a:buClr>
                <a:schemeClr val="accent2"/>
              </a:buClr>
              <a:buNone/>
            </a:pPr>
            <a:endParaRPr lang="en-US" sz="1846" dirty="0"/>
          </a:p>
          <a:p>
            <a:pPr marL="316531" lvl="1" indent="-316531">
              <a:buClr>
                <a:schemeClr val="accent2"/>
              </a:buClr>
              <a:buNone/>
            </a:pPr>
            <a:endParaRPr lang="en-US" sz="1846" dirty="0"/>
          </a:p>
          <a:p>
            <a:pPr>
              <a:buNone/>
            </a:pPr>
            <a:endParaRPr lang="en-US" dirty="0"/>
          </a:p>
          <a:p>
            <a:pPr>
              <a:buFont typeface="Wingdings" pitchFamily="2" charset="2"/>
              <a:buChar char="§"/>
            </a:pPr>
            <a:endParaRPr lang="en-AU" dirty="0"/>
          </a:p>
        </p:txBody>
      </p:sp>
      <p:sp>
        <p:nvSpPr>
          <p:cNvPr id="2" name="Title 1"/>
          <p:cNvSpPr>
            <a:spLocks noGrp="1"/>
          </p:cNvSpPr>
          <p:nvPr>
            <p:ph type="ctrTitle"/>
          </p:nvPr>
        </p:nvSpPr>
        <p:spPr/>
        <p:txBody>
          <a:bodyPr/>
          <a:lstStyle/>
          <a:p>
            <a:r>
              <a:rPr lang="en-AU" sz="2954" dirty="0"/>
              <a:t>First Movers</a:t>
            </a:r>
          </a:p>
        </p:txBody>
      </p:sp>
      <p:sp>
        <p:nvSpPr>
          <p:cNvPr id="4" name="Slide Number Placeholder 3"/>
          <p:cNvSpPr>
            <a:spLocks noGrp="1"/>
          </p:cNvSpPr>
          <p:nvPr>
            <p:ph type="sldNum" sz="quarter" idx="4294967295"/>
          </p:nvPr>
        </p:nvSpPr>
        <p:spPr>
          <a:xfrm>
            <a:off x="8698523" y="5794131"/>
            <a:ext cx="445477" cy="246185"/>
          </a:xfrm>
          <a:prstGeom prst="rect">
            <a:avLst/>
          </a:prstGeom>
        </p:spPr>
        <p:txBody>
          <a:bodyPr/>
          <a:lstStyle/>
          <a:p>
            <a:pPr>
              <a:defRPr/>
            </a:pPr>
            <a:fld id="{4C691F90-A655-48BC-9958-98A34208E3F0}" type="slidenum">
              <a:rPr lang="en-US" smtClean="0"/>
              <a:pPr>
                <a:defRPr/>
              </a:pPr>
              <a:t>17</a:t>
            </a:fld>
            <a:endParaRPr lang="en-US"/>
          </a:p>
        </p:txBody>
      </p:sp>
    </p:spTree>
    <p:extLst>
      <p:ext uri="{BB962C8B-B14F-4D97-AF65-F5344CB8AC3E}">
        <p14:creationId xmlns:p14="http://schemas.microsoft.com/office/powerpoint/2010/main" val="231846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 calcmode="lin" valueType="num">
                                      <p:cBhvr additive="base">
                                        <p:cTn id="2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anim calcmode="lin" valueType="num">
                                      <p:cBhvr additive="base">
                                        <p:cTn id="3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
            </a:pPr>
            <a:endParaRPr lang="en-AU" sz="923" dirty="0"/>
          </a:p>
          <a:p>
            <a:pPr>
              <a:buFont typeface="Wingdings" pitchFamily="2" charset="2"/>
              <a:buChar char="§"/>
            </a:pPr>
            <a:r>
              <a:rPr lang="en-AU" sz="1846" dirty="0"/>
              <a:t>First Movers</a:t>
            </a:r>
          </a:p>
          <a:p>
            <a:pPr>
              <a:buFont typeface="Wingdings" pitchFamily="2" charset="2"/>
              <a:buChar char="§"/>
            </a:pPr>
            <a:endParaRPr lang="en-AU" sz="923" dirty="0"/>
          </a:p>
          <a:p>
            <a:pPr marL="316531" lvl="1" indent="-316531">
              <a:buClr>
                <a:schemeClr val="accent2"/>
              </a:buClr>
              <a:buNone/>
            </a:pPr>
            <a:r>
              <a:rPr lang="en-AU" sz="1846" dirty="0"/>
              <a:t>		- </a:t>
            </a:r>
            <a:r>
              <a:rPr lang="en-US" sz="1846" dirty="0">
                <a:solidFill>
                  <a:srgbClr val="000000"/>
                </a:solidFill>
              </a:rPr>
              <a:t>often </a:t>
            </a:r>
            <a:r>
              <a:rPr lang="en-US" sz="1846" i="1" dirty="0">
                <a:solidFill>
                  <a:srgbClr val="00B0F0"/>
                </a:solidFill>
              </a:rPr>
              <a:t>build</a:t>
            </a:r>
            <a:r>
              <a:rPr lang="en-US" sz="1846" dirty="0">
                <a:solidFill>
                  <a:srgbClr val="000000"/>
                </a:solidFill>
              </a:rPr>
              <a:t> on a strategic foundation of superior research and 				  development skills.</a:t>
            </a:r>
          </a:p>
          <a:p>
            <a:pPr marL="316531" lvl="1" indent="-316531">
              <a:buClr>
                <a:schemeClr val="accent2"/>
              </a:buClr>
              <a:buNone/>
            </a:pPr>
            <a:endParaRPr lang="en-US" sz="923" dirty="0">
              <a:solidFill>
                <a:srgbClr val="000000"/>
              </a:solidFill>
            </a:endParaRPr>
          </a:p>
          <a:p>
            <a:pPr marL="316531" lvl="1" indent="-316531">
              <a:buClr>
                <a:schemeClr val="accent2"/>
              </a:buClr>
              <a:buNone/>
            </a:pPr>
            <a:r>
              <a:rPr lang="en-US" sz="1846" dirty="0">
                <a:solidFill>
                  <a:srgbClr val="000000"/>
                </a:solidFill>
              </a:rPr>
              <a:t>		- tend to be </a:t>
            </a:r>
            <a:r>
              <a:rPr lang="en-US" sz="1846" i="1" dirty="0">
                <a:solidFill>
                  <a:srgbClr val="00B0F0"/>
                </a:solidFill>
              </a:rPr>
              <a:t>aggressive</a:t>
            </a:r>
            <a:r>
              <a:rPr lang="en-US" sz="1846" dirty="0">
                <a:solidFill>
                  <a:srgbClr val="000000"/>
                </a:solidFill>
              </a:rPr>
              <a:t> and willing to experiment with innovation.</a:t>
            </a:r>
          </a:p>
          <a:p>
            <a:pPr marL="316531" lvl="1" indent="-316531">
              <a:buClr>
                <a:schemeClr val="accent2"/>
              </a:buClr>
              <a:buNone/>
            </a:pPr>
            <a:endParaRPr lang="en-US" sz="923" dirty="0">
              <a:solidFill>
                <a:srgbClr val="000000"/>
              </a:solidFill>
            </a:endParaRPr>
          </a:p>
          <a:p>
            <a:pPr marL="316531" lvl="1" indent="-316531">
              <a:buClr>
                <a:schemeClr val="accent2"/>
              </a:buClr>
              <a:buNone/>
            </a:pPr>
            <a:r>
              <a:rPr lang="en-US" sz="1846" dirty="0">
                <a:solidFill>
                  <a:srgbClr val="000000"/>
                </a:solidFill>
              </a:rPr>
              <a:t>		- tend to take </a:t>
            </a:r>
            <a:r>
              <a:rPr lang="en-US" sz="1846" i="1" dirty="0">
                <a:solidFill>
                  <a:srgbClr val="00B0F0"/>
                </a:solidFill>
              </a:rPr>
              <a:t>higher</a:t>
            </a:r>
            <a:r>
              <a:rPr lang="en-US" sz="1846" dirty="0">
                <a:solidFill>
                  <a:srgbClr val="000000"/>
                </a:solidFill>
              </a:rPr>
              <a:t>, yet reasonable, </a:t>
            </a:r>
            <a:r>
              <a:rPr lang="en-US" sz="1846" i="1" dirty="0">
                <a:solidFill>
                  <a:srgbClr val="00B0F0"/>
                </a:solidFill>
              </a:rPr>
              <a:t>risks</a:t>
            </a:r>
            <a:r>
              <a:rPr lang="en-US" sz="1846" dirty="0">
                <a:solidFill>
                  <a:srgbClr val="000000"/>
                </a:solidFill>
              </a:rPr>
              <a:t>.</a:t>
            </a:r>
          </a:p>
          <a:p>
            <a:pPr marL="316531" lvl="1" indent="-316531">
              <a:buClr>
                <a:schemeClr val="accent2"/>
              </a:buClr>
              <a:buNone/>
            </a:pPr>
            <a:endParaRPr lang="en-US" sz="923" dirty="0">
              <a:solidFill>
                <a:srgbClr val="000000"/>
              </a:solidFill>
            </a:endParaRPr>
          </a:p>
          <a:p>
            <a:pPr marL="316531" lvl="1" indent="-316531">
              <a:buClr>
                <a:schemeClr val="accent2"/>
              </a:buClr>
              <a:buNone/>
            </a:pPr>
            <a:r>
              <a:rPr lang="en-US" sz="1846" dirty="0">
                <a:solidFill>
                  <a:srgbClr val="000000"/>
                </a:solidFill>
              </a:rPr>
              <a:t>		- need to have liquid resources – </a:t>
            </a:r>
            <a:r>
              <a:rPr lang="en-US" sz="1846" i="1" dirty="0">
                <a:solidFill>
                  <a:srgbClr val="00B0F0"/>
                </a:solidFill>
              </a:rPr>
              <a:t>‘slack’ </a:t>
            </a:r>
            <a:r>
              <a:rPr lang="en-US" sz="1846" dirty="0">
                <a:solidFill>
                  <a:srgbClr val="000000"/>
                </a:solidFill>
              </a:rPr>
              <a:t>– that can be quickly 				  allocated to support actions.</a:t>
            </a:r>
          </a:p>
          <a:p>
            <a:pPr marL="316531" lvl="1" indent="-316531">
              <a:buClr>
                <a:schemeClr val="accent2"/>
              </a:buClr>
              <a:buNone/>
            </a:pPr>
            <a:endParaRPr lang="en-US" sz="923" dirty="0">
              <a:solidFill>
                <a:srgbClr val="000000"/>
              </a:solidFill>
            </a:endParaRPr>
          </a:p>
          <a:p>
            <a:pPr marL="316531" lvl="1" indent="-316531">
              <a:buClr>
                <a:schemeClr val="accent2"/>
              </a:buClr>
              <a:buNone/>
            </a:pPr>
            <a:r>
              <a:rPr lang="en-US" sz="1846" dirty="0">
                <a:solidFill>
                  <a:srgbClr val="000000"/>
                </a:solidFill>
              </a:rPr>
              <a:t>		- can earn substantial benefits, but must beware of the </a:t>
            </a:r>
            <a:r>
              <a:rPr lang="en-US" sz="1846" i="1" dirty="0">
                <a:solidFill>
                  <a:srgbClr val="00B0F0"/>
                </a:solidFill>
              </a:rPr>
              <a:t>learning curve</a:t>
            </a:r>
            <a:r>
              <a:rPr lang="en-US" sz="1846" dirty="0">
                <a:solidFill>
                  <a:srgbClr val="000000"/>
                </a:solidFill>
              </a:rPr>
              <a:t>.</a:t>
            </a:r>
          </a:p>
          <a:p>
            <a:pPr marL="316531" lvl="1" indent="-316531">
              <a:buClr>
                <a:schemeClr val="accent2"/>
              </a:buClr>
              <a:buNone/>
            </a:pPr>
            <a:endParaRPr lang="en-US" sz="1846" dirty="0">
              <a:solidFill>
                <a:srgbClr val="000000"/>
              </a:solidFill>
            </a:endParaRPr>
          </a:p>
          <a:p>
            <a:pPr marL="316531" lvl="1" indent="-316531">
              <a:buClr>
                <a:schemeClr val="accent2"/>
              </a:buClr>
              <a:buNone/>
            </a:pPr>
            <a:endParaRPr lang="en-US" sz="1846" dirty="0">
              <a:solidFill>
                <a:srgbClr val="000000"/>
              </a:solidFill>
            </a:endParaRPr>
          </a:p>
          <a:p>
            <a:pPr>
              <a:buNone/>
            </a:pPr>
            <a:endParaRPr lang="en-AU" dirty="0"/>
          </a:p>
        </p:txBody>
      </p:sp>
      <p:sp>
        <p:nvSpPr>
          <p:cNvPr id="2" name="Title 1"/>
          <p:cNvSpPr>
            <a:spLocks noGrp="1"/>
          </p:cNvSpPr>
          <p:nvPr>
            <p:ph type="ctrTitle"/>
          </p:nvPr>
        </p:nvSpPr>
        <p:spPr/>
        <p:txBody>
          <a:bodyPr/>
          <a:lstStyle/>
          <a:p>
            <a:r>
              <a:rPr lang="en-AU" sz="2954" dirty="0"/>
              <a:t>First Movers</a:t>
            </a:r>
          </a:p>
        </p:txBody>
      </p:sp>
      <p:sp>
        <p:nvSpPr>
          <p:cNvPr id="4" name="Slide Number Placeholder 3"/>
          <p:cNvSpPr>
            <a:spLocks noGrp="1"/>
          </p:cNvSpPr>
          <p:nvPr>
            <p:ph type="sldNum" sz="quarter" idx="4294967295"/>
          </p:nvPr>
        </p:nvSpPr>
        <p:spPr>
          <a:xfrm>
            <a:off x="8698523" y="5794131"/>
            <a:ext cx="445477" cy="246185"/>
          </a:xfrm>
          <a:prstGeom prst="rect">
            <a:avLst/>
          </a:prstGeom>
        </p:spPr>
        <p:txBody>
          <a:bodyPr/>
          <a:lstStyle/>
          <a:p>
            <a:pPr>
              <a:defRPr/>
            </a:pPr>
            <a:fld id="{4C691F90-A655-48BC-9958-98A34208E3F0}" type="slidenum">
              <a:rPr lang="en-US" smtClean="0"/>
              <a:pPr>
                <a:defRPr/>
              </a:pPr>
              <a:t>18</a:t>
            </a:fld>
            <a:endParaRPr lang="en-US"/>
          </a:p>
        </p:txBody>
      </p:sp>
    </p:spTree>
    <p:extLst>
      <p:ext uri="{BB962C8B-B14F-4D97-AF65-F5344CB8AC3E}">
        <p14:creationId xmlns:p14="http://schemas.microsoft.com/office/powerpoint/2010/main" val="409338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 calcmode="lin" valueType="num">
                                      <p:cBhvr additive="base">
                                        <p:cTn id="3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Font typeface="Wingdings" pitchFamily="2" charset="2"/>
              <a:buChar char="§"/>
            </a:pPr>
            <a:endParaRPr lang="en-AU" sz="923" dirty="0"/>
          </a:p>
          <a:p>
            <a:pPr>
              <a:buFont typeface="Wingdings" pitchFamily="2" charset="2"/>
              <a:buChar char="§"/>
            </a:pPr>
            <a:r>
              <a:rPr lang="en-AU" sz="1846" dirty="0"/>
              <a:t>Second Movers</a:t>
            </a:r>
          </a:p>
          <a:p>
            <a:pPr>
              <a:buFont typeface="Wingdings" pitchFamily="2" charset="2"/>
              <a:buChar char="§"/>
            </a:pPr>
            <a:endParaRPr lang="en-AU" sz="923" dirty="0"/>
          </a:p>
          <a:p>
            <a:pPr lvl="0">
              <a:buNone/>
            </a:pPr>
            <a:r>
              <a:rPr lang="en-AU" sz="1846" dirty="0"/>
              <a:t>		- </a:t>
            </a:r>
            <a:r>
              <a:rPr lang="en-US" sz="1846" dirty="0"/>
              <a:t>respond to the first mover, typically through </a:t>
            </a:r>
            <a:r>
              <a:rPr lang="en-US" sz="1846" i="1" dirty="0">
                <a:solidFill>
                  <a:srgbClr val="00B0F0"/>
                </a:solidFill>
              </a:rPr>
              <a:t>imitation</a:t>
            </a:r>
            <a:r>
              <a:rPr lang="en-US" sz="1846" dirty="0"/>
              <a:t>.</a:t>
            </a:r>
          </a:p>
          <a:p>
            <a:pPr lvl="0">
              <a:buNone/>
            </a:pPr>
            <a:endParaRPr lang="en-US" sz="923" dirty="0"/>
          </a:p>
          <a:p>
            <a:pPr>
              <a:buNone/>
            </a:pPr>
            <a:r>
              <a:rPr lang="en-AU" sz="1846" dirty="0"/>
              <a:t>		- </a:t>
            </a:r>
            <a:r>
              <a:rPr lang="en-US" sz="1846" dirty="0"/>
              <a:t>are more </a:t>
            </a:r>
            <a:r>
              <a:rPr lang="en-US" sz="1846" i="1" dirty="0">
                <a:solidFill>
                  <a:srgbClr val="00B0F0"/>
                </a:solidFill>
              </a:rPr>
              <a:t>cautious</a:t>
            </a:r>
            <a:r>
              <a:rPr lang="en-US" sz="1846" dirty="0"/>
              <a:t> than first movers.</a:t>
            </a:r>
          </a:p>
          <a:p>
            <a:pPr>
              <a:buNone/>
            </a:pPr>
            <a:endParaRPr lang="en-US" sz="923" dirty="0"/>
          </a:p>
          <a:p>
            <a:pPr marL="316531" lvl="1" indent="-316531">
              <a:buClr>
                <a:schemeClr val="accent2"/>
              </a:buClr>
              <a:buNone/>
            </a:pPr>
            <a:r>
              <a:rPr lang="en-AU" sz="1846" dirty="0"/>
              <a:t>		- </a:t>
            </a:r>
            <a:r>
              <a:rPr lang="en-US" sz="1846" dirty="0"/>
              <a:t>tend to </a:t>
            </a:r>
            <a:r>
              <a:rPr lang="en-US" sz="1846" i="1" dirty="0">
                <a:solidFill>
                  <a:srgbClr val="00B0F0"/>
                </a:solidFill>
              </a:rPr>
              <a:t>study</a:t>
            </a:r>
            <a:r>
              <a:rPr lang="en-US" sz="1846" dirty="0"/>
              <a:t> customer reactions to product innovations.</a:t>
            </a:r>
          </a:p>
          <a:p>
            <a:pPr marL="316531" lvl="1" indent="-316531">
              <a:buClr>
                <a:schemeClr val="accent2"/>
              </a:buClr>
              <a:buNone/>
            </a:pPr>
            <a:endParaRPr lang="en-US" sz="923" dirty="0"/>
          </a:p>
          <a:p>
            <a:pPr marL="316531" lvl="1" indent="-316531">
              <a:buClr>
                <a:schemeClr val="accent2"/>
              </a:buClr>
              <a:buNone/>
            </a:pPr>
            <a:r>
              <a:rPr lang="en-AU" sz="1846" dirty="0"/>
              <a:t>		- </a:t>
            </a:r>
            <a:r>
              <a:rPr lang="en-US" sz="1846" dirty="0"/>
              <a:t>tend to </a:t>
            </a:r>
            <a:r>
              <a:rPr lang="en-US" sz="1846" i="1" dirty="0">
                <a:solidFill>
                  <a:srgbClr val="00B0F0"/>
                </a:solidFill>
              </a:rPr>
              <a:t>learn</a:t>
            </a:r>
            <a:r>
              <a:rPr lang="en-US" sz="1846" dirty="0"/>
              <a:t> from the mistakes of first movers, reducing their risks.</a:t>
            </a:r>
          </a:p>
          <a:p>
            <a:pPr marL="316531" lvl="1" indent="-316531">
              <a:buClr>
                <a:schemeClr val="accent2"/>
              </a:buClr>
              <a:buNone/>
            </a:pPr>
            <a:endParaRPr lang="en-US" sz="923" dirty="0"/>
          </a:p>
          <a:p>
            <a:pPr marL="316531" lvl="1" indent="-316531">
              <a:buClr>
                <a:schemeClr val="accent2"/>
              </a:buClr>
              <a:buNone/>
            </a:pPr>
            <a:r>
              <a:rPr lang="en-AU" sz="1846" dirty="0"/>
              <a:t>		- </a:t>
            </a:r>
            <a:r>
              <a:rPr lang="en-US" sz="1846" dirty="0"/>
              <a:t>take </a:t>
            </a:r>
            <a:r>
              <a:rPr lang="en-US" sz="1846" i="1" dirty="0">
                <a:solidFill>
                  <a:srgbClr val="00B0F0"/>
                </a:solidFill>
              </a:rPr>
              <a:t>advantage of time </a:t>
            </a:r>
            <a:r>
              <a:rPr lang="en-US" sz="1846" dirty="0"/>
              <a:t>to develop processes and technologies that 	are 		  more efficient than first movers, reducing their costs.</a:t>
            </a:r>
          </a:p>
          <a:p>
            <a:pPr marL="316531" lvl="1" indent="-316531">
              <a:buClr>
                <a:schemeClr val="accent2"/>
              </a:buClr>
              <a:buNone/>
            </a:pPr>
            <a:endParaRPr lang="en-US" sz="923" dirty="0"/>
          </a:p>
          <a:p>
            <a:pPr marL="316531" lvl="1" indent="-316531">
              <a:buClr>
                <a:schemeClr val="accent2"/>
              </a:buClr>
              <a:buNone/>
            </a:pPr>
            <a:r>
              <a:rPr lang="en-US" sz="1846" dirty="0"/>
              <a:t>		- can </a:t>
            </a:r>
            <a:r>
              <a:rPr lang="en-US" sz="1846" i="1" dirty="0">
                <a:solidFill>
                  <a:srgbClr val="00B0F0"/>
                </a:solidFill>
              </a:rPr>
              <a:t>avoid</a:t>
            </a:r>
            <a:r>
              <a:rPr lang="en-US" sz="1846" dirty="0"/>
              <a:t> both the mistakes and the huge spending of first movers.</a:t>
            </a:r>
          </a:p>
          <a:p>
            <a:pPr marL="316531" lvl="1" indent="-316531">
              <a:buClr>
                <a:schemeClr val="accent2"/>
              </a:buClr>
              <a:buNone/>
            </a:pPr>
            <a:endParaRPr lang="en-US" sz="923" dirty="0"/>
          </a:p>
          <a:p>
            <a:pPr marL="316531" lvl="1" indent="-316531">
              <a:buClr>
                <a:schemeClr val="accent2"/>
              </a:buClr>
              <a:buNone/>
            </a:pPr>
            <a:r>
              <a:rPr lang="en-US" sz="1846" dirty="0"/>
              <a:t>		- will not benefit from first mover advantages, </a:t>
            </a:r>
            <a:r>
              <a:rPr lang="en-US" sz="1846" i="1" dirty="0">
                <a:solidFill>
                  <a:srgbClr val="00B0F0"/>
                </a:solidFill>
              </a:rPr>
              <a:t>lowering potential returns</a:t>
            </a:r>
            <a:r>
              <a:rPr lang="en-US" sz="1846" dirty="0"/>
              <a:t>.</a:t>
            </a:r>
          </a:p>
          <a:p>
            <a:pPr>
              <a:buNone/>
            </a:pPr>
            <a:endParaRPr lang="en-AU" dirty="0"/>
          </a:p>
        </p:txBody>
      </p:sp>
      <p:sp>
        <p:nvSpPr>
          <p:cNvPr id="2" name="Title 1"/>
          <p:cNvSpPr>
            <a:spLocks noGrp="1"/>
          </p:cNvSpPr>
          <p:nvPr>
            <p:ph type="ctrTitle"/>
          </p:nvPr>
        </p:nvSpPr>
        <p:spPr/>
        <p:txBody>
          <a:bodyPr/>
          <a:lstStyle/>
          <a:p>
            <a:r>
              <a:rPr lang="en-AU" sz="2954" dirty="0"/>
              <a:t>Second Movers</a:t>
            </a:r>
          </a:p>
        </p:txBody>
      </p:sp>
      <p:sp>
        <p:nvSpPr>
          <p:cNvPr id="4" name="Slide Number Placeholder 3"/>
          <p:cNvSpPr>
            <a:spLocks noGrp="1"/>
          </p:cNvSpPr>
          <p:nvPr>
            <p:ph type="sldNum" sz="quarter" idx="4294967295"/>
          </p:nvPr>
        </p:nvSpPr>
        <p:spPr>
          <a:xfrm>
            <a:off x="8698523" y="5794131"/>
            <a:ext cx="445477" cy="246185"/>
          </a:xfrm>
          <a:prstGeom prst="rect">
            <a:avLst/>
          </a:prstGeom>
        </p:spPr>
        <p:txBody>
          <a:bodyPr/>
          <a:lstStyle/>
          <a:p>
            <a:pPr>
              <a:defRPr/>
            </a:pPr>
            <a:fld id="{4C691F90-A655-48BC-9958-98A34208E3F0}" type="slidenum">
              <a:rPr lang="en-US" smtClean="0"/>
              <a:pPr>
                <a:defRPr/>
              </a:pPr>
              <a:t>19</a:t>
            </a:fld>
            <a:endParaRPr lang="en-US"/>
          </a:p>
        </p:txBody>
      </p:sp>
    </p:spTree>
    <p:extLst>
      <p:ext uri="{BB962C8B-B14F-4D97-AF65-F5344CB8AC3E}">
        <p14:creationId xmlns:p14="http://schemas.microsoft.com/office/powerpoint/2010/main" val="181931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 calcmode="lin" valueType="num">
                                      <p:cBhvr additive="base">
                                        <p:cTn id="3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 calcmode="lin" valueType="num">
                                      <p:cBhvr additive="base">
                                        <p:cTn id="3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anim calcmode="lin" valueType="num">
                                      <p:cBhvr additive="base">
                                        <p:cTn id="4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Rectangle 3"/>
          <p:cNvSpPr>
            <a:spLocks noGrp="1" noChangeArrowheads="1"/>
          </p:cNvSpPr>
          <p:nvPr>
            <p:ph type="body" idx="1"/>
          </p:nvPr>
        </p:nvSpPr>
        <p:spPr>
          <a:xfrm>
            <a:off x="183975" y="1340768"/>
            <a:ext cx="8486199" cy="4752528"/>
          </a:xfrm>
        </p:spPr>
        <p:txBody>
          <a:bodyPr>
            <a:noAutofit/>
          </a:bodyPr>
          <a:lstStyle/>
          <a:p>
            <a:pPr marL="285750" indent="-285750">
              <a:buFont typeface="Arial"/>
              <a:buChar char="•"/>
            </a:pPr>
            <a:r>
              <a:rPr lang="en-US" sz="1800" b="0" dirty="0">
                <a:latin typeface="Arial"/>
                <a:cs typeface="Arial"/>
              </a:rPr>
              <a:t>What is the difference between a broad environmental (macro-environment) analysis and an operating </a:t>
            </a:r>
            <a:r>
              <a:rPr lang="en-US" sz="1800" b="0" dirty="0" smtClean="0">
                <a:latin typeface="Arial"/>
                <a:cs typeface="Arial"/>
              </a:rPr>
              <a:t>environment (micro-environment</a:t>
            </a:r>
            <a:r>
              <a:rPr lang="en-US" sz="1800" b="0" dirty="0">
                <a:latin typeface="Arial"/>
                <a:cs typeface="Arial"/>
              </a:rPr>
              <a:t>) </a:t>
            </a:r>
            <a:r>
              <a:rPr lang="en-US" sz="1800" b="0" dirty="0" smtClean="0">
                <a:latin typeface="Arial"/>
                <a:cs typeface="Arial"/>
              </a:rPr>
              <a:t>analysis</a:t>
            </a:r>
            <a:r>
              <a:rPr lang="en-US" sz="1800" b="0" dirty="0">
                <a:latin typeface="Arial"/>
                <a:cs typeface="Arial"/>
              </a:rPr>
              <a:t>?</a:t>
            </a:r>
          </a:p>
          <a:p>
            <a:endParaRPr lang="en-US" sz="1800" b="0" dirty="0">
              <a:latin typeface="Arial"/>
              <a:cs typeface="Arial"/>
            </a:endParaRPr>
          </a:p>
          <a:p>
            <a:pPr marL="285750" indent="-285750">
              <a:buFont typeface="Arial"/>
              <a:buChar char="•"/>
            </a:pPr>
            <a:r>
              <a:rPr lang="en-US" sz="1800" b="0" dirty="0">
                <a:latin typeface="Arial"/>
                <a:cs typeface="Arial"/>
              </a:rPr>
              <a:t>Why is analysis of the broad environment important for effective strategic management? </a:t>
            </a:r>
          </a:p>
          <a:p>
            <a:pPr marL="285750" indent="-285750">
              <a:buFont typeface="Arial"/>
              <a:buChar char="•"/>
            </a:pPr>
            <a:endParaRPr lang="en-US" sz="1800" b="0" dirty="0">
              <a:latin typeface="Arial"/>
              <a:cs typeface="Arial"/>
            </a:endParaRPr>
          </a:p>
          <a:p>
            <a:pPr marL="285750" indent="-285750">
              <a:buFont typeface="Arial"/>
              <a:buChar char="•"/>
            </a:pPr>
            <a:r>
              <a:rPr lang="en-US" sz="1800" b="0" dirty="0">
                <a:latin typeface="Arial"/>
                <a:cs typeface="Arial"/>
              </a:rPr>
              <a:t>What are the major components of the broad environment? Give an example of a trend in each area that could affect the welfare of a business </a:t>
            </a:r>
            <a:r>
              <a:rPr lang="en-US" sz="1800" b="0" dirty="0" err="1">
                <a:latin typeface="Arial"/>
                <a:cs typeface="Arial"/>
              </a:rPr>
              <a:t>organisation</a:t>
            </a:r>
            <a:r>
              <a:rPr lang="en-US" sz="1800" b="0" dirty="0">
                <a:latin typeface="Arial"/>
                <a:cs typeface="Arial"/>
              </a:rPr>
              <a:t>.</a:t>
            </a:r>
          </a:p>
          <a:p>
            <a:pPr marL="285750" indent="-285750">
              <a:buFont typeface="Arial"/>
              <a:buChar char="•"/>
            </a:pPr>
            <a:endParaRPr lang="en-US" sz="1800" b="0" dirty="0">
              <a:latin typeface="Arial"/>
              <a:cs typeface="Arial"/>
            </a:endParaRPr>
          </a:p>
          <a:p>
            <a:pPr marL="285750" indent="-285750">
              <a:buFont typeface="Arial"/>
              <a:buChar char="•"/>
            </a:pPr>
            <a:r>
              <a:rPr lang="en-US" sz="1800" b="0" dirty="0">
                <a:latin typeface="Arial"/>
                <a:cs typeface="Arial"/>
              </a:rPr>
              <a:t>What is the difference between a trend and a fad?  Give an example of a fad.</a:t>
            </a:r>
          </a:p>
          <a:p>
            <a:pPr marL="285750" indent="-285750">
              <a:buFont typeface="Arial"/>
              <a:buChar char="•"/>
            </a:pPr>
            <a:endParaRPr lang="en-US" sz="1800" b="0" dirty="0">
              <a:latin typeface="Arial"/>
              <a:cs typeface="Arial"/>
            </a:endParaRPr>
          </a:p>
          <a:p>
            <a:pPr marL="285750" indent="-285750">
              <a:buFont typeface="Arial"/>
              <a:buChar char="•"/>
            </a:pPr>
            <a:r>
              <a:rPr lang="en-US" sz="1800" b="0" dirty="0">
                <a:latin typeface="Arial"/>
                <a:cs typeface="Arial"/>
              </a:rPr>
              <a:t>What are the five forces of competition? Is this related to the macro or micro-environment?</a:t>
            </a:r>
          </a:p>
          <a:p>
            <a:pPr marL="285750" indent="-285750">
              <a:buFont typeface="Arial"/>
              <a:buChar char="•"/>
            </a:pPr>
            <a:endParaRPr lang="en-US" sz="1800" b="0" dirty="0">
              <a:latin typeface="Arial"/>
              <a:cs typeface="Arial"/>
            </a:endParaRPr>
          </a:p>
          <a:p>
            <a:pPr marL="285750" indent="-285750">
              <a:buFont typeface="Arial"/>
              <a:buChar char="•"/>
            </a:pPr>
            <a:r>
              <a:rPr lang="en-US" sz="1800" b="0" dirty="0">
                <a:latin typeface="Arial"/>
                <a:cs typeface="Arial"/>
              </a:rPr>
              <a:t>How does the macro and micro-environment relate to a SWOT analysis?</a:t>
            </a:r>
          </a:p>
        </p:txBody>
      </p:sp>
      <p:sp>
        <p:nvSpPr>
          <p:cNvPr id="221186" name="Rectangle 2"/>
          <p:cNvSpPr>
            <a:spLocks noGrp="1" noChangeArrowheads="1"/>
          </p:cNvSpPr>
          <p:nvPr>
            <p:ph type="ctrTitle"/>
          </p:nvPr>
        </p:nvSpPr>
        <p:spPr>
          <a:xfrm>
            <a:off x="183976" y="86767"/>
            <a:ext cx="6649086" cy="1043764"/>
          </a:xfrm>
        </p:spPr>
        <p:txBody>
          <a:bodyPr>
            <a:normAutofit/>
          </a:bodyPr>
          <a:lstStyle/>
          <a:p>
            <a:r>
              <a:rPr lang="en-US" dirty="0">
                <a:solidFill>
                  <a:srgbClr val="002060"/>
                </a:solidFill>
                <a:latin typeface="Arial"/>
                <a:cs typeface="Arial"/>
              </a:rPr>
              <a:t>Please discuss these questions with your group</a:t>
            </a:r>
          </a:p>
        </p:txBody>
      </p:sp>
      <p:sp>
        <p:nvSpPr>
          <p:cNvPr id="5" name="Slide Number Placeholder 4"/>
          <p:cNvSpPr>
            <a:spLocks noGrp="1"/>
          </p:cNvSpPr>
          <p:nvPr>
            <p:ph type="sldNum" sz="quarter" idx="4294967295"/>
          </p:nvPr>
        </p:nvSpPr>
        <p:spPr>
          <a:xfrm>
            <a:off x="8610600" y="6356350"/>
            <a:ext cx="533400" cy="365125"/>
          </a:xfrm>
          <a:prstGeom prst="rect">
            <a:avLst/>
          </a:prstGeom>
        </p:spPr>
        <p:txBody>
          <a:bodyPr/>
          <a:lstStyle/>
          <a:p>
            <a:fld id="{5FFD4A6B-2941-453A-9FEE-2BE4938C0B79}" type="slidenum">
              <a:rPr lang="en-US" smtClean="0"/>
              <a:pPr/>
              <a:t>2</a:t>
            </a:fld>
            <a:endParaRPr lang="en-US"/>
          </a:p>
        </p:txBody>
      </p:sp>
    </p:spTree>
    <p:extLst>
      <p:ext uri="{BB962C8B-B14F-4D97-AF65-F5344CB8AC3E}">
        <p14:creationId xmlns:p14="http://schemas.microsoft.com/office/powerpoint/2010/main" val="1437689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9384" y="1013946"/>
            <a:ext cx="4182616" cy="5029667"/>
          </a:xfrm>
        </p:spPr>
        <p:txBody>
          <a:bodyPr>
            <a:noAutofit/>
          </a:bodyPr>
          <a:lstStyle/>
          <a:p>
            <a:pPr marL="0" indent="0">
              <a:buNone/>
            </a:pPr>
            <a:r>
              <a:rPr lang="en-AU" sz="2800" b="1" dirty="0">
                <a:solidFill>
                  <a:srgbClr val="00B0F0"/>
                </a:solidFill>
              </a:rPr>
              <a:t>Small firms </a:t>
            </a:r>
            <a:r>
              <a:rPr lang="en-AU" sz="2800" dirty="0"/>
              <a:t>are more likely</a:t>
            </a:r>
          </a:p>
          <a:p>
            <a:pPr marL="342900" lvl="1" indent="-342900">
              <a:buClr>
                <a:schemeClr val="accent2"/>
              </a:buClr>
            </a:pPr>
            <a:r>
              <a:rPr lang="en-US" sz="2800" dirty="0">
                <a:solidFill>
                  <a:srgbClr val="000000"/>
                </a:solidFill>
              </a:rPr>
              <a:t>to </a:t>
            </a:r>
            <a:r>
              <a:rPr lang="en-US" sz="2800" i="1" dirty="0">
                <a:solidFill>
                  <a:srgbClr val="00B0F0"/>
                </a:solidFill>
              </a:rPr>
              <a:t>launch competitive actions</a:t>
            </a:r>
            <a:endParaRPr lang="en-US" sz="2800" dirty="0">
              <a:solidFill>
                <a:srgbClr val="000000"/>
              </a:solidFill>
            </a:endParaRPr>
          </a:p>
          <a:p>
            <a:pPr marL="342900" lvl="1" indent="-342900">
              <a:buClr>
                <a:schemeClr val="accent2"/>
              </a:buClr>
            </a:pPr>
            <a:r>
              <a:rPr lang="en-US" sz="2800" dirty="0">
                <a:solidFill>
                  <a:srgbClr val="000000"/>
                </a:solidFill>
              </a:rPr>
              <a:t>to be </a:t>
            </a:r>
            <a:r>
              <a:rPr lang="en-US" sz="2800" i="1" dirty="0">
                <a:solidFill>
                  <a:srgbClr val="00B0F0"/>
                </a:solidFill>
              </a:rPr>
              <a:t>quicker, </a:t>
            </a:r>
            <a:r>
              <a:rPr lang="en-US" sz="2800" dirty="0"/>
              <a:t>to be more </a:t>
            </a:r>
            <a:r>
              <a:rPr lang="en-US" sz="2800" i="1" dirty="0">
                <a:solidFill>
                  <a:srgbClr val="00B0F0"/>
                </a:solidFill>
              </a:rPr>
              <a:t>nimble</a:t>
            </a:r>
            <a:r>
              <a:rPr lang="en-US" sz="2800" dirty="0"/>
              <a:t> </a:t>
            </a:r>
            <a:r>
              <a:rPr lang="en-US" sz="2800" dirty="0">
                <a:solidFill>
                  <a:srgbClr val="000000"/>
                </a:solidFill>
              </a:rPr>
              <a:t>and </a:t>
            </a:r>
            <a:r>
              <a:rPr lang="en-US" sz="2800" i="1" dirty="0">
                <a:solidFill>
                  <a:srgbClr val="00B0F0"/>
                </a:solidFill>
              </a:rPr>
              <a:t>flexible competitors</a:t>
            </a:r>
            <a:endParaRPr lang="en-US" sz="2800" dirty="0">
              <a:solidFill>
                <a:srgbClr val="000000"/>
              </a:solidFill>
            </a:endParaRPr>
          </a:p>
          <a:p>
            <a:pPr marL="342900" lvl="1" indent="-342900">
              <a:buClr>
                <a:schemeClr val="accent2"/>
              </a:buClr>
            </a:pPr>
            <a:r>
              <a:rPr lang="en-US" sz="2800" dirty="0">
                <a:solidFill>
                  <a:srgbClr val="000000"/>
                </a:solidFill>
              </a:rPr>
              <a:t>to rely on </a:t>
            </a:r>
            <a:r>
              <a:rPr lang="en-US" sz="2800" i="1" dirty="0">
                <a:solidFill>
                  <a:srgbClr val="00B0F0"/>
                </a:solidFill>
              </a:rPr>
              <a:t>speed and surprise </a:t>
            </a:r>
            <a:r>
              <a:rPr lang="en-US" sz="2800" dirty="0">
                <a:solidFill>
                  <a:srgbClr val="000000"/>
                </a:solidFill>
              </a:rPr>
              <a:t>to defend their competitive advantage </a:t>
            </a:r>
          </a:p>
          <a:p>
            <a:pPr marL="342900" lvl="1" indent="-342900">
              <a:buClr>
                <a:schemeClr val="accent2"/>
              </a:buClr>
            </a:pPr>
            <a:r>
              <a:rPr lang="en-US" sz="2800" dirty="0">
                <a:solidFill>
                  <a:srgbClr val="000000"/>
                </a:solidFill>
              </a:rPr>
              <a:t>to have </a:t>
            </a:r>
            <a:r>
              <a:rPr lang="en-US" sz="2800" i="1" dirty="0">
                <a:solidFill>
                  <a:srgbClr val="00B0F0"/>
                </a:solidFill>
              </a:rPr>
              <a:t>flexibility</a:t>
            </a:r>
            <a:r>
              <a:rPr lang="en-US" sz="2800" dirty="0">
                <a:solidFill>
                  <a:srgbClr val="000000"/>
                </a:solidFill>
              </a:rPr>
              <a:t> needed to launch a greater variety of competitive actions.</a:t>
            </a:r>
          </a:p>
        </p:txBody>
      </p:sp>
      <p:sp>
        <p:nvSpPr>
          <p:cNvPr id="5" name="Content Placeholder 4">
            <a:extLst>
              <a:ext uri="{FF2B5EF4-FFF2-40B4-BE49-F238E27FC236}">
                <a16:creationId xmlns:a16="http://schemas.microsoft.com/office/drawing/2014/main" id="{EA017DF8-2801-40B2-9B21-D84CCE24641D}"/>
              </a:ext>
            </a:extLst>
          </p:cNvPr>
          <p:cNvSpPr>
            <a:spLocks noGrp="1"/>
          </p:cNvSpPr>
          <p:nvPr>
            <p:ph sz="half" idx="2"/>
          </p:nvPr>
        </p:nvSpPr>
        <p:spPr>
          <a:xfrm>
            <a:off x="4882356" y="1013946"/>
            <a:ext cx="4038600" cy="5029667"/>
          </a:xfrm>
        </p:spPr>
        <p:txBody>
          <a:bodyPr>
            <a:noAutofit/>
          </a:bodyPr>
          <a:lstStyle/>
          <a:p>
            <a:pPr marL="0" indent="0">
              <a:buNone/>
            </a:pPr>
            <a:r>
              <a:rPr lang="en-AU" sz="2800" b="1" dirty="0">
                <a:solidFill>
                  <a:srgbClr val="00B0F0"/>
                </a:solidFill>
              </a:rPr>
              <a:t>Large firms</a:t>
            </a:r>
          </a:p>
          <a:p>
            <a:r>
              <a:rPr lang="en-US" sz="2800" dirty="0"/>
              <a:t>are more likely to </a:t>
            </a:r>
            <a:r>
              <a:rPr lang="en-US" sz="2800" i="1" dirty="0">
                <a:solidFill>
                  <a:srgbClr val="00B0F0"/>
                </a:solidFill>
              </a:rPr>
              <a:t>initiate</a:t>
            </a:r>
            <a:r>
              <a:rPr lang="en-US" sz="2800" dirty="0"/>
              <a:t> competitive actions as well as strategic actions over time</a:t>
            </a:r>
          </a:p>
          <a:p>
            <a:r>
              <a:rPr lang="en-US" sz="2800" dirty="0"/>
              <a:t>often have greater </a:t>
            </a:r>
            <a:r>
              <a:rPr lang="en-US" sz="2800" i="1" dirty="0">
                <a:solidFill>
                  <a:srgbClr val="00B0F0"/>
                </a:solidFill>
              </a:rPr>
              <a:t>slack resources</a:t>
            </a:r>
            <a:endParaRPr lang="en-US" sz="2800" dirty="0"/>
          </a:p>
          <a:p>
            <a:r>
              <a:rPr lang="en-US" sz="2800" dirty="0"/>
              <a:t>tend to rely on a </a:t>
            </a:r>
            <a:r>
              <a:rPr lang="en-US" sz="2800" i="1" dirty="0">
                <a:solidFill>
                  <a:srgbClr val="00B0F0"/>
                </a:solidFill>
              </a:rPr>
              <a:t>limited</a:t>
            </a:r>
            <a:r>
              <a:rPr lang="en-US" sz="2800" dirty="0"/>
              <a:t> variety of competitive actions, which can ultimately reduce their competitive success.</a:t>
            </a:r>
          </a:p>
          <a:p>
            <a:endParaRPr lang="en-NZ" sz="2400" dirty="0"/>
          </a:p>
        </p:txBody>
      </p:sp>
      <p:sp>
        <p:nvSpPr>
          <p:cNvPr id="2" name="Title 1"/>
          <p:cNvSpPr>
            <a:spLocks noGrp="1"/>
          </p:cNvSpPr>
          <p:nvPr>
            <p:ph type="ctrTitle"/>
          </p:nvPr>
        </p:nvSpPr>
        <p:spPr/>
        <p:txBody>
          <a:bodyPr/>
          <a:lstStyle/>
          <a:p>
            <a:r>
              <a:rPr lang="en-AU" sz="2954" dirty="0"/>
              <a:t>Size of the firm</a:t>
            </a:r>
          </a:p>
        </p:txBody>
      </p:sp>
      <p:sp>
        <p:nvSpPr>
          <p:cNvPr id="4" name="Slide Number Placeholder 3"/>
          <p:cNvSpPr>
            <a:spLocks noGrp="1"/>
          </p:cNvSpPr>
          <p:nvPr>
            <p:ph type="sldNum" sz="quarter" idx="4294967295"/>
          </p:nvPr>
        </p:nvSpPr>
        <p:spPr>
          <a:xfrm>
            <a:off x="8697913" y="5794375"/>
            <a:ext cx="446087" cy="246063"/>
          </a:xfrm>
          <a:prstGeom prst="rect">
            <a:avLst/>
          </a:prstGeom>
        </p:spPr>
        <p:txBody>
          <a:bodyPr/>
          <a:lstStyle/>
          <a:p>
            <a:pPr>
              <a:defRPr/>
            </a:pPr>
            <a:fld id="{4C691F90-A655-48BC-9958-98A34208E3F0}" type="slidenum">
              <a:rPr lang="en-US" smtClean="0"/>
              <a:pPr>
                <a:defRPr/>
              </a:pPr>
              <a:t>20</a:t>
            </a:fld>
            <a:endParaRPr lang="en-US"/>
          </a:p>
        </p:txBody>
      </p:sp>
    </p:spTree>
    <p:extLst>
      <p:ext uri="{BB962C8B-B14F-4D97-AF65-F5344CB8AC3E}">
        <p14:creationId xmlns:p14="http://schemas.microsoft.com/office/powerpoint/2010/main" val="322456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
            </a:pPr>
            <a:endParaRPr lang="en-US" sz="923" dirty="0"/>
          </a:p>
          <a:p>
            <a:pPr>
              <a:buFont typeface="Wingdings" pitchFamily="2" charset="2"/>
              <a:buChar char="§"/>
            </a:pPr>
            <a:r>
              <a:rPr lang="en-US" sz="1846" dirty="0"/>
              <a:t>In addition to market commonality, resource similarity, awareness, motivation and ability, firms evaluate the following three factors to predict how a competitor is likely to </a:t>
            </a:r>
            <a:r>
              <a:rPr lang="en-US" sz="1846" i="1" dirty="0">
                <a:solidFill>
                  <a:srgbClr val="00B0F0"/>
                </a:solidFill>
              </a:rPr>
              <a:t>respond</a:t>
            </a:r>
            <a:r>
              <a:rPr lang="en-US" sz="1846" dirty="0"/>
              <a:t> </a:t>
            </a:r>
            <a:r>
              <a:rPr lang="en-US" sz="1846" i="1" dirty="0">
                <a:solidFill>
                  <a:srgbClr val="00B0F0"/>
                </a:solidFill>
              </a:rPr>
              <a:t>to competitive actions</a:t>
            </a:r>
          </a:p>
          <a:p>
            <a:pPr>
              <a:buNone/>
            </a:pPr>
            <a:endParaRPr lang="en-AU" sz="923" dirty="0"/>
          </a:p>
          <a:p>
            <a:pPr marL="316531" lvl="1" indent="-316531">
              <a:buClr>
                <a:schemeClr val="accent2"/>
              </a:buClr>
              <a:buNone/>
            </a:pPr>
            <a:r>
              <a:rPr lang="en-AU" sz="1846" dirty="0"/>
              <a:t>		- </a:t>
            </a:r>
            <a:r>
              <a:rPr lang="en-US" sz="1846" i="1" dirty="0">
                <a:solidFill>
                  <a:srgbClr val="00B0F0"/>
                </a:solidFill>
              </a:rPr>
              <a:t>type</a:t>
            </a:r>
            <a:r>
              <a:rPr lang="en-US" sz="1846" dirty="0"/>
              <a:t> of competitive action</a:t>
            </a:r>
          </a:p>
          <a:p>
            <a:pPr marL="316531" lvl="1" indent="-316531">
              <a:buClr>
                <a:schemeClr val="accent2"/>
              </a:buClr>
              <a:buNone/>
            </a:pPr>
            <a:endParaRPr lang="en-US" sz="923" dirty="0"/>
          </a:p>
          <a:p>
            <a:pPr marL="316531" lvl="1" indent="-316531">
              <a:buClr>
                <a:schemeClr val="accent2"/>
              </a:buClr>
              <a:buNone/>
            </a:pPr>
            <a:r>
              <a:rPr lang="en-US" sz="1846" dirty="0"/>
              <a:t>		- actor’s </a:t>
            </a:r>
            <a:r>
              <a:rPr lang="en-US" sz="1846" i="1" dirty="0">
                <a:solidFill>
                  <a:srgbClr val="00B0F0"/>
                </a:solidFill>
              </a:rPr>
              <a:t>reputation</a:t>
            </a:r>
          </a:p>
          <a:p>
            <a:pPr marL="316531" lvl="1" indent="-316531">
              <a:buClr>
                <a:schemeClr val="accent2"/>
              </a:buClr>
              <a:buNone/>
            </a:pPr>
            <a:endParaRPr lang="en-US" sz="923" dirty="0"/>
          </a:p>
          <a:p>
            <a:pPr marL="316531" lvl="1" indent="-316531">
              <a:buClr>
                <a:schemeClr val="accent2"/>
              </a:buClr>
              <a:buNone/>
            </a:pPr>
            <a:r>
              <a:rPr lang="en-US" sz="1846" dirty="0"/>
              <a:t>		- </a:t>
            </a:r>
            <a:r>
              <a:rPr lang="en-US" sz="1846" i="1" dirty="0">
                <a:solidFill>
                  <a:srgbClr val="00B0F0"/>
                </a:solidFill>
              </a:rPr>
              <a:t>dependence</a:t>
            </a:r>
            <a:r>
              <a:rPr lang="en-US" sz="1846" dirty="0"/>
              <a:t> on the market.</a:t>
            </a:r>
          </a:p>
          <a:p>
            <a:pPr marL="316531" lvl="1" indent="-316531">
              <a:buClr>
                <a:schemeClr val="accent2"/>
              </a:buClr>
              <a:buNone/>
            </a:pPr>
            <a:endParaRPr lang="en-US" sz="1846" dirty="0"/>
          </a:p>
          <a:p>
            <a:pPr marL="316531" lvl="1" indent="-316531">
              <a:buFont typeface="Wingdings" pitchFamily="2" charset="2"/>
              <a:buChar char="§"/>
            </a:pPr>
            <a:r>
              <a:rPr lang="en-US" sz="1846" dirty="0"/>
              <a:t>A firm is likely to </a:t>
            </a:r>
            <a:r>
              <a:rPr lang="en-US" sz="1846" i="1" dirty="0">
                <a:solidFill>
                  <a:srgbClr val="00B0F0"/>
                </a:solidFill>
              </a:rPr>
              <a:t>respond</a:t>
            </a:r>
            <a:r>
              <a:rPr lang="en-US" sz="1846" dirty="0"/>
              <a:t> when the </a:t>
            </a:r>
            <a:r>
              <a:rPr lang="en-US" sz="1846" i="1" dirty="0">
                <a:solidFill>
                  <a:srgbClr val="00B0F0"/>
                </a:solidFill>
              </a:rPr>
              <a:t>action significantly strengthens</a:t>
            </a:r>
            <a:r>
              <a:rPr lang="en-US" sz="1846" dirty="0"/>
              <a:t> or </a:t>
            </a:r>
            <a:r>
              <a:rPr lang="en-US" sz="1846" i="1" dirty="0">
                <a:solidFill>
                  <a:srgbClr val="00B0F0"/>
                </a:solidFill>
              </a:rPr>
              <a:t>inaction weakens</a:t>
            </a:r>
            <a:r>
              <a:rPr lang="en-US" sz="1846" dirty="0"/>
              <a:t> the firm's competitive position.</a:t>
            </a:r>
          </a:p>
          <a:p>
            <a:pPr marL="316531" lvl="1" indent="-316531">
              <a:buClr>
                <a:schemeClr val="accent2"/>
              </a:buClr>
              <a:buNone/>
            </a:pPr>
            <a:endParaRPr lang="en-US" sz="1846" dirty="0"/>
          </a:p>
          <a:p>
            <a:pPr>
              <a:buNone/>
            </a:pPr>
            <a:endParaRPr lang="en-US" dirty="0"/>
          </a:p>
        </p:txBody>
      </p:sp>
      <p:sp>
        <p:nvSpPr>
          <p:cNvPr id="2" name="Title 1"/>
          <p:cNvSpPr>
            <a:spLocks noGrp="1"/>
          </p:cNvSpPr>
          <p:nvPr>
            <p:ph type="ctrTitle"/>
          </p:nvPr>
        </p:nvSpPr>
        <p:spPr/>
        <p:txBody>
          <a:bodyPr/>
          <a:lstStyle/>
          <a:p>
            <a:r>
              <a:rPr lang="en-AU" sz="2954" dirty="0"/>
              <a:t>Likelihood of Response</a:t>
            </a:r>
          </a:p>
        </p:txBody>
      </p:sp>
      <p:sp>
        <p:nvSpPr>
          <p:cNvPr id="4" name="Slide Number Placeholder 3"/>
          <p:cNvSpPr>
            <a:spLocks noGrp="1"/>
          </p:cNvSpPr>
          <p:nvPr>
            <p:ph type="sldNum" sz="quarter" idx="4294967295"/>
          </p:nvPr>
        </p:nvSpPr>
        <p:spPr>
          <a:xfrm>
            <a:off x="8698523" y="5794131"/>
            <a:ext cx="445477" cy="246185"/>
          </a:xfrm>
          <a:prstGeom prst="rect">
            <a:avLst/>
          </a:prstGeom>
        </p:spPr>
        <p:txBody>
          <a:bodyPr/>
          <a:lstStyle/>
          <a:p>
            <a:pPr>
              <a:defRPr/>
            </a:pPr>
            <a:fld id="{4C691F90-A655-48BC-9958-98A34208E3F0}" type="slidenum">
              <a:rPr lang="en-US" smtClean="0"/>
              <a:pPr>
                <a:defRPr/>
              </a:pPr>
              <a:t>21</a:t>
            </a:fld>
            <a:endParaRPr lang="en-US"/>
          </a:p>
        </p:txBody>
      </p:sp>
    </p:spTree>
    <p:extLst>
      <p:ext uri="{BB962C8B-B14F-4D97-AF65-F5344CB8AC3E}">
        <p14:creationId xmlns:p14="http://schemas.microsoft.com/office/powerpoint/2010/main" val="250658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Font typeface="Wingdings" pitchFamily="2" charset="2"/>
              <a:buChar char="§"/>
            </a:pPr>
            <a:endParaRPr lang="en-US" sz="923" dirty="0"/>
          </a:p>
          <a:p>
            <a:pPr>
              <a:buFont typeface="Wingdings" pitchFamily="2" charset="2"/>
              <a:buChar char="§"/>
            </a:pPr>
            <a:r>
              <a:rPr lang="en-US" sz="1846" dirty="0"/>
              <a:t>The success of a firm’s competitive action is affected by the likelihood that a competitor will respond to it as well as by the type (strategic or tactical) and </a:t>
            </a:r>
            <a:r>
              <a:rPr lang="en-US" sz="1846" i="1" dirty="0">
                <a:solidFill>
                  <a:srgbClr val="00B0F0"/>
                </a:solidFill>
              </a:rPr>
              <a:t>effectiveness of that response</a:t>
            </a:r>
            <a:r>
              <a:rPr lang="en-US" sz="1846" dirty="0"/>
              <a:t>.</a:t>
            </a:r>
          </a:p>
          <a:p>
            <a:pPr>
              <a:buNone/>
            </a:pPr>
            <a:endParaRPr lang="en-AU" sz="1846" dirty="0"/>
          </a:p>
          <a:p>
            <a:pPr>
              <a:buFont typeface="Wingdings" pitchFamily="2" charset="2"/>
              <a:buChar char="§"/>
            </a:pPr>
            <a:r>
              <a:rPr lang="en-US" sz="1846" dirty="0"/>
              <a:t>Strategic </a:t>
            </a:r>
            <a:r>
              <a:rPr lang="en-US" sz="1846" i="1" dirty="0">
                <a:solidFill>
                  <a:srgbClr val="00B0F0"/>
                </a:solidFill>
              </a:rPr>
              <a:t>actions</a:t>
            </a:r>
            <a:r>
              <a:rPr lang="en-US" sz="1846" dirty="0"/>
              <a:t> receive strategic </a:t>
            </a:r>
            <a:r>
              <a:rPr lang="en-US" sz="1846" i="1" dirty="0">
                <a:solidFill>
                  <a:srgbClr val="00B0F0"/>
                </a:solidFill>
              </a:rPr>
              <a:t>responses</a:t>
            </a:r>
          </a:p>
          <a:p>
            <a:pPr>
              <a:buNone/>
            </a:pPr>
            <a:endParaRPr lang="en-US" sz="923" dirty="0"/>
          </a:p>
          <a:p>
            <a:pPr>
              <a:buNone/>
            </a:pPr>
            <a:r>
              <a:rPr lang="en-US" sz="1846" dirty="0"/>
              <a:t>		- strategic actions elicit </a:t>
            </a:r>
            <a:r>
              <a:rPr lang="en-US" sz="1846" i="1" dirty="0">
                <a:solidFill>
                  <a:srgbClr val="00B0F0"/>
                </a:solidFill>
              </a:rPr>
              <a:t>fewer</a:t>
            </a:r>
            <a:r>
              <a:rPr lang="en-US" sz="1846" dirty="0"/>
              <a:t> total competitive responses because of 	   	  the significant resources required and their irreversibility</a:t>
            </a:r>
          </a:p>
          <a:p>
            <a:pPr>
              <a:buNone/>
            </a:pPr>
            <a:endParaRPr lang="en-US" sz="923" dirty="0"/>
          </a:p>
          <a:p>
            <a:pPr>
              <a:buNone/>
            </a:pPr>
            <a:r>
              <a:rPr lang="en-US" sz="1846" dirty="0"/>
              <a:t>		- the time needed to implement and assess a strategic action </a:t>
            </a:r>
            <a:r>
              <a:rPr lang="en-US" sz="1846" i="1" dirty="0">
                <a:solidFill>
                  <a:srgbClr val="00B0F0"/>
                </a:solidFill>
              </a:rPr>
              <a:t>delays</a:t>
            </a:r>
            <a:r>
              <a:rPr lang="en-US" sz="1846" dirty="0"/>
              <a:t> 	  	  	  competitor’s responses.</a:t>
            </a:r>
          </a:p>
          <a:p>
            <a:pPr>
              <a:buNone/>
            </a:pPr>
            <a:endParaRPr lang="en-US" sz="1846" dirty="0"/>
          </a:p>
          <a:p>
            <a:pPr>
              <a:buFont typeface="Wingdings" pitchFamily="2" charset="2"/>
              <a:buChar char="§"/>
            </a:pPr>
            <a:r>
              <a:rPr lang="en-US" sz="1846" dirty="0"/>
              <a:t>Tactical </a:t>
            </a:r>
            <a:r>
              <a:rPr lang="en-US" sz="1846" i="1" dirty="0">
                <a:solidFill>
                  <a:srgbClr val="00B0F0"/>
                </a:solidFill>
              </a:rPr>
              <a:t>responses</a:t>
            </a:r>
            <a:r>
              <a:rPr lang="en-US" sz="1846" dirty="0"/>
              <a:t> are taken to counter the effects of tactical </a:t>
            </a:r>
            <a:r>
              <a:rPr lang="en-US" sz="1846" i="1" dirty="0">
                <a:solidFill>
                  <a:srgbClr val="00B0F0"/>
                </a:solidFill>
              </a:rPr>
              <a:t>actions</a:t>
            </a:r>
          </a:p>
          <a:p>
            <a:pPr>
              <a:buNone/>
            </a:pPr>
            <a:endParaRPr lang="en-US" sz="923" dirty="0"/>
          </a:p>
          <a:p>
            <a:pPr>
              <a:buNone/>
            </a:pPr>
            <a:r>
              <a:rPr lang="en-US" sz="1846" dirty="0"/>
              <a:t>		- a competitor will most likely respond </a:t>
            </a:r>
            <a:r>
              <a:rPr lang="en-US" sz="1846" i="1" dirty="0">
                <a:solidFill>
                  <a:srgbClr val="00B0F0"/>
                </a:solidFill>
              </a:rPr>
              <a:t>quickly</a:t>
            </a:r>
            <a:r>
              <a:rPr lang="en-US" sz="1846" dirty="0"/>
              <a:t> to a tactical action.</a:t>
            </a:r>
            <a:endParaRPr lang="en-AU" sz="1846" dirty="0"/>
          </a:p>
        </p:txBody>
      </p:sp>
      <p:sp>
        <p:nvSpPr>
          <p:cNvPr id="2" name="Title 1"/>
          <p:cNvSpPr>
            <a:spLocks noGrp="1"/>
          </p:cNvSpPr>
          <p:nvPr>
            <p:ph type="ctrTitle"/>
          </p:nvPr>
        </p:nvSpPr>
        <p:spPr/>
        <p:txBody>
          <a:bodyPr/>
          <a:lstStyle/>
          <a:p>
            <a:r>
              <a:rPr lang="en-AU" sz="2954" dirty="0"/>
              <a:t>Type of Competitive Action</a:t>
            </a:r>
          </a:p>
        </p:txBody>
      </p:sp>
      <p:sp>
        <p:nvSpPr>
          <p:cNvPr id="4" name="Slide Number Placeholder 3"/>
          <p:cNvSpPr>
            <a:spLocks noGrp="1"/>
          </p:cNvSpPr>
          <p:nvPr>
            <p:ph type="sldNum" sz="quarter" idx="4294967295"/>
          </p:nvPr>
        </p:nvSpPr>
        <p:spPr>
          <a:xfrm>
            <a:off x="8698523" y="5794131"/>
            <a:ext cx="445477" cy="246185"/>
          </a:xfrm>
          <a:prstGeom prst="rect">
            <a:avLst/>
          </a:prstGeom>
        </p:spPr>
        <p:txBody>
          <a:bodyPr/>
          <a:lstStyle/>
          <a:p>
            <a:pPr>
              <a:defRPr/>
            </a:pPr>
            <a:fld id="{4C691F90-A655-48BC-9958-98A34208E3F0}" type="slidenum">
              <a:rPr lang="en-US" smtClean="0"/>
              <a:pPr>
                <a:defRPr/>
              </a:pPr>
              <a:t>22</a:t>
            </a:fld>
            <a:endParaRPr lang="en-US"/>
          </a:p>
        </p:txBody>
      </p:sp>
    </p:spTree>
    <p:extLst>
      <p:ext uri="{BB962C8B-B14F-4D97-AF65-F5344CB8AC3E}">
        <p14:creationId xmlns:p14="http://schemas.microsoft.com/office/powerpoint/2010/main" val="61999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 calcmode="lin" valueType="num">
                                      <p:cBhvr additive="base">
                                        <p:cTn id="2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anim calcmode="lin" valueType="num">
                                      <p:cBhvr additive="base">
                                        <p:cTn id="2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
            </a:pPr>
            <a:endParaRPr lang="en-US" sz="923" dirty="0"/>
          </a:p>
          <a:p>
            <a:pPr>
              <a:buFont typeface="Wingdings" pitchFamily="2" charset="2"/>
              <a:buChar char="§"/>
            </a:pPr>
            <a:r>
              <a:rPr lang="en-US" sz="1846" dirty="0"/>
              <a:t>An actor</a:t>
            </a:r>
            <a:r>
              <a:rPr lang="en-US" sz="1846" b="1" dirty="0"/>
              <a:t> </a:t>
            </a:r>
            <a:r>
              <a:rPr lang="en-US" sz="1846" dirty="0"/>
              <a:t>is the </a:t>
            </a:r>
            <a:r>
              <a:rPr lang="en-US" sz="1846" i="1" dirty="0">
                <a:solidFill>
                  <a:srgbClr val="00B0F0"/>
                </a:solidFill>
              </a:rPr>
              <a:t>firm</a:t>
            </a:r>
            <a:r>
              <a:rPr lang="en-US" sz="1846" dirty="0"/>
              <a:t> that is taking an action or responding.</a:t>
            </a:r>
          </a:p>
          <a:p>
            <a:pPr>
              <a:buNone/>
            </a:pPr>
            <a:endParaRPr lang="en-US" sz="1846" dirty="0"/>
          </a:p>
          <a:p>
            <a:pPr>
              <a:buFont typeface="Wingdings" pitchFamily="2" charset="2"/>
              <a:buChar char="§"/>
            </a:pPr>
            <a:r>
              <a:rPr lang="en-US" sz="1846" dirty="0"/>
              <a:t>Reputation</a:t>
            </a:r>
            <a:r>
              <a:rPr lang="en-US" sz="1846" b="1" dirty="0"/>
              <a:t> </a:t>
            </a:r>
            <a:r>
              <a:rPr lang="en-US" sz="1846" dirty="0"/>
              <a:t>is the </a:t>
            </a:r>
            <a:r>
              <a:rPr lang="en-US" sz="1846" i="1" dirty="0">
                <a:solidFill>
                  <a:srgbClr val="00B0F0"/>
                </a:solidFill>
              </a:rPr>
              <a:t>positive or negative </a:t>
            </a:r>
            <a:r>
              <a:rPr lang="en-US" sz="1846" dirty="0"/>
              <a:t>attribute ascribed by one rival to another based on past competitive </a:t>
            </a:r>
            <a:r>
              <a:rPr lang="en-US" sz="1846" dirty="0" err="1"/>
              <a:t>behaviour</a:t>
            </a:r>
            <a:r>
              <a:rPr lang="en-US" sz="1846" dirty="0"/>
              <a:t>.</a:t>
            </a:r>
          </a:p>
          <a:p>
            <a:pPr>
              <a:buNone/>
            </a:pPr>
            <a:endParaRPr lang="en-US" sz="1846" dirty="0"/>
          </a:p>
          <a:p>
            <a:pPr>
              <a:buFont typeface="Wingdings" pitchFamily="2" charset="2"/>
              <a:buChar char="§"/>
            </a:pPr>
            <a:r>
              <a:rPr lang="en-US" sz="1846" dirty="0"/>
              <a:t>A firm </a:t>
            </a:r>
            <a:r>
              <a:rPr lang="en-US" sz="1846" i="1" dirty="0">
                <a:solidFill>
                  <a:srgbClr val="00B0F0"/>
                </a:solidFill>
              </a:rPr>
              <a:t>studies responses </a:t>
            </a:r>
            <a:r>
              <a:rPr lang="en-US" sz="1846" dirty="0"/>
              <a:t>that a competitor has taken previously when attacked to </a:t>
            </a:r>
            <a:r>
              <a:rPr lang="en-US" sz="1846" i="1" dirty="0">
                <a:solidFill>
                  <a:srgbClr val="00B0F0"/>
                </a:solidFill>
              </a:rPr>
              <a:t>predict likely responses</a:t>
            </a:r>
            <a:r>
              <a:rPr lang="en-US" sz="1846" dirty="0"/>
              <a:t>.</a:t>
            </a:r>
            <a:endParaRPr lang="en-AU" sz="1846" dirty="0"/>
          </a:p>
        </p:txBody>
      </p:sp>
      <p:sp>
        <p:nvSpPr>
          <p:cNvPr id="2" name="Title 1"/>
          <p:cNvSpPr>
            <a:spLocks noGrp="1"/>
          </p:cNvSpPr>
          <p:nvPr>
            <p:ph type="ctrTitle"/>
          </p:nvPr>
        </p:nvSpPr>
        <p:spPr/>
        <p:txBody>
          <a:bodyPr/>
          <a:lstStyle/>
          <a:p>
            <a:r>
              <a:rPr lang="en-AU" sz="2954" dirty="0"/>
              <a:t>Actor’s Reputation</a:t>
            </a:r>
          </a:p>
        </p:txBody>
      </p:sp>
      <p:sp>
        <p:nvSpPr>
          <p:cNvPr id="4" name="Slide Number Placeholder 3"/>
          <p:cNvSpPr>
            <a:spLocks noGrp="1"/>
          </p:cNvSpPr>
          <p:nvPr>
            <p:ph type="sldNum" sz="quarter" idx="4294967295"/>
          </p:nvPr>
        </p:nvSpPr>
        <p:spPr>
          <a:xfrm>
            <a:off x="8698523" y="5794131"/>
            <a:ext cx="445477" cy="246185"/>
          </a:xfrm>
          <a:prstGeom prst="rect">
            <a:avLst/>
          </a:prstGeom>
        </p:spPr>
        <p:txBody>
          <a:bodyPr/>
          <a:lstStyle/>
          <a:p>
            <a:pPr>
              <a:defRPr/>
            </a:pPr>
            <a:fld id="{4C691F90-A655-48BC-9958-98A34208E3F0}" type="slidenum">
              <a:rPr lang="en-US" smtClean="0"/>
              <a:pPr>
                <a:defRPr/>
              </a:pPr>
              <a:t>23</a:t>
            </a:fld>
            <a:endParaRPr lang="en-US"/>
          </a:p>
        </p:txBody>
      </p:sp>
    </p:spTree>
    <p:extLst>
      <p:ext uri="{BB962C8B-B14F-4D97-AF65-F5344CB8AC3E}">
        <p14:creationId xmlns:p14="http://schemas.microsoft.com/office/powerpoint/2010/main" val="79985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buFont typeface="Wingdings" pitchFamily="2" charset="2"/>
              <a:buChar char="§"/>
            </a:pPr>
            <a:endParaRPr lang="en-US" sz="923" dirty="0"/>
          </a:p>
          <a:p>
            <a:pPr lvl="0">
              <a:buFont typeface="Wingdings" pitchFamily="2" charset="2"/>
              <a:buChar char="§"/>
            </a:pPr>
            <a:r>
              <a:rPr lang="en-US" sz="1846" dirty="0"/>
              <a:t>Market dependence is the </a:t>
            </a:r>
            <a:r>
              <a:rPr lang="en-US" sz="1846" i="1" dirty="0">
                <a:solidFill>
                  <a:srgbClr val="00B0F0"/>
                </a:solidFill>
              </a:rPr>
              <a:t>extent</a:t>
            </a:r>
            <a:r>
              <a:rPr lang="en-US" sz="1846" dirty="0"/>
              <a:t> to which a firm’s revenues or profits are derived from a particular market.</a:t>
            </a:r>
          </a:p>
          <a:p>
            <a:pPr lvl="0">
              <a:buNone/>
            </a:pPr>
            <a:endParaRPr lang="en-US" sz="1846" dirty="0"/>
          </a:p>
          <a:p>
            <a:pPr lvl="0">
              <a:buFont typeface="Wingdings" pitchFamily="2" charset="2"/>
              <a:buChar char="§"/>
            </a:pPr>
            <a:r>
              <a:rPr lang="en-US" sz="1846" dirty="0"/>
              <a:t>In general, firms can predict that competitors with </a:t>
            </a:r>
            <a:r>
              <a:rPr lang="en-US" sz="1846" i="1" dirty="0">
                <a:solidFill>
                  <a:srgbClr val="00B0F0"/>
                </a:solidFill>
              </a:rPr>
              <a:t>high market dependence </a:t>
            </a:r>
            <a:r>
              <a:rPr lang="en-US" sz="1846" dirty="0"/>
              <a:t>are likely to </a:t>
            </a:r>
            <a:r>
              <a:rPr lang="en-US" sz="1846" i="1" dirty="0">
                <a:solidFill>
                  <a:srgbClr val="00B0F0"/>
                </a:solidFill>
              </a:rPr>
              <a:t>respond strongly </a:t>
            </a:r>
            <a:r>
              <a:rPr lang="en-US" sz="1846" dirty="0"/>
              <a:t>to attacks threatening their market position.</a:t>
            </a:r>
          </a:p>
          <a:p>
            <a:pPr>
              <a:buFont typeface="Wingdings" pitchFamily="2" charset="2"/>
              <a:buChar char="§"/>
            </a:pPr>
            <a:endParaRPr lang="en-AU" dirty="0"/>
          </a:p>
        </p:txBody>
      </p:sp>
      <p:sp>
        <p:nvSpPr>
          <p:cNvPr id="2" name="Title 1"/>
          <p:cNvSpPr>
            <a:spLocks noGrp="1"/>
          </p:cNvSpPr>
          <p:nvPr>
            <p:ph type="ctrTitle"/>
          </p:nvPr>
        </p:nvSpPr>
        <p:spPr/>
        <p:txBody>
          <a:bodyPr/>
          <a:lstStyle/>
          <a:p>
            <a:r>
              <a:rPr lang="en-AU" sz="2954" dirty="0"/>
              <a:t>Market Dependence</a:t>
            </a:r>
          </a:p>
        </p:txBody>
      </p:sp>
      <p:sp>
        <p:nvSpPr>
          <p:cNvPr id="4" name="Slide Number Placeholder 3"/>
          <p:cNvSpPr>
            <a:spLocks noGrp="1"/>
          </p:cNvSpPr>
          <p:nvPr>
            <p:ph type="sldNum" sz="quarter" idx="4294967295"/>
          </p:nvPr>
        </p:nvSpPr>
        <p:spPr>
          <a:xfrm>
            <a:off x="8698523" y="5794131"/>
            <a:ext cx="445477" cy="246185"/>
          </a:xfrm>
          <a:prstGeom prst="rect">
            <a:avLst/>
          </a:prstGeom>
        </p:spPr>
        <p:txBody>
          <a:bodyPr/>
          <a:lstStyle/>
          <a:p>
            <a:pPr>
              <a:defRPr/>
            </a:pPr>
            <a:fld id="{4C691F90-A655-48BC-9958-98A34208E3F0}" type="slidenum">
              <a:rPr lang="en-US" smtClean="0"/>
              <a:pPr>
                <a:defRPr/>
              </a:pPr>
              <a:t>24</a:t>
            </a:fld>
            <a:endParaRPr lang="en-US"/>
          </a:p>
        </p:txBody>
      </p:sp>
    </p:spTree>
    <p:extLst>
      <p:ext uri="{BB962C8B-B14F-4D97-AF65-F5344CB8AC3E}">
        <p14:creationId xmlns:p14="http://schemas.microsoft.com/office/powerpoint/2010/main" val="375502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AU" dirty="0"/>
          </a:p>
        </p:txBody>
      </p:sp>
      <p:sp>
        <p:nvSpPr>
          <p:cNvPr id="2" name="Title 1"/>
          <p:cNvSpPr>
            <a:spLocks noGrp="1"/>
          </p:cNvSpPr>
          <p:nvPr>
            <p:ph type="ctrTitle"/>
          </p:nvPr>
        </p:nvSpPr>
        <p:spPr/>
        <p:txBody>
          <a:bodyPr/>
          <a:lstStyle/>
          <a:p>
            <a:r>
              <a:rPr lang="en-US" sz="2954" dirty="0"/>
              <a:t>Influences on Strategic Direction</a:t>
            </a:r>
            <a:endParaRPr lang="en-US" sz="2954" dirty="0">
              <a:latin typeface="Arial"/>
              <a:cs typeface="Arial"/>
            </a:endParaRPr>
          </a:p>
        </p:txBody>
      </p:sp>
      <p:sp>
        <p:nvSpPr>
          <p:cNvPr id="16" name="Rectangle 3"/>
          <p:cNvSpPr>
            <a:spLocks noChangeArrowheads="1"/>
          </p:cNvSpPr>
          <p:nvPr/>
        </p:nvSpPr>
        <p:spPr bwMode="auto">
          <a:xfrm>
            <a:off x="703385" y="2233246"/>
            <a:ext cx="1547446" cy="633046"/>
          </a:xfrm>
          <a:prstGeom prst="rect">
            <a:avLst/>
          </a:prstGeom>
          <a:noFill/>
          <a:ln w="28575">
            <a:solidFill>
              <a:schemeClr val="tx1"/>
            </a:solidFill>
            <a:miter lim="800000"/>
            <a:headEnd/>
            <a:tailEnd/>
          </a:ln>
          <a:effectLst/>
        </p:spPr>
        <p:txBody>
          <a:bodyPr wrap="none" anchor="ctr"/>
          <a:lstStyle/>
          <a:p>
            <a:endParaRPr lang="en-US" sz="1662"/>
          </a:p>
        </p:txBody>
      </p:sp>
      <p:sp>
        <p:nvSpPr>
          <p:cNvPr id="17" name="Text Box 4"/>
          <p:cNvSpPr txBox="1">
            <a:spLocks noChangeArrowheads="1"/>
          </p:cNvSpPr>
          <p:nvPr/>
        </p:nvSpPr>
        <p:spPr bwMode="auto">
          <a:xfrm>
            <a:off x="876024" y="2288932"/>
            <a:ext cx="1249060" cy="546945"/>
          </a:xfrm>
          <a:prstGeom prst="rect">
            <a:avLst/>
          </a:prstGeom>
          <a:noFill/>
          <a:ln w="28575">
            <a:noFill/>
            <a:miter lim="800000"/>
            <a:headEnd/>
            <a:tailEnd/>
          </a:ln>
          <a:effectLst/>
        </p:spPr>
        <p:txBody>
          <a:bodyPr wrap="none">
            <a:spAutoFit/>
          </a:bodyPr>
          <a:lstStyle/>
          <a:p>
            <a:pPr algn="ctr">
              <a:lnSpc>
                <a:spcPct val="100000"/>
              </a:lnSpc>
              <a:spcBef>
                <a:spcPct val="0"/>
              </a:spcBef>
            </a:pPr>
            <a:r>
              <a:rPr lang="en-US" sz="1477">
                <a:effectLst>
                  <a:outerShdw blurRad="38100" dist="38100" dir="2700000" algn="tl">
                    <a:srgbClr val="000000"/>
                  </a:outerShdw>
                </a:effectLst>
              </a:rPr>
              <a:t>Broad</a:t>
            </a:r>
          </a:p>
          <a:p>
            <a:pPr algn="ctr">
              <a:lnSpc>
                <a:spcPct val="100000"/>
              </a:lnSpc>
              <a:spcBef>
                <a:spcPct val="0"/>
              </a:spcBef>
            </a:pPr>
            <a:r>
              <a:rPr lang="en-US" sz="1477">
                <a:effectLst>
                  <a:outerShdw blurRad="38100" dist="38100" dir="2700000" algn="tl">
                    <a:srgbClr val="000000"/>
                  </a:outerShdw>
                </a:effectLst>
              </a:rPr>
              <a:t>Environment</a:t>
            </a:r>
          </a:p>
        </p:txBody>
      </p:sp>
      <p:sp>
        <p:nvSpPr>
          <p:cNvPr id="18" name="Rectangle 5"/>
          <p:cNvSpPr>
            <a:spLocks noChangeArrowheads="1"/>
          </p:cNvSpPr>
          <p:nvPr/>
        </p:nvSpPr>
        <p:spPr bwMode="auto">
          <a:xfrm>
            <a:off x="2476500" y="2222989"/>
            <a:ext cx="1547446" cy="633046"/>
          </a:xfrm>
          <a:prstGeom prst="rect">
            <a:avLst/>
          </a:prstGeom>
          <a:noFill/>
          <a:ln w="28575">
            <a:solidFill>
              <a:schemeClr val="tx1"/>
            </a:solidFill>
            <a:miter lim="800000"/>
            <a:headEnd/>
            <a:tailEnd/>
          </a:ln>
          <a:effectLst/>
        </p:spPr>
        <p:txBody>
          <a:bodyPr wrap="none" anchor="ctr"/>
          <a:lstStyle/>
          <a:p>
            <a:endParaRPr lang="en-US" sz="1662"/>
          </a:p>
        </p:txBody>
      </p:sp>
      <p:sp>
        <p:nvSpPr>
          <p:cNvPr id="19" name="Text Box 6"/>
          <p:cNvSpPr txBox="1">
            <a:spLocks noChangeArrowheads="1"/>
          </p:cNvSpPr>
          <p:nvPr/>
        </p:nvSpPr>
        <p:spPr bwMode="auto">
          <a:xfrm>
            <a:off x="2625301" y="2278675"/>
            <a:ext cx="1292341" cy="546945"/>
          </a:xfrm>
          <a:prstGeom prst="rect">
            <a:avLst/>
          </a:prstGeom>
          <a:noFill/>
          <a:ln w="28575">
            <a:noFill/>
            <a:miter lim="800000"/>
            <a:headEnd/>
            <a:tailEnd/>
          </a:ln>
          <a:effectLst/>
        </p:spPr>
        <p:txBody>
          <a:bodyPr wrap="none">
            <a:spAutoFit/>
          </a:bodyPr>
          <a:lstStyle/>
          <a:p>
            <a:pPr algn="ctr">
              <a:lnSpc>
                <a:spcPct val="100000"/>
              </a:lnSpc>
              <a:spcBef>
                <a:spcPct val="0"/>
              </a:spcBef>
            </a:pPr>
            <a:r>
              <a:rPr lang="en-US" sz="1477">
                <a:effectLst>
                  <a:outerShdw blurRad="38100" dist="38100" dir="2700000" algn="tl">
                    <a:srgbClr val="000000"/>
                  </a:outerShdw>
                </a:effectLst>
              </a:rPr>
              <a:t>External</a:t>
            </a:r>
          </a:p>
          <a:p>
            <a:pPr algn="ctr">
              <a:lnSpc>
                <a:spcPct val="100000"/>
              </a:lnSpc>
              <a:spcBef>
                <a:spcPct val="0"/>
              </a:spcBef>
            </a:pPr>
            <a:r>
              <a:rPr lang="en-US" sz="1477">
                <a:effectLst>
                  <a:outerShdw blurRad="38100" dist="38100" dir="2700000" algn="tl">
                    <a:srgbClr val="000000"/>
                  </a:outerShdw>
                </a:effectLst>
              </a:rPr>
              <a:t>Stakeholders</a:t>
            </a:r>
          </a:p>
        </p:txBody>
      </p:sp>
      <p:sp>
        <p:nvSpPr>
          <p:cNvPr id="20" name="Rectangle 7"/>
          <p:cNvSpPr>
            <a:spLocks noChangeArrowheads="1"/>
          </p:cNvSpPr>
          <p:nvPr/>
        </p:nvSpPr>
        <p:spPr bwMode="auto">
          <a:xfrm>
            <a:off x="712177" y="4709746"/>
            <a:ext cx="1547446" cy="633046"/>
          </a:xfrm>
          <a:prstGeom prst="rect">
            <a:avLst/>
          </a:prstGeom>
          <a:noFill/>
          <a:ln w="28575">
            <a:solidFill>
              <a:schemeClr val="tx1"/>
            </a:solidFill>
            <a:miter lim="800000"/>
            <a:headEnd/>
            <a:tailEnd/>
          </a:ln>
          <a:effectLst/>
        </p:spPr>
        <p:txBody>
          <a:bodyPr wrap="none" anchor="ctr"/>
          <a:lstStyle/>
          <a:p>
            <a:endParaRPr lang="en-US" sz="1662"/>
          </a:p>
        </p:txBody>
      </p:sp>
      <p:sp>
        <p:nvSpPr>
          <p:cNvPr id="21" name="Text Box 8"/>
          <p:cNvSpPr txBox="1">
            <a:spLocks noChangeArrowheads="1"/>
          </p:cNvSpPr>
          <p:nvPr/>
        </p:nvSpPr>
        <p:spPr bwMode="auto">
          <a:xfrm>
            <a:off x="862443" y="4765432"/>
            <a:ext cx="1292341" cy="546945"/>
          </a:xfrm>
          <a:prstGeom prst="rect">
            <a:avLst/>
          </a:prstGeom>
          <a:noFill/>
          <a:ln w="28575">
            <a:noFill/>
            <a:miter lim="800000"/>
            <a:headEnd/>
            <a:tailEnd/>
          </a:ln>
          <a:effectLst/>
        </p:spPr>
        <p:txBody>
          <a:bodyPr wrap="none">
            <a:spAutoFit/>
          </a:bodyPr>
          <a:lstStyle/>
          <a:p>
            <a:pPr algn="ctr">
              <a:lnSpc>
                <a:spcPct val="100000"/>
              </a:lnSpc>
              <a:spcBef>
                <a:spcPct val="0"/>
              </a:spcBef>
            </a:pPr>
            <a:r>
              <a:rPr lang="en-US" sz="1477">
                <a:effectLst>
                  <a:outerShdw blurRad="38100" dist="38100" dir="2700000" algn="tl">
                    <a:srgbClr val="000000"/>
                  </a:outerShdw>
                </a:effectLst>
              </a:rPr>
              <a:t>Internal</a:t>
            </a:r>
          </a:p>
          <a:p>
            <a:pPr algn="ctr">
              <a:lnSpc>
                <a:spcPct val="100000"/>
              </a:lnSpc>
              <a:spcBef>
                <a:spcPct val="0"/>
              </a:spcBef>
            </a:pPr>
            <a:r>
              <a:rPr lang="en-US" sz="1477">
                <a:effectLst>
                  <a:outerShdw blurRad="38100" dist="38100" dir="2700000" algn="tl">
                    <a:srgbClr val="000000"/>
                  </a:outerShdw>
                </a:effectLst>
              </a:rPr>
              <a:t>Stakeholders</a:t>
            </a:r>
          </a:p>
        </p:txBody>
      </p:sp>
      <p:sp>
        <p:nvSpPr>
          <p:cNvPr id="22" name="Rectangle 9"/>
          <p:cNvSpPr>
            <a:spLocks noChangeArrowheads="1"/>
          </p:cNvSpPr>
          <p:nvPr/>
        </p:nvSpPr>
        <p:spPr bwMode="auto">
          <a:xfrm>
            <a:off x="2477966" y="4709746"/>
            <a:ext cx="1547446" cy="633046"/>
          </a:xfrm>
          <a:prstGeom prst="rect">
            <a:avLst/>
          </a:prstGeom>
          <a:noFill/>
          <a:ln w="28575">
            <a:solidFill>
              <a:schemeClr val="tx1"/>
            </a:solidFill>
            <a:miter lim="800000"/>
            <a:headEnd/>
            <a:tailEnd/>
          </a:ln>
          <a:effectLst/>
        </p:spPr>
        <p:txBody>
          <a:bodyPr wrap="none" anchor="ctr"/>
          <a:lstStyle/>
          <a:p>
            <a:endParaRPr lang="en-US" sz="1662"/>
          </a:p>
        </p:txBody>
      </p:sp>
      <p:sp>
        <p:nvSpPr>
          <p:cNvPr id="23" name="Text Box 10"/>
          <p:cNvSpPr txBox="1">
            <a:spLocks noChangeArrowheads="1"/>
          </p:cNvSpPr>
          <p:nvPr/>
        </p:nvSpPr>
        <p:spPr bwMode="auto">
          <a:xfrm>
            <a:off x="2702039" y="4765432"/>
            <a:ext cx="1143262" cy="546945"/>
          </a:xfrm>
          <a:prstGeom prst="rect">
            <a:avLst/>
          </a:prstGeom>
          <a:noFill/>
          <a:ln w="28575">
            <a:noFill/>
            <a:miter lim="800000"/>
            <a:headEnd/>
            <a:tailEnd/>
          </a:ln>
          <a:effectLst/>
        </p:spPr>
        <p:txBody>
          <a:bodyPr wrap="none">
            <a:spAutoFit/>
          </a:bodyPr>
          <a:lstStyle/>
          <a:p>
            <a:pPr algn="ctr">
              <a:lnSpc>
                <a:spcPct val="100000"/>
              </a:lnSpc>
              <a:spcBef>
                <a:spcPct val="0"/>
              </a:spcBef>
            </a:pPr>
            <a:r>
              <a:rPr lang="en-US" sz="1477">
                <a:effectLst>
                  <a:outerShdw blurRad="38100" dist="38100" dir="2700000" algn="tl">
                    <a:srgbClr val="000000"/>
                  </a:outerShdw>
                </a:effectLst>
              </a:rPr>
              <a:t>History and</a:t>
            </a:r>
          </a:p>
          <a:p>
            <a:pPr algn="ctr">
              <a:lnSpc>
                <a:spcPct val="100000"/>
              </a:lnSpc>
              <a:spcBef>
                <a:spcPct val="0"/>
              </a:spcBef>
            </a:pPr>
            <a:r>
              <a:rPr lang="en-US" sz="1477">
                <a:effectLst>
                  <a:outerShdw blurRad="38100" dist="38100" dir="2700000" algn="tl">
                    <a:srgbClr val="000000"/>
                  </a:outerShdw>
                </a:effectLst>
              </a:rPr>
              <a:t>Inertia</a:t>
            </a:r>
          </a:p>
        </p:txBody>
      </p:sp>
      <p:sp>
        <p:nvSpPr>
          <p:cNvPr id="24" name="Rectangle 11"/>
          <p:cNvSpPr>
            <a:spLocks noChangeArrowheads="1"/>
          </p:cNvSpPr>
          <p:nvPr/>
        </p:nvSpPr>
        <p:spPr bwMode="auto">
          <a:xfrm>
            <a:off x="1336431" y="3217985"/>
            <a:ext cx="1969477" cy="1195754"/>
          </a:xfrm>
          <a:prstGeom prst="rect">
            <a:avLst/>
          </a:prstGeom>
          <a:noFill/>
          <a:ln w="28575">
            <a:solidFill>
              <a:schemeClr val="tx1"/>
            </a:solidFill>
            <a:miter lim="800000"/>
            <a:headEnd/>
            <a:tailEnd/>
          </a:ln>
          <a:effectLst/>
        </p:spPr>
        <p:txBody>
          <a:bodyPr wrap="none" anchor="ctr"/>
          <a:lstStyle/>
          <a:p>
            <a:endParaRPr lang="en-US" sz="1662"/>
          </a:p>
        </p:txBody>
      </p:sp>
      <p:sp>
        <p:nvSpPr>
          <p:cNvPr id="25" name="Text Box 12"/>
          <p:cNvSpPr txBox="1">
            <a:spLocks noChangeArrowheads="1"/>
          </p:cNvSpPr>
          <p:nvPr/>
        </p:nvSpPr>
        <p:spPr bwMode="auto">
          <a:xfrm>
            <a:off x="1477109" y="3263413"/>
            <a:ext cx="1733167" cy="319639"/>
          </a:xfrm>
          <a:prstGeom prst="rect">
            <a:avLst/>
          </a:prstGeom>
          <a:noFill/>
          <a:ln w="28575">
            <a:noFill/>
            <a:miter lim="800000"/>
            <a:headEnd/>
            <a:tailEnd/>
          </a:ln>
          <a:effectLst/>
        </p:spPr>
        <p:txBody>
          <a:bodyPr wrap="none">
            <a:spAutoFit/>
          </a:bodyPr>
          <a:lstStyle/>
          <a:p>
            <a:pPr>
              <a:lnSpc>
                <a:spcPct val="100000"/>
              </a:lnSpc>
              <a:spcBef>
                <a:spcPct val="0"/>
              </a:spcBef>
            </a:pPr>
            <a:r>
              <a:rPr lang="en-US" sz="1477">
                <a:effectLst>
                  <a:outerShdw blurRad="38100" dist="38100" dir="2700000" algn="tl">
                    <a:srgbClr val="000000"/>
                  </a:outerShdw>
                </a:effectLst>
              </a:rPr>
              <a:t>Strategic Direction</a:t>
            </a:r>
          </a:p>
        </p:txBody>
      </p:sp>
      <p:sp>
        <p:nvSpPr>
          <p:cNvPr id="26" name="Text Box 13"/>
          <p:cNvSpPr txBox="1">
            <a:spLocks noChangeArrowheads="1"/>
          </p:cNvSpPr>
          <p:nvPr/>
        </p:nvSpPr>
        <p:spPr bwMode="auto">
          <a:xfrm>
            <a:off x="1418133" y="3478824"/>
            <a:ext cx="1745992" cy="887679"/>
          </a:xfrm>
          <a:prstGeom prst="rect">
            <a:avLst/>
          </a:prstGeom>
          <a:noFill/>
          <a:ln w="28575">
            <a:noFill/>
            <a:miter lim="800000"/>
            <a:headEnd/>
            <a:tailEnd/>
          </a:ln>
          <a:effectLst/>
        </p:spPr>
        <p:txBody>
          <a:bodyPr wrap="none">
            <a:spAutoFit/>
          </a:bodyPr>
          <a:lstStyle/>
          <a:p>
            <a:pPr algn="ctr">
              <a:lnSpc>
                <a:spcPct val="100000"/>
              </a:lnSpc>
              <a:spcBef>
                <a:spcPct val="0"/>
              </a:spcBef>
            </a:pPr>
            <a:r>
              <a:rPr lang="en-US" sz="1292" i="1" dirty="0">
                <a:effectLst>
                  <a:outerShdw blurRad="38100" dist="38100" dir="2700000" algn="tl">
                    <a:srgbClr val="000000"/>
                  </a:outerShdw>
                </a:effectLst>
              </a:rPr>
              <a:t>Vision    Mission</a:t>
            </a:r>
          </a:p>
          <a:p>
            <a:pPr algn="ctr">
              <a:lnSpc>
                <a:spcPct val="100000"/>
              </a:lnSpc>
              <a:spcBef>
                <a:spcPct val="0"/>
              </a:spcBef>
            </a:pPr>
            <a:r>
              <a:rPr lang="en-US" sz="1292" i="1" dirty="0">
                <a:effectLst>
                  <a:outerShdw blurRad="38100" dist="38100" dir="2700000" algn="tl">
                    <a:srgbClr val="000000"/>
                  </a:outerShdw>
                </a:effectLst>
              </a:rPr>
              <a:t>Business Definition</a:t>
            </a:r>
          </a:p>
          <a:p>
            <a:pPr algn="ctr">
              <a:lnSpc>
                <a:spcPct val="100000"/>
              </a:lnSpc>
              <a:spcBef>
                <a:spcPct val="0"/>
              </a:spcBef>
            </a:pPr>
            <a:r>
              <a:rPr lang="en-US" sz="1292" i="1" dirty="0">
                <a:effectLst>
                  <a:outerShdw blurRad="38100" dist="38100" dir="2700000" algn="tl">
                    <a:srgbClr val="000000"/>
                  </a:outerShdw>
                </a:effectLst>
              </a:rPr>
              <a:t>Growth Orientation</a:t>
            </a:r>
          </a:p>
          <a:p>
            <a:pPr algn="ctr">
              <a:lnSpc>
                <a:spcPct val="100000"/>
              </a:lnSpc>
              <a:spcBef>
                <a:spcPct val="0"/>
              </a:spcBef>
            </a:pPr>
            <a:r>
              <a:rPr lang="en-US" sz="1292" i="1" dirty="0" err="1">
                <a:effectLst>
                  <a:outerShdw blurRad="38100" dist="38100" dir="2700000" algn="tl">
                    <a:srgbClr val="000000"/>
                  </a:outerShdw>
                </a:effectLst>
              </a:rPr>
              <a:t>Organisational</a:t>
            </a:r>
            <a:r>
              <a:rPr lang="en-US" sz="1292" i="1" dirty="0">
                <a:effectLst>
                  <a:outerShdw blurRad="38100" dist="38100" dir="2700000" algn="tl">
                    <a:srgbClr val="000000"/>
                  </a:outerShdw>
                </a:effectLst>
              </a:rPr>
              <a:t> Ethics</a:t>
            </a:r>
          </a:p>
        </p:txBody>
      </p:sp>
      <p:sp>
        <p:nvSpPr>
          <p:cNvPr id="27" name="Line 14"/>
          <p:cNvSpPr>
            <a:spLocks noChangeShapeType="1"/>
          </p:cNvSpPr>
          <p:nvPr/>
        </p:nvSpPr>
        <p:spPr bwMode="auto">
          <a:xfrm flipV="1">
            <a:off x="1472712" y="4368312"/>
            <a:ext cx="351692" cy="351692"/>
          </a:xfrm>
          <a:prstGeom prst="line">
            <a:avLst/>
          </a:prstGeom>
          <a:noFill/>
          <a:ln w="28575">
            <a:solidFill>
              <a:schemeClr val="tx1"/>
            </a:solidFill>
            <a:round/>
            <a:headEnd/>
            <a:tailEnd type="triangle" w="med" len="med"/>
          </a:ln>
          <a:effectLst/>
        </p:spPr>
        <p:txBody>
          <a:bodyPr wrap="none" anchor="ctr"/>
          <a:lstStyle/>
          <a:p>
            <a:endParaRPr lang="en-US" sz="1662"/>
          </a:p>
        </p:txBody>
      </p:sp>
      <p:sp>
        <p:nvSpPr>
          <p:cNvPr id="28" name="Line 15"/>
          <p:cNvSpPr>
            <a:spLocks noChangeShapeType="1"/>
          </p:cNvSpPr>
          <p:nvPr/>
        </p:nvSpPr>
        <p:spPr bwMode="auto">
          <a:xfrm flipH="1" flipV="1">
            <a:off x="2879481" y="4368312"/>
            <a:ext cx="351692" cy="351692"/>
          </a:xfrm>
          <a:prstGeom prst="line">
            <a:avLst/>
          </a:prstGeom>
          <a:noFill/>
          <a:ln w="28575">
            <a:solidFill>
              <a:schemeClr val="tx1"/>
            </a:solidFill>
            <a:round/>
            <a:headEnd/>
            <a:tailEnd type="triangle" w="med" len="med"/>
          </a:ln>
          <a:effectLst/>
        </p:spPr>
        <p:txBody>
          <a:bodyPr wrap="none" anchor="ctr"/>
          <a:lstStyle/>
          <a:p>
            <a:endParaRPr lang="en-US" sz="1662"/>
          </a:p>
        </p:txBody>
      </p:sp>
      <p:sp>
        <p:nvSpPr>
          <p:cNvPr id="29" name="Line 16"/>
          <p:cNvSpPr>
            <a:spLocks noChangeShapeType="1"/>
          </p:cNvSpPr>
          <p:nvPr/>
        </p:nvSpPr>
        <p:spPr bwMode="auto">
          <a:xfrm>
            <a:off x="1547446" y="2866292"/>
            <a:ext cx="351692" cy="351692"/>
          </a:xfrm>
          <a:prstGeom prst="line">
            <a:avLst/>
          </a:prstGeom>
          <a:noFill/>
          <a:ln w="28575">
            <a:solidFill>
              <a:schemeClr val="tx1"/>
            </a:solidFill>
            <a:round/>
            <a:headEnd/>
            <a:tailEnd type="triangle" w="med" len="med"/>
          </a:ln>
          <a:effectLst/>
        </p:spPr>
        <p:txBody>
          <a:bodyPr wrap="none" anchor="ctr"/>
          <a:lstStyle/>
          <a:p>
            <a:endParaRPr lang="en-US" sz="1662"/>
          </a:p>
        </p:txBody>
      </p:sp>
      <p:sp>
        <p:nvSpPr>
          <p:cNvPr id="30" name="Line 17"/>
          <p:cNvSpPr>
            <a:spLocks noChangeShapeType="1"/>
          </p:cNvSpPr>
          <p:nvPr/>
        </p:nvSpPr>
        <p:spPr bwMode="auto">
          <a:xfrm flipH="1">
            <a:off x="2883877" y="2866292"/>
            <a:ext cx="351692" cy="351692"/>
          </a:xfrm>
          <a:prstGeom prst="line">
            <a:avLst/>
          </a:prstGeom>
          <a:noFill/>
          <a:ln w="28575">
            <a:solidFill>
              <a:schemeClr val="tx1"/>
            </a:solidFill>
            <a:round/>
            <a:headEnd/>
            <a:tailEnd type="triangle" w="med" len="med"/>
          </a:ln>
          <a:effectLst/>
        </p:spPr>
        <p:txBody>
          <a:bodyPr wrap="none" anchor="ctr"/>
          <a:lstStyle/>
          <a:p>
            <a:endParaRPr lang="en-US" sz="1662"/>
          </a:p>
        </p:txBody>
      </p:sp>
      <p:sp>
        <p:nvSpPr>
          <p:cNvPr id="31" name="Rectangle 18"/>
          <p:cNvSpPr>
            <a:spLocks noChangeArrowheads="1"/>
          </p:cNvSpPr>
          <p:nvPr/>
        </p:nvSpPr>
        <p:spPr bwMode="auto">
          <a:xfrm>
            <a:off x="3727938" y="3217985"/>
            <a:ext cx="1969477" cy="1266092"/>
          </a:xfrm>
          <a:prstGeom prst="rect">
            <a:avLst/>
          </a:prstGeom>
          <a:noFill/>
          <a:ln w="28575">
            <a:solidFill>
              <a:schemeClr val="tx1"/>
            </a:solidFill>
            <a:miter lim="800000"/>
            <a:headEnd/>
            <a:tailEnd/>
          </a:ln>
          <a:effectLst/>
        </p:spPr>
        <p:txBody>
          <a:bodyPr wrap="none" anchor="ctr"/>
          <a:lstStyle/>
          <a:p>
            <a:endParaRPr lang="en-US" sz="1662"/>
          </a:p>
        </p:txBody>
      </p:sp>
      <p:sp>
        <p:nvSpPr>
          <p:cNvPr id="32" name="Text Box 19"/>
          <p:cNvSpPr txBox="1">
            <a:spLocks noChangeArrowheads="1"/>
          </p:cNvSpPr>
          <p:nvPr/>
        </p:nvSpPr>
        <p:spPr bwMode="auto">
          <a:xfrm>
            <a:off x="3854384" y="3499339"/>
            <a:ext cx="1710725" cy="660437"/>
          </a:xfrm>
          <a:prstGeom prst="rect">
            <a:avLst/>
          </a:prstGeom>
          <a:noFill/>
          <a:ln w="28575">
            <a:noFill/>
            <a:miter lim="800000"/>
            <a:headEnd/>
            <a:tailEnd/>
          </a:ln>
          <a:effectLst/>
        </p:spPr>
        <p:txBody>
          <a:bodyPr wrap="none">
            <a:spAutoFit/>
          </a:bodyPr>
          <a:lstStyle/>
          <a:p>
            <a:pPr algn="ctr">
              <a:lnSpc>
                <a:spcPct val="100000"/>
              </a:lnSpc>
              <a:spcBef>
                <a:spcPct val="0"/>
              </a:spcBef>
            </a:pPr>
            <a:r>
              <a:rPr lang="en-US" sz="1846" dirty="0" err="1">
                <a:effectLst>
                  <a:outerShdw blurRad="38100" dist="38100" dir="2700000" algn="tl">
                    <a:srgbClr val="000000"/>
                  </a:outerShdw>
                </a:effectLst>
              </a:rPr>
              <a:t>Organisational</a:t>
            </a:r>
            <a:endParaRPr lang="en-US" sz="1846" dirty="0">
              <a:effectLst>
                <a:outerShdw blurRad="38100" dist="38100" dir="2700000" algn="tl">
                  <a:srgbClr val="000000"/>
                </a:outerShdw>
              </a:effectLst>
            </a:endParaRPr>
          </a:p>
          <a:p>
            <a:pPr algn="ctr">
              <a:lnSpc>
                <a:spcPct val="100000"/>
              </a:lnSpc>
              <a:spcBef>
                <a:spcPct val="0"/>
              </a:spcBef>
            </a:pPr>
            <a:r>
              <a:rPr lang="en-US" sz="1846" dirty="0">
                <a:effectLst>
                  <a:outerShdw blurRad="38100" dist="38100" dir="2700000" algn="tl">
                    <a:srgbClr val="000000"/>
                  </a:outerShdw>
                </a:effectLst>
              </a:rPr>
              <a:t>Actions</a:t>
            </a:r>
          </a:p>
        </p:txBody>
      </p:sp>
      <p:sp>
        <p:nvSpPr>
          <p:cNvPr id="33" name="Rectangle 20"/>
          <p:cNvSpPr>
            <a:spLocks noChangeArrowheads="1"/>
          </p:cNvSpPr>
          <p:nvPr/>
        </p:nvSpPr>
        <p:spPr bwMode="auto">
          <a:xfrm>
            <a:off x="6119446" y="3217985"/>
            <a:ext cx="2180492" cy="1266092"/>
          </a:xfrm>
          <a:prstGeom prst="rect">
            <a:avLst/>
          </a:prstGeom>
          <a:noFill/>
          <a:ln w="28575">
            <a:solidFill>
              <a:schemeClr val="tx1"/>
            </a:solidFill>
            <a:miter lim="800000"/>
            <a:headEnd/>
            <a:tailEnd/>
          </a:ln>
          <a:effectLst/>
        </p:spPr>
        <p:txBody>
          <a:bodyPr wrap="none" anchor="ctr"/>
          <a:lstStyle/>
          <a:p>
            <a:endParaRPr lang="en-US" sz="1662"/>
          </a:p>
        </p:txBody>
      </p:sp>
      <p:sp>
        <p:nvSpPr>
          <p:cNvPr id="34" name="Text Box 21"/>
          <p:cNvSpPr txBox="1">
            <a:spLocks noChangeArrowheads="1"/>
          </p:cNvSpPr>
          <p:nvPr/>
        </p:nvSpPr>
        <p:spPr bwMode="auto">
          <a:xfrm>
            <a:off x="6303041" y="3499339"/>
            <a:ext cx="1710725" cy="660437"/>
          </a:xfrm>
          <a:prstGeom prst="rect">
            <a:avLst/>
          </a:prstGeom>
          <a:noFill/>
          <a:ln w="28575">
            <a:noFill/>
            <a:miter lim="800000"/>
            <a:headEnd/>
            <a:tailEnd/>
          </a:ln>
          <a:effectLst/>
        </p:spPr>
        <p:txBody>
          <a:bodyPr wrap="none">
            <a:spAutoFit/>
          </a:bodyPr>
          <a:lstStyle/>
          <a:p>
            <a:pPr algn="ctr">
              <a:lnSpc>
                <a:spcPct val="100000"/>
              </a:lnSpc>
              <a:spcBef>
                <a:spcPct val="0"/>
              </a:spcBef>
            </a:pPr>
            <a:r>
              <a:rPr lang="en-US" sz="1846" dirty="0" err="1">
                <a:effectLst>
                  <a:outerShdw blurRad="38100" dist="38100" dir="2700000" algn="tl">
                    <a:srgbClr val="000000"/>
                  </a:outerShdw>
                </a:effectLst>
              </a:rPr>
              <a:t>Organisational</a:t>
            </a:r>
            <a:endParaRPr lang="en-US" sz="1846" dirty="0">
              <a:effectLst>
                <a:outerShdw blurRad="38100" dist="38100" dir="2700000" algn="tl">
                  <a:srgbClr val="000000"/>
                </a:outerShdw>
              </a:effectLst>
            </a:endParaRPr>
          </a:p>
          <a:p>
            <a:pPr algn="ctr">
              <a:lnSpc>
                <a:spcPct val="100000"/>
              </a:lnSpc>
              <a:spcBef>
                <a:spcPct val="0"/>
              </a:spcBef>
            </a:pPr>
            <a:r>
              <a:rPr lang="en-US" sz="1846" dirty="0">
                <a:effectLst>
                  <a:outerShdw blurRad="38100" dist="38100" dir="2700000" algn="tl">
                    <a:srgbClr val="000000"/>
                  </a:outerShdw>
                </a:effectLst>
              </a:rPr>
              <a:t> Outcomes</a:t>
            </a:r>
          </a:p>
        </p:txBody>
      </p:sp>
      <p:sp>
        <p:nvSpPr>
          <p:cNvPr id="35" name="Line 22"/>
          <p:cNvSpPr>
            <a:spLocks noChangeShapeType="1"/>
          </p:cNvSpPr>
          <p:nvPr/>
        </p:nvSpPr>
        <p:spPr bwMode="auto">
          <a:xfrm>
            <a:off x="3305908" y="3851031"/>
            <a:ext cx="422031" cy="0"/>
          </a:xfrm>
          <a:prstGeom prst="line">
            <a:avLst/>
          </a:prstGeom>
          <a:noFill/>
          <a:ln w="28575">
            <a:solidFill>
              <a:schemeClr val="tx1"/>
            </a:solidFill>
            <a:round/>
            <a:headEnd/>
            <a:tailEnd type="triangle" w="med" len="med"/>
          </a:ln>
          <a:effectLst/>
        </p:spPr>
        <p:txBody>
          <a:bodyPr wrap="none" anchor="ctr"/>
          <a:lstStyle/>
          <a:p>
            <a:endParaRPr lang="en-US" sz="1662"/>
          </a:p>
        </p:txBody>
      </p:sp>
      <p:sp>
        <p:nvSpPr>
          <p:cNvPr id="36" name="Line 23"/>
          <p:cNvSpPr>
            <a:spLocks noChangeShapeType="1"/>
          </p:cNvSpPr>
          <p:nvPr/>
        </p:nvSpPr>
        <p:spPr bwMode="auto">
          <a:xfrm>
            <a:off x="5697415" y="3851031"/>
            <a:ext cx="422031" cy="0"/>
          </a:xfrm>
          <a:prstGeom prst="line">
            <a:avLst/>
          </a:prstGeom>
          <a:noFill/>
          <a:ln w="28575">
            <a:solidFill>
              <a:schemeClr val="tx1"/>
            </a:solidFill>
            <a:round/>
            <a:headEnd/>
            <a:tailEnd type="triangle" w="med" len="med"/>
          </a:ln>
          <a:effectLst/>
        </p:spPr>
        <p:txBody>
          <a:bodyPr wrap="none" anchor="ctr"/>
          <a:lstStyle/>
          <a:p>
            <a:endParaRPr lang="en-US" sz="1662"/>
          </a:p>
        </p:txBody>
      </p:sp>
      <p:sp>
        <p:nvSpPr>
          <p:cNvPr id="37" name="Line 24"/>
          <p:cNvSpPr>
            <a:spLocks noChangeShapeType="1"/>
          </p:cNvSpPr>
          <p:nvPr/>
        </p:nvSpPr>
        <p:spPr bwMode="auto">
          <a:xfrm flipV="1">
            <a:off x="1547446" y="5328138"/>
            <a:ext cx="0" cy="422031"/>
          </a:xfrm>
          <a:prstGeom prst="line">
            <a:avLst/>
          </a:prstGeom>
          <a:noFill/>
          <a:ln w="28575">
            <a:solidFill>
              <a:schemeClr val="tx1"/>
            </a:solidFill>
            <a:round/>
            <a:headEnd/>
            <a:tailEnd type="triangle" w="med" len="med"/>
          </a:ln>
          <a:effectLst/>
        </p:spPr>
        <p:txBody>
          <a:bodyPr wrap="none" anchor="ctr"/>
          <a:lstStyle/>
          <a:p>
            <a:endParaRPr lang="en-US" sz="1662"/>
          </a:p>
        </p:txBody>
      </p:sp>
      <p:sp>
        <p:nvSpPr>
          <p:cNvPr id="38" name="Line 25"/>
          <p:cNvSpPr>
            <a:spLocks noChangeShapeType="1"/>
          </p:cNvSpPr>
          <p:nvPr/>
        </p:nvSpPr>
        <p:spPr bwMode="auto">
          <a:xfrm flipV="1">
            <a:off x="3305908" y="5328138"/>
            <a:ext cx="0" cy="422031"/>
          </a:xfrm>
          <a:prstGeom prst="line">
            <a:avLst/>
          </a:prstGeom>
          <a:noFill/>
          <a:ln w="28575">
            <a:solidFill>
              <a:schemeClr val="tx1"/>
            </a:solidFill>
            <a:round/>
            <a:headEnd/>
            <a:tailEnd type="triangle" w="med" len="med"/>
          </a:ln>
          <a:effectLst/>
        </p:spPr>
        <p:txBody>
          <a:bodyPr wrap="none" anchor="ctr"/>
          <a:lstStyle/>
          <a:p>
            <a:endParaRPr lang="en-US" sz="1662"/>
          </a:p>
        </p:txBody>
      </p:sp>
      <p:sp>
        <p:nvSpPr>
          <p:cNvPr id="39" name="Line 26"/>
          <p:cNvSpPr>
            <a:spLocks noChangeShapeType="1"/>
          </p:cNvSpPr>
          <p:nvPr/>
        </p:nvSpPr>
        <p:spPr bwMode="auto">
          <a:xfrm flipH="1">
            <a:off x="1547446" y="5750169"/>
            <a:ext cx="5697415" cy="0"/>
          </a:xfrm>
          <a:prstGeom prst="line">
            <a:avLst/>
          </a:prstGeom>
          <a:noFill/>
          <a:ln w="28575">
            <a:solidFill>
              <a:schemeClr val="tx1"/>
            </a:solidFill>
            <a:round/>
            <a:headEnd/>
            <a:tailEnd/>
          </a:ln>
          <a:effectLst/>
        </p:spPr>
        <p:txBody>
          <a:bodyPr wrap="none" anchor="ctr"/>
          <a:lstStyle/>
          <a:p>
            <a:endParaRPr lang="en-US" sz="1662"/>
          </a:p>
        </p:txBody>
      </p:sp>
      <p:sp>
        <p:nvSpPr>
          <p:cNvPr id="40" name="Line 27"/>
          <p:cNvSpPr>
            <a:spLocks noChangeShapeType="1"/>
          </p:cNvSpPr>
          <p:nvPr/>
        </p:nvSpPr>
        <p:spPr bwMode="auto">
          <a:xfrm flipH="1">
            <a:off x="1477108" y="1951892"/>
            <a:ext cx="5697415" cy="0"/>
          </a:xfrm>
          <a:prstGeom prst="line">
            <a:avLst/>
          </a:prstGeom>
          <a:noFill/>
          <a:ln w="28575">
            <a:solidFill>
              <a:schemeClr val="tx1"/>
            </a:solidFill>
            <a:round/>
            <a:headEnd/>
            <a:tailEnd/>
          </a:ln>
          <a:effectLst/>
        </p:spPr>
        <p:txBody>
          <a:bodyPr wrap="none" anchor="ctr"/>
          <a:lstStyle/>
          <a:p>
            <a:endParaRPr lang="en-US" sz="1662"/>
          </a:p>
        </p:txBody>
      </p:sp>
      <p:sp>
        <p:nvSpPr>
          <p:cNvPr id="41" name="Line 28"/>
          <p:cNvSpPr>
            <a:spLocks noChangeShapeType="1"/>
          </p:cNvSpPr>
          <p:nvPr/>
        </p:nvSpPr>
        <p:spPr bwMode="auto">
          <a:xfrm>
            <a:off x="1477108" y="1951892"/>
            <a:ext cx="0" cy="281354"/>
          </a:xfrm>
          <a:prstGeom prst="line">
            <a:avLst/>
          </a:prstGeom>
          <a:noFill/>
          <a:ln w="28575">
            <a:solidFill>
              <a:schemeClr val="tx1"/>
            </a:solidFill>
            <a:round/>
            <a:headEnd/>
            <a:tailEnd type="triangle" w="med" len="med"/>
          </a:ln>
          <a:effectLst/>
        </p:spPr>
        <p:txBody>
          <a:bodyPr wrap="none" anchor="ctr"/>
          <a:lstStyle/>
          <a:p>
            <a:endParaRPr lang="en-US" sz="1662"/>
          </a:p>
        </p:txBody>
      </p:sp>
      <p:sp>
        <p:nvSpPr>
          <p:cNvPr id="42" name="Line 29"/>
          <p:cNvSpPr>
            <a:spLocks noChangeShapeType="1"/>
          </p:cNvSpPr>
          <p:nvPr/>
        </p:nvSpPr>
        <p:spPr bwMode="auto">
          <a:xfrm>
            <a:off x="3305908" y="1951892"/>
            <a:ext cx="0" cy="281354"/>
          </a:xfrm>
          <a:prstGeom prst="line">
            <a:avLst/>
          </a:prstGeom>
          <a:noFill/>
          <a:ln w="28575">
            <a:solidFill>
              <a:schemeClr val="tx1"/>
            </a:solidFill>
            <a:round/>
            <a:headEnd/>
            <a:tailEnd type="triangle" w="med" len="med"/>
          </a:ln>
          <a:effectLst/>
        </p:spPr>
        <p:txBody>
          <a:bodyPr wrap="none" anchor="ctr"/>
          <a:lstStyle/>
          <a:p>
            <a:endParaRPr lang="en-US" sz="1662"/>
          </a:p>
        </p:txBody>
      </p:sp>
      <p:sp>
        <p:nvSpPr>
          <p:cNvPr id="43" name="Line 30"/>
          <p:cNvSpPr>
            <a:spLocks noChangeShapeType="1"/>
          </p:cNvSpPr>
          <p:nvPr/>
        </p:nvSpPr>
        <p:spPr bwMode="auto">
          <a:xfrm>
            <a:off x="7174523" y="1951892"/>
            <a:ext cx="0" cy="140677"/>
          </a:xfrm>
          <a:prstGeom prst="line">
            <a:avLst/>
          </a:prstGeom>
          <a:noFill/>
          <a:ln w="28575">
            <a:solidFill>
              <a:schemeClr val="tx1"/>
            </a:solidFill>
            <a:round/>
            <a:headEnd/>
            <a:tailEnd/>
          </a:ln>
          <a:effectLst/>
        </p:spPr>
        <p:txBody>
          <a:bodyPr wrap="none" anchor="ctr"/>
          <a:lstStyle/>
          <a:p>
            <a:endParaRPr lang="en-US" sz="1662"/>
          </a:p>
        </p:txBody>
      </p:sp>
      <p:sp>
        <p:nvSpPr>
          <p:cNvPr id="44" name="Text Box 31"/>
          <p:cNvSpPr txBox="1">
            <a:spLocks noChangeArrowheads="1"/>
          </p:cNvSpPr>
          <p:nvPr/>
        </p:nvSpPr>
        <p:spPr bwMode="auto">
          <a:xfrm>
            <a:off x="6119446" y="2092569"/>
            <a:ext cx="2180492" cy="1001556"/>
          </a:xfrm>
          <a:prstGeom prst="rect">
            <a:avLst/>
          </a:prstGeom>
          <a:noFill/>
          <a:ln w="28575">
            <a:solidFill>
              <a:schemeClr val="tx1"/>
            </a:solidFill>
            <a:miter lim="800000"/>
            <a:headEnd/>
            <a:tailEnd/>
          </a:ln>
          <a:effectLst/>
        </p:spPr>
        <p:txBody>
          <a:bodyPr>
            <a:spAutoFit/>
          </a:bodyPr>
          <a:lstStyle/>
          <a:p>
            <a:pPr algn="ctr">
              <a:lnSpc>
                <a:spcPct val="100000"/>
              </a:lnSpc>
              <a:spcBef>
                <a:spcPct val="0"/>
              </a:spcBef>
            </a:pPr>
            <a:r>
              <a:rPr lang="en-US" sz="1477" i="1">
                <a:effectLst>
                  <a:outerShdw blurRad="38100" dist="38100" dir="2700000" algn="tl">
                    <a:srgbClr val="000000"/>
                  </a:outerShdw>
                </a:effectLst>
              </a:rPr>
              <a:t>Feedback that Guides Impressions, Expectations and Behavior</a:t>
            </a:r>
          </a:p>
        </p:txBody>
      </p:sp>
      <p:sp>
        <p:nvSpPr>
          <p:cNvPr id="45" name="Line 32"/>
          <p:cNvSpPr>
            <a:spLocks noChangeShapeType="1"/>
          </p:cNvSpPr>
          <p:nvPr/>
        </p:nvSpPr>
        <p:spPr bwMode="auto">
          <a:xfrm>
            <a:off x="4712677" y="1951892"/>
            <a:ext cx="0" cy="1266092"/>
          </a:xfrm>
          <a:prstGeom prst="line">
            <a:avLst/>
          </a:prstGeom>
          <a:noFill/>
          <a:ln w="28575">
            <a:solidFill>
              <a:schemeClr val="tx1"/>
            </a:solidFill>
            <a:round/>
            <a:headEnd/>
            <a:tailEnd type="triangle" w="med" len="med"/>
          </a:ln>
          <a:effectLst/>
        </p:spPr>
        <p:txBody>
          <a:bodyPr wrap="none" anchor="ctr"/>
          <a:lstStyle/>
          <a:p>
            <a:endParaRPr lang="en-US" sz="1662"/>
          </a:p>
        </p:txBody>
      </p:sp>
      <p:sp>
        <p:nvSpPr>
          <p:cNvPr id="46" name="Line 33"/>
          <p:cNvSpPr>
            <a:spLocks noChangeShapeType="1"/>
          </p:cNvSpPr>
          <p:nvPr/>
        </p:nvSpPr>
        <p:spPr bwMode="auto">
          <a:xfrm flipV="1">
            <a:off x="4712677" y="4484077"/>
            <a:ext cx="0" cy="1266092"/>
          </a:xfrm>
          <a:prstGeom prst="line">
            <a:avLst/>
          </a:prstGeom>
          <a:noFill/>
          <a:ln w="28575">
            <a:solidFill>
              <a:schemeClr val="tx1"/>
            </a:solidFill>
            <a:round/>
            <a:headEnd/>
            <a:tailEnd type="triangle" w="med" len="med"/>
          </a:ln>
          <a:effectLst/>
        </p:spPr>
        <p:txBody>
          <a:bodyPr wrap="none" anchor="ctr"/>
          <a:lstStyle/>
          <a:p>
            <a:endParaRPr lang="en-US" sz="1662"/>
          </a:p>
        </p:txBody>
      </p:sp>
      <p:sp>
        <p:nvSpPr>
          <p:cNvPr id="47" name="Text Box 34"/>
          <p:cNvSpPr txBox="1">
            <a:spLocks noChangeArrowheads="1"/>
          </p:cNvSpPr>
          <p:nvPr/>
        </p:nvSpPr>
        <p:spPr bwMode="auto">
          <a:xfrm>
            <a:off x="6119446" y="4624754"/>
            <a:ext cx="2180492" cy="1001556"/>
          </a:xfrm>
          <a:prstGeom prst="rect">
            <a:avLst/>
          </a:prstGeom>
          <a:noFill/>
          <a:ln w="28575">
            <a:solidFill>
              <a:schemeClr val="tx1"/>
            </a:solidFill>
            <a:miter lim="800000"/>
            <a:headEnd/>
            <a:tailEnd/>
          </a:ln>
          <a:effectLst/>
        </p:spPr>
        <p:txBody>
          <a:bodyPr>
            <a:spAutoFit/>
          </a:bodyPr>
          <a:lstStyle/>
          <a:p>
            <a:pPr algn="ctr">
              <a:lnSpc>
                <a:spcPct val="100000"/>
              </a:lnSpc>
              <a:spcBef>
                <a:spcPct val="0"/>
              </a:spcBef>
            </a:pPr>
            <a:r>
              <a:rPr lang="en-US" sz="1477" i="1">
                <a:effectLst>
                  <a:outerShdw blurRad="38100" dist="38100" dir="2700000" algn="tl">
                    <a:srgbClr val="000000"/>
                  </a:outerShdw>
                </a:effectLst>
              </a:rPr>
              <a:t>Feedback that Guides Impressions, Expectations and Behavior</a:t>
            </a:r>
          </a:p>
        </p:txBody>
      </p:sp>
      <p:sp>
        <p:nvSpPr>
          <p:cNvPr id="48" name="Line 35"/>
          <p:cNvSpPr>
            <a:spLocks noChangeShapeType="1"/>
          </p:cNvSpPr>
          <p:nvPr/>
        </p:nvSpPr>
        <p:spPr bwMode="auto">
          <a:xfrm flipV="1">
            <a:off x="7244862" y="5609492"/>
            <a:ext cx="0" cy="140677"/>
          </a:xfrm>
          <a:prstGeom prst="line">
            <a:avLst/>
          </a:prstGeom>
          <a:noFill/>
          <a:ln w="28575">
            <a:solidFill>
              <a:schemeClr val="tx1"/>
            </a:solidFill>
            <a:round/>
            <a:headEnd/>
            <a:tailEnd/>
          </a:ln>
          <a:effectLst/>
        </p:spPr>
        <p:txBody>
          <a:bodyPr wrap="none" anchor="ctr"/>
          <a:lstStyle/>
          <a:p>
            <a:endParaRPr lang="en-US" sz="1662"/>
          </a:p>
        </p:txBody>
      </p:sp>
      <p:sp>
        <p:nvSpPr>
          <p:cNvPr id="49" name="Line 36"/>
          <p:cNvSpPr>
            <a:spLocks noChangeShapeType="1"/>
          </p:cNvSpPr>
          <p:nvPr/>
        </p:nvSpPr>
        <p:spPr bwMode="auto">
          <a:xfrm flipH="1">
            <a:off x="7244862" y="4484077"/>
            <a:ext cx="0" cy="140677"/>
          </a:xfrm>
          <a:prstGeom prst="line">
            <a:avLst/>
          </a:prstGeom>
          <a:noFill/>
          <a:ln w="28575">
            <a:solidFill>
              <a:schemeClr val="tx1"/>
            </a:solidFill>
            <a:round/>
            <a:headEnd/>
            <a:tailEnd/>
          </a:ln>
          <a:effectLst/>
        </p:spPr>
        <p:txBody>
          <a:bodyPr wrap="none" anchor="ctr"/>
          <a:lstStyle/>
          <a:p>
            <a:endParaRPr lang="en-US" sz="1662"/>
          </a:p>
        </p:txBody>
      </p:sp>
      <p:sp>
        <p:nvSpPr>
          <p:cNvPr id="50" name="Line 37"/>
          <p:cNvSpPr>
            <a:spLocks noChangeShapeType="1"/>
          </p:cNvSpPr>
          <p:nvPr/>
        </p:nvSpPr>
        <p:spPr bwMode="auto">
          <a:xfrm flipH="1">
            <a:off x="7174523" y="3077308"/>
            <a:ext cx="0" cy="140677"/>
          </a:xfrm>
          <a:prstGeom prst="line">
            <a:avLst/>
          </a:prstGeom>
          <a:noFill/>
          <a:ln w="28575">
            <a:solidFill>
              <a:schemeClr val="tx1"/>
            </a:solidFill>
            <a:round/>
            <a:headEnd/>
            <a:tailEnd/>
          </a:ln>
          <a:effectLst/>
        </p:spPr>
        <p:txBody>
          <a:bodyPr wrap="none" anchor="ctr"/>
          <a:lstStyle/>
          <a:p>
            <a:endParaRPr lang="en-US" sz="1662"/>
          </a:p>
        </p:txBody>
      </p:sp>
    </p:spTree>
    <p:extLst>
      <p:ext uri="{BB962C8B-B14F-4D97-AF65-F5344CB8AC3E}">
        <p14:creationId xmlns:p14="http://schemas.microsoft.com/office/powerpoint/2010/main" val="1915266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Font typeface="Wingdings" panose="05000000000000000000" pitchFamily="2" charset="2"/>
              <a:buChar char="§"/>
            </a:pPr>
            <a:endParaRPr lang="en-AU" sz="923" dirty="0"/>
          </a:p>
          <a:p>
            <a:pPr>
              <a:buFont typeface="Wingdings" panose="05000000000000000000" pitchFamily="2" charset="2"/>
              <a:buChar char="§"/>
            </a:pPr>
            <a:r>
              <a:rPr lang="en-AU" sz="1846" dirty="0"/>
              <a:t>Need to answer three key questions – </a:t>
            </a:r>
          </a:p>
          <a:p>
            <a:pPr>
              <a:buFont typeface="Wingdings" panose="05000000000000000000" pitchFamily="2" charset="2"/>
              <a:buChar char="§"/>
            </a:pPr>
            <a:endParaRPr lang="en-AU" sz="923" dirty="0"/>
          </a:p>
          <a:p>
            <a:pPr marL="1160614" lvl="2" indent="-422041">
              <a:buFont typeface="+mj-lt"/>
              <a:buAutoNum type="arabicPeriod"/>
            </a:pPr>
            <a:r>
              <a:rPr lang="en-US" sz="1846" dirty="0"/>
              <a:t>Who is being satisfied?</a:t>
            </a:r>
          </a:p>
          <a:p>
            <a:pPr marL="1160614" lvl="2" indent="-422041">
              <a:buFont typeface="+mj-lt"/>
              <a:buAutoNum type="arabicPeriod"/>
            </a:pPr>
            <a:endParaRPr lang="en-US" sz="923" dirty="0"/>
          </a:p>
          <a:p>
            <a:pPr marL="1160614" lvl="2" indent="-422041">
              <a:buFont typeface="+mj-lt"/>
              <a:buAutoNum type="arabicPeriod"/>
            </a:pPr>
            <a:r>
              <a:rPr lang="en-US" sz="1846" dirty="0"/>
              <a:t>What is being satisfied?</a:t>
            </a:r>
          </a:p>
          <a:p>
            <a:pPr marL="1160614" lvl="2" indent="-422041">
              <a:buFont typeface="+mj-lt"/>
              <a:buAutoNum type="arabicPeriod"/>
            </a:pPr>
            <a:endParaRPr lang="en-US" sz="923" dirty="0"/>
          </a:p>
          <a:p>
            <a:pPr marL="1160614" lvl="2" indent="-422041">
              <a:buFont typeface="+mj-lt"/>
              <a:buAutoNum type="arabicPeriod"/>
            </a:pPr>
            <a:r>
              <a:rPr lang="en-US" sz="1846" dirty="0"/>
              <a:t>How are these customer needs being satisfied?</a:t>
            </a:r>
          </a:p>
          <a:p>
            <a:pPr>
              <a:buFont typeface="Wingdings" panose="05000000000000000000" pitchFamily="2" charset="2"/>
              <a:buChar char="§"/>
            </a:pPr>
            <a:endParaRPr lang="en-AU" sz="1846" dirty="0"/>
          </a:p>
        </p:txBody>
      </p:sp>
      <p:sp>
        <p:nvSpPr>
          <p:cNvPr id="5" name="Title 4"/>
          <p:cNvSpPr>
            <a:spLocks noGrp="1"/>
          </p:cNvSpPr>
          <p:nvPr>
            <p:ph type="ctrTitle"/>
          </p:nvPr>
        </p:nvSpPr>
        <p:spPr/>
        <p:txBody>
          <a:bodyPr/>
          <a:lstStyle/>
          <a:p>
            <a:r>
              <a:rPr lang="en-AU" sz="2954" dirty="0"/>
              <a:t>What Defines Successful Strategy?</a:t>
            </a:r>
          </a:p>
        </p:txBody>
      </p:sp>
    </p:spTree>
    <p:extLst>
      <p:ext uri="{BB962C8B-B14F-4D97-AF65-F5344CB8AC3E}">
        <p14:creationId xmlns:p14="http://schemas.microsoft.com/office/powerpoint/2010/main" val="175089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 calcmode="lin" valueType="num">
                                      <p:cBhvr additive="base">
                                        <p:cTn id="1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 calcmode="lin" valueType="num">
                                      <p:cBhvr additive="base">
                                        <p:cTn id="1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Font typeface="Wingdings" panose="05000000000000000000" pitchFamily="2" charset="2"/>
              <a:buChar char="§"/>
            </a:pPr>
            <a:endParaRPr lang="en-US" sz="923" dirty="0">
              <a:cs typeface="Arial"/>
            </a:endParaRPr>
          </a:p>
          <a:p>
            <a:pPr>
              <a:buFont typeface="Wingdings" panose="05000000000000000000" pitchFamily="2" charset="2"/>
              <a:buChar char="§"/>
            </a:pPr>
            <a:r>
              <a:rPr lang="en-US" sz="1846" dirty="0">
                <a:cs typeface="Arial"/>
              </a:rPr>
              <a:t>Strategic managers provide </a:t>
            </a:r>
            <a:r>
              <a:rPr lang="en-US" sz="1846" i="1" dirty="0">
                <a:solidFill>
                  <a:srgbClr val="00B0F0"/>
                </a:solidFill>
                <a:cs typeface="Arial"/>
              </a:rPr>
              <a:t>direction</a:t>
            </a:r>
            <a:r>
              <a:rPr lang="en-US" sz="1846" dirty="0">
                <a:cs typeface="Arial"/>
              </a:rPr>
              <a:t> for their firms, while at the same time </a:t>
            </a:r>
            <a:r>
              <a:rPr lang="en-US" sz="1846" i="1" dirty="0">
                <a:solidFill>
                  <a:srgbClr val="00B0F0"/>
                </a:solidFill>
                <a:cs typeface="Arial"/>
              </a:rPr>
              <a:t>balancing</a:t>
            </a:r>
            <a:r>
              <a:rPr lang="en-US" sz="1846" dirty="0">
                <a:cs typeface="Arial"/>
              </a:rPr>
              <a:t> the competing interests of stakeholders.</a:t>
            </a:r>
          </a:p>
          <a:p>
            <a:pPr>
              <a:buFont typeface="Wingdings" panose="05000000000000000000" pitchFamily="2" charset="2"/>
              <a:buChar char="§"/>
            </a:pPr>
            <a:endParaRPr lang="en-US" sz="1846" dirty="0">
              <a:cs typeface="Arial"/>
            </a:endParaRPr>
          </a:p>
          <a:p>
            <a:pPr>
              <a:buFont typeface="Wingdings" panose="05000000000000000000" pitchFamily="2" charset="2"/>
              <a:buChar char="§"/>
            </a:pPr>
            <a:r>
              <a:rPr lang="en-US" sz="1846" dirty="0">
                <a:cs typeface="Arial"/>
              </a:rPr>
              <a:t>The CEO has </a:t>
            </a:r>
            <a:r>
              <a:rPr lang="en-US" sz="1846" i="1" dirty="0">
                <a:solidFill>
                  <a:srgbClr val="00B0F0"/>
                </a:solidFill>
                <a:cs typeface="Arial"/>
              </a:rPr>
              <a:t>primary responsibility </a:t>
            </a:r>
            <a:r>
              <a:rPr lang="en-US" sz="1846" dirty="0">
                <a:cs typeface="Arial"/>
              </a:rPr>
              <a:t>for defining the Vision.</a:t>
            </a:r>
          </a:p>
          <a:p>
            <a:pPr>
              <a:buFont typeface="Wingdings" panose="05000000000000000000" pitchFamily="2" charset="2"/>
              <a:buChar char="§"/>
            </a:pPr>
            <a:endParaRPr lang="en-US" sz="1846" dirty="0">
              <a:cs typeface="Arial"/>
            </a:endParaRPr>
          </a:p>
          <a:p>
            <a:pPr>
              <a:buFont typeface="Wingdings" panose="05000000000000000000" pitchFamily="2" charset="2"/>
              <a:buChar char="§"/>
            </a:pPr>
            <a:r>
              <a:rPr lang="en-US" sz="1846" dirty="0">
                <a:cs typeface="Arial"/>
              </a:rPr>
              <a:t>A Vision is a </a:t>
            </a:r>
            <a:r>
              <a:rPr lang="en-US" sz="1846" i="1" dirty="0">
                <a:solidFill>
                  <a:srgbClr val="00B0F0"/>
                </a:solidFill>
                <a:cs typeface="Arial"/>
              </a:rPr>
              <a:t>forward looking view </a:t>
            </a:r>
            <a:r>
              <a:rPr lang="en-US" sz="1846" dirty="0">
                <a:cs typeface="Arial"/>
              </a:rPr>
              <a:t>of what the firm wants to become, that </a:t>
            </a:r>
            <a:r>
              <a:rPr lang="en-US" sz="1846" i="1" dirty="0">
                <a:solidFill>
                  <a:srgbClr val="00B0F0"/>
                </a:solidFill>
                <a:cs typeface="Arial"/>
              </a:rPr>
              <a:t>unique place </a:t>
            </a:r>
            <a:r>
              <a:rPr lang="en-US" sz="1846" dirty="0">
                <a:cs typeface="Arial"/>
              </a:rPr>
              <a:t>it wants to achieve in the medium to long term.</a:t>
            </a:r>
          </a:p>
          <a:p>
            <a:pPr>
              <a:buFont typeface="Wingdings" panose="05000000000000000000" pitchFamily="2" charset="2"/>
              <a:buChar char="§"/>
            </a:pPr>
            <a:endParaRPr lang="en-US" sz="1846" dirty="0">
              <a:cs typeface="Arial"/>
            </a:endParaRPr>
          </a:p>
          <a:p>
            <a:pPr>
              <a:buFont typeface="Wingdings" panose="05000000000000000000" pitchFamily="2" charset="2"/>
              <a:buChar char="§"/>
            </a:pPr>
            <a:r>
              <a:rPr lang="en-US" sz="1846" dirty="0">
                <a:cs typeface="Arial"/>
              </a:rPr>
              <a:t>Mission statements </a:t>
            </a:r>
            <a:r>
              <a:rPr lang="en-US" sz="1846" i="1" dirty="0">
                <a:solidFill>
                  <a:srgbClr val="00B0F0"/>
                </a:solidFill>
                <a:cs typeface="Arial"/>
              </a:rPr>
              <a:t>communicate</a:t>
            </a:r>
            <a:r>
              <a:rPr lang="en-US" sz="1846" dirty="0">
                <a:cs typeface="Arial"/>
              </a:rPr>
              <a:t> ideals and a sense of direction and purpose to internal and external stakeholders.</a:t>
            </a:r>
          </a:p>
          <a:p>
            <a:pPr>
              <a:buFont typeface="Wingdings" panose="05000000000000000000" pitchFamily="2" charset="2"/>
              <a:buChar char="§"/>
            </a:pPr>
            <a:endParaRPr lang="en-US" sz="1846" dirty="0">
              <a:cs typeface="Arial"/>
            </a:endParaRPr>
          </a:p>
          <a:p>
            <a:pPr>
              <a:buFont typeface="Wingdings" panose="05000000000000000000" pitchFamily="2" charset="2"/>
              <a:buChar char="§"/>
            </a:pPr>
            <a:r>
              <a:rPr lang="en-US" sz="1846" dirty="0">
                <a:cs typeface="Arial"/>
              </a:rPr>
              <a:t>Businesses are </a:t>
            </a:r>
            <a:r>
              <a:rPr lang="en-US" sz="1846" i="1" dirty="0">
                <a:solidFill>
                  <a:srgbClr val="00B0F0"/>
                </a:solidFill>
                <a:cs typeface="Arial"/>
              </a:rPr>
              <a:t>defined</a:t>
            </a:r>
            <a:r>
              <a:rPr lang="en-US" sz="1846" dirty="0">
                <a:cs typeface="Arial"/>
              </a:rPr>
              <a:t> in terms of customers, needs satisfied, capabilities and technologies and products and services.</a:t>
            </a:r>
          </a:p>
        </p:txBody>
      </p:sp>
      <p:sp>
        <p:nvSpPr>
          <p:cNvPr id="5" name="Title 4"/>
          <p:cNvSpPr>
            <a:spLocks noGrp="1"/>
          </p:cNvSpPr>
          <p:nvPr>
            <p:ph type="ctrTitle"/>
          </p:nvPr>
        </p:nvSpPr>
        <p:spPr/>
        <p:txBody>
          <a:bodyPr/>
          <a:lstStyle/>
          <a:p>
            <a:r>
              <a:rPr lang="en-AU" sz="2954" dirty="0"/>
              <a:t>Vision and Mission</a:t>
            </a:r>
          </a:p>
        </p:txBody>
      </p:sp>
    </p:spTree>
    <p:extLst>
      <p:ext uri="{BB962C8B-B14F-4D97-AF65-F5344CB8AC3E}">
        <p14:creationId xmlns:p14="http://schemas.microsoft.com/office/powerpoint/2010/main" val="345219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 calcmode="lin" valueType="num">
                                      <p:cBhvr additive="base">
                                        <p:cTn id="1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 calcmode="lin" valueType="num">
                                      <p:cBhvr additive="base">
                                        <p:cTn id="1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anim calcmode="lin" valueType="num">
                                      <p:cBhvr additive="base">
                                        <p:cTn id="2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AU" sz="923" dirty="0"/>
          </a:p>
          <a:p>
            <a:pPr>
              <a:buFont typeface="Wingdings" panose="05000000000000000000" pitchFamily="2" charset="2"/>
              <a:buChar char="§"/>
            </a:pPr>
            <a:r>
              <a:rPr lang="en-AU" sz="1846" dirty="0"/>
              <a:t>What do you </a:t>
            </a:r>
            <a:r>
              <a:rPr lang="en-US" sz="1846" dirty="0"/>
              <a:t>think of the Carnival Vision?</a:t>
            </a:r>
          </a:p>
          <a:p>
            <a:endParaRPr lang="en-US" sz="923" dirty="0"/>
          </a:p>
          <a:p>
            <a:pPr marL="0" indent="0">
              <a:buNone/>
            </a:pPr>
            <a:r>
              <a:rPr lang="en-US" sz="1846" dirty="0"/>
              <a:t>     “To consistently provide quality cruise vacations that exceed the         	expectations of our guests.”</a:t>
            </a:r>
            <a:endParaRPr lang="en-AU" sz="1846" dirty="0"/>
          </a:p>
          <a:p>
            <a:endParaRPr lang="en-AU" dirty="0"/>
          </a:p>
        </p:txBody>
      </p:sp>
      <p:sp>
        <p:nvSpPr>
          <p:cNvPr id="5" name="Title 4"/>
          <p:cNvSpPr>
            <a:spLocks noGrp="1"/>
          </p:cNvSpPr>
          <p:nvPr>
            <p:ph type="ctrTitle"/>
          </p:nvPr>
        </p:nvSpPr>
        <p:spPr/>
        <p:txBody>
          <a:bodyPr>
            <a:normAutofit fontScale="90000"/>
          </a:bodyPr>
          <a:lstStyle/>
          <a:p>
            <a:r>
              <a:rPr lang="en-AU" sz="2954" dirty="0"/>
              <a:t/>
            </a:r>
            <a:br>
              <a:rPr lang="en-AU" sz="2954" dirty="0"/>
            </a:br>
            <a:r>
              <a:rPr lang="en-AU" sz="2954" dirty="0"/>
              <a:t>Organisational Vision</a:t>
            </a:r>
            <a:br>
              <a:rPr lang="en-AU" sz="2954" dirty="0"/>
            </a:br>
            <a:endParaRPr lang="en-AU" sz="2954" dirty="0"/>
          </a:p>
        </p:txBody>
      </p:sp>
      <p:pic>
        <p:nvPicPr>
          <p:cNvPr id="7" name="Picture 6"/>
          <p:cNvPicPr>
            <a:picLocks noChangeAspect="1"/>
          </p:cNvPicPr>
          <p:nvPr/>
        </p:nvPicPr>
        <p:blipFill>
          <a:blip r:embed="rId2"/>
          <a:stretch>
            <a:fillRect/>
          </a:stretch>
        </p:blipFill>
        <p:spPr>
          <a:xfrm>
            <a:off x="1731754" y="2830780"/>
            <a:ext cx="5680493" cy="2945441"/>
          </a:xfrm>
          <a:prstGeom prst="rect">
            <a:avLst/>
          </a:prstGeom>
        </p:spPr>
      </p:pic>
    </p:spTree>
    <p:extLst>
      <p:ext uri="{BB962C8B-B14F-4D97-AF65-F5344CB8AC3E}">
        <p14:creationId xmlns:p14="http://schemas.microsoft.com/office/powerpoint/2010/main" val="2920129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51520" y="426260"/>
            <a:ext cx="5679760" cy="1001556"/>
          </a:xfrm>
          <a:prstGeom prst="rect">
            <a:avLst/>
          </a:prstGeom>
        </p:spPr>
        <p:txBody>
          <a:bodyPr wrap="none">
            <a:spAutoFit/>
          </a:bodyPr>
          <a:lstStyle/>
          <a:p>
            <a:r>
              <a:rPr lang="en-AU" sz="2954" dirty="0"/>
              <a:t>Examples of Mission Statements</a:t>
            </a:r>
          </a:p>
          <a:p>
            <a:endParaRPr lang="en-US" sz="2954" dirty="0"/>
          </a:p>
        </p:txBody>
      </p:sp>
      <p:sp>
        <p:nvSpPr>
          <p:cNvPr id="2" name="Rectangle 1"/>
          <p:cNvSpPr/>
          <p:nvPr/>
        </p:nvSpPr>
        <p:spPr>
          <a:xfrm>
            <a:off x="3695042" y="1325999"/>
            <a:ext cx="4220308" cy="1115434"/>
          </a:xfrm>
          <a:prstGeom prst="rect">
            <a:avLst/>
          </a:prstGeom>
        </p:spPr>
        <p:txBody>
          <a:bodyPr>
            <a:spAutoFit/>
          </a:bodyPr>
          <a:lstStyle/>
          <a:p>
            <a:r>
              <a:rPr lang="en-AU" sz="1662" dirty="0"/>
              <a:t>“Our mission is to completely delight and satisfy our guests. We are committed to making a difference every day; continually getting better to keep us the best.”</a:t>
            </a:r>
          </a:p>
        </p:txBody>
      </p:sp>
      <p:pic>
        <p:nvPicPr>
          <p:cNvPr id="4" name="Picture 3"/>
          <p:cNvPicPr>
            <a:picLocks noChangeAspect="1"/>
          </p:cNvPicPr>
          <p:nvPr/>
        </p:nvPicPr>
        <p:blipFill>
          <a:blip r:embed="rId2"/>
          <a:stretch>
            <a:fillRect/>
          </a:stretch>
        </p:blipFill>
        <p:spPr>
          <a:xfrm>
            <a:off x="783270" y="1420615"/>
            <a:ext cx="2050167" cy="1633184"/>
          </a:xfrm>
          <a:prstGeom prst="rect">
            <a:avLst/>
          </a:prstGeom>
        </p:spPr>
      </p:pic>
      <p:sp>
        <p:nvSpPr>
          <p:cNvPr id="5" name="Rectangle 4"/>
          <p:cNvSpPr/>
          <p:nvPr/>
        </p:nvSpPr>
        <p:spPr>
          <a:xfrm>
            <a:off x="3707904" y="2498125"/>
            <a:ext cx="4220308" cy="603883"/>
          </a:xfrm>
          <a:prstGeom prst="rect">
            <a:avLst/>
          </a:prstGeom>
        </p:spPr>
        <p:txBody>
          <a:bodyPr>
            <a:spAutoFit/>
          </a:bodyPr>
          <a:lstStyle/>
          <a:p>
            <a:r>
              <a:rPr lang="en-AU" sz="1662" dirty="0">
                <a:hlinkClick r:id="rId3"/>
              </a:rPr>
              <a:t>http://www.mandarinoriental.com/about-us/mission/</a:t>
            </a:r>
            <a:r>
              <a:rPr lang="en-AU" sz="1662" dirty="0"/>
              <a:t> </a:t>
            </a:r>
          </a:p>
        </p:txBody>
      </p:sp>
      <p:sp>
        <p:nvSpPr>
          <p:cNvPr id="7" name="Rectangle 6"/>
          <p:cNvSpPr/>
          <p:nvPr/>
        </p:nvSpPr>
        <p:spPr>
          <a:xfrm>
            <a:off x="3707904" y="3602943"/>
            <a:ext cx="4220308" cy="2394310"/>
          </a:xfrm>
          <a:prstGeom prst="rect">
            <a:avLst/>
          </a:prstGeom>
        </p:spPr>
        <p:txBody>
          <a:bodyPr>
            <a:spAutoFit/>
          </a:bodyPr>
          <a:lstStyle/>
          <a:p>
            <a:r>
              <a:rPr lang="en-AU" sz="1662" dirty="0"/>
              <a:t>"The mission of The Walt Disney Company is to be one of the world's leading producers and providers of entertainment and information. Using our portfolio of brands to differentiate our content, services and consumer products, we seek to develop the most creative, innovative and profitable entertainment experiences and related products in the world."</a:t>
            </a:r>
          </a:p>
        </p:txBody>
      </p:sp>
      <p:sp>
        <p:nvSpPr>
          <p:cNvPr id="8" name="Rectangle 7"/>
          <p:cNvSpPr/>
          <p:nvPr/>
        </p:nvSpPr>
        <p:spPr>
          <a:xfrm>
            <a:off x="3707904" y="6087758"/>
            <a:ext cx="4067332" cy="348109"/>
          </a:xfrm>
          <a:prstGeom prst="rect">
            <a:avLst/>
          </a:prstGeom>
        </p:spPr>
        <p:txBody>
          <a:bodyPr wrap="none">
            <a:spAutoFit/>
          </a:bodyPr>
          <a:lstStyle/>
          <a:p>
            <a:r>
              <a:rPr lang="en-AU" sz="1662" dirty="0">
                <a:hlinkClick r:id="rId4"/>
              </a:rPr>
              <a:t>http://disneycompanyprofile.weebly.com/</a:t>
            </a:r>
            <a:r>
              <a:rPr lang="en-AU" sz="1662" dirty="0"/>
              <a:t> </a:t>
            </a:r>
          </a:p>
        </p:txBody>
      </p:sp>
      <p:pic>
        <p:nvPicPr>
          <p:cNvPr id="1026" name="Picture 2" descr="Image result for the walt disney company logo"/>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17181" y="3827813"/>
            <a:ext cx="3219858" cy="1936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697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927" y="1036119"/>
            <a:ext cx="8229600" cy="5356368"/>
          </a:xfrm>
        </p:spPr>
        <p:txBody>
          <a:bodyPr>
            <a:normAutofit fontScale="85000" lnSpcReduction="20000"/>
          </a:bodyPr>
          <a:lstStyle/>
          <a:p>
            <a:pPr lvl="0">
              <a:lnSpc>
                <a:spcPct val="120000"/>
              </a:lnSpc>
              <a:buNone/>
            </a:pPr>
            <a:endParaRPr lang="en-US" sz="923" dirty="0"/>
          </a:p>
          <a:p>
            <a:pPr lvl="0">
              <a:lnSpc>
                <a:spcPct val="120000"/>
              </a:lnSpc>
              <a:buFont typeface="Wingdings" pitchFamily="2" charset="2"/>
              <a:buChar char="§"/>
            </a:pPr>
            <a:r>
              <a:rPr lang="en-US" sz="1846" dirty="0"/>
              <a:t>Define </a:t>
            </a:r>
            <a:r>
              <a:rPr lang="en-US" sz="1846" i="1" dirty="0">
                <a:solidFill>
                  <a:srgbClr val="00B0F0"/>
                </a:solidFill>
              </a:rPr>
              <a:t>strategic competitiveness</a:t>
            </a:r>
            <a:r>
              <a:rPr lang="en-US" sz="1846" dirty="0"/>
              <a:t>, </a:t>
            </a:r>
            <a:r>
              <a:rPr lang="en-US" sz="1846" i="1" dirty="0">
                <a:solidFill>
                  <a:srgbClr val="00B0F0"/>
                </a:solidFill>
              </a:rPr>
              <a:t>competition</a:t>
            </a:r>
            <a:r>
              <a:rPr lang="en-US" sz="1846" dirty="0"/>
              <a:t>, </a:t>
            </a:r>
            <a:r>
              <a:rPr lang="en-US" sz="1846" i="1" dirty="0">
                <a:solidFill>
                  <a:srgbClr val="00B0F0"/>
                </a:solidFill>
              </a:rPr>
              <a:t>competitive rivalry</a:t>
            </a:r>
            <a:r>
              <a:rPr lang="en-US" sz="1846" dirty="0"/>
              <a:t>, </a:t>
            </a:r>
            <a:r>
              <a:rPr lang="en-AU" sz="1846" i="1" dirty="0">
                <a:solidFill>
                  <a:srgbClr val="00B0F0"/>
                </a:solidFill>
              </a:rPr>
              <a:t>behaviour</a:t>
            </a:r>
            <a:r>
              <a:rPr lang="en-US" sz="1846" dirty="0"/>
              <a:t> and </a:t>
            </a:r>
            <a:r>
              <a:rPr lang="en-US" sz="1846" i="1" dirty="0">
                <a:solidFill>
                  <a:srgbClr val="00B0F0"/>
                </a:solidFill>
              </a:rPr>
              <a:t>dynamics</a:t>
            </a:r>
            <a:r>
              <a:rPr lang="en-US" sz="1846" dirty="0"/>
              <a:t>.</a:t>
            </a:r>
          </a:p>
          <a:p>
            <a:pPr lvl="0">
              <a:lnSpc>
                <a:spcPct val="120000"/>
              </a:lnSpc>
              <a:buNone/>
            </a:pPr>
            <a:endParaRPr lang="en-AU" sz="462" dirty="0"/>
          </a:p>
          <a:p>
            <a:pPr lvl="0">
              <a:lnSpc>
                <a:spcPct val="120000"/>
              </a:lnSpc>
              <a:buFont typeface="Wingdings" pitchFamily="2" charset="2"/>
              <a:buChar char="§"/>
            </a:pPr>
            <a:r>
              <a:rPr lang="en-US" sz="1846" dirty="0"/>
              <a:t>Describe </a:t>
            </a:r>
            <a:r>
              <a:rPr lang="en-US" sz="1846" i="1" dirty="0">
                <a:solidFill>
                  <a:srgbClr val="00B0F0"/>
                </a:solidFill>
              </a:rPr>
              <a:t>market commonality</a:t>
            </a:r>
            <a:r>
              <a:rPr lang="en-US" sz="1846" dirty="0"/>
              <a:t> and </a:t>
            </a:r>
            <a:r>
              <a:rPr lang="en-US" sz="1846" i="1" dirty="0">
                <a:solidFill>
                  <a:srgbClr val="00B0F0"/>
                </a:solidFill>
              </a:rPr>
              <a:t>resource similarity</a:t>
            </a:r>
            <a:r>
              <a:rPr lang="en-US" sz="1846" dirty="0"/>
              <a:t> as the building blocks of a competitor analysis.</a:t>
            </a:r>
          </a:p>
          <a:p>
            <a:pPr lvl="0">
              <a:lnSpc>
                <a:spcPct val="120000"/>
              </a:lnSpc>
              <a:buNone/>
            </a:pPr>
            <a:endParaRPr lang="en-US" sz="462" dirty="0"/>
          </a:p>
          <a:p>
            <a:pPr lvl="0">
              <a:lnSpc>
                <a:spcPct val="120000"/>
              </a:lnSpc>
              <a:buFont typeface="Wingdings" pitchFamily="2" charset="2"/>
              <a:buChar char="§"/>
            </a:pPr>
            <a:r>
              <a:rPr lang="en-US" sz="1846" dirty="0"/>
              <a:t>Explain </a:t>
            </a:r>
            <a:r>
              <a:rPr lang="en-US" sz="1846" i="1" dirty="0">
                <a:solidFill>
                  <a:srgbClr val="00B0F0"/>
                </a:solidFill>
              </a:rPr>
              <a:t>awareness</a:t>
            </a:r>
            <a:r>
              <a:rPr lang="en-US" sz="1846" dirty="0"/>
              <a:t>, </a:t>
            </a:r>
            <a:r>
              <a:rPr lang="en-US" sz="1846" i="1" dirty="0">
                <a:solidFill>
                  <a:srgbClr val="00B0F0"/>
                </a:solidFill>
              </a:rPr>
              <a:t>motivation</a:t>
            </a:r>
            <a:r>
              <a:rPr lang="en-US" sz="1846" dirty="0"/>
              <a:t> and </a:t>
            </a:r>
            <a:r>
              <a:rPr lang="en-US" sz="1846" i="1" dirty="0">
                <a:solidFill>
                  <a:srgbClr val="00B0F0"/>
                </a:solidFill>
              </a:rPr>
              <a:t>ability</a:t>
            </a:r>
            <a:r>
              <a:rPr lang="en-US" sz="1846" dirty="0"/>
              <a:t> as drivers of competitive </a:t>
            </a:r>
            <a:r>
              <a:rPr lang="en-AU" sz="1846" dirty="0"/>
              <a:t>behaviours</a:t>
            </a:r>
            <a:r>
              <a:rPr lang="en-US" sz="1846" dirty="0"/>
              <a:t>.</a:t>
            </a:r>
          </a:p>
          <a:p>
            <a:pPr lvl="0">
              <a:lnSpc>
                <a:spcPct val="120000"/>
              </a:lnSpc>
              <a:buNone/>
            </a:pPr>
            <a:endParaRPr lang="en-US" sz="462" dirty="0"/>
          </a:p>
          <a:p>
            <a:pPr>
              <a:lnSpc>
                <a:spcPct val="120000"/>
              </a:lnSpc>
              <a:buFont typeface="Wingdings" pitchFamily="2" charset="2"/>
              <a:buChar char="§"/>
            </a:pPr>
            <a:r>
              <a:rPr lang="en-US" sz="1846" dirty="0"/>
              <a:t>Discuss factors affecting the likelihood a competitor will </a:t>
            </a:r>
            <a:r>
              <a:rPr lang="en-US" sz="1846" i="1" dirty="0">
                <a:solidFill>
                  <a:srgbClr val="00B0F0"/>
                </a:solidFill>
              </a:rPr>
              <a:t>take competitive actions</a:t>
            </a:r>
            <a:r>
              <a:rPr lang="en-US" sz="1846" dirty="0"/>
              <a:t> or </a:t>
            </a:r>
            <a:r>
              <a:rPr lang="en-US" sz="1846" i="1" dirty="0">
                <a:solidFill>
                  <a:srgbClr val="00B0F0"/>
                </a:solidFill>
              </a:rPr>
              <a:t>respond to actions</a:t>
            </a:r>
            <a:r>
              <a:rPr lang="en-US" sz="1846" dirty="0"/>
              <a:t> taken against it.</a:t>
            </a:r>
          </a:p>
          <a:p>
            <a:pPr lvl="0">
              <a:lnSpc>
                <a:spcPct val="120000"/>
              </a:lnSpc>
              <a:buNone/>
            </a:pPr>
            <a:endParaRPr lang="en-US" sz="462" dirty="0"/>
          </a:p>
          <a:p>
            <a:pPr lvl="0">
              <a:lnSpc>
                <a:spcPct val="120000"/>
              </a:lnSpc>
              <a:buFont typeface="Wingdings" pitchFamily="2" charset="2"/>
              <a:buChar char="§"/>
            </a:pPr>
            <a:r>
              <a:rPr lang="en-US" sz="1846" dirty="0"/>
              <a:t>Explain the competitive dynamics in each of </a:t>
            </a:r>
            <a:r>
              <a:rPr lang="en-US" sz="1846" i="1" dirty="0">
                <a:solidFill>
                  <a:srgbClr val="00B0F0"/>
                </a:solidFill>
              </a:rPr>
              <a:t>slow-cycle</a:t>
            </a:r>
            <a:r>
              <a:rPr lang="en-US" sz="1846" dirty="0"/>
              <a:t>, </a:t>
            </a:r>
            <a:r>
              <a:rPr lang="en-US" sz="1846" i="1" dirty="0">
                <a:solidFill>
                  <a:srgbClr val="00B0F0"/>
                </a:solidFill>
              </a:rPr>
              <a:t>standard-cycle</a:t>
            </a:r>
            <a:r>
              <a:rPr lang="en-US" sz="1846" dirty="0"/>
              <a:t> and </a:t>
            </a:r>
            <a:r>
              <a:rPr lang="en-US" sz="1846" i="1" dirty="0">
                <a:solidFill>
                  <a:srgbClr val="00B0F0"/>
                </a:solidFill>
              </a:rPr>
              <a:t>fast-cycle markets</a:t>
            </a:r>
            <a:r>
              <a:rPr lang="en-US" sz="1846" dirty="0"/>
              <a:t>.</a:t>
            </a:r>
          </a:p>
          <a:p>
            <a:pPr lvl="0">
              <a:lnSpc>
                <a:spcPct val="120000"/>
              </a:lnSpc>
              <a:buNone/>
            </a:pPr>
            <a:endParaRPr lang="en-US" sz="462" dirty="0"/>
          </a:p>
          <a:p>
            <a:pPr>
              <a:lnSpc>
                <a:spcPct val="120000"/>
              </a:lnSpc>
              <a:buFont typeface="Wingdings" pitchFamily="2" charset="2"/>
              <a:buChar char="§"/>
            </a:pPr>
            <a:r>
              <a:rPr lang="en-AU" sz="1846" dirty="0"/>
              <a:t>Regression to the mean.</a:t>
            </a:r>
          </a:p>
          <a:p>
            <a:pPr>
              <a:lnSpc>
                <a:spcPct val="120000"/>
              </a:lnSpc>
              <a:buFont typeface="Wingdings" pitchFamily="2" charset="2"/>
              <a:buChar char="§"/>
            </a:pPr>
            <a:endParaRPr lang="en-AU" sz="462" dirty="0"/>
          </a:p>
          <a:p>
            <a:pPr>
              <a:lnSpc>
                <a:spcPct val="120000"/>
              </a:lnSpc>
              <a:buFont typeface="Wingdings" pitchFamily="2" charset="2"/>
              <a:buChar char="§"/>
            </a:pPr>
            <a:r>
              <a:rPr lang="en-AU" sz="1846" dirty="0"/>
              <a:t>Strategic Vision and Mission.</a:t>
            </a:r>
          </a:p>
          <a:p>
            <a:pPr>
              <a:lnSpc>
                <a:spcPct val="120000"/>
              </a:lnSpc>
              <a:buFont typeface="Wingdings" pitchFamily="2" charset="2"/>
              <a:buChar char="§"/>
            </a:pPr>
            <a:endParaRPr lang="en-AU" sz="462" dirty="0"/>
          </a:p>
          <a:p>
            <a:pPr>
              <a:lnSpc>
                <a:spcPct val="120000"/>
              </a:lnSpc>
              <a:buFont typeface="Wingdings" pitchFamily="2" charset="2"/>
              <a:buChar char="§"/>
            </a:pPr>
            <a:r>
              <a:rPr lang="en-AU" sz="1846" dirty="0"/>
              <a:t>Core Values and Ethics.</a:t>
            </a:r>
          </a:p>
        </p:txBody>
      </p:sp>
      <p:sp>
        <p:nvSpPr>
          <p:cNvPr id="2" name="Title 1"/>
          <p:cNvSpPr>
            <a:spLocks noGrp="1"/>
          </p:cNvSpPr>
          <p:nvPr>
            <p:ph type="ctrTitle"/>
          </p:nvPr>
        </p:nvSpPr>
        <p:spPr/>
        <p:txBody>
          <a:bodyPr/>
          <a:lstStyle/>
          <a:p>
            <a:r>
              <a:rPr lang="en-US" sz="2954" dirty="0"/>
              <a:t>Learning Outcomes</a:t>
            </a:r>
            <a:endParaRPr lang="en-AU" sz="2954" dirty="0"/>
          </a:p>
        </p:txBody>
      </p:sp>
      <p:sp>
        <p:nvSpPr>
          <p:cNvPr id="4" name="Slide Number Placeholder 3"/>
          <p:cNvSpPr>
            <a:spLocks noGrp="1"/>
          </p:cNvSpPr>
          <p:nvPr>
            <p:ph type="sldNum" sz="quarter" idx="4294967295"/>
          </p:nvPr>
        </p:nvSpPr>
        <p:spPr>
          <a:xfrm>
            <a:off x="8698523" y="5794131"/>
            <a:ext cx="445477" cy="246185"/>
          </a:xfrm>
          <a:prstGeom prst="rect">
            <a:avLst/>
          </a:prstGeom>
        </p:spPr>
        <p:txBody>
          <a:bodyPr/>
          <a:lstStyle/>
          <a:p>
            <a:pPr>
              <a:defRPr/>
            </a:pPr>
            <a:fld id="{4C691F90-A655-48BC-9958-98A34208E3F0}" type="slidenum">
              <a:rPr lang="en-US" smtClean="0"/>
              <a:pPr>
                <a:defRPr/>
              </a:pPr>
              <a:t>3</a:t>
            </a:fld>
            <a:endParaRPr lang="en-US"/>
          </a:p>
        </p:txBody>
      </p:sp>
    </p:spTree>
    <p:extLst>
      <p:ext uri="{BB962C8B-B14F-4D97-AF65-F5344CB8AC3E}">
        <p14:creationId xmlns:p14="http://schemas.microsoft.com/office/powerpoint/2010/main" val="1512214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
            </a:pPr>
            <a:endParaRPr lang="en-US" sz="923" dirty="0">
              <a:solidFill>
                <a:srgbClr val="000000"/>
              </a:solidFill>
            </a:endParaRPr>
          </a:p>
          <a:p>
            <a:pPr>
              <a:buFont typeface="Wingdings" panose="05000000000000000000" pitchFamily="2" charset="2"/>
              <a:buChar char="§"/>
            </a:pPr>
            <a:r>
              <a:rPr lang="en-US" sz="1846" dirty="0">
                <a:solidFill>
                  <a:srgbClr val="000000"/>
                </a:solidFill>
              </a:rPr>
              <a:t>The underlying philosophies that </a:t>
            </a:r>
            <a:r>
              <a:rPr lang="en-US" sz="1846" i="1" dirty="0">
                <a:solidFill>
                  <a:srgbClr val="00B0F0"/>
                </a:solidFill>
              </a:rPr>
              <a:t>guide</a:t>
            </a:r>
            <a:r>
              <a:rPr lang="en-US" sz="1846" dirty="0">
                <a:solidFill>
                  <a:srgbClr val="000000"/>
                </a:solidFill>
              </a:rPr>
              <a:t> decisions and behavior in a firm.</a:t>
            </a:r>
          </a:p>
          <a:p>
            <a:pPr marL="0" indent="0">
              <a:buNone/>
            </a:pPr>
            <a:r>
              <a:rPr lang="en-US" sz="1846" dirty="0">
                <a:solidFill>
                  <a:srgbClr val="000000"/>
                </a:solidFill>
              </a:rPr>
              <a:t>     Also called Core Values or Ethics.</a:t>
            </a:r>
          </a:p>
          <a:p>
            <a:pPr lvl="1">
              <a:buFont typeface="Wingdings" panose="05000000000000000000" pitchFamily="2" charset="2"/>
              <a:buChar char="§"/>
            </a:pPr>
            <a:endParaRPr lang="en-US" sz="1846" dirty="0">
              <a:solidFill>
                <a:srgbClr val="000000"/>
              </a:solidFill>
            </a:endParaRPr>
          </a:p>
          <a:p>
            <a:pPr>
              <a:buFont typeface="Wingdings" panose="05000000000000000000" pitchFamily="2" charset="2"/>
              <a:buChar char="§"/>
            </a:pPr>
            <a:r>
              <a:rPr lang="en-US" sz="1846" dirty="0">
                <a:solidFill>
                  <a:srgbClr val="000000"/>
                </a:solidFill>
              </a:rPr>
              <a:t>CEO and other top managers have the most </a:t>
            </a:r>
            <a:r>
              <a:rPr lang="en-US" sz="1846" i="1" dirty="0">
                <a:solidFill>
                  <a:srgbClr val="00B0F0"/>
                </a:solidFill>
              </a:rPr>
              <a:t>influence</a:t>
            </a:r>
            <a:r>
              <a:rPr lang="en-US" sz="1846" dirty="0">
                <a:solidFill>
                  <a:srgbClr val="000000"/>
                </a:solidFill>
              </a:rPr>
              <a:t> on values.</a:t>
            </a:r>
          </a:p>
          <a:p>
            <a:pPr>
              <a:buFont typeface="Wingdings" panose="05000000000000000000" pitchFamily="2" charset="2"/>
              <a:buChar char="§"/>
            </a:pPr>
            <a:endParaRPr lang="en-US" sz="1846" dirty="0">
              <a:solidFill>
                <a:srgbClr val="000000"/>
              </a:solidFill>
            </a:endParaRPr>
          </a:p>
          <a:p>
            <a:pPr>
              <a:buFont typeface="Wingdings" panose="05000000000000000000" pitchFamily="2" charset="2"/>
              <a:buChar char="§"/>
            </a:pPr>
            <a:r>
              <a:rPr lang="en-US" sz="1846" dirty="0">
                <a:solidFill>
                  <a:srgbClr val="000000"/>
                </a:solidFill>
              </a:rPr>
              <a:t>Also a reflection of societal values.</a:t>
            </a:r>
          </a:p>
          <a:p>
            <a:pPr>
              <a:buFont typeface="Wingdings" panose="05000000000000000000" pitchFamily="2" charset="2"/>
              <a:buChar char="§"/>
            </a:pPr>
            <a:endParaRPr lang="en-US" sz="1846" dirty="0">
              <a:solidFill>
                <a:srgbClr val="000000"/>
              </a:solidFill>
            </a:endParaRPr>
          </a:p>
          <a:p>
            <a:pPr>
              <a:buFont typeface="Wingdings" panose="05000000000000000000" pitchFamily="2" charset="2"/>
              <a:buChar char="§"/>
            </a:pPr>
            <a:r>
              <a:rPr lang="en-US" sz="1846" dirty="0">
                <a:solidFill>
                  <a:srgbClr val="000000"/>
                </a:solidFill>
              </a:rPr>
              <a:t>Your own experiences?</a:t>
            </a:r>
          </a:p>
          <a:p>
            <a:pPr marL="0" indent="0">
              <a:buNone/>
            </a:pPr>
            <a:endParaRPr lang="en-US" dirty="0"/>
          </a:p>
        </p:txBody>
      </p:sp>
      <p:sp>
        <p:nvSpPr>
          <p:cNvPr id="6" name="Title 5"/>
          <p:cNvSpPr>
            <a:spLocks noGrp="1"/>
          </p:cNvSpPr>
          <p:nvPr>
            <p:ph type="ctrTitle"/>
          </p:nvPr>
        </p:nvSpPr>
        <p:spPr/>
        <p:txBody>
          <a:bodyPr/>
          <a:lstStyle/>
          <a:p>
            <a:r>
              <a:rPr lang="en-AU" sz="2954" dirty="0"/>
              <a:t>Organisational Values</a:t>
            </a:r>
          </a:p>
        </p:txBody>
      </p:sp>
      <p:sp>
        <p:nvSpPr>
          <p:cNvPr id="2" name="Rectangle 1"/>
          <p:cNvSpPr/>
          <p:nvPr/>
        </p:nvSpPr>
        <p:spPr>
          <a:xfrm>
            <a:off x="4923692" y="5489537"/>
            <a:ext cx="4220308" cy="603883"/>
          </a:xfrm>
          <a:prstGeom prst="rect">
            <a:avLst/>
          </a:prstGeom>
        </p:spPr>
        <p:txBody>
          <a:bodyPr>
            <a:spAutoFit/>
          </a:bodyPr>
          <a:lstStyle/>
          <a:p>
            <a:r>
              <a:rPr lang="en-AU" sz="1662" dirty="0">
                <a:hlinkClick r:id="rId2"/>
              </a:rPr>
              <a:t>http://www.marriott.com.au/culture-and-values/core-values.mi</a:t>
            </a:r>
            <a:r>
              <a:rPr lang="en-AU" sz="1662" dirty="0"/>
              <a:t> </a:t>
            </a:r>
          </a:p>
        </p:txBody>
      </p:sp>
      <p:pic>
        <p:nvPicPr>
          <p:cNvPr id="5" name="Picture 4"/>
          <p:cNvPicPr>
            <a:picLocks noChangeAspect="1"/>
          </p:cNvPicPr>
          <p:nvPr/>
        </p:nvPicPr>
        <p:blipFill>
          <a:blip r:embed="rId3"/>
          <a:stretch>
            <a:fillRect/>
          </a:stretch>
        </p:blipFill>
        <p:spPr>
          <a:xfrm>
            <a:off x="4923693" y="3719988"/>
            <a:ext cx="3805690" cy="1379601"/>
          </a:xfrm>
          <a:prstGeom prst="rect">
            <a:avLst/>
          </a:prstGeom>
        </p:spPr>
      </p:pic>
      <p:pic>
        <p:nvPicPr>
          <p:cNvPr id="1026" name="Picture 2" descr="Marriott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03751" y="3827814"/>
            <a:ext cx="1994068" cy="378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270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1846" dirty="0">
                <a:cs typeface="Arial"/>
              </a:rPr>
              <a:t>Are these core values? Why? Why not?</a:t>
            </a:r>
          </a:p>
          <a:p>
            <a:pPr marL="0" indent="0">
              <a:buNone/>
            </a:pPr>
            <a:endParaRPr lang="en-AU" sz="1846" dirty="0"/>
          </a:p>
        </p:txBody>
      </p:sp>
      <p:sp>
        <p:nvSpPr>
          <p:cNvPr id="4" name="Title 3"/>
          <p:cNvSpPr>
            <a:spLocks noGrp="1"/>
          </p:cNvSpPr>
          <p:nvPr>
            <p:ph type="ctrTitle"/>
          </p:nvPr>
        </p:nvSpPr>
        <p:spPr/>
        <p:txBody>
          <a:bodyPr/>
          <a:lstStyle/>
          <a:p>
            <a:r>
              <a:rPr lang="en-US" sz="2954" dirty="0">
                <a:latin typeface="Arial"/>
              </a:rPr>
              <a:t>Core Values – Tourism Ireland</a:t>
            </a:r>
            <a:endParaRPr lang="en-US" sz="2954" dirty="0"/>
          </a:p>
        </p:txBody>
      </p:sp>
      <p:sp>
        <p:nvSpPr>
          <p:cNvPr id="8" name="Rectangle 7"/>
          <p:cNvSpPr/>
          <p:nvPr/>
        </p:nvSpPr>
        <p:spPr>
          <a:xfrm>
            <a:off x="443170" y="1434933"/>
            <a:ext cx="4483308" cy="5205271"/>
          </a:xfrm>
          <a:prstGeom prst="rect">
            <a:avLst/>
          </a:prstGeom>
        </p:spPr>
        <p:txBody>
          <a:bodyPr wrap="square">
            <a:spAutoFit/>
          </a:bodyPr>
          <a:lstStyle/>
          <a:p>
            <a:r>
              <a:rPr lang="en-US" sz="1846" b="1" dirty="0">
                <a:latin typeface="Arial"/>
                <a:cs typeface="Arial"/>
              </a:rPr>
              <a:t>Ground-up</a:t>
            </a:r>
            <a:r>
              <a:rPr lang="en-US" sz="1846" dirty="0">
                <a:latin typeface="Arial"/>
                <a:cs typeface="Arial"/>
              </a:rPr>
              <a:t> - We want our communication materials to look and feel like they come from the people of Ireland rather than a 'representative body'.</a:t>
            </a:r>
          </a:p>
          <a:p>
            <a:r>
              <a:rPr lang="en-US" sz="1846" b="1" dirty="0">
                <a:latin typeface="Arial"/>
                <a:cs typeface="Arial"/>
              </a:rPr>
              <a:t>Right People - </a:t>
            </a:r>
            <a:r>
              <a:rPr lang="en-US" sz="1846" dirty="0">
                <a:latin typeface="Arial"/>
                <a:cs typeface="Arial"/>
              </a:rPr>
              <a:t>People trust people, let's make sure we always use people who embody the meaning of the characters of Ireland. People who are spontaneous, engaging, fun and 'themselves'.</a:t>
            </a:r>
          </a:p>
          <a:p>
            <a:r>
              <a:rPr lang="en-US" sz="1846" b="1" dirty="0">
                <a:latin typeface="Arial"/>
                <a:cs typeface="Arial"/>
              </a:rPr>
              <a:t>Interaction - </a:t>
            </a:r>
            <a:r>
              <a:rPr lang="en-US" sz="1846" dirty="0">
                <a:latin typeface="Arial"/>
                <a:cs typeface="Arial"/>
              </a:rPr>
              <a:t>Move from transactions to interactions. We're not distributing brochures, we're selling experiences in an engaging way.</a:t>
            </a:r>
          </a:p>
          <a:p>
            <a:r>
              <a:rPr lang="en-US" sz="1846" b="1" dirty="0">
                <a:latin typeface="Arial"/>
                <a:cs typeface="Arial"/>
              </a:rPr>
              <a:t>More Senses - </a:t>
            </a:r>
            <a:r>
              <a:rPr lang="en-US" sz="1846" dirty="0">
                <a:latin typeface="Arial"/>
                <a:cs typeface="Arial"/>
              </a:rPr>
              <a:t>Everything we do should appeal to several of the senses.</a:t>
            </a:r>
          </a:p>
          <a:p>
            <a:r>
              <a:rPr lang="en-US" sz="1846" b="1" dirty="0">
                <a:latin typeface="Arial"/>
                <a:cs typeface="Arial"/>
              </a:rPr>
              <a:t>Surprising - </a:t>
            </a:r>
            <a:r>
              <a:rPr lang="en-US" sz="1846" dirty="0">
                <a:latin typeface="Arial"/>
                <a:cs typeface="Arial"/>
              </a:rPr>
              <a:t>Always ask: 'What's surprising to consumers about this?' Add some character to what you’re doing.</a:t>
            </a:r>
          </a:p>
        </p:txBody>
      </p:sp>
      <p:pic>
        <p:nvPicPr>
          <p:cNvPr id="5" name="Picture 4"/>
          <p:cNvPicPr>
            <a:picLocks noChangeAspect="1"/>
          </p:cNvPicPr>
          <p:nvPr/>
        </p:nvPicPr>
        <p:blipFill>
          <a:blip r:embed="rId2"/>
          <a:stretch>
            <a:fillRect/>
          </a:stretch>
        </p:blipFill>
        <p:spPr>
          <a:xfrm>
            <a:off x="5065520" y="2664876"/>
            <a:ext cx="3879863" cy="2172724"/>
          </a:xfrm>
          <a:prstGeom prst="rect">
            <a:avLst/>
          </a:prstGeom>
        </p:spPr>
      </p:pic>
      <p:pic>
        <p:nvPicPr>
          <p:cNvPr id="6" name="Picture 5"/>
          <p:cNvPicPr>
            <a:picLocks noChangeAspect="1"/>
          </p:cNvPicPr>
          <p:nvPr/>
        </p:nvPicPr>
        <p:blipFill>
          <a:blip r:embed="rId3"/>
          <a:stretch>
            <a:fillRect/>
          </a:stretch>
        </p:blipFill>
        <p:spPr>
          <a:xfrm>
            <a:off x="5500032" y="1434932"/>
            <a:ext cx="3010839" cy="658084"/>
          </a:xfrm>
          <a:prstGeom prst="rect">
            <a:avLst/>
          </a:prstGeom>
        </p:spPr>
      </p:pic>
      <p:sp>
        <p:nvSpPr>
          <p:cNvPr id="7" name="Rectangle 6"/>
          <p:cNvSpPr/>
          <p:nvPr/>
        </p:nvSpPr>
        <p:spPr>
          <a:xfrm>
            <a:off x="5004387" y="5412579"/>
            <a:ext cx="4141968" cy="348109"/>
          </a:xfrm>
          <a:prstGeom prst="rect">
            <a:avLst/>
          </a:prstGeom>
        </p:spPr>
        <p:txBody>
          <a:bodyPr wrap="none">
            <a:spAutoFit/>
          </a:bodyPr>
          <a:lstStyle/>
          <a:p>
            <a:r>
              <a:rPr lang="en-AU" sz="1662" dirty="0">
                <a:hlinkClick r:id="rId4"/>
              </a:rPr>
              <a:t>https://www.tourismireland.com/About-Us</a:t>
            </a:r>
            <a:r>
              <a:rPr lang="en-AU" sz="1662" dirty="0"/>
              <a:t> </a:t>
            </a:r>
          </a:p>
        </p:txBody>
      </p:sp>
    </p:spTree>
    <p:extLst>
      <p:ext uri="{BB962C8B-B14F-4D97-AF65-F5344CB8AC3E}">
        <p14:creationId xmlns:p14="http://schemas.microsoft.com/office/powerpoint/2010/main" val="1952764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
            </a:pPr>
            <a:endParaRPr lang="en-US" sz="923" dirty="0">
              <a:latin typeface="Arial"/>
              <a:cs typeface="Arial"/>
            </a:endParaRPr>
          </a:p>
          <a:p>
            <a:pPr>
              <a:buFont typeface="Wingdings" panose="05000000000000000000" pitchFamily="2" charset="2"/>
              <a:buChar char="§"/>
            </a:pPr>
            <a:r>
              <a:rPr lang="en-US" sz="1846" dirty="0">
                <a:latin typeface="Arial"/>
                <a:cs typeface="Arial"/>
              </a:rPr>
              <a:t>Economic Responsibilities.</a:t>
            </a:r>
          </a:p>
          <a:p>
            <a:pPr>
              <a:buFont typeface="Wingdings" panose="05000000000000000000" pitchFamily="2" charset="2"/>
              <a:buChar char="§"/>
            </a:pPr>
            <a:endParaRPr lang="en-US" sz="1846" dirty="0">
              <a:latin typeface="Arial"/>
              <a:cs typeface="Arial"/>
            </a:endParaRPr>
          </a:p>
          <a:p>
            <a:pPr>
              <a:buFont typeface="Wingdings" panose="05000000000000000000" pitchFamily="2" charset="2"/>
              <a:buChar char="§"/>
            </a:pPr>
            <a:r>
              <a:rPr lang="en-US" sz="1846" dirty="0">
                <a:latin typeface="Arial"/>
                <a:cs typeface="Arial"/>
              </a:rPr>
              <a:t>Legal Responsibilities.</a:t>
            </a:r>
          </a:p>
          <a:p>
            <a:pPr>
              <a:buFont typeface="Wingdings" panose="05000000000000000000" pitchFamily="2" charset="2"/>
              <a:buChar char="§"/>
            </a:pPr>
            <a:endParaRPr lang="en-US" sz="1846" dirty="0">
              <a:latin typeface="Arial"/>
              <a:cs typeface="Arial"/>
            </a:endParaRPr>
          </a:p>
          <a:p>
            <a:pPr>
              <a:buFont typeface="Wingdings" panose="05000000000000000000" pitchFamily="2" charset="2"/>
              <a:buChar char="§"/>
            </a:pPr>
            <a:r>
              <a:rPr lang="en-US" sz="1846" dirty="0">
                <a:latin typeface="Arial"/>
                <a:cs typeface="Arial"/>
              </a:rPr>
              <a:t>Moral Obligations.</a:t>
            </a:r>
          </a:p>
          <a:p>
            <a:pPr>
              <a:buFont typeface="Wingdings" panose="05000000000000000000" pitchFamily="2" charset="2"/>
              <a:buChar char="§"/>
            </a:pPr>
            <a:endParaRPr lang="en-US" sz="1846" dirty="0">
              <a:latin typeface="Arial"/>
              <a:cs typeface="Arial"/>
            </a:endParaRPr>
          </a:p>
          <a:p>
            <a:pPr>
              <a:buFont typeface="Wingdings" panose="05000000000000000000" pitchFamily="2" charset="2"/>
              <a:buChar char="§"/>
            </a:pPr>
            <a:r>
              <a:rPr lang="en-US" sz="1846" dirty="0">
                <a:latin typeface="Arial"/>
                <a:cs typeface="Arial"/>
              </a:rPr>
              <a:t>Discretionary Responsibilities.</a:t>
            </a:r>
          </a:p>
          <a:p>
            <a:endParaRPr lang="en-US" sz="1292" dirty="0"/>
          </a:p>
          <a:p>
            <a:endParaRPr lang="en-US" sz="1292" dirty="0"/>
          </a:p>
        </p:txBody>
      </p:sp>
      <p:sp>
        <p:nvSpPr>
          <p:cNvPr id="4" name="Title 3"/>
          <p:cNvSpPr>
            <a:spLocks noGrp="1"/>
          </p:cNvSpPr>
          <p:nvPr>
            <p:ph type="ctrTitle"/>
          </p:nvPr>
        </p:nvSpPr>
        <p:spPr/>
        <p:txBody>
          <a:bodyPr/>
          <a:lstStyle/>
          <a:p>
            <a:r>
              <a:rPr lang="en-US" sz="2954" dirty="0">
                <a:latin typeface="Arial"/>
              </a:rPr>
              <a:t>Social Responsibility</a:t>
            </a:r>
            <a:endParaRPr lang="en-US" sz="2954" dirty="0">
              <a:latin typeface="Arial"/>
              <a:cs typeface="Arial"/>
            </a:endParaRPr>
          </a:p>
        </p:txBody>
      </p:sp>
    </p:spTree>
    <p:extLst>
      <p:ext uri="{BB962C8B-B14F-4D97-AF65-F5344CB8AC3E}">
        <p14:creationId xmlns:p14="http://schemas.microsoft.com/office/powerpoint/2010/main" val="3550485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normAutofit lnSpcReduction="10000"/>
          </a:bodyPr>
          <a:lstStyle/>
          <a:p>
            <a:pPr>
              <a:buFont typeface="Wingdings" panose="05000000000000000000" pitchFamily="2" charset="2"/>
              <a:buChar char="§"/>
            </a:pPr>
            <a:endParaRPr lang="en-US" sz="923" dirty="0"/>
          </a:p>
          <a:p>
            <a:pPr>
              <a:buFont typeface="Wingdings" panose="05000000000000000000" pitchFamily="2" charset="2"/>
              <a:buChar char="§"/>
            </a:pPr>
            <a:r>
              <a:rPr lang="en-US" sz="1846" dirty="0"/>
              <a:t>Joins ethical and strategic thinking.</a:t>
            </a:r>
          </a:p>
          <a:p>
            <a:pPr>
              <a:buFont typeface="Wingdings" panose="05000000000000000000" pitchFamily="2" charset="2"/>
              <a:buChar char="§"/>
            </a:pPr>
            <a:endParaRPr lang="en-US" sz="923" dirty="0"/>
          </a:p>
          <a:p>
            <a:pPr>
              <a:buFont typeface="Wingdings" panose="05000000000000000000" pitchFamily="2" charset="2"/>
              <a:buChar char="§"/>
            </a:pPr>
            <a:r>
              <a:rPr lang="en-US" sz="1846" dirty="0"/>
              <a:t>Best possible reason for the actions it takes.</a:t>
            </a:r>
          </a:p>
          <a:p>
            <a:pPr>
              <a:buFont typeface="Wingdings" panose="05000000000000000000" pitchFamily="2" charset="2"/>
              <a:buChar char="§"/>
            </a:pPr>
            <a:endParaRPr lang="en-US" sz="923" dirty="0"/>
          </a:p>
          <a:p>
            <a:pPr>
              <a:buFont typeface="Wingdings" panose="05000000000000000000" pitchFamily="2" charset="2"/>
              <a:buChar char="§"/>
            </a:pPr>
            <a:r>
              <a:rPr lang="en-US" sz="1846" dirty="0"/>
              <a:t>Focused on which stakeholder needs are given priority.</a:t>
            </a:r>
          </a:p>
          <a:p>
            <a:pPr>
              <a:buFont typeface="Wingdings" panose="05000000000000000000" pitchFamily="2" charset="2"/>
              <a:buChar char="§"/>
            </a:pPr>
            <a:endParaRPr lang="en-US" sz="923" dirty="0"/>
          </a:p>
          <a:p>
            <a:pPr>
              <a:buFont typeface="Wingdings" panose="05000000000000000000" pitchFamily="2" charset="2"/>
              <a:buChar char="§"/>
            </a:pPr>
            <a:r>
              <a:rPr lang="en-US" sz="1846" dirty="0"/>
              <a:t>Mission statements often provide clues regarding the enterprise strategy of a firm – </a:t>
            </a:r>
          </a:p>
          <a:p>
            <a:pPr marL="0" indent="0">
              <a:buNone/>
            </a:pPr>
            <a:endParaRPr lang="en-US" sz="923" dirty="0"/>
          </a:p>
          <a:p>
            <a:pPr marL="422041" lvl="1" indent="0">
              <a:buNone/>
            </a:pPr>
            <a:r>
              <a:rPr lang="en-US" sz="1846" dirty="0"/>
              <a:t>“We focus on satisfying customer needs.”</a:t>
            </a:r>
          </a:p>
          <a:p>
            <a:pPr marL="422041" lvl="1" indent="0">
              <a:buNone/>
            </a:pPr>
            <a:endParaRPr lang="en-US" sz="462" dirty="0"/>
          </a:p>
          <a:p>
            <a:pPr marL="422041" lvl="1" indent="0">
              <a:buNone/>
            </a:pPr>
            <a:r>
              <a:rPr lang="en-US" sz="1846" dirty="0"/>
              <a:t>“Our goal is to provide a satisfying work environment in which our  employees can grow and develop.”</a:t>
            </a:r>
          </a:p>
          <a:p>
            <a:pPr marL="422041" lvl="1" indent="0">
              <a:buNone/>
            </a:pPr>
            <a:endParaRPr lang="en-US" sz="462" dirty="0"/>
          </a:p>
          <a:p>
            <a:pPr marL="422041" lvl="1" indent="0">
              <a:buNone/>
            </a:pPr>
            <a:r>
              <a:rPr lang="en-US" sz="1846" dirty="0"/>
              <a:t>“Our primary purpose is to maximize shareholder returns.”</a:t>
            </a:r>
          </a:p>
          <a:p>
            <a:pPr marL="422041" lvl="1" indent="0">
              <a:buNone/>
            </a:pPr>
            <a:endParaRPr lang="en-US" sz="462" dirty="0"/>
          </a:p>
          <a:p>
            <a:pPr marL="422041" lvl="1" indent="0">
              <a:buNone/>
            </a:pPr>
            <a:r>
              <a:rPr lang="en-US" sz="1846" dirty="0"/>
              <a:t>“We focus on giving back to the communities in which we operate.”</a:t>
            </a:r>
          </a:p>
          <a:p>
            <a:endParaRPr lang="en-US" sz="1477" dirty="0"/>
          </a:p>
          <a:p>
            <a:pPr marL="0" indent="0">
              <a:buNone/>
            </a:pPr>
            <a:endParaRPr lang="en-US" sz="1477" dirty="0"/>
          </a:p>
        </p:txBody>
      </p:sp>
      <p:sp>
        <p:nvSpPr>
          <p:cNvPr id="2" name="Title 1"/>
          <p:cNvSpPr>
            <a:spLocks noGrp="1"/>
          </p:cNvSpPr>
          <p:nvPr>
            <p:ph type="ctrTitle"/>
          </p:nvPr>
        </p:nvSpPr>
        <p:spPr/>
        <p:txBody>
          <a:bodyPr/>
          <a:lstStyle/>
          <a:p>
            <a:r>
              <a:rPr lang="en-US" sz="2954" dirty="0"/>
              <a:t>Enterprise Strategy</a:t>
            </a:r>
          </a:p>
        </p:txBody>
      </p:sp>
    </p:spTree>
    <p:extLst>
      <p:ext uri="{BB962C8B-B14F-4D97-AF65-F5344CB8AC3E}">
        <p14:creationId xmlns:p14="http://schemas.microsoft.com/office/powerpoint/2010/main" val="2194945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
            </a:pPr>
            <a:endParaRPr lang="en-US" sz="923" dirty="0">
              <a:latin typeface="Arial"/>
              <a:cs typeface="Arial"/>
            </a:endParaRPr>
          </a:p>
          <a:p>
            <a:pPr>
              <a:buFont typeface="Wingdings" panose="05000000000000000000" pitchFamily="2" charset="2"/>
              <a:buChar char="§"/>
            </a:pPr>
            <a:r>
              <a:rPr lang="en-US" sz="1846" dirty="0">
                <a:latin typeface="Arial"/>
                <a:cs typeface="Arial"/>
              </a:rPr>
              <a:t>Communicate the </a:t>
            </a:r>
            <a:r>
              <a:rPr lang="en-US" sz="1846" i="1" dirty="0">
                <a:solidFill>
                  <a:srgbClr val="00B0F0"/>
                </a:solidFill>
                <a:latin typeface="Arial"/>
                <a:cs typeface="Arial"/>
              </a:rPr>
              <a:t>values</a:t>
            </a:r>
            <a:r>
              <a:rPr lang="en-US" sz="1846" dirty="0">
                <a:latin typeface="Arial"/>
                <a:cs typeface="Arial"/>
              </a:rPr>
              <a:t> of the corporation to employees and other stakeholders.</a:t>
            </a:r>
          </a:p>
          <a:p>
            <a:pPr>
              <a:buFont typeface="Wingdings" panose="05000000000000000000" pitchFamily="2" charset="2"/>
              <a:buChar char="§"/>
            </a:pPr>
            <a:endParaRPr lang="en-US" sz="923" dirty="0">
              <a:latin typeface="Arial"/>
              <a:cs typeface="Arial"/>
            </a:endParaRPr>
          </a:p>
          <a:p>
            <a:pPr>
              <a:buFont typeface="Wingdings" panose="05000000000000000000" pitchFamily="2" charset="2"/>
              <a:buChar char="§"/>
            </a:pPr>
            <a:r>
              <a:rPr lang="en-US" sz="1846" dirty="0">
                <a:latin typeface="Arial"/>
                <a:cs typeface="Arial"/>
              </a:rPr>
              <a:t>Ethics systems are sometimes established to </a:t>
            </a:r>
            <a:r>
              <a:rPr lang="en-US" sz="1846" i="1" dirty="0">
                <a:solidFill>
                  <a:srgbClr val="00B0F0"/>
                </a:solidFill>
                <a:latin typeface="Arial"/>
                <a:cs typeface="Arial"/>
              </a:rPr>
              <a:t>ensure</a:t>
            </a:r>
            <a:r>
              <a:rPr lang="en-US" sz="1846" dirty="0">
                <a:latin typeface="Arial"/>
                <a:cs typeface="Arial"/>
              </a:rPr>
              <a:t> compliance.</a:t>
            </a:r>
          </a:p>
          <a:p>
            <a:pPr>
              <a:buFont typeface="Wingdings" panose="05000000000000000000" pitchFamily="2" charset="2"/>
              <a:buChar char="§"/>
            </a:pPr>
            <a:endParaRPr lang="en-US" sz="923" dirty="0">
              <a:latin typeface="Arial"/>
              <a:cs typeface="Arial"/>
            </a:endParaRPr>
          </a:p>
          <a:p>
            <a:pPr>
              <a:buFont typeface="Wingdings" panose="05000000000000000000" pitchFamily="2" charset="2"/>
              <a:buChar char="§"/>
            </a:pPr>
            <a:r>
              <a:rPr lang="en-US" sz="1846" dirty="0">
                <a:latin typeface="Arial"/>
                <a:cs typeface="Arial"/>
              </a:rPr>
              <a:t>Formal systems may not be enough to ensure ethical behavior. </a:t>
            </a:r>
          </a:p>
          <a:p>
            <a:pPr marL="0" indent="0">
              <a:buNone/>
            </a:pPr>
            <a:r>
              <a:rPr lang="en-US" sz="1846" dirty="0">
                <a:latin typeface="Arial"/>
                <a:cs typeface="Arial"/>
              </a:rPr>
              <a:t>     Often people do not </a:t>
            </a:r>
            <a:r>
              <a:rPr lang="en-US" sz="1846" dirty="0" err="1">
                <a:latin typeface="Arial"/>
                <a:cs typeface="Arial"/>
              </a:rPr>
              <a:t>personalise</a:t>
            </a:r>
            <a:r>
              <a:rPr lang="en-US" sz="1846" dirty="0">
                <a:latin typeface="Arial"/>
                <a:cs typeface="Arial"/>
              </a:rPr>
              <a:t> ethical behavior.</a:t>
            </a:r>
          </a:p>
          <a:p>
            <a:pPr>
              <a:buFont typeface="Wingdings" panose="05000000000000000000" pitchFamily="2" charset="2"/>
              <a:buChar char="§"/>
            </a:pPr>
            <a:endParaRPr lang="en-US" sz="923" dirty="0">
              <a:latin typeface="Arial"/>
              <a:cs typeface="Arial"/>
            </a:endParaRPr>
          </a:p>
          <a:p>
            <a:pPr>
              <a:buFont typeface="Wingdings" panose="05000000000000000000" pitchFamily="2" charset="2"/>
              <a:buChar char="§"/>
            </a:pPr>
            <a:r>
              <a:rPr lang="en-US" sz="1846" dirty="0">
                <a:latin typeface="Arial"/>
                <a:cs typeface="Arial"/>
              </a:rPr>
              <a:t>Ethical issues are even more difficult for firms working in more than </a:t>
            </a:r>
          </a:p>
          <a:p>
            <a:pPr marL="0" indent="0">
              <a:buNone/>
            </a:pPr>
            <a:r>
              <a:rPr lang="en-US" sz="1846" dirty="0">
                <a:latin typeface="Arial"/>
                <a:cs typeface="Arial"/>
              </a:rPr>
              <a:t>     one country.</a:t>
            </a:r>
          </a:p>
          <a:p>
            <a:endParaRPr lang="en-US" sz="1662" dirty="0">
              <a:solidFill>
                <a:srgbClr val="4F81BD"/>
              </a:solidFill>
              <a:latin typeface="Arial"/>
              <a:cs typeface="Arial"/>
            </a:endParaRPr>
          </a:p>
        </p:txBody>
      </p:sp>
      <p:sp>
        <p:nvSpPr>
          <p:cNvPr id="11" name="Title 10"/>
          <p:cNvSpPr>
            <a:spLocks noGrp="1"/>
          </p:cNvSpPr>
          <p:nvPr>
            <p:ph type="ctrTitle"/>
          </p:nvPr>
        </p:nvSpPr>
        <p:spPr/>
        <p:txBody>
          <a:bodyPr/>
          <a:lstStyle/>
          <a:p>
            <a:r>
              <a:rPr lang="en-AU" sz="2954" dirty="0"/>
              <a:t>Code of Ethics</a:t>
            </a:r>
          </a:p>
        </p:txBody>
      </p:sp>
      <p:sp>
        <p:nvSpPr>
          <p:cNvPr id="4" name="Rectangle 3"/>
          <p:cNvSpPr/>
          <p:nvPr/>
        </p:nvSpPr>
        <p:spPr>
          <a:xfrm>
            <a:off x="4572000" y="4787782"/>
            <a:ext cx="3755025" cy="859659"/>
          </a:xfrm>
          <a:prstGeom prst="rect">
            <a:avLst/>
          </a:prstGeom>
        </p:spPr>
        <p:txBody>
          <a:bodyPr wrap="square">
            <a:spAutoFit/>
          </a:bodyPr>
          <a:lstStyle/>
          <a:p>
            <a:r>
              <a:rPr lang="en-AU" sz="1662" dirty="0">
                <a:hlinkClick r:id="rId2"/>
              </a:rPr>
              <a:t>http://www.theverge.com/2015/10/3/9445453/google-dont-be-evil-replaced-in-alphabet</a:t>
            </a:r>
            <a:r>
              <a:rPr lang="en-AU" sz="1662" dirty="0"/>
              <a:t> </a:t>
            </a:r>
          </a:p>
        </p:txBody>
      </p:sp>
      <p:pic>
        <p:nvPicPr>
          <p:cNvPr id="6" name="Picture 5"/>
          <p:cNvPicPr>
            <a:picLocks noChangeAspect="1"/>
          </p:cNvPicPr>
          <p:nvPr/>
        </p:nvPicPr>
        <p:blipFill>
          <a:blip r:embed="rId3"/>
          <a:stretch>
            <a:fillRect/>
          </a:stretch>
        </p:blipFill>
        <p:spPr>
          <a:xfrm>
            <a:off x="849741" y="4299443"/>
            <a:ext cx="3057570" cy="2039721"/>
          </a:xfrm>
          <a:prstGeom prst="rect">
            <a:avLst/>
          </a:prstGeom>
        </p:spPr>
      </p:pic>
    </p:spTree>
    <p:extLst>
      <p:ext uri="{BB962C8B-B14F-4D97-AF65-F5344CB8AC3E}">
        <p14:creationId xmlns:p14="http://schemas.microsoft.com/office/powerpoint/2010/main" val="3917300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6"/>
            <a:ext cx="8229600" cy="5683354"/>
          </a:xfrm>
        </p:spPr>
        <p:txBody>
          <a:bodyPr>
            <a:normAutofit/>
          </a:bodyPr>
          <a:lstStyle/>
          <a:p>
            <a:pPr>
              <a:buFont typeface="Wingdings" panose="05000000000000000000" pitchFamily="2" charset="2"/>
              <a:buChar char="§"/>
            </a:pPr>
            <a:r>
              <a:rPr lang="en-US" sz="1600" dirty="0"/>
              <a:t>Economic Theory</a:t>
            </a:r>
          </a:p>
          <a:p>
            <a:pPr marL="0" indent="0">
              <a:buNone/>
            </a:pPr>
            <a:r>
              <a:rPr lang="en-US" sz="1600" dirty="0"/>
              <a:t>     The purpose of firms</a:t>
            </a:r>
          </a:p>
          <a:p>
            <a:pPr marL="0" indent="0">
              <a:buNone/>
            </a:pPr>
            <a:r>
              <a:rPr lang="en-US" sz="1600" dirty="0"/>
              <a:t>     is to </a:t>
            </a:r>
            <a:r>
              <a:rPr lang="en-AU" sz="1600" dirty="0"/>
              <a:t>maximise</a:t>
            </a:r>
            <a:r>
              <a:rPr lang="en-US" sz="1600" dirty="0"/>
              <a:t> profits.</a:t>
            </a:r>
          </a:p>
          <a:p>
            <a:pPr marL="0" indent="0">
              <a:buNone/>
            </a:pPr>
            <a:endParaRPr lang="en-US" sz="500" dirty="0"/>
          </a:p>
          <a:p>
            <a:pPr>
              <a:buFont typeface="Wingdings" panose="05000000000000000000" pitchFamily="2" charset="2"/>
              <a:buChar char="§"/>
            </a:pPr>
            <a:r>
              <a:rPr lang="en-US" sz="1600" dirty="0"/>
              <a:t>Legal Theory</a:t>
            </a:r>
          </a:p>
          <a:p>
            <a:pPr marL="0" indent="0">
              <a:buNone/>
            </a:pPr>
            <a:r>
              <a:rPr lang="en-US" sz="1600" dirty="0"/>
              <a:t>     Compliance with laws</a:t>
            </a:r>
          </a:p>
          <a:p>
            <a:pPr marL="0" indent="0">
              <a:buNone/>
            </a:pPr>
            <a:r>
              <a:rPr lang="en-US" sz="1600" dirty="0"/>
              <a:t>     ensures ethical behavior.</a:t>
            </a:r>
          </a:p>
          <a:p>
            <a:pPr marL="0" indent="0">
              <a:buNone/>
            </a:pPr>
            <a:endParaRPr lang="en-US" sz="500" dirty="0"/>
          </a:p>
          <a:p>
            <a:pPr>
              <a:buFont typeface="Wingdings" panose="05000000000000000000" pitchFamily="2" charset="2"/>
              <a:buChar char="§"/>
            </a:pPr>
            <a:r>
              <a:rPr lang="en-US" sz="1600" dirty="0"/>
              <a:t>Religious Theory</a:t>
            </a:r>
          </a:p>
          <a:p>
            <a:pPr marL="0" indent="0">
              <a:buNone/>
            </a:pPr>
            <a:r>
              <a:rPr lang="en-US" sz="1600" dirty="0"/>
              <a:t>     Everyone should act in accordance </a:t>
            </a:r>
          </a:p>
          <a:p>
            <a:pPr marL="0" indent="0">
              <a:buNone/>
            </a:pPr>
            <a:r>
              <a:rPr lang="en-US" sz="1600" dirty="0"/>
              <a:t>     with religious teachings.</a:t>
            </a:r>
          </a:p>
          <a:p>
            <a:pPr marL="0" indent="0">
              <a:buNone/>
            </a:pPr>
            <a:endParaRPr lang="en-US" sz="500" dirty="0"/>
          </a:p>
          <a:p>
            <a:pPr>
              <a:buFont typeface="Wingdings" panose="05000000000000000000" pitchFamily="2" charset="2"/>
              <a:buChar char="§"/>
            </a:pPr>
            <a:r>
              <a:rPr lang="en-US" sz="1600" dirty="0"/>
              <a:t>Utilitarian Theory</a:t>
            </a:r>
          </a:p>
          <a:p>
            <a:pPr marL="0" indent="0">
              <a:buNone/>
            </a:pPr>
            <a:r>
              <a:rPr lang="en-US" sz="1600" dirty="0"/>
              <a:t>     Focus on outcomes from decisions.</a:t>
            </a:r>
          </a:p>
          <a:p>
            <a:pPr marL="0" indent="0">
              <a:buNone/>
            </a:pPr>
            <a:r>
              <a:rPr lang="en-US" sz="1600" dirty="0"/>
              <a:t>     The greatest good for the greatest number. </a:t>
            </a:r>
          </a:p>
          <a:p>
            <a:pPr marL="0" indent="0">
              <a:buNone/>
            </a:pPr>
            <a:endParaRPr lang="en-US" sz="500" dirty="0"/>
          </a:p>
          <a:p>
            <a:pPr>
              <a:buFont typeface="Wingdings" panose="05000000000000000000" pitchFamily="2" charset="2"/>
              <a:buChar char="§"/>
            </a:pPr>
            <a:r>
              <a:rPr lang="en-US" sz="1600" dirty="0"/>
              <a:t>Universalist Theory</a:t>
            </a:r>
          </a:p>
          <a:p>
            <a:pPr marL="0" indent="0">
              <a:buNone/>
            </a:pPr>
            <a:r>
              <a:rPr lang="en-US" sz="1600" dirty="0"/>
              <a:t>     Focus on the intent of the decision. “Would I be willing for everyone else</a:t>
            </a:r>
          </a:p>
          <a:p>
            <a:pPr marL="0" indent="0">
              <a:buNone/>
            </a:pPr>
            <a:r>
              <a:rPr lang="en-US" sz="1600" dirty="0"/>
              <a:t>     in the world to make the same decision?”</a:t>
            </a:r>
          </a:p>
          <a:p>
            <a:pPr marL="0" indent="0">
              <a:buNone/>
            </a:pPr>
            <a:endParaRPr lang="en-US" sz="1600" dirty="0"/>
          </a:p>
        </p:txBody>
      </p:sp>
      <p:sp>
        <p:nvSpPr>
          <p:cNvPr id="4" name="Title 3"/>
          <p:cNvSpPr>
            <a:spLocks noGrp="1"/>
          </p:cNvSpPr>
          <p:nvPr>
            <p:ph type="ctrTitle"/>
          </p:nvPr>
        </p:nvSpPr>
        <p:spPr/>
        <p:txBody>
          <a:bodyPr/>
          <a:lstStyle/>
          <a:p>
            <a:r>
              <a:rPr lang="en-US" sz="2954" dirty="0"/>
              <a:t>Five Ethical Frameworks</a:t>
            </a:r>
          </a:p>
        </p:txBody>
      </p:sp>
      <p:pic>
        <p:nvPicPr>
          <p:cNvPr id="2" name="Picture 1"/>
          <p:cNvPicPr>
            <a:picLocks noChangeAspect="1"/>
          </p:cNvPicPr>
          <p:nvPr/>
        </p:nvPicPr>
        <p:blipFill>
          <a:blip r:embed="rId2"/>
          <a:stretch>
            <a:fillRect/>
          </a:stretch>
        </p:blipFill>
        <p:spPr>
          <a:xfrm>
            <a:off x="4904345" y="1634142"/>
            <a:ext cx="3861582" cy="2703108"/>
          </a:xfrm>
          <a:prstGeom prst="rect">
            <a:avLst/>
          </a:prstGeom>
        </p:spPr>
      </p:pic>
    </p:spTree>
    <p:extLst>
      <p:ext uri="{BB962C8B-B14F-4D97-AF65-F5344CB8AC3E}">
        <p14:creationId xmlns:p14="http://schemas.microsoft.com/office/powerpoint/2010/main" val="2133432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2954" dirty="0">
                <a:latin typeface="Arial"/>
                <a:cs typeface="Arial"/>
              </a:rPr>
              <a:t>Ethical Considerations</a:t>
            </a:r>
          </a:p>
        </p:txBody>
      </p:sp>
      <p:sp>
        <p:nvSpPr>
          <p:cNvPr id="7" name="Rectangle 6"/>
          <p:cNvSpPr/>
          <p:nvPr/>
        </p:nvSpPr>
        <p:spPr>
          <a:xfrm>
            <a:off x="441144" y="1169057"/>
            <a:ext cx="5510647" cy="5063246"/>
          </a:xfrm>
          <a:prstGeom prst="rect">
            <a:avLst/>
          </a:prstGeom>
        </p:spPr>
        <p:txBody>
          <a:bodyPr wrap="square">
            <a:spAutoFit/>
          </a:bodyPr>
          <a:lstStyle/>
          <a:p>
            <a:r>
              <a:rPr lang="en-US" sz="1846" dirty="0">
                <a:latin typeface="Arial"/>
                <a:cs typeface="Arial"/>
              </a:rPr>
              <a:t>Due to a decrease in demand for its services a firm is about to lose money. Managers are considering laying off 10 percent of their workforce. This would be the first layoff in company history. Employees are not </a:t>
            </a:r>
            <a:r>
              <a:rPr lang="en-AU" sz="1846" dirty="0">
                <a:latin typeface="Arial"/>
                <a:cs typeface="Arial"/>
              </a:rPr>
              <a:t>organised</a:t>
            </a:r>
            <a:r>
              <a:rPr lang="en-US" sz="1846" dirty="0">
                <a:latin typeface="Arial"/>
                <a:cs typeface="Arial"/>
              </a:rPr>
              <a:t> into a union. The decrease in demand for services is expected to last into the foreseeable future; however, there may be other options for cutting costs. </a:t>
            </a:r>
          </a:p>
          <a:p>
            <a:endParaRPr lang="en-US" sz="1846" dirty="0">
              <a:latin typeface="Arial"/>
              <a:cs typeface="Arial"/>
            </a:endParaRPr>
          </a:p>
          <a:p>
            <a:r>
              <a:rPr lang="en-US" sz="1846" dirty="0">
                <a:latin typeface="Arial"/>
                <a:cs typeface="Arial"/>
              </a:rPr>
              <a:t>What are the major issues to consider with regard to this problem from the perspective of each of the five frames of reference?</a:t>
            </a:r>
          </a:p>
          <a:p>
            <a:endParaRPr lang="en-US" sz="923" dirty="0">
              <a:latin typeface="Arial"/>
              <a:cs typeface="Arial"/>
            </a:endParaRPr>
          </a:p>
          <a:p>
            <a:pPr marL="316531" indent="-316531">
              <a:buFont typeface="+mj-lt"/>
              <a:buAutoNum type="arabicPeriod"/>
            </a:pPr>
            <a:r>
              <a:rPr lang="en-US" sz="1846" dirty="0">
                <a:latin typeface="Arial"/>
                <a:cs typeface="Arial"/>
              </a:rPr>
              <a:t>Economic theory.</a:t>
            </a:r>
          </a:p>
          <a:p>
            <a:pPr marL="316531" indent="-316531">
              <a:buFont typeface="+mj-lt"/>
              <a:buAutoNum type="arabicPeriod"/>
            </a:pPr>
            <a:r>
              <a:rPr lang="en-US" sz="1846" dirty="0">
                <a:latin typeface="Arial"/>
                <a:cs typeface="Arial"/>
              </a:rPr>
              <a:t>Legal theory.</a:t>
            </a:r>
          </a:p>
          <a:p>
            <a:pPr marL="316531" indent="-316531">
              <a:buFont typeface="+mj-lt"/>
              <a:buAutoNum type="arabicPeriod"/>
            </a:pPr>
            <a:r>
              <a:rPr lang="en-US" sz="1846" dirty="0">
                <a:latin typeface="Arial"/>
                <a:cs typeface="Arial"/>
              </a:rPr>
              <a:t>Religion.</a:t>
            </a:r>
          </a:p>
          <a:p>
            <a:pPr marL="316531" indent="-316531">
              <a:buFont typeface="+mj-lt"/>
              <a:buAutoNum type="arabicPeriod"/>
            </a:pPr>
            <a:r>
              <a:rPr lang="en-US" sz="1846" dirty="0">
                <a:latin typeface="Arial"/>
                <a:cs typeface="Arial"/>
              </a:rPr>
              <a:t>Utilitarian theory.</a:t>
            </a:r>
          </a:p>
          <a:p>
            <a:pPr marL="316531" indent="-316531">
              <a:buFont typeface="+mj-lt"/>
              <a:buAutoNum type="arabicPeriod"/>
            </a:pPr>
            <a:r>
              <a:rPr lang="en-US" sz="1846" dirty="0">
                <a:latin typeface="Arial"/>
                <a:cs typeface="Arial"/>
              </a:rPr>
              <a:t>Universalist theory.</a:t>
            </a:r>
          </a:p>
        </p:txBody>
      </p:sp>
      <p:pic>
        <p:nvPicPr>
          <p:cNvPr id="2" name="Picture 1"/>
          <p:cNvPicPr>
            <a:picLocks noChangeAspect="1"/>
          </p:cNvPicPr>
          <p:nvPr/>
        </p:nvPicPr>
        <p:blipFill>
          <a:blip r:embed="rId2"/>
          <a:stretch>
            <a:fillRect/>
          </a:stretch>
        </p:blipFill>
        <p:spPr>
          <a:xfrm>
            <a:off x="6089738" y="2438522"/>
            <a:ext cx="2637692" cy="2110154"/>
          </a:xfrm>
          <a:prstGeom prst="rect">
            <a:avLst/>
          </a:prstGeom>
        </p:spPr>
      </p:pic>
    </p:spTree>
    <p:extLst>
      <p:ext uri="{BB962C8B-B14F-4D97-AF65-F5344CB8AC3E}">
        <p14:creationId xmlns:p14="http://schemas.microsoft.com/office/powerpoint/2010/main" val="7406489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3" name="Rectangle 3"/>
          <p:cNvSpPr>
            <a:spLocks noGrp="1" noChangeArrowheads="1"/>
          </p:cNvSpPr>
          <p:nvPr>
            <p:ph type="body" idx="1"/>
          </p:nvPr>
        </p:nvSpPr>
        <p:spPr>
          <a:xfrm>
            <a:off x="107504" y="1197033"/>
            <a:ext cx="8503096" cy="6616249"/>
          </a:xfrm>
        </p:spPr>
        <p:txBody>
          <a:bodyPr>
            <a:noAutofit/>
          </a:bodyPr>
          <a:lstStyle/>
          <a:p>
            <a:pPr marL="285750" indent="-285750">
              <a:buFont typeface="Arial"/>
              <a:buChar char="•"/>
            </a:pPr>
            <a:r>
              <a:rPr lang="en-US" sz="2000" b="0" dirty="0">
                <a:cs typeface="Arial"/>
              </a:rPr>
              <a:t>Strategic managers provide long-term </a:t>
            </a:r>
            <a:r>
              <a:rPr lang="en-US" b="0" dirty="0">
                <a:solidFill>
                  <a:schemeClr val="accent1"/>
                </a:solidFill>
                <a:cs typeface="Arial"/>
              </a:rPr>
              <a:t>direction</a:t>
            </a:r>
            <a:r>
              <a:rPr lang="en-US" b="0" dirty="0">
                <a:cs typeface="Arial"/>
              </a:rPr>
              <a:t> </a:t>
            </a:r>
            <a:r>
              <a:rPr lang="en-US" sz="2000" b="0" dirty="0">
                <a:cs typeface="Arial"/>
              </a:rPr>
              <a:t>for their firms, while at the same time balancing the competing interests of stakeholders</a:t>
            </a:r>
          </a:p>
          <a:p>
            <a:pPr marL="285750" indent="-285750">
              <a:buFont typeface="Arial"/>
              <a:buChar char="•"/>
            </a:pPr>
            <a:endParaRPr lang="en-US" sz="2000" b="0" dirty="0">
              <a:cs typeface="Arial"/>
            </a:endParaRPr>
          </a:p>
          <a:p>
            <a:pPr marL="285750" indent="-285750">
              <a:buFont typeface="Arial"/>
              <a:buChar char="•"/>
            </a:pPr>
            <a:r>
              <a:rPr lang="en-US" sz="2000" b="0" dirty="0">
                <a:cs typeface="Arial"/>
              </a:rPr>
              <a:t>Mission statements </a:t>
            </a:r>
            <a:r>
              <a:rPr lang="en-US" b="0" dirty="0">
                <a:solidFill>
                  <a:srgbClr val="4F81BD"/>
                </a:solidFill>
                <a:cs typeface="Arial"/>
              </a:rPr>
              <a:t>communicate</a:t>
            </a:r>
            <a:r>
              <a:rPr lang="en-US" b="0" dirty="0">
                <a:cs typeface="Arial"/>
              </a:rPr>
              <a:t> </a:t>
            </a:r>
            <a:r>
              <a:rPr lang="en-US" sz="2000" b="0" dirty="0">
                <a:cs typeface="Arial"/>
              </a:rPr>
              <a:t>ideals and a sense of direction and purpose to internal and external stakeholders</a:t>
            </a:r>
          </a:p>
          <a:p>
            <a:pPr marL="285750" indent="-285750">
              <a:buFont typeface="Arial"/>
              <a:buChar char="•"/>
            </a:pPr>
            <a:endParaRPr lang="en-US" sz="2000" b="0" dirty="0">
              <a:cs typeface="Arial"/>
            </a:endParaRPr>
          </a:p>
          <a:p>
            <a:pPr marL="285750" indent="-285750">
              <a:buFont typeface="Arial"/>
              <a:buChar char="•"/>
            </a:pPr>
            <a:r>
              <a:rPr lang="en-US" sz="2000" b="0" dirty="0">
                <a:cs typeface="Arial"/>
              </a:rPr>
              <a:t>A mission is what a company is and its </a:t>
            </a:r>
            <a:r>
              <a:rPr lang="en-US" b="0" dirty="0">
                <a:solidFill>
                  <a:srgbClr val="4F81BD"/>
                </a:solidFill>
                <a:cs typeface="Arial"/>
              </a:rPr>
              <a:t>reasons</a:t>
            </a:r>
            <a:r>
              <a:rPr lang="en-US" sz="2000" b="0" dirty="0">
                <a:cs typeface="Arial"/>
              </a:rPr>
              <a:t> for existing, while a vision is a forward-looking view of what the firm wants to become</a:t>
            </a:r>
          </a:p>
          <a:p>
            <a:pPr marL="285750" indent="-285750">
              <a:buFont typeface="Arial"/>
              <a:buChar char="•"/>
            </a:pPr>
            <a:endParaRPr lang="en-US" sz="2000" b="0" dirty="0">
              <a:cs typeface="Arial"/>
            </a:endParaRPr>
          </a:p>
          <a:p>
            <a:pPr marL="285750" indent="-285750">
              <a:buFont typeface="Arial"/>
              <a:buChar char="•"/>
            </a:pPr>
            <a:r>
              <a:rPr lang="en-US" sz="2000" b="0" dirty="0">
                <a:cs typeface="Arial"/>
              </a:rPr>
              <a:t>Businesses are </a:t>
            </a:r>
            <a:r>
              <a:rPr lang="en-US" b="0" dirty="0">
                <a:solidFill>
                  <a:srgbClr val="4F81BD"/>
                </a:solidFill>
                <a:cs typeface="Arial"/>
              </a:rPr>
              <a:t>defined</a:t>
            </a:r>
            <a:r>
              <a:rPr lang="en-US" b="0" dirty="0">
                <a:cs typeface="Arial"/>
              </a:rPr>
              <a:t> </a:t>
            </a:r>
            <a:r>
              <a:rPr lang="en-US" sz="2000" b="0" dirty="0">
                <a:cs typeface="Arial"/>
              </a:rPr>
              <a:t>in terms of customers, needs satisfied, capabilities and technologies, and products and services</a:t>
            </a:r>
          </a:p>
        </p:txBody>
      </p:sp>
      <p:sp>
        <p:nvSpPr>
          <p:cNvPr id="230402" name="Rectangle 2"/>
          <p:cNvSpPr>
            <a:spLocks noGrp="1" noChangeArrowheads="1"/>
          </p:cNvSpPr>
          <p:nvPr>
            <p:ph type="ctrTitle"/>
          </p:nvPr>
        </p:nvSpPr>
        <p:spPr>
          <a:xfrm>
            <a:off x="183976" y="261334"/>
            <a:ext cx="7772400" cy="605929"/>
          </a:xfrm>
        </p:spPr>
        <p:txBody>
          <a:bodyPr>
            <a:normAutofit/>
          </a:bodyPr>
          <a:lstStyle/>
          <a:p>
            <a:r>
              <a:rPr lang="en-US" dirty="0">
                <a:solidFill>
                  <a:srgbClr val="002060"/>
                </a:solidFill>
                <a:latin typeface="Arial"/>
                <a:cs typeface="Arial"/>
              </a:rPr>
              <a:t>Summary</a:t>
            </a:r>
          </a:p>
        </p:txBody>
      </p:sp>
      <p:sp>
        <p:nvSpPr>
          <p:cNvPr id="5" name="Slide Number Placeholder 4"/>
          <p:cNvSpPr>
            <a:spLocks noGrp="1"/>
          </p:cNvSpPr>
          <p:nvPr>
            <p:ph type="sldNum" sz="quarter" idx="4294967295"/>
          </p:nvPr>
        </p:nvSpPr>
        <p:spPr>
          <a:xfrm>
            <a:off x="8610600" y="6356350"/>
            <a:ext cx="533400" cy="365125"/>
          </a:xfrm>
          <a:prstGeom prst="rect">
            <a:avLst/>
          </a:prstGeom>
        </p:spPr>
        <p:txBody>
          <a:bodyPr/>
          <a:lstStyle/>
          <a:p>
            <a:fld id="{5FFD4A6B-2941-453A-9FEE-2BE4938C0B79}" type="slidenum">
              <a:rPr lang="en-US" smtClean="0"/>
              <a:pPr/>
              <a:t>37</a:t>
            </a:fld>
            <a:endParaRPr lang="en-US"/>
          </a:p>
        </p:txBody>
      </p:sp>
    </p:spTree>
    <p:extLst>
      <p:ext uri="{BB962C8B-B14F-4D97-AF65-F5344CB8AC3E}">
        <p14:creationId xmlns:p14="http://schemas.microsoft.com/office/powerpoint/2010/main" val="113145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1052736"/>
            <a:ext cx="7296436" cy="5472608"/>
          </a:xfrm>
        </p:spPr>
        <p:txBody>
          <a:bodyPr/>
          <a:lstStyle/>
          <a:p>
            <a:endParaRPr lang="en-US" dirty="0"/>
          </a:p>
          <a:p>
            <a:pPr marL="457200" indent="-400050">
              <a:buFont typeface="+mj-lt"/>
              <a:buAutoNum type="arabicPeriod"/>
            </a:pPr>
            <a:r>
              <a:rPr lang="en-US" dirty="0"/>
              <a:t>Determine key problems</a:t>
            </a:r>
          </a:p>
          <a:p>
            <a:pPr marL="457200" indent="-400050">
              <a:buFont typeface="+mj-lt"/>
              <a:buAutoNum type="arabicPeriod"/>
            </a:pPr>
            <a:endParaRPr lang="en-US" dirty="0"/>
          </a:p>
          <a:p>
            <a:pPr marL="457200" indent="-400050">
              <a:buFont typeface="+mj-lt"/>
              <a:buAutoNum type="arabicPeriod"/>
            </a:pPr>
            <a:r>
              <a:rPr lang="en-US" dirty="0"/>
              <a:t>Note the relevant considerations for each problem area. Distinguish between symptoms and the core issue</a:t>
            </a:r>
          </a:p>
          <a:p>
            <a:pPr marL="457200" indent="-400050">
              <a:buFont typeface="+mj-lt"/>
              <a:buAutoNum type="arabicPeriod"/>
            </a:pPr>
            <a:endParaRPr lang="en-US" dirty="0"/>
          </a:p>
          <a:p>
            <a:pPr marL="457200" indent="-400050">
              <a:buFont typeface="+mj-lt"/>
              <a:buAutoNum type="arabicPeriod"/>
            </a:pPr>
            <a:r>
              <a:rPr lang="en-US" dirty="0"/>
              <a:t>Do appropriate analysis using the information at hand. Be aware of any assumptions you are making and note these</a:t>
            </a:r>
          </a:p>
          <a:p>
            <a:pPr marL="457200" indent="-400050">
              <a:buFont typeface="+mj-lt"/>
              <a:buAutoNum type="arabicPeriod"/>
            </a:pPr>
            <a:endParaRPr lang="en-US" dirty="0"/>
          </a:p>
          <a:p>
            <a:pPr marL="457200" indent="-400050">
              <a:buFont typeface="+mj-lt"/>
              <a:buAutoNum type="arabicPeriod"/>
            </a:pPr>
            <a:r>
              <a:rPr lang="en-US" dirty="0"/>
              <a:t>Develop a set of recommendations, supported by your analysis of the case data</a:t>
            </a:r>
          </a:p>
          <a:p>
            <a:endParaRPr lang="en-US" dirty="0"/>
          </a:p>
        </p:txBody>
      </p:sp>
      <p:sp>
        <p:nvSpPr>
          <p:cNvPr id="4" name="Title 3"/>
          <p:cNvSpPr>
            <a:spLocks noGrp="1"/>
          </p:cNvSpPr>
          <p:nvPr>
            <p:ph type="ctrTitle"/>
          </p:nvPr>
        </p:nvSpPr>
        <p:spPr>
          <a:xfrm>
            <a:off x="183976" y="327836"/>
            <a:ext cx="7772400" cy="605929"/>
          </a:xfrm>
        </p:spPr>
        <p:txBody>
          <a:bodyPr/>
          <a:lstStyle/>
          <a:p>
            <a:r>
              <a:rPr lang="en-US" dirty="0">
                <a:solidFill>
                  <a:srgbClr val="002060"/>
                </a:solidFill>
              </a:rPr>
              <a:t>Group Case Analysis</a:t>
            </a:r>
          </a:p>
        </p:txBody>
      </p:sp>
    </p:spTree>
    <p:extLst>
      <p:ext uri="{BB962C8B-B14F-4D97-AF65-F5344CB8AC3E}">
        <p14:creationId xmlns:p14="http://schemas.microsoft.com/office/powerpoint/2010/main" val="34828068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1064029"/>
            <a:ext cx="8640960" cy="5561215"/>
          </a:xfrm>
          <a:solidFill>
            <a:schemeClr val="bg1">
              <a:alpha val="65000"/>
            </a:schemeClr>
          </a:solidFill>
        </p:spPr>
        <p:txBody>
          <a:bodyPr>
            <a:normAutofit/>
          </a:bodyPr>
          <a:lstStyle/>
          <a:p>
            <a:pPr marL="342900" indent="-342900">
              <a:buFont typeface="+mj-lt"/>
              <a:buAutoNum type="arabicPeriod"/>
            </a:pPr>
            <a:r>
              <a:rPr lang="en-GB" dirty="0" smtClean="0"/>
              <a:t>Are </a:t>
            </a:r>
            <a:r>
              <a:rPr lang="en-GB" dirty="0"/>
              <a:t>consolidated industries like the cruise industry more or less competitive than fragmented industries?  Why or why not?</a:t>
            </a:r>
            <a:endParaRPr lang="en-AU" dirty="0"/>
          </a:p>
          <a:p>
            <a:pPr marL="342900" indent="-342900">
              <a:buFont typeface="+mj-lt"/>
              <a:buAutoNum type="arabicPeriod"/>
            </a:pPr>
            <a:r>
              <a:rPr lang="en-GB" dirty="0" smtClean="0"/>
              <a:t>Is </a:t>
            </a:r>
            <a:r>
              <a:rPr lang="en-GB" dirty="0"/>
              <a:t>the structure of the cruise industry more likely to resemble pure competition, duopoly, oligopoly, or monopoly?  Explain your choice.</a:t>
            </a:r>
            <a:endParaRPr lang="en-AU" dirty="0"/>
          </a:p>
          <a:p>
            <a:pPr marL="342900" indent="-342900">
              <a:buFont typeface="+mj-lt"/>
              <a:buAutoNum type="arabicPeriod"/>
            </a:pPr>
            <a:r>
              <a:rPr lang="en-GB" dirty="0" smtClean="0"/>
              <a:t>Do </a:t>
            </a:r>
            <a:r>
              <a:rPr lang="en-GB" dirty="0"/>
              <a:t>the various brands operated by Carnival Corp. have synergies?  If so what are the synergies?  If not, was it wise for Carnival to acquire brands outside of the contemporary market niche? </a:t>
            </a:r>
            <a:endParaRPr lang="en-AU" dirty="0"/>
          </a:p>
          <a:p>
            <a:pPr marL="342900" indent="-342900">
              <a:buFont typeface="+mj-lt"/>
              <a:buAutoNum type="arabicPeriod"/>
            </a:pPr>
            <a:r>
              <a:rPr lang="en-GB" dirty="0" smtClean="0"/>
              <a:t>Who </a:t>
            </a:r>
            <a:r>
              <a:rPr lang="en-GB" dirty="0"/>
              <a:t>are Carnivals </a:t>
            </a:r>
            <a:r>
              <a:rPr lang="en-US" i="1" dirty="0"/>
              <a:t>core</a:t>
            </a:r>
            <a:r>
              <a:rPr lang="en-US" dirty="0"/>
              <a:t> guests?  What do they want in a Fun Ship experience?</a:t>
            </a:r>
            <a:endParaRPr lang="en-AU" dirty="0"/>
          </a:p>
          <a:p>
            <a:pPr marL="342900" indent="-342900">
              <a:buFont typeface="+mj-lt"/>
              <a:buAutoNum type="arabicPeriod"/>
            </a:pPr>
            <a:r>
              <a:rPr lang="en-US" dirty="0" smtClean="0"/>
              <a:t>How </a:t>
            </a:r>
            <a:r>
              <a:rPr lang="en-US" dirty="0"/>
              <a:t>should the existing customer information influence brand strategy in the future? How do intangible and tangible resources impact? </a:t>
            </a:r>
            <a:endParaRPr lang="en-AU" dirty="0"/>
          </a:p>
          <a:p>
            <a:pPr marL="342900" indent="-342900">
              <a:buFont typeface="+mj-lt"/>
              <a:buAutoNum type="arabicPeriod"/>
            </a:pPr>
            <a:r>
              <a:rPr lang="en-US" dirty="0"/>
              <a:t>Can Carnival change existing customer perceptions of the brand?  Should it?</a:t>
            </a:r>
          </a:p>
          <a:p>
            <a:pPr marL="342900" indent="-342900">
              <a:buAutoNum type="arabicPeriod"/>
            </a:pPr>
            <a:r>
              <a:rPr lang="en-US" dirty="0"/>
              <a:t>How should the company grow in the future?</a:t>
            </a:r>
          </a:p>
          <a:p>
            <a:pPr marL="342900" indent="-342900">
              <a:buAutoNum type="arabicPeriod"/>
            </a:pPr>
            <a:r>
              <a:rPr lang="en-US" dirty="0"/>
              <a:t>Think about the industry structure, how does the dominance of two large players influence competition?</a:t>
            </a:r>
          </a:p>
          <a:p>
            <a:pPr marL="342900" indent="-342900">
              <a:buAutoNum type="arabicPeriod"/>
            </a:pPr>
            <a:endParaRPr lang="en-AU" dirty="0"/>
          </a:p>
          <a:p>
            <a:endParaRPr lang="en-US" dirty="0"/>
          </a:p>
        </p:txBody>
      </p:sp>
      <p:sp>
        <p:nvSpPr>
          <p:cNvPr id="4" name="Title 3"/>
          <p:cNvSpPr>
            <a:spLocks noGrp="1"/>
          </p:cNvSpPr>
          <p:nvPr>
            <p:ph type="ctrTitle"/>
          </p:nvPr>
        </p:nvSpPr>
        <p:spPr>
          <a:xfrm>
            <a:off x="251520" y="186520"/>
            <a:ext cx="7772400" cy="605929"/>
          </a:xfrm>
        </p:spPr>
        <p:txBody>
          <a:bodyPr/>
          <a:lstStyle/>
          <a:p>
            <a:r>
              <a:rPr lang="en-US" dirty="0">
                <a:solidFill>
                  <a:srgbClr val="002060"/>
                </a:solidFill>
              </a:rPr>
              <a:t>Hints/Food for Though</a:t>
            </a:r>
          </a:p>
        </p:txBody>
      </p:sp>
    </p:spTree>
    <p:extLst>
      <p:ext uri="{BB962C8B-B14F-4D97-AF65-F5344CB8AC3E}">
        <p14:creationId xmlns:p14="http://schemas.microsoft.com/office/powerpoint/2010/main" val="3253087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lnSpc>
                <a:spcPct val="100000"/>
              </a:lnSpc>
              <a:buFont typeface="Wingdings" pitchFamily="2" charset="2"/>
              <a:buChar char="§"/>
            </a:pPr>
            <a:endParaRPr lang="en-AU" sz="923" dirty="0"/>
          </a:p>
          <a:p>
            <a:pPr>
              <a:lnSpc>
                <a:spcPct val="100000"/>
              </a:lnSpc>
              <a:buFont typeface="Wingdings" pitchFamily="2" charset="2"/>
              <a:buChar char="§"/>
            </a:pPr>
            <a:r>
              <a:rPr lang="en-AU" sz="1846" dirty="0"/>
              <a:t>Strategic competitiveness is the result of successful formulation and implementation of a </a:t>
            </a:r>
            <a:r>
              <a:rPr lang="en-AU" sz="1846" i="1" dirty="0">
                <a:solidFill>
                  <a:srgbClr val="00B0F0"/>
                </a:solidFill>
              </a:rPr>
              <a:t>value creating strategy</a:t>
            </a:r>
            <a:r>
              <a:rPr lang="en-AU" sz="1846" dirty="0"/>
              <a:t>.</a:t>
            </a:r>
          </a:p>
          <a:p>
            <a:pPr>
              <a:lnSpc>
                <a:spcPct val="100000"/>
              </a:lnSpc>
              <a:buFont typeface="Wingdings" pitchFamily="2" charset="2"/>
              <a:buChar char="§"/>
            </a:pPr>
            <a:endParaRPr lang="en-AU" sz="1846" dirty="0"/>
          </a:p>
          <a:p>
            <a:pPr>
              <a:lnSpc>
                <a:spcPct val="100000"/>
              </a:lnSpc>
              <a:buFont typeface="Wingdings" pitchFamily="2" charset="2"/>
              <a:buChar char="§"/>
            </a:pPr>
            <a:r>
              <a:rPr lang="en-AU" sz="1846" dirty="0"/>
              <a:t>By achieving strategic competitiveness and successfully </a:t>
            </a:r>
            <a:r>
              <a:rPr lang="en-AU" sz="1846" i="1" dirty="0">
                <a:solidFill>
                  <a:srgbClr val="00B0F0"/>
                </a:solidFill>
              </a:rPr>
              <a:t>exploiting its competitive advantage</a:t>
            </a:r>
            <a:r>
              <a:rPr lang="en-AU" sz="1846" dirty="0"/>
              <a:t>, a firm is able to attain its strategic objectives. </a:t>
            </a:r>
          </a:p>
        </p:txBody>
      </p:sp>
      <p:sp>
        <p:nvSpPr>
          <p:cNvPr id="5" name="Title 4"/>
          <p:cNvSpPr>
            <a:spLocks noGrp="1"/>
          </p:cNvSpPr>
          <p:nvPr>
            <p:ph type="ctrTitle"/>
          </p:nvPr>
        </p:nvSpPr>
        <p:spPr/>
        <p:txBody>
          <a:bodyPr/>
          <a:lstStyle/>
          <a:p>
            <a:r>
              <a:rPr lang="en-US" sz="2954" dirty="0"/>
              <a:t>Strategic Competitiveness</a:t>
            </a:r>
            <a:endParaRPr lang="en-AU" sz="2954" dirty="0"/>
          </a:p>
        </p:txBody>
      </p:sp>
      <p:sp>
        <p:nvSpPr>
          <p:cNvPr id="4" name="Slide Number Placeholder 3"/>
          <p:cNvSpPr>
            <a:spLocks noGrp="1"/>
          </p:cNvSpPr>
          <p:nvPr>
            <p:ph type="sldNum" sz="quarter" idx="4294967295"/>
          </p:nvPr>
        </p:nvSpPr>
        <p:spPr>
          <a:xfrm>
            <a:off x="8698523" y="5794131"/>
            <a:ext cx="445477" cy="246185"/>
          </a:xfrm>
          <a:prstGeom prst="rect">
            <a:avLst/>
          </a:prstGeom>
        </p:spPr>
        <p:txBody>
          <a:bodyPr/>
          <a:lstStyle/>
          <a:p>
            <a:pPr>
              <a:defRPr/>
            </a:pPr>
            <a:fld id="{4C691F90-A655-48BC-9958-98A34208E3F0}" type="slidenum">
              <a:rPr lang="en-US" smtClean="0"/>
              <a:pPr>
                <a:defRPr/>
              </a:pPr>
              <a:t>4</a:t>
            </a:fld>
            <a:endParaRPr lang="en-US"/>
          </a:p>
        </p:txBody>
      </p:sp>
    </p:spTree>
    <p:extLst>
      <p:ext uri="{BB962C8B-B14F-4D97-AF65-F5344CB8AC3E}">
        <p14:creationId xmlns:p14="http://schemas.microsoft.com/office/powerpoint/2010/main" val="63188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5" descr="Have-a-Productive-Day-.jpg"/>
          <p:cNvPicPr>
            <a:picLocks noChangeAspect="1"/>
          </p:cNvPicPr>
          <p:nvPr/>
        </p:nvPicPr>
        <p:blipFill>
          <a:blip r:embed="rId3" cstate="print"/>
          <a:srcRect/>
          <a:stretch>
            <a:fillRect/>
          </a:stretch>
        </p:blipFill>
        <p:spPr bwMode="auto">
          <a:xfrm>
            <a:off x="3024554" y="1811216"/>
            <a:ext cx="2637692" cy="2576146"/>
          </a:xfrm>
          <a:prstGeom prst="rect">
            <a:avLst/>
          </a:prstGeom>
          <a:noFill/>
          <a:ln w="9525">
            <a:noFill/>
            <a:miter lim="800000"/>
            <a:headEnd/>
            <a:tailEnd/>
          </a:ln>
        </p:spPr>
      </p:pic>
      <p:sp>
        <p:nvSpPr>
          <p:cNvPr id="40964" name="TextBox 7"/>
          <p:cNvSpPr txBox="1">
            <a:spLocks noChangeArrowheads="1"/>
          </p:cNvSpPr>
          <p:nvPr/>
        </p:nvSpPr>
        <p:spPr bwMode="auto">
          <a:xfrm>
            <a:off x="2180492" y="4624754"/>
            <a:ext cx="4679038" cy="546945"/>
          </a:xfrm>
          <a:prstGeom prst="rect">
            <a:avLst/>
          </a:prstGeom>
          <a:noFill/>
          <a:ln w="9525">
            <a:noFill/>
            <a:miter lim="800000"/>
            <a:headEnd/>
            <a:tailEnd/>
          </a:ln>
        </p:spPr>
        <p:txBody>
          <a:bodyPr wrap="none">
            <a:spAutoFit/>
          </a:bodyPr>
          <a:lstStyle/>
          <a:p>
            <a:r>
              <a:rPr lang="en-AU" sz="2954" b="1"/>
              <a:t>Have a Productive Week!</a:t>
            </a:r>
          </a:p>
        </p:txBody>
      </p:sp>
      <p:sp>
        <p:nvSpPr>
          <p:cNvPr id="2" name="Title 1"/>
          <p:cNvSpPr>
            <a:spLocks noGrp="1"/>
          </p:cNvSpPr>
          <p:nvPr>
            <p:ph type="ctrTitle"/>
          </p:nvPr>
        </p:nvSpPr>
        <p:spPr/>
        <p:txBody>
          <a:bodyPr/>
          <a:lstStyle/>
          <a:p>
            <a:endParaRPr lang="en-AU"/>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614166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923" y="961407"/>
            <a:ext cx="8229600" cy="4525963"/>
          </a:xfrm>
        </p:spPr>
        <p:txBody>
          <a:bodyPr/>
          <a:lstStyle/>
          <a:p>
            <a:pPr>
              <a:lnSpc>
                <a:spcPct val="100000"/>
              </a:lnSpc>
              <a:spcBef>
                <a:spcPts val="0"/>
              </a:spcBef>
              <a:buFont typeface="Wingdings" pitchFamily="2" charset="2"/>
              <a:buChar char="§"/>
            </a:pPr>
            <a:endParaRPr lang="en-AU" sz="923" dirty="0"/>
          </a:p>
          <a:p>
            <a:pPr>
              <a:lnSpc>
                <a:spcPct val="100000"/>
              </a:lnSpc>
              <a:spcBef>
                <a:spcPts val="0"/>
              </a:spcBef>
              <a:buFont typeface="Wingdings" pitchFamily="2" charset="2"/>
              <a:buChar char="§"/>
            </a:pPr>
            <a:r>
              <a:rPr lang="en-AU" sz="1846" dirty="0"/>
              <a:t>Competitors are </a:t>
            </a:r>
            <a:r>
              <a:rPr lang="en-US" sz="1846" dirty="0"/>
              <a:t>firms operating in the </a:t>
            </a:r>
            <a:r>
              <a:rPr lang="en-US" sz="1846" i="1" dirty="0">
                <a:solidFill>
                  <a:srgbClr val="00B0F0"/>
                </a:solidFill>
              </a:rPr>
              <a:t>same market</a:t>
            </a:r>
            <a:r>
              <a:rPr lang="en-US" sz="1846" dirty="0"/>
              <a:t>, offering </a:t>
            </a:r>
            <a:r>
              <a:rPr lang="en-US" sz="1846" i="1" dirty="0">
                <a:solidFill>
                  <a:srgbClr val="00B0F0"/>
                </a:solidFill>
              </a:rPr>
              <a:t>similar products</a:t>
            </a:r>
            <a:r>
              <a:rPr lang="en-US" sz="1846" dirty="0"/>
              <a:t> and targeting </a:t>
            </a:r>
            <a:r>
              <a:rPr lang="en-US" sz="1846" i="1" dirty="0">
                <a:solidFill>
                  <a:srgbClr val="00B0F0"/>
                </a:solidFill>
              </a:rPr>
              <a:t>similar customers</a:t>
            </a:r>
            <a:r>
              <a:rPr lang="en-US" sz="1846" dirty="0"/>
              <a:t>.</a:t>
            </a:r>
          </a:p>
          <a:p>
            <a:pPr>
              <a:lnSpc>
                <a:spcPct val="100000"/>
              </a:lnSpc>
              <a:spcBef>
                <a:spcPts val="0"/>
              </a:spcBef>
              <a:buNone/>
            </a:pPr>
            <a:endParaRPr lang="en-US" sz="1846" dirty="0"/>
          </a:p>
          <a:p>
            <a:pPr>
              <a:lnSpc>
                <a:spcPct val="100000"/>
              </a:lnSpc>
              <a:spcBef>
                <a:spcPts val="0"/>
              </a:spcBef>
              <a:buFont typeface="Wingdings" pitchFamily="2" charset="2"/>
              <a:buChar char="§"/>
            </a:pPr>
            <a:r>
              <a:rPr lang="en-US" sz="1846" dirty="0"/>
              <a:t>Competitive </a:t>
            </a:r>
            <a:r>
              <a:rPr lang="en-US" sz="1846" i="1" dirty="0">
                <a:solidFill>
                  <a:srgbClr val="00B0F0"/>
                </a:solidFill>
              </a:rPr>
              <a:t>rivalry</a:t>
            </a:r>
            <a:r>
              <a:rPr lang="en-US" sz="1846" dirty="0"/>
              <a:t> is the ongoing set of competitive actions and competitive responses that occur among firms as they </a:t>
            </a:r>
            <a:r>
              <a:rPr lang="en-AU" sz="1846" dirty="0"/>
              <a:t>manoeuvre</a:t>
            </a:r>
            <a:r>
              <a:rPr lang="en-US" sz="1846" dirty="0"/>
              <a:t> for an advantageous market position.</a:t>
            </a:r>
          </a:p>
          <a:p>
            <a:pPr>
              <a:lnSpc>
                <a:spcPct val="100000"/>
              </a:lnSpc>
              <a:spcBef>
                <a:spcPts val="0"/>
              </a:spcBef>
              <a:buNone/>
            </a:pPr>
            <a:endParaRPr lang="en-US" sz="1846" dirty="0"/>
          </a:p>
          <a:p>
            <a:pPr>
              <a:lnSpc>
                <a:spcPct val="100000"/>
              </a:lnSpc>
              <a:spcBef>
                <a:spcPts val="0"/>
              </a:spcBef>
              <a:buFont typeface="Wingdings" pitchFamily="2" charset="2"/>
              <a:buChar char="§"/>
            </a:pPr>
            <a:r>
              <a:rPr lang="en-US" sz="1846" dirty="0"/>
              <a:t>Competitive </a:t>
            </a:r>
            <a:r>
              <a:rPr lang="en-AU" sz="1846" i="1" dirty="0">
                <a:solidFill>
                  <a:srgbClr val="00B0F0"/>
                </a:solidFill>
              </a:rPr>
              <a:t>behaviour</a:t>
            </a:r>
            <a:r>
              <a:rPr lang="en-US" sz="1846" dirty="0"/>
              <a:t> is the set of competitive actions and responses a firm takes to build or defend its competitive advantages and to improve its market position.</a:t>
            </a:r>
          </a:p>
          <a:p>
            <a:pPr>
              <a:lnSpc>
                <a:spcPct val="100000"/>
              </a:lnSpc>
              <a:spcBef>
                <a:spcPts val="0"/>
              </a:spcBef>
            </a:pPr>
            <a:endParaRPr lang="en-US" sz="1846" dirty="0"/>
          </a:p>
          <a:p>
            <a:pPr>
              <a:lnSpc>
                <a:spcPct val="100000"/>
              </a:lnSpc>
              <a:spcBef>
                <a:spcPts val="0"/>
              </a:spcBef>
              <a:buFont typeface="Wingdings" panose="05000000000000000000" pitchFamily="2" charset="2"/>
              <a:buChar char="§"/>
            </a:pPr>
            <a:r>
              <a:rPr lang="en-US" sz="1846" dirty="0"/>
              <a:t>Competitive </a:t>
            </a:r>
            <a:r>
              <a:rPr lang="en-US" sz="1846" i="1" dirty="0">
                <a:solidFill>
                  <a:srgbClr val="00B0F0"/>
                </a:solidFill>
              </a:rPr>
              <a:t>dynamics</a:t>
            </a:r>
            <a:r>
              <a:rPr lang="en-US" sz="1846" dirty="0"/>
              <a:t> refers to</a:t>
            </a:r>
            <a:r>
              <a:rPr lang="en-US" sz="1846" b="1" dirty="0"/>
              <a:t> </a:t>
            </a:r>
            <a:r>
              <a:rPr lang="en-US" sz="1846" dirty="0"/>
              <a:t>all competitive </a:t>
            </a:r>
            <a:r>
              <a:rPr lang="en-AU" sz="1846" dirty="0"/>
              <a:t>behaviour</a:t>
            </a:r>
            <a:r>
              <a:rPr lang="en-US" sz="1846" dirty="0"/>
              <a:t> – that is, the total set of actions and responses taken by all firms competing within a market.</a:t>
            </a:r>
            <a:endParaRPr lang="en-AU" sz="1846" dirty="0"/>
          </a:p>
        </p:txBody>
      </p:sp>
      <p:sp>
        <p:nvSpPr>
          <p:cNvPr id="2" name="Title 1"/>
          <p:cNvSpPr>
            <a:spLocks noGrp="1"/>
          </p:cNvSpPr>
          <p:nvPr>
            <p:ph type="ctrTitle"/>
          </p:nvPr>
        </p:nvSpPr>
        <p:spPr/>
        <p:txBody>
          <a:bodyPr/>
          <a:lstStyle/>
          <a:p>
            <a:r>
              <a:rPr lang="en-AU" sz="2954" dirty="0"/>
              <a:t>Competition</a:t>
            </a:r>
          </a:p>
        </p:txBody>
      </p:sp>
      <p:sp>
        <p:nvSpPr>
          <p:cNvPr id="4" name="Slide Number Placeholder 3"/>
          <p:cNvSpPr>
            <a:spLocks noGrp="1"/>
          </p:cNvSpPr>
          <p:nvPr>
            <p:ph type="sldNum" sz="quarter" idx="4294967295"/>
          </p:nvPr>
        </p:nvSpPr>
        <p:spPr>
          <a:xfrm>
            <a:off x="8698523" y="5794131"/>
            <a:ext cx="445477" cy="246185"/>
          </a:xfrm>
          <a:prstGeom prst="rect">
            <a:avLst/>
          </a:prstGeom>
        </p:spPr>
        <p:txBody>
          <a:bodyPr/>
          <a:lstStyle/>
          <a:p>
            <a:pPr>
              <a:defRPr/>
            </a:pPr>
            <a:fld id="{4C691F90-A655-48BC-9958-98A34208E3F0}" type="slidenum">
              <a:rPr lang="en-US" smtClean="0"/>
              <a:pPr>
                <a:defRPr/>
              </a:pPr>
              <a:t>5</a:t>
            </a:fld>
            <a:endParaRPr lang="en-US"/>
          </a:p>
        </p:txBody>
      </p:sp>
    </p:spTree>
    <p:extLst>
      <p:ext uri="{BB962C8B-B14F-4D97-AF65-F5344CB8AC3E}">
        <p14:creationId xmlns:p14="http://schemas.microsoft.com/office/powerpoint/2010/main" val="402802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386" y="1069176"/>
            <a:ext cx="8229600" cy="4525963"/>
          </a:xfrm>
        </p:spPr>
        <p:txBody>
          <a:bodyPr/>
          <a:lstStyle/>
          <a:p>
            <a:pPr>
              <a:lnSpc>
                <a:spcPct val="100000"/>
              </a:lnSpc>
              <a:buFont typeface="Wingdings" pitchFamily="2" charset="2"/>
              <a:buChar char="§"/>
            </a:pPr>
            <a:endParaRPr lang="en-AU" sz="923" dirty="0"/>
          </a:p>
          <a:p>
            <a:pPr>
              <a:lnSpc>
                <a:spcPct val="100000"/>
              </a:lnSpc>
              <a:buFont typeface="Wingdings" pitchFamily="2" charset="2"/>
              <a:buChar char="§"/>
            </a:pPr>
            <a:r>
              <a:rPr lang="en-AU" sz="1846" dirty="0"/>
              <a:t>Where competitive rivalry exists firms are </a:t>
            </a:r>
            <a:r>
              <a:rPr lang="en-AU" sz="1846" i="1" dirty="0">
                <a:solidFill>
                  <a:srgbClr val="00B0F0"/>
                </a:solidFill>
              </a:rPr>
              <a:t>mutually interdependent</a:t>
            </a:r>
          </a:p>
          <a:p>
            <a:pPr>
              <a:lnSpc>
                <a:spcPct val="100000"/>
              </a:lnSpc>
              <a:buNone/>
            </a:pPr>
            <a:endParaRPr lang="en-AU" sz="923" dirty="0"/>
          </a:p>
          <a:p>
            <a:pPr marL="316531" lvl="1" indent="-316531">
              <a:lnSpc>
                <a:spcPct val="100000"/>
              </a:lnSpc>
              <a:buClr>
                <a:schemeClr val="accent2"/>
              </a:buClr>
              <a:buNone/>
            </a:pPr>
            <a:r>
              <a:rPr lang="en-AU" sz="1846" dirty="0"/>
              <a:t>		- </a:t>
            </a:r>
            <a:r>
              <a:rPr lang="en-US" sz="1846" dirty="0"/>
              <a:t>a firm’s competitive actions have </a:t>
            </a:r>
            <a:r>
              <a:rPr lang="en-US" sz="1846" i="1" dirty="0">
                <a:solidFill>
                  <a:srgbClr val="00B0F0"/>
                </a:solidFill>
              </a:rPr>
              <a:t>noticeable effects </a:t>
            </a:r>
            <a:r>
              <a:rPr lang="en-US" sz="1846" dirty="0"/>
              <a:t>on competitors</a:t>
            </a:r>
          </a:p>
          <a:p>
            <a:pPr marL="316531" lvl="1" indent="-316531">
              <a:lnSpc>
                <a:spcPct val="100000"/>
              </a:lnSpc>
              <a:buClr>
                <a:schemeClr val="accent2"/>
              </a:buClr>
              <a:buNone/>
            </a:pPr>
            <a:endParaRPr lang="en-US" sz="923" dirty="0"/>
          </a:p>
          <a:p>
            <a:pPr marL="316531" lvl="1" indent="-316531">
              <a:lnSpc>
                <a:spcPct val="100000"/>
              </a:lnSpc>
              <a:buClr>
                <a:schemeClr val="accent2"/>
              </a:buClr>
              <a:buNone/>
            </a:pPr>
            <a:r>
              <a:rPr lang="en-US" sz="1846" dirty="0"/>
              <a:t>		- a firm’s competitive actions elicit </a:t>
            </a:r>
            <a:r>
              <a:rPr lang="en-US" sz="1846" i="1" dirty="0">
                <a:solidFill>
                  <a:srgbClr val="00B0F0"/>
                </a:solidFill>
              </a:rPr>
              <a:t>competitive responses </a:t>
            </a:r>
            <a:r>
              <a:rPr lang="en-US" sz="1846" dirty="0"/>
              <a:t>from 				  competitors</a:t>
            </a:r>
          </a:p>
          <a:p>
            <a:pPr marL="316531" lvl="1" indent="-316531">
              <a:lnSpc>
                <a:spcPct val="100000"/>
              </a:lnSpc>
              <a:buClr>
                <a:schemeClr val="accent2"/>
              </a:buClr>
              <a:buNone/>
            </a:pPr>
            <a:endParaRPr lang="en-US" sz="923" dirty="0"/>
          </a:p>
          <a:p>
            <a:pPr marL="316531" lvl="1" indent="-316531">
              <a:lnSpc>
                <a:spcPct val="100000"/>
              </a:lnSpc>
              <a:buClr>
                <a:schemeClr val="accent2"/>
              </a:buClr>
              <a:buNone/>
            </a:pPr>
            <a:r>
              <a:rPr lang="en-US" sz="1846" dirty="0"/>
              <a:t>		- firms are </a:t>
            </a:r>
            <a:r>
              <a:rPr lang="en-US" sz="1846" i="1" dirty="0">
                <a:solidFill>
                  <a:srgbClr val="00B0F0"/>
                </a:solidFill>
              </a:rPr>
              <a:t>affected</a:t>
            </a:r>
            <a:r>
              <a:rPr lang="en-US" sz="1846" dirty="0"/>
              <a:t> by each other’s </a:t>
            </a:r>
            <a:r>
              <a:rPr lang="en-US" sz="1846" i="1" dirty="0">
                <a:solidFill>
                  <a:srgbClr val="00B0F0"/>
                </a:solidFill>
              </a:rPr>
              <a:t>actions and responses</a:t>
            </a:r>
          </a:p>
          <a:p>
            <a:pPr marL="316531" lvl="1" indent="-316531">
              <a:lnSpc>
                <a:spcPct val="100000"/>
              </a:lnSpc>
              <a:buClr>
                <a:schemeClr val="accent2"/>
              </a:buClr>
              <a:buNone/>
            </a:pPr>
            <a:endParaRPr lang="en-US" sz="923" dirty="0"/>
          </a:p>
          <a:p>
            <a:pPr marL="316531" lvl="1" indent="-316531">
              <a:lnSpc>
                <a:spcPct val="100000"/>
              </a:lnSpc>
              <a:buClr>
                <a:schemeClr val="accent2"/>
              </a:buClr>
              <a:buNone/>
            </a:pPr>
            <a:r>
              <a:rPr lang="en-US" sz="1846" dirty="0"/>
              <a:t>		- over </a:t>
            </a:r>
            <a:r>
              <a:rPr lang="en-US" sz="1846" i="1" dirty="0">
                <a:solidFill>
                  <a:srgbClr val="00B0F0"/>
                </a:solidFill>
              </a:rPr>
              <a:t>time</a:t>
            </a:r>
            <a:r>
              <a:rPr lang="en-US" sz="1846" dirty="0"/>
              <a:t>, firms take competitive actions and reactions.</a:t>
            </a:r>
          </a:p>
          <a:p>
            <a:pPr marL="316531" lvl="1" indent="-316531">
              <a:lnSpc>
                <a:spcPct val="100000"/>
              </a:lnSpc>
              <a:buClr>
                <a:schemeClr val="accent2"/>
              </a:buClr>
              <a:buNone/>
            </a:pPr>
            <a:endParaRPr lang="en-US" sz="1846" dirty="0"/>
          </a:p>
          <a:p>
            <a:pPr marL="316531" lvl="1" indent="-316531">
              <a:lnSpc>
                <a:spcPct val="100000"/>
              </a:lnSpc>
              <a:buClr>
                <a:schemeClr val="accent2"/>
              </a:buClr>
              <a:buNone/>
            </a:pPr>
            <a:endParaRPr lang="en-US" sz="1846" dirty="0"/>
          </a:p>
          <a:p>
            <a:pPr marL="316531" lvl="1" indent="-316531">
              <a:lnSpc>
                <a:spcPct val="100000"/>
              </a:lnSpc>
              <a:buClr>
                <a:schemeClr val="accent2"/>
              </a:buClr>
              <a:buNone/>
            </a:pPr>
            <a:endParaRPr lang="en-US" sz="1846" dirty="0"/>
          </a:p>
          <a:p>
            <a:pPr>
              <a:lnSpc>
                <a:spcPct val="100000"/>
              </a:lnSpc>
              <a:buNone/>
            </a:pPr>
            <a:endParaRPr lang="en-AU" dirty="0"/>
          </a:p>
        </p:txBody>
      </p:sp>
      <p:sp>
        <p:nvSpPr>
          <p:cNvPr id="2" name="Title 1"/>
          <p:cNvSpPr>
            <a:spLocks noGrp="1"/>
          </p:cNvSpPr>
          <p:nvPr>
            <p:ph type="ctrTitle"/>
          </p:nvPr>
        </p:nvSpPr>
        <p:spPr/>
        <p:txBody>
          <a:bodyPr/>
          <a:lstStyle/>
          <a:p>
            <a:r>
              <a:rPr lang="en-AU" sz="2954" dirty="0"/>
              <a:t>Competitive Rivalry</a:t>
            </a:r>
          </a:p>
        </p:txBody>
      </p:sp>
      <p:sp>
        <p:nvSpPr>
          <p:cNvPr id="4" name="Slide Number Placeholder 3"/>
          <p:cNvSpPr>
            <a:spLocks noGrp="1"/>
          </p:cNvSpPr>
          <p:nvPr>
            <p:ph type="sldNum" sz="quarter" idx="4294967295"/>
          </p:nvPr>
        </p:nvSpPr>
        <p:spPr>
          <a:xfrm>
            <a:off x="8698523" y="5794131"/>
            <a:ext cx="445477" cy="246185"/>
          </a:xfrm>
          <a:prstGeom prst="rect">
            <a:avLst/>
          </a:prstGeom>
        </p:spPr>
        <p:txBody>
          <a:bodyPr/>
          <a:lstStyle/>
          <a:p>
            <a:pPr>
              <a:defRPr/>
            </a:pPr>
            <a:fld id="{4C691F90-A655-48BC-9958-98A34208E3F0}" type="slidenum">
              <a:rPr lang="en-US" smtClean="0"/>
              <a:pPr>
                <a:defRPr/>
              </a:pPr>
              <a:t>6</a:t>
            </a:fld>
            <a:endParaRPr lang="en-US"/>
          </a:p>
        </p:txBody>
      </p:sp>
    </p:spTree>
    <p:extLst>
      <p:ext uri="{BB962C8B-B14F-4D97-AF65-F5344CB8AC3E}">
        <p14:creationId xmlns:p14="http://schemas.microsoft.com/office/powerpoint/2010/main" val="181610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9225"/>
            <a:ext cx="8229600" cy="4525963"/>
          </a:xfrm>
        </p:spPr>
        <p:txBody>
          <a:bodyPr/>
          <a:lstStyle/>
          <a:p>
            <a:pPr lvl="0">
              <a:lnSpc>
                <a:spcPct val="100000"/>
              </a:lnSpc>
              <a:buFont typeface="Wingdings" pitchFamily="2" charset="2"/>
              <a:buChar char="§"/>
            </a:pPr>
            <a:endParaRPr lang="en-US" sz="923" dirty="0"/>
          </a:p>
          <a:p>
            <a:pPr lvl="0">
              <a:lnSpc>
                <a:spcPct val="100000"/>
              </a:lnSpc>
              <a:buFont typeface="Wingdings" pitchFamily="2" charset="2"/>
              <a:buChar char="§"/>
            </a:pPr>
            <a:r>
              <a:rPr lang="en-US" sz="1846" dirty="0"/>
              <a:t>Competitor analysis is used to help a firm </a:t>
            </a:r>
            <a:r>
              <a:rPr lang="en-US" sz="1846" i="1" dirty="0">
                <a:solidFill>
                  <a:srgbClr val="00B0F0"/>
                </a:solidFill>
              </a:rPr>
              <a:t>understand</a:t>
            </a:r>
            <a:r>
              <a:rPr lang="en-US" sz="1846" dirty="0"/>
              <a:t> its competitors.</a:t>
            </a:r>
          </a:p>
          <a:p>
            <a:pPr>
              <a:lnSpc>
                <a:spcPct val="100000"/>
              </a:lnSpc>
              <a:buNone/>
            </a:pPr>
            <a:endParaRPr lang="en-AU" sz="1846" dirty="0"/>
          </a:p>
          <a:p>
            <a:pPr lvl="0">
              <a:lnSpc>
                <a:spcPct val="100000"/>
              </a:lnSpc>
              <a:buFont typeface="Wingdings" pitchFamily="2" charset="2"/>
              <a:buChar char="§"/>
            </a:pPr>
            <a:r>
              <a:rPr lang="en-US" sz="1846" dirty="0"/>
              <a:t>A firm </a:t>
            </a:r>
            <a:r>
              <a:rPr lang="en-US" sz="1846" i="1" dirty="0">
                <a:solidFill>
                  <a:srgbClr val="00B0F0"/>
                </a:solidFill>
              </a:rPr>
              <a:t>studies</a:t>
            </a:r>
            <a:r>
              <a:rPr lang="en-US" sz="1846" dirty="0"/>
              <a:t> competitors’ future objectives, current strategies, assumptions and capabilities.</a:t>
            </a:r>
          </a:p>
          <a:p>
            <a:pPr>
              <a:lnSpc>
                <a:spcPct val="100000"/>
              </a:lnSpc>
              <a:buNone/>
            </a:pPr>
            <a:endParaRPr lang="en-AU" sz="1846" dirty="0"/>
          </a:p>
          <a:p>
            <a:pPr lvl="0">
              <a:lnSpc>
                <a:spcPct val="100000"/>
              </a:lnSpc>
              <a:buFont typeface="Wingdings" pitchFamily="2" charset="2"/>
              <a:buChar char="§"/>
            </a:pPr>
            <a:r>
              <a:rPr lang="en-US" sz="1846" dirty="0"/>
              <a:t>With the analysis, a firm is better able to </a:t>
            </a:r>
            <a:r>
              <a:rPr lang="en-US" sz="1846" i="1" dirty="0">
                <a:solidFill>
                  <a:srgbClr val="00B0F0"/>
                </a:solidFill>
              </a:rPr>
              <a:t>predict</a:t>
            </a:r>
            <a:r>
              <a:rPr lang="en-US" sz="1846" dirty="0"/>
              <a:t> competitors’ </a:t>
            </a:r>
            <a:r>
              <a:rPr lang="en-AU" sz="1846" dirty="0" smtClean="0"/>
              <a:t>behaviours</a:t>
            </a:r>
            <a:r>
              <a:rPr lang="en-US" sz="1846" dirty="0" smtClean="0"/>
              <a:t> </a:t>
            </a:r>
            <a:r>
              <a:rPr lang="en-US" sz="1846" dirty="0"/>
              <a:t>when forming its competitive actions and responses.</a:t>
            </a:r>
          </a:p>
          <a:p>
            <a:pPr>
              <a:lnSpc>
                <a:spcPct val="100000"/>
              </a:lnSpc>
              <a:buNone/>
            </a:pPr>
            <a:endParaRPr lang="en-AU" dirty="0"/>
          </a:p>
        </p:txBody>
      </p:sp>
      <p:sp>
        <p:nvSpPr>
          <p:cNvPr id="2" name="Title 1"/>
          <p:cNvSpPr>
            <a:spLocks noGrp="1"/>
          </p:cNvSpPr>
          <p:nvPr>
            <p:ph type="ctrTitle"/>
          </p:nvPr>
        </p:nvSpPr>
        <p:spPr/>
        <p:txBody>
          <a:bodyPr/>
          <a:lstStyle/>
          <a:p>
            <a:r>
              <a:rPr lang="en-AU" sz="2954" dirty="0"/>
              <a:t>Competitor Analysis</a:t>
            </a:r>
          </a:p>
        </p:txBody>
      </p:sp>
      <p:sp>
        <p:nvSpPr>
          <p:cNvPr id="4" name="Slide Number Placeholder 3"/>
          <p:cNvSpPr>
            <a:spLocks noGrp="1"/>
          </p:cNvSpPr>
          <p:nvPr>
            <p:ph type="sldNum" sz="quarter" idx="4294967295"/>
          </p:nvPr>
        </p:nvSpPr>
        <p:spPr>
          <a:xfrm>
            <a:off x="8698523" y="5794131"/>
            <a:ext cx="445477" cy="246185"/>
          </a:xfrm>
          <a:prstGeom prst="rect">
            <a:avLst/>
          </a:prstGeom>
        </p:spPr>
        <p:txBody>
          <a:bodyPr/>
          <a:lstStyle/>
          <a:p>
            <a:pPr>
              <a:defRPr/>
            </a:pPr>
            <a:fld id="{4C691F90-A655-48BC-9958-98A34208E3F0}" type="slidenum">
              <a:rPr lang="en-US" smtClean="0"/>
              <a:pPr>
                <a:defRPr/>
              </a:pPr>
              <a:t>7</a:t>
            </a:fld>
            <a:endParaRPr lang="en-US"/>
          </a:p>
        </p:txBody>
      </p:sp>
    </p:spTree>
    <p:extLst>
      <p:ext uri="{BB962C8B-B14F-4D97-AF65-F5344CB8AC3E}">
        <p14:creationId xmlns:p14="http://schemas.microsoft.com/office/powerpoint/2010/main" val="52723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156"/>
            <a:ext cx="8229600" cy="4525963"/>
          </a:xfrm>
        </p:spPr>
        <p:txBody>
          <a:bodyPr/>
          <a:lstStyle/>
          <a:p>
            <a:pPr marL="316531" lvl="1" indent="-316531">
              <a:lnSpc>
                <a:spcPct val="100000"/>
              </a:lnSpc>
              <a:buClr>
                <a:schemeClr val="accent2"/>
              </a:buClr>
              <a:buFont typeface="Wingdings" pitchFamily="2" charset="2"/>
              <a:buChar char="§"/>
            </a:pPr>
            <a:endParaRPr lang="en-AU" sz="923" dirty="0"/>
          </a:p>
          <a:p>
            <a:pPr marL="316531" lvl="1" indent="-316531">
              <a:lnSpc>
                <a:spcPct val="100000"/>
              </a:lnSpc>
              <a:buFont typeface="Wingdings" pitchFamily="2" charset="2"/>
              <a:buChar char="§"/>
            </a:pPr>
            <a:r>
              <a:rPr lang="en-AU" sz="1846" dirty="0"/>
              <a:t>Market commonality refers to the </a:t>
            </a:r>
            <a:r>
              <a:rPr lang="en-US" sz="1846" dirty="0"/>
              <a:t>number of markets with which a firm and a competitor are </a:t>
            </a:r>
            <a:r>
              <a:rPr lang="en-US" sz="1846" i="1" dirty="0">
                <a:solidFill>
                  <a:srgbClr val="00B0F0"/>
                </a:solidFill>
              </a:rPr>
              <a:t>jointly involved </a:t>
            </a:r>
            <a:r>
              <a:rPr lang="en-US" sz="1846" dirty="0"/>
              <a:t>and the </a:t>
            </a:r>
            <a:r>
              <a:rPr lang="en-US" sz="1846" i="1" dirty="0">
                <a:solidFill>
                  <a:srgbClr val="00B0F0"/>
                </a:solidFill>
              </a:rPr>
              <a:t>degree of importance </a:t>
            </a:r>
            <a:r>
              <a:rPr lang="en-US" sz="1846" dirty="0"/>
              <a:t>of the individual markets to each competitor.</a:t>
            </a:r>
          </a:p>
          <a:p>
            <a:pPr marL="316531" lvl="1" indent="-316531">
              <a:lnSpc>
                <a:spcPct val="100000"/>
              </a:lnSpc>
              <a:buFont typeface="Wingdings" pitchFamily="2" charset="2"/>
              <a:buChar char="§"/>
            </a:pPr>
            <a:endParaRPr lang="en-US" sz="1846" dirty="0"/>
          </a:p>
          <a:p>
            <a:pPr marL="316531" lvl="1" indent="-316531">
              <a:lnSpc>
                <a:spcPct val="100000"/>
              </a:lnSpc>
              <a:buFont typeface="Wingdings" pitchFamily="2" charset="2"/>
              <a:buChar char="§"/>
            </a:pPr>
            <a:r>
              <a:rPr lang="en-US" sz="1846" dirty="0"/>
              <a:t>Firms competing against one another in several or many markets engage in </a:t>
            </a:r>
            <a:r>
              <a:rPr lang="en-US" sz="1846" i="1" dirty="0">
                <a:solidFill>
                  <a:srgbClr val="00B0F0"/>
                </a:solidFill>
              </a:rPr>
              <a:t>multimarket</a:t>
            </a:r>
            <a:r>
              <a:rPr lang="en-US" sz="1846" dirty="0"/>
              <a:t> competition.</a:t>
            </a:r>
          </a:p>
          <a:p>
            <a:pPr marL="316531" lvl="1" indent="-316531">
              <a:lnSpc>
                <a:spcPct val="100000"/>
              </a:lnSpc>
              <a:buFont typeface="Wingdings" pitchFamily="2" charset="2"/>
              <a:buChar char="§"/>
            </a:pPr>
            <a:endParaRPr lang="en-US" sz="1846" dirty="0"/>
          </a:p>
          <a:p>
            <a:pPr marL="316531" lvl="1" indent="-316531">
              <a:lnSpc>
                <a:spcPct val="100000"/>
              </a:lnSpc>
              <a:buFont typeface="Wingdings" pitchFamily="2" charset="2"/>
              <a:buChar char="§"/>
            </a:pPr>
            <a:r>
              <a:rPr lang="en-US" sz="1846" dirty="0"/>
              <a:t>A firm with greater multimarket contact is less likely to initiate an attack, but more likely to respond aggressively when attacked.</a:t>
            </a:r>
          </a:p>
          <a:p>
            <a:pPr>
              <a:lnSpc>
                <a:spcPct val="100000"/>
              </a:lnSpc>
              <a:buNone/>
            </a:pPr>
            <a:endParaRPr lang="en-AU" dirty="0"/>
          </a:p>
        </p:txBody>
      </p:sp>
      <p:sp>
        <p:nvSpPr>
          <p:cNvPr id="2" name="Title 1"/>
          <p:cNvSpPr>
            <a:spLocks noGrp="1"/>
          </p:cNvSpPr>
          <p:nvPr>
            <p:ph type="ctrTitle"/>
          </p:nvPr>
        </p:nvSpPr>
        <p:spPr/>
        <p:txBody>
          <a:bodyPr/>
          <a:lstStyle/>
          <a:p>
            <a:r>
              <a:rPr lang="en-AU" sz="2954" dirty="0"/>
              <a:t>Market Commonality</a:t>
            </a:r>
          </a:p>
        </p:txBody>
      </p:sp>
      <p:sp>
        <p:nvSpPr>
          <p:cNvPr id="4" name="Slide Number Placeholder 3"/>
          <p:cNvSpPr>
            <a:spLocks noGrp="1"/>
          </p:cNvSpPr>
          <p:nvPr>
            <p:ph type="sldNum" sz="quarter" idx="4294967295"/>
          </p:nvPr>
        </p:nvSpPr>
        <p:spPr>
          <a:xfrm>
            <a:off x="8698523" y="5794131"/>
            <a:ext cx="445477" cy="246185"/>
          </a:xfrm>
          <a:prstGeom prst="rect">
            <a:avLst/>
          </a:prstGeom>
        </p:spPr>
        <p:txBody>
          <a:bodyPr/>
          <a:lstStyle/>
          <a:p>
            <a:pPr>
              <a:defRPr/>
            </a:pPr>
            <a:fld id="{4C691F90-A655-48BC-9958-98A34208E3F0}" type="slidenum">
              <a:rPr lang="en-US" smtClean="0"/>
              <a:pPr>
                <a:defRPr/>
              </a:pPr>
              <a:t>8</a:t>
            </a:fld>
            <a:endParaRPr lang="en-US"/>
          </a:p>
        </p:txBody>
      </p:sp>
    </p:spTree>
    <p:extLst>
      <p:ext uri="{BB962C8B-B14F-4D97-AF65-F5344CB8AC3E}">
        <p14:creationId xmlns:p14="http://schemas.microsoft.com/office/powerpoint/2010/main" val="79839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36221"/>
            <a:ext cx="8229600" cy="4525963"/>
          </a:xfrm>
        </p:spPr>
        <p:txBody>
          <a:bodyPr/>
          <a:lstStyle/>
          <a:p>
            <a:pPr>
              <a:lnSpc>
                <a:spcPct val="100000"/>
              </a:lnSpc>
              <a:buFont typeface="Wingdings" pitchFamily="2" charset="2"/>
              <a:buChar char="§"/>
            </a:pPr>
            <a:endParaRPr lang="en-US" sz="923" dirty="0"/>
          </a:p>
          <a:p>
            <a:pPr>
              <a:lnSpc>
                <a:spcPct val="100000"/>
              </a:lnSpc>
              <a:buFont typeface="Wingdings" pitchFamily="2" charset="2"/>
              <a:buChar char="§"/>
            </a:pPr>
            <a:r>
              <a:rPr lang="en-US" sz="1846" dirty="0"/>
              <a:t>Resource similarity refers to how </a:t>
            </a:r>
            <a:r>
              <a:rPr lang="en-US" sz="1846" i="1" dirty="0">
                <a:solidFill>
                  <a:srgbClr val="00B0F0"/>
                </a:solidFill>
              </a:rPr>
              <a:t>comparable</a:t>
            </a:r>
            <a:r>
              <a:rPr lang="en-US" sz="1846" dirty="0"/>
              <a:t> a firm’s tangible and intangible resources are to a competitor’s in terms of both </a:t>
            </a:r>
            <a:r>
              <a:rPr lang="en-US" sz="1846" i="1" dirty="0">
                <a:solidFill>
                  <a:srgbClr val="00B0F0"/>
                </a:solidFill>
              </a:rPr>
              <a:t>types</a:t>
            </a:r>
            <a:r>
              <a:rPr lang="en-US" sz="1846" dirty="0"/>
              <a:t> and </a:t>
            </a:r>
            <a:r>
              <a:rPr lang="en-US" sz="1846" i="1" dirty="0">
                <a:solidFill>
                  <a:srgbClr val="00B0F0"/>
                </a:solidFill>
              </a:rPr>
              <a:t>amounts</a:t>
            </a:r>
            <a:r>
              <a:rPr lang="en-US" sz="1846" dirty="0"/>
              <a:t>.</a:t>
            </a:r>
          </a:p>
          <a:p>
            <a:pPr>
              <a:lnSpc>
                <a:spcPct val="100000"/>
              </a:lnSpc>
              <a:buFont typeface="Wingdings" pitchFamily="2" charset="2"/>
              <a:buChar char="§"/>
            </a:pPr>
            <a:endParaRPr lang="en-US" sz="1846" dirty="0"/>
          </a:p>
          <a:p>
            <a:pPr lvl="0">
              <a:lnSpc>
                <a:spcPct val="100000"/>
              </a:lnSpc>
              <a:buFont typeface="Wingdings" pitchFamily="2" charset="2"/>
              <a:buChar char="§"/>
            </a:pPr>
            <a:r>
              <a:rPr lang="en-US" sz="1846" dirty="0"/>
              <a:t>Firms with similar types and amounts of resources are likely to have </a:t>
            </a:r>
            <a:r>
              <a:rPr lang="en-US" sz="1846" i="1" dirty="0">
                <a:solidFill>
                  <a:srgbClr val="00B0F0"/>
                </a:solidFill>
              </a:rPr>
              <a:t>similar strengths and weaknesses</a:t>
            </a:r>
            <a:r>
              <a:rPr lang="en-US" sz="1846" dirty="0"/>
              <a:t> and use </a:t>
            </a:r>
            <a:r>
              <a:rPr lang="en-US" sz="1846" i="1" dirty="0">
                <a:solidFill>
                  <a:srgbClr val="00B0F0"/>
                </a:solidFill>
              </a:rPr>
              <a:t>similar strategies</a:t>
            </a:r>
            <a:r>
              <a:rPr lang="en-US" sz="1846" dirty="0"/>
              <a:t>.</a:t>
            </a:r>
          </a:p>
          <a:p>
            <a:pPr>
              <a:lnSpc>
                <a:spcPct val="100000"/>
              </a:lnSpc>
              <a:buFont typeface="Wingdings" pitchFamily="2" charset="2"/>
              <a:buChar char="§"/>
            </a:pPr>
            <a:endParaRPr lang="en-US" sz="1846" dirty="0"/>
          </a:p>
          <a:p>
            <a:pPr>
              <a:lnSpc>
                <a:spcPct val="100000"/>
              </a:lnSpc>
              <a:buFont typeface="Wingdings" pitchFamily="2" charset="2"/>
              <a:buChar char="§"/>
            </a:pPr>
            <a:r>
              <a:rPr lang="en-US" sz="1846" dirty="0"/>
              <a:t>Assessing resource similarity can be difficult if critical resources are </a:t>
            </a:r>
            <a:r>
              <a:rPr lang="en-US" sz="1846" i="1" dirty="0">
                <a:solidFill>
                  <a:srgbClr val="00B0F0"/>
                </a:solidFill>
              </a:rPr>
              <a:t>intangible</a:t>
            </a:r>
            <a:r>
              <a:rPr lang="en-US" sz="1846" dirty="0"/>
              <a:t> rather than tangible.</a:t>
            </a:r>
          </a:p>
          <a:p>
            <a:pPr>
              <a:lnSpc>
                <a:spcPct val="100000"/>
              </a:lnSpc>
              <a:buFont typeface="Wingdings" pitchFamily="2" charset="2"/>
              <a:buChar char="§"/>
            </a:pPr>
            <a:endParaRPr lang="en-US" dirty="0"/>
          </a:p>
          <a:p>
            <a:pPr>
              <a:lnSpc>
                <a:spcPct val="100000"/>
              </a:lnSpc>
              <a:buNone/>
            </a:pPr>
            <a:endParaRPr lang="en-US" dirty="0"/>
          </a:p>
          <a:p>
            <a:pPr marL="422041" indent="-422041">
              <a:lnSpc>
                <a:spcPct val="100000"/>
              </a:lnSpc>
              <a:spcBef>
                <a:spcPct val="30000"/>
              </a:spcBef>
              <a:buSzPct val="100000"/>
              <a:buNone/>
              <a:defRPr/>
            </a:pPr>
            <a:endParaRPr lang="en-US" sz="1846" dirty="0"/>
          </a:p>
          <a:p>
            <a:pPr>
              <a:lnSpc>
                <a:spcPct val="100000"/>
              </a:lnSpc>
              <a:buFont typeface="Wingdings" pitchFamily="2" charset="2"/>
              <a:buChar char="§"/>
            </a:pPr>
            <a:endParaRPr lang="en-AU" dirty="0"/>
          </a:p>
        </p:txBody>
      </p:sp>
      <p:sp>
        <p:nvSpPr>
          <p:cNvPr id="2" name="Title 1"/>
          <p:cNvSpPr>
            <a:spLocks noGrp="1"/>
          </p:cNvSpPr>
          <p:nvPr>
            <p:ph type="ctrTitle"/>
          </p:nvPr>
        </p:nvSpPr>
        <p:spPr/>
        <p:txBody>
          <a:bodyPr/>
          <a:lstStyle/>
          <a:p>
            <a:r>
              <a:rPr lang="en-AU" sz="2954" dirty="0"/>
              <a:t>Resource Similarity</a:t>
            </a:r>
          </a:p>
        </p:txBody>
      </p:sp>
      <p:sp>
        <p:nvSpPr>
          <p:cNvPr id="4" name="Slide Number Placeholder 3"/>
          <p:cNvSpPr>
            <a:spLocks noGrp="1"/>
          </p:cNvSpPr>
          <p:nvPr>
            <p:ph type="sldNum" sz="quarter" idx="4294967295"/>
          </p:nvPr>
        </p:nvSpPr>
        <p:spPr>
          <a:xfrm>
            <a:off x="8698523" y="5794131"/>
            <a:ext cx="445477" cy="246185"/>
          </a:xfrm>
          <a:prstGeom prst="rect">
            <a:avLst/>
          </a:prstGeom>
        </p:spPr>
        <p:txBody>
          <a:bodyPr/>
          <a:lstStyle/>
          <a:p>
            <a:pPr>
              <a:defRPr/>
            </a:pPr>
            <a:fld id="{4C691F90-A655-48BC-9958-98A34208E3F0}" type="slidenum">
              <a:rPr lang="en-US" smtClean="0"/>
              <a:pPr>
                <a:defRPr/>
              </a:pPr>
              <a:t>9</a:t>
            </a:fld>
            <a:endParaRPr lang="en-US"/>
          </a:p>
        </p:txBody>
      </p:sp>
    </p:spTree>
    <p:extLst>
      <p:ext uri="{BB962C8B-B14F-4D97-AF65-F5344CB8AC3E}">
        <p14:creationId xmlns:p14="http://schemas.microsoft.com/office/powerpoint/2010/main" val="214148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MS PPT Template New  2018" id="{48C0AEA8-1150-483D-9CB6-93A31E015A1E}" vid="{822457F7-BF5E-47B0-9DB7-2218455B76BF}"/>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MS PPT Template New  2018" id="{48C0AEA8-1150-483D-9CB6-93A31E015A1E}" vid="{9AE18794-8FBC-4F3B-BC67-7C49069436E4}"/>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MS PPT Template New  2018" id="{48C0AEA8-1150-483D-9CB6-93A31E015A1E}" vid="{7AF7E00A-5354-46FF-A876-0DFA925B614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709477310369438C3E543C94179E2D" ma:contentTypeVersion="8" ma:contentTypeDescription="Create a new document." ma:contentTypeScope="" ma:versionID="40639e0939d655a4dc87506b01892c9e">
  <xsd:schema xmlns:xsd="http://www.w3.org/2001/XMLSchema" xmlns:xs="http://www.w3.org/2001/XMLSchema" xmlns:p="http://schemas.microsoft.com/office/2006/metadata/properties" xmlns:ns2="13c02fde-b48f-4d00-bac1-911d8ee6ee98" xmlns:ns3="6fd5926b-e52e-44d8-81d1-5e6608a23368" targetNamespace="http://schemas.microsoft.com/office/2006/metadata/properties" ma:root="true" ma:fieldsID="337014aa22b9b0ec50b4022cfab8c551" ns2:_="" ns3:_="">
    <xsd:import namespace="13c02fde-b48f-4d00-bac1-911d8ee6ee98"/>
    <xsd:import namespace="6fd5926b-e52e-44d8-81d1-5e6608a23368"/>
    <xsd:element name="properties">
      <xsd:complexType>
        <xsd:sequence>
          <xsd:element name="documentManagement">
            <xsd:complexType>
              <xsd:all>
                <xsd:element ref="ns2:Category"/>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c02fde-b48f-4d00-bac1-911d8ee6ee98" elementFormDefault="qualified">
    <xsd:import namespace="http://schemas.microsoft.com/office/2006/documentManagement/types"/>
    <xsd:import namespace="http://schemas.microsoft.com/office/infopath/2007/PartnerControls"/>
    <xsd:element name="Category" ma:index="8" ma:displayName="Category" ma:description="Select from the pull down menu the correct category for this file type" ma:format="Dropdown" ma:internalName="Category">
      <xsd:simpleType>
        <xsd:restriction base="dms:Choice">
          <xsd:enumeration value="Meetings"/>
          <xsd:enumeration value="Purchase Order"/>
          <xsd:enumeration value="Invoice"/>
          <xsd:enumeration value="Policy"/>
          <xsd:enumeration value="Procedure"/>
          <xsd:enumeration value="Template"/>
        </xsd:restriction>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d5926b-e52e-44d8-81d1-5e6608a23368"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13c02fde-b48f-4d00-bac1-911d8ee6ee98">Template</Category>
  </documentManagement>
</p:properties>
</file>

<file path=customXml/itemProps1.xml><?xml version="1.0" encoding="utf-8"?>
<ds:datastoreItem xmlns:ds="http://schemas.openxmlformats.org/officeDocument/2006/customXml" ds:itemID="{F3D502E4-D18D-4EA6-BFF6-F7B2176D18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c02fde-b48f-4d00-bac1-911d8ee6ee98"/>
    <ds:schemaRef ds:uri="6fd5926b-e52e-44d8-81d1-5e6608a233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E02B31-F34B-4E18-8C84-0623F31763EB}">
  <ds:schemaRefs>
    <ds:schemaRef ds:uri="http://schemas.microsoft.com/sharepoint/v3/contenttype/forms"/>
  </ds:schemaRefs>
</ds:datastoreItem>
</file>

<file path=customXml/itemProps3.xml><?xml version="1.0" encoding="utf-8"?>
<ds:datastoreItem xmlns:ds="http://schemas.openxmlformats.org/officeDocument/2006/customXml" ds:itemID="{28324C9D-A4D4-4EA5-B76C-8491F2658EB9}">
  <ds:schemaRefs>
    <ds:schemaRef ds:uri="http://purl.org/dc/terms/"/>
    <ds:schemaRef ds:uri="http://schemas.openxmlformats.org/package/2006/metadata/core-properties"/>
    <ds:schemaRef ds:uri="http://schemas.microsoft.com/office/2006/documentManagement/types"/>
    <ds:schemaRef ds:uri="13c02fde-b48f-4d00-bac1-911d8ee6ee98"/>
    <ds:schemaRef ds:uri="http://purl.org/dc/elements/1.1/"/>
    <ds:schemaRef ds:uri="http://schemas.microsoft.com/office/2006/metadata/properties"/>
    <ds:schemaRef ds:uri="6fd5926b-e52e-44d8-81d1-5e6608a23368"/>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ICMS PPT Template New  2018</Template>
  <TotalTime>199</TotalTime>
  <Words>2316</Words>
  <Application>Microsoft Office PowerPoint</Application>
  <PresentationFormat>On-screen Show (4:3)</PresentationFormat>
  <Paragraphs>413</Paragraphs>
  <Slides>40</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40</vt:i4>
      </vt:variant>
    </vt:vector>
  </HeadingPairs>
  <TitlesOfParts>
    <vt:vector size="47" baseType="lpstr">
      <vt:lpstr>Arial</vt:lpstr>
      <vt:lpstr>Calibri</vt:lpstr>
      <vt:lpstr>Tahoma</vt:lpstr>
      <vt:lpstr>Wingdings</vt:lpstr>
      <vt:lpstr>1_Custom Design</vt:lpstr>
      <vt:lpstr>2_Custom Design</vt:lpstr>
      <vt:lpstr>3_Custom Design</vt:lpstr>
      <vt:lpstr>HOS801 – Strategic Management in     Tourism and Hospitality     </vt:lpstr>
      <vt:lpstr>Please discuss these questions with your group</vt:lpstr>
      <vt:lpstr>Learning Outcomes</vt:lpstr>
      <vt:lpstr>Strategic Competitiveness</vt:lpstr>
      <vt:lpstr>Competition</vt:lpstr>
      <vt:lpstr>Competitive Rivalry</vt:lpstr>
      <vt:lpstr>Competitor Analysis</vt:lpstr>
      <vt:lpstr>Market Commonality</vt:lpstr>
      <vt:lpstr>Resource Similarity</vt:lpstr>
      <vt:lpstr>Drivers of Competitive Actions and Responses</vt:lpstr>
      <vt:lpstr>Drivers of Competitive Actions and Responses</vt:lpstr>
      <vt:lpstr>Drivers of Competitive Actions and Responses</vt:lpstr>
      <vt:lpstr>Drivers of Competitive Actions and Responses</vt:lpstr>
      <vt:lpstr>Drivers of Competitive Actions and Responses</vt:lpstr>
      <vt:lpstr>Strategic and Tactical Actions</vt:lpstr>
      <vt:lpstr>Likelihood of Attack</vt:lpstr>
      <vt:lpstr>First Movers</vt:lpstr>
      <vt:lpstr>First Movers</vt:lpstr>
      <vt:lpstr>Second Movers</vt:lpstr>
      <vt:lpstr>Size of the firm</vt:lpstr>
      <vt:lpstr>Likelihood of Response</vt:lpstr>
      <vt:lpstr>Type of Competitive Action</vt:lpstr>
      <vt:lpstr>Actor’s Reputation</vt:lpstr>
      <vt:lpstr>Market Dependence</vt:lpstr>
      <vt:lpstr>Influences on Strategic Direction</vt:lpstr>
      <vt:lpstr>What Defines Successful Strategy?</vt:lpstr>
      <vt:lpstr>Vision and Mission</vt:lpstr>
      <vt:lpstr> Organisational Vision </vt:lpstr>
      <vt:lpstr>PowerPoint Presentation</vt:lpstr>
      <vt:lpstr>Organisational Values</vt:lpstr>
      <vt:lpstr>Core Values – Tourism Ireland</vt:lpstr>
      <vt:lpstr>Social Responsibility</vt:lpstr>
      <vt:lpstr>Enterprise Strategy</vt:lpstr>
      <vt:lpstr>Code of Ethics</vt:lpstr>
      <vt:lpstr>Five Ethical Frameworks</vt:lpstr>
      <vt:lpstr>Ethical Considerations</vt:lpstr>
      <vt:lpstr>Summary</vt:lpstr>
      <vt:lpstr>Group Case Analysis</vt:lpstr>
      <vt:lpstr>Hints/Food for Though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HOS801 – Strategic Management in     Tourism and Hospitality</dc:title>
  <dc:creator>Mirrin Locke</dc:creator>
  <cp:lastModifiedBy>Mirrin Locke</cp:lastModifiedBy>
  <cp:revision>14</cp:revision>
  <dcterms:created xsi:type="dcterms:W3CDTF">2019-02-04T22:32:44Z</dcterms:created>
  <dcterms:modified xsi:type="dcterms:W3CDTF">2019-08-07T05:17:55Z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0x010100E1709477310369438C3E543C94179E2D</vt:lpwstr>
  </property>
</Properties>
</file>