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3" r:id="rId5"/>
    <p:sldMasterId id="2147483685" r:id="rId6"/>
    <p:sldMasterId id="2147483706" r:id="rId7"/>
  </p:sldMasterIdLst>
  <p:notesMasterIdLst>
    <p:notesMasterId r:id="rId39"/>
  </p:notesMasterIdLst>
  <p:sldIdLst>
    <p:sldId id="284" r:id="rId8"/>
    <p:sldId id="287" r:id="rId9"/>
    <p:sldId id="288" r:id="rId10"/>
    <p:sldId id="289" r:id="rId11"/>
    <p:sldId id="290" r:id="rId12"/>
    <p:sldId id="315" r:id="rId13"/>
    <p:sldId id="291" r:id="rId14"/>
    <p:sldId id="293" r:id="rId15"/>
    <p:sldId id="294" r:id="rId16"/>
    <p:sldId id="295" r:id="rId17"/>
    <p:sldId id="296" r:id="rId18"/>
    <p:sldId id="297" r:id="rId19"/>
    <p:sldId id="298" r:id="rId20"/>
    <p:sldId id="299" r:id="rId21"/>
    <p:sldId id="300" r:id="rId22"/>
    <p:sldId id="301" r:id="rId23"/>
    <p:sldId id="292" r:id="rId24"/>
    <p:sldId id="302" r:id="rId25"/>
    <p:sldId id="303" r:id="rId26"/>
    <p:sldId id="304" r:id="rId27"/>
    <p:sldId id="305" r:id="rId28"/>
    <p:sldId id="307" r:id="rId29"/>
    <p:sldId id="308" r:id="rId30"/>
    <p:sldId id="306" r:id="rId31"/>
    <p:sldId id="309" r:id="rId32"/>
    <p:sldId id="310" r:id="rId33"/>
    <p:sldId id="311" r:id="rId34"/>
    <p:sldId id="312" r:id="rId35"/>
    <p:sldId id="313" r:id="rId36"/>
    <p:sldId id="314" r:id="rId37"/>
    <p:sldId id="28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CA309BC-425A-DD42-98C2-75A72F7C624A}">
          <p14:sldIdLst>
            <p14:sldId id="284"/>
            <p14:sldId id="287"/>
            <p14:sldId id="288"/>
            <p14:sldId id="289"/>
            <p14:sldId id="290"/>
            <p14:sldId id="315"/>
            <p14:sldId id="291"/>
            <p14:sldId id="293"/>
            <p14:sldId id="294"/>
            <p14:sldId id="295"/>
            <p14:sldId id="296"/>
            <p14:sldId id="297"/>
            <p14:sldId id="298"/>
            <p14:sldId id="299"/>
            <p14:sldId id="300"/>
            <p14:sldId id="301"/>
            <p14:sldId id="292"/>
            <p14:sldId id="302"/>
            <p14:sldId id="303"/>
            <p14:sldId id="304"/>
            <p14:sldId id="305"/>
            <p14:sldId id="307"/>
            <p14:sldId id="308"/>
            <p14:sldId id="306"/>
            <p14:sldId id="309"/>
            <p14:sldId id="310"/>
            <p14:sldId id="311"/>
            <p14:sldId id="312"/>
            <p14:sldId id="313"/>
            <p14:sldId id="314"/>
            <p14:sldId id="28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BABF4E-902D-4B07-8BE0-DDE2BEECA920}" v="43" dt="2019-02-22T00:25:40.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04" autoAdjust="0"/>
  </p:normalViewPr>
  <p:slideViewPr>
    <p:cSldViewPr snapToGrid="0" snapToObjects="1">
      <p:cViewPr varScale="1">
        <p:scale>
          <a:sx n="111" d="100"/>
          <a:sy n="111" d="100"/>
        </p:scale>
        <p:origin x="1596" y="96"/>
      </p:cViewPr>
      <p:guideLst>
        <p:guide orient="horz" pos="2160"/>
        <p:guide pos="2880"/>
      </p:guideLst>
    </p:cSldViewPr>
  </p:slideViewPr>
  <p:outlineViewPr>
    <p:cViewPr>
      <p:scale>
        <a:sx n="33" d="100"/>
        <a:sy n="33" d="100"/>
      </p:scale>
      <p:origin x="0" y="-3066"/>
    </p:cViewPr>
  </p:outlineViewPr>
  <p:notesTextViewPr>
    <p:cViewPr>
      <p:scale>
        <a:sx n="1" d="1"/>
        <a:sy n="1" d="1"/>
      </p:scale>
      <p:origin x="0" y="0"/>
    </p:cViewPr>
  </p:notesTextViewPr>
  <p:notesViewPr>
    <p:cSldViewPr snapToGrid="0" snapToObjects="1">
      <p:cViewPr varScale="1">
        <p:scale>
          <a:sx n="83" d="100"/>
          <a:sy n="83" d="100"/>
        </p:scale>
        <p:origin x="307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Vass" userId="S::ivass@icms.edu.au::70e7b51f-c080-489e-85cc-d4c6c9e8e3df" providerId="AD" clId="Web-{6E088ECA-BFE0-4273-8F6D-D4B445EC130A}"/>
  </pc:docChgLst>
  <pc:docChgLst>
    <pc:chgData name="Mirrin Locke" userId="6615632d-ad49-4f60-a570-d2a04e56dd8a" providerId="ADAL" clId="{75BABF4E-902D-4B07-8BE0-DDE2BEECA920}"/>
    <pc:docChg chg="undo custSel delSld modSld sldOrd modSection">
      <pc:chgData name="Mirrin Locke" userId="6615632d-ad49-4f60-a570-d2a04e56dd8a" providerId="ADAL" clId="{75BABF4E-902D-4B07-8BE0-DDE2BEECA920}" dt="2019-02-22T00:25:40.725" v="42" actId="20577"/>
      <pc:docMkLst>
        <pc:docMk/>
      </pc:docMkLst>
      <pc:sldChg chg="del">
        <pc:chgData name="Mirrin Locke" userId="6615632d-ad49-4f60-a570-d2a04e56dd8a" providerId="ADAL" clId="{75BABF4E-902D-4B07-8BE0-DDE2BEECA920}" dt="2019-02-21T23:53:45.172" v="0" actId="2696"/>
        <pc:sldMkLst>
          <pc:docMk/>
          <pc:sldMk cId="934689333" sldId="285"/>
        </pc:sldMkLst>
      </pc:sldChg>
      <pc:sldChg chg="modSp">
        <pc:chgData name="Mirrin Locke" userId="6615632d-ad49-4f60-a570-d2a04e56dd8a" providerId="ADAL" clId="{75BABF4E-902D-4B07-8BE0-DDE2BEECA920}" dt="2019-02-22T00:25:40.725" v="42" actId="20577"/>
        <pc:sldMkLst>
          <pc:docMk/>
          <pc:sldMk cId="751937803" sldId="287"/>
        </pc:sldMkLst>
        <pc:spChg chg="mod">
          <ac:chgData name="Mirrin Locke" userId="6615632d-ad49-4f60-a570-d2a04e56dd8a" providerId="ADAL" clId="{75BABF4E-902D-4B07-8BE0-DDE2BEECA920}" dt="2019-02-22T00:25:40.725" v="42" actId="20577"/>
          <ac:spMkLst>
            <pc:docMk/>
            <pc:sldMk cId="751937803" sldId="287"/>
            <ac:spMk id="3" creationId="{00000000-0000-0000-0000-000000000000}"/>
          </ac:spMkLst>
        </pc:spChg>
      </pc:sldChg>
      <pc:sldChg chg="modSp ord">
        <pc:chgData name="Mirrin Locke" userId="6615632d-ad49-4f60-a570-d2a04e56dd8a" providerId="ADAL" clId="{75BABF4E-902D-4B07-8BE0-DDE2BEECA920}" dt="2019-02-21T23:56:31.401" v="6"/>
        <pc:sldMkLst>
          <pc:docMk/>
          <pc:sldMk cId="1945304017" sldId="292"/>
        </pc:sldMkLst>
        <pc:spChg chg="mod">
          <ac:chgData name="Mirrin Locke" userId="6615632d-ad49-4f60-a570-d2a04e56dd8a" providerId="ADAL" clId="{75BABF4E-902D-4B07-8BE0-DDE2BEECA920}" dt="2019-02-21T23:56:25.427" v="4" actId="6549"/>
          <ac:spMkLst>
            <pc:docMk/>
            <pc:sldMk cId="1945304017" sldId="292"/>
            <ac:spMk id="3" creationId="{00000000-0000-0000-0000-000000000000}"/>
          </ac:spMkLst>
        </pc:spChg>
      </pc:sldChg>
      <pc:sldChg chg="modSp">
        <pc:chgData name="Mirrin Locke" userId="6615632d-ad49-4f60-a570-d2a04e56dd8a" providerId="ADAL" clId="{75BABF4E-902D-4B07-8BE0-DDE2BEECA920}" dt="2019-02-22T00:19:03.618" v="19" actId="20577"/>
        <pc:sldMkLst>
          <pc:docMk/>
          <pc:sldMk cId="2227046030" sldId="314"/>
        </pc:sldMkLst>
        <pc:spChg chg="mod">
          <ac:chgData name="Mirrin Locke" userId="6615632d-ad49-4f60-a570-d2a04e56dd8a" providerId="ADAL" clId="{75BABF4E-902D-4B07-8BE0-DDE2BEECA920}" dt="2019-02-22T00:19:03.618" v="19" actId="20577"/>
          <ac:spMkLst>
            <pc:docMk/>
            <pc:sldMk cId="2227046030" sldId="314"/>
            <ac:spMk id="2" creationId="{00000000-0000-0000-0000-000000000000}"/>
          </ac:spMkLst>
        </pc:spChg>
      </pc:sldChg>
      <pc:sldChg chg="del">
        <pc:chgData name="Mirrin Locke" userId="6615632d-ad49-4f60-a570-d2a04e56dd8a" providerId="ADAL" clId="{75BABF4E-902D-4B07-8BE0-DDE2BEECA920}" dt="2019-02-22T00:18:15.170" v="7" actId="2696"/>
        <pc:sldMkLst>
          <pc:docMk/>
          <pc:sldMk cId="3647823627" sldId="315"/>
        </pc:sldMkLst>
      </pc:sldChg>
      <pc:sldChg chg="del">
        <pc:chgData name="Mirrin Locke" userId="6615632d-ad49-4f60-a570-d2a04e56dd8a" providerId="ADAL" clId="{75BABF4E-902D-4B07-8BE0-DDE2BEECA920}" dt="2019-02-22T00:18:20.968" v="8" actId="2696"/>
        <pc:sldMkLst>
          <pc:docMk/>
          <pc:sldMk cId="2151259701"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A2218-DD8C-4944-883E-4F222486B95A}" type="datetimeFigureOut">
              <a:rPr lang="en-US" smtClean="0"/>
              <a:t>8/7/2019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B446-6C3A-434A-9EAF-115FF2B52C71}" type="slidenum">
              <a:rPr lang="en-US" smtClean="0"/>
              <a:t>‹#›</a:t>
            </a:fld>
            <a:endParaRPr lang="en-US"/>
          </a:p>
        </p:txBody>
      </p:sp>
    </p:spTree>
    <p:extLst>
      <p:ext uri="{BB962C8B-B14F-4D97-AF65-F5344CB8AC3E}">
        <p14:creationId xmlns:p14="http://schemas.microsoft.com/office/powerpoint/2010/main" val="16379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type of firms do you think were affected by this?</a:t>
            </a:r>
          </a:p>
          <a:p>
            <a:endParaRPr lang="en-US" dirty="0"/>
          </a:p>
        </p:txBody>
      </p:sp>
      <p:sp>
        <p:nvSpPr>
          <p:cNvPr id="4" name="Slide Number Placeholder 3"/>
          <p:cNvSpPr>
            <a:spLocks noGrp="1"/>
          </p:cNvSpPr>
          <p:nvPr>
            <p:ph type="sldNum" sz="quarter" idx="10"/>
          </p:nvPr>
        </p:nvSpPr>
        <p:spPr/>
        <p:txBody>
          <a:bodyPr/>
          <a:lstStyle/>
          <a:p>
            <a:fld id="{2C8DC151-4B5D-C441-8041-08EEA44347C3}" type="slidenum">
              <a:rPr lang="en-US" smtClean="0"/>
              <a:t>4</a:t>
            </a:fld>
            <a:endParaRPr lang="en-US"/>
          </a:p>
        </p:txBody>
      </p:sp>
    </p:spTree>
    <p:extLst>
      <p:ext uri="{BB962C8B-B14F-4D97-AF65-F5344CB8AC3E}">
        <p14:creationId xmlns:p14="http://schemas.microsoft.com/office/powerpoint/2010/main" val="52792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 or</a:t>
            </a:r>
            <a:r>
              <a:rPr lang="en-US" baseline="0" dirty="0"/>
              <a:t> fad?</a:t>
            </a:r>
            <a:endParaRPr lang="en-US" dirty="0"/>
          </a:p>
        </p:txBody>
      </p:sp>
      <p:sp>
        <p:nvSpPr>
          <p:cNvPr id="4" name="Slide Number Placeholder 3"/>
          <p:cNvSpPr>
            <a:spLocks noGrp="1"/>
          </p:cNvSpPr>
          <p:nvPr>
            <p:ph type="sldNum" sz="quarter" idx="10"/>
          </p:nvPr>
        </p:nvSpPr>
        <p:spPr/>
        <p:txBody>
          <a:bodyPr/>
          <a:lstStyle/>
          <a:p>
            <a:fld id="{2C8DC151-4B5D-C441-8041-08EEA44347C3}" type="slidenum">
              <a:rPr lang="en-US" smtClean="0"/>
              <a:t>17</a:t>
            </a:fld>
            <a:endParaRPr lang="en-US"/>
          </a:p>
        </p:txBody>
      </p:sp>
    </p:spTree>
    <p:extLst>
      <p:ext uri="{BB962C8B-B14F-4D97-AF65-F5344CB8AC3E}">
        <p14:creationId xmlns:p14="http://schemas.microsoft.com/office/powerpoint/2010/main" val="83737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8DC151-4B5D-C441-8041-08EEA44347C3}" type="slidenum">
              <a:rPr lang="en-US" smtClean="0"/>
              <a:t>26</a:t>
            </a:fld>
            <a:endParaRPr lang="en-US"/>
          </a:p>
        </p:txBody>
      </p:sp>
    </p:spTree>
    <p:extLst>
      <p:ext uri="{BB962C8B-B14F-4D97-AF65-F5344CB8AC3E}">
        <p14:creationId xmlns:p14="http://schemas.microsoft.com/office/powerpoint/2010/main" val="3560935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902681" cy="1325563"/>
          </a:xfrm>
          <a:prstGeom prst="rect">
            <a:avLst/>
          </a:prstGeom>
        </p:spPr>
        <p:txBody>
          <a:bodyPr/>
          <a:lstStyle>
            <a:lvl1pPr>
              <a:defRPr b="0">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5" name="Text Placeholder 4"/>
          <p:cNvSpPr>
            <a:spLocks noGrp="1"/>
          </p:cNvSpPr>
          <p:nvPr>
            <p:ph type="body" sz="quarter" idx="10"/>
          </p:nvPr>
        </p:nvSpPr>
        <p:spPr>
          <a:xfrm>
            <a:off x="628650" y="1911351"/>
            <a:ext cx="8124825" cy="462245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36515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4" name="Text Placeholder 3"/>
          <p:cNvSpPr>
            <a:spLocks noGrp="1"/>
          </p:cNvSpPr>
          <p:nvPr>
            <p:ph type="body" sz="quarter" idx="10"/>
          </p:nvPr>
        </p:nvSpPr>
        <p:spPr>
          <a:xfrm>
            <a:off x="819150" y="5092700"/>
            <a:ext cx="7877175" cy="1549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latin typeface="Arial" panose="020B0604020202020204" pitchFamily="34" charset="0"/>
                <a:cs typeface="Arial" panose="020B0604020202020204" pitchFamily="34" charset="0"/>
              </a:defRPr>
            </a:lvl2pPr>
            <a:lvl3pPr marL="685800" indent="0">
              <a:buNone/>
              <a:defRPr>
                <a:solidFill>
                  <a:schemeClr val="bg1"/>
                </a:solidFill>
                <a:latin typeface="Arial" panose="020B0604020202020204" pitchFamily="34" charset="0"/>
                <a:cs typeface="Arial" panose="020B0604020202020204" pitchFamily="34" charset="0"/>
              </a:defRPr>
            </a:lvl3pPr>
            <a:lvl4pPr marL="1028700" indent="0">
              <a:buNone/>
              <a:defRPr>
                <a:solidFill>
                  <a:schemeClr val="bg1"/>
                </a:solidFill>
                <a:latin typeface="Arial" panose="020B0604020202020204" pitchFamily="34" charset="0"/>
                <a:cs typeface="Arial" panose="020B0604020202020204" pitchFamily="34" charset="0"/>
              </a:defRPr>
            </a:lvl4pPr>
            <a:lvl5pPr marL="1371600" indent="0">
              <a:buNone/>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44321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32525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5315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8936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2028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7540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044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0904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4931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038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6832" y="-64549"/>
            <a:ext cx="12417893" cy="6938683"/>
          </a:xfrm>
          <a:prstGeom prst="rect">
            <a:avLst/>
          </a:prstGeom>
        </p:spPr>
      </p:pic>
      <p:sp>
        <p:nvSpPr>
          <p:cNvPr id="4" name="Title 3"/>
          <p:cNvSpPr>
            <a:spLocks noGrp="1"/>
          </p:cNvSpPr>
          <p:nvPr>
            <p:ph type="title"/>
          </p:nvPr>
        </p:nvSpPr>
        <p:spPr>
          <a:xfrm>
            <a:off x="628650" y="365126"/>
            <a:ext cx="7886700" cy="1325563"/>
          </a:xfrm>
          <a:prstGeom prst="rect">
            <a:avLst/>
          </a:prstGeom>
        </p:spPr>
        <p:txBody>
          <a:bodyPr/>
          <a:lstStyle>
            <a:lvl1pPr>
              <a:defRPr>
                <a:solidFill>
                  <a:schemeClr val="bg1"/>
                </a:solidFill>
              </a:defRPr>
            </a:lvl1pPr>
          </a:lstStyle>
          <a:p>
            <a:r>
              <a:rPr lang="en-US"/>
              <a:t>Click to edit Master title style</a:t>
            </a:r>
            <a:endParaRPr lang="en-AU" dirty="0"/>
          </a:p>
        </p:txBody>
      </p:sp>
      <p:sp>
        <p:nvSpPr>
          <p:cNvPr id="5" name="Date Placeholder 4"/>
          <p:cNvSpPr>
            <a:spLocks noGrp="1"/>
          </p:cNvSpPr>
          <p:nvPr>
            <p:ph type="dt" sz="half" idx="10"/>
          </p:nvPr>
        </p:nvSpPr>
        <p:spPr>
          <a:xfrm>
            <a:off x="6286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543CD403-54AC-49B0-BCE8-20FF98AC2FFD}" type="datetimeFigureOut">
              <a:rPr lang="en-AU" smtClean="0"/>
              <a:pPr/>
              <a:t>7/08/2019</a:t>
            </a:fld>
            <a:endParaRPr lang="en-AU" dirty="0"/>
          </a:p>
        </p:txBody>
      </p:sp>
      <p:sp>
        <p:nvSpPr>
          <p:cNvPr id="6" name="Slide Number Placeholder 5"/>
          <p:cNvSpPr>
            <a:spLocks noGrp="1"/>
          </p:cNvSpPr>
          <p:nvPr>
            <p:ph type="sldNum" sz="quarter" idx="11"/>
          </p:nvPr>
        </p:nvSpPr>
        <p:spPr>
          <a:xfrm>
            <a:off x="64579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E3E055E-1006-4691-A728-C6D4B59F1965}" type="slidenum">
              <a:rPr lang="en-AU" smtClean="0"/>
              <a:pPr/>
              <a:t>‹#›</a:t>
            </a:fld>
            <a:endParaRPr lang="en-AU" dirty="0"/>
          </a:p>
        </p:txBody>
      </p:sp>
    </p:spTree>
    <p:extLst>
      <p:ext uri="{BB962C8B-B14F-4D97-AF65-F5344CB8AC3E}">
        <p14:creationId xmlns:p14="http://schemas.microsoft.com/office/powerpoint/2010/main" val="4017771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9097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5405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131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8" name="Title 1"/>
          <p:cNvSpPr>
            <a:spLocks noGrp="1"/>
          </p:cNvSpPr>
          <p:nvPr>
            <p:ph type="ctrTitle"/>
          </p:nvPr>
        </p:nvSpPr>
        <p:spPr>
          <a:xfrm>
            <a:off x="183976" y="230783"/>
            <a:ext cx="7772400" cy="605929"/>
          </a:xfrm>
          <a:prstGeom prst="rect">
            <a:avLst/>
          </a:prstGeom>
        </p:spPr>
        <p:txBody>
          <a:bodyPr/>
          <a:lstStyle>
            <a:lvl1pPr algn="l">
              <a:defRPr sz="320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050464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urism">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052736"/>
            <a:ext cx="4040188" cy="639762"/>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8"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p:cNvSpPr>
            <a:spLocks noGrp="1"/>
          </p:cNvSpPr>
          <p:nvPr>
            <p:ph type="ctrTitle"/>
          </p:nvPr>
        </p:nvSpPr>
        <p:spPr>
          <a:xfrm>
            <a:off x="183976" y="86767"/>
            <a:ext cx="7772400" cy="605929"/>
          </a:xfrm>
          <a:prstGeom prst="rect">
            <a:avLst/>
          </a:prstGeom>
        </p:spPr>
        <p:txBody>
          <a:bodyPr/>
          <a:lstStyle>
            <a:lvl1pPr algn="l">
              <a:defRPr sz="320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795267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CMS V2">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052736"/>
            <a:ext cx="4040188" cy="639762"/>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8"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p:cNvSpPr>
            <a:spLocks noGrp="1"/>
          </p:cNvSpPr>
          <p:nvPr>
            <p:ph type="ctrTitle"/>
          </p:nvPr>
        </p:nvSpPr>
        <p:spPr>
          <a:xfrm>
            <a:off x="183976" y="86767"/>
            <a:ext cx="7772400" cy="605929"/>
          </a:xfrm>
          <a:prstGeom prst="rect">
            <a:avLst/>
          </a:prstGeom>
        </p:spPr>
        <p:txBody>
          <a:bodyPr/>
          <a:lstStyle>
            <a:lvl1pPr algn="l">
              <a:defRPr sz="320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618803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39552" y="2708921"/>
            <a:ext cx="3816350" cy="3240360"/>
          </a:xfrm>
          <a:prstGeom prst="rect">
            <a:avLst/>
          </a:prstGeom>
        </p:spPr>
        <p:txBody>
          <a:bodyPr vert="horz"/>
          <a:lstStyle>
            <a:lvl1pPr marL="0" indent="0">
              <a:buNone/>
              <a:defRPr sz="1800">
                <a:solidFill>
                  <a:schemeClr val="tx1">
                    <a:lumMod val="75000"/>
                    <a:lumOff val="25000"/>
                  </a:schemeClr>
                </a:solidFill>
              </a:defRPr>
            </a:lvl1pPr>
            <a:lvl2pPr marL="457200" indent="0">
              <a:buNone/>
              <a:defRPr sz="1800">
                <a:solidFill>
                  <a:schemeClr val="tx1">
                    <a:lumMod val="75000"/>
                    <a:lumOff val="25000"/>
                  </a:schemeClr>
                </a:solidFill>
              </a:defRPr>
            </a:lvl2pPr>
            <a:lvl3pPr marL="914400" indent="0">
              <a:buNone/>
              <a:defRPr sz="1800">
                <a:solidFill>
                  <a:schemeClr val="tx1">
                    <a:lumMod val="75000"/>
                    <a:lumOff val="25000"/>
                  </a:schemeClr>
                </a:solidFill>
              </a:defRPr>
            </a:lvl3pPr>
            <a:lvl4pPr marL="1371600" indent="0">
              <a:buNone/>
              <a:defRPr sz="1800">
                <a:solidFill>
                  <a:schemeClr val="tx1">
                    <a:lumMod val="75000"/>
                    <a:lumOff val="25000"/>
                  </a:schemeClr>
                </a:solidFill>
              </a:defRPr>
            </a:lvl4pPr>
            <a:lvl5pPr marL="1828800" indent="0">
              <a:buNone/>
              <a:defRPr sz="1800">
                <a:solidFill>
                  <a:schemeClr val="tx1">
                    <a:lumMod val="75000"/>
                    <a:lumOff val="25000"/>
                  </a:schemeClr>
                </a:solidFill>
              </a:defRPr>
            </a:lvl5pPr>
          </a:lstStyle>
          <a:p>
            <a:pPr lvl="0"/>
            <a:r>
              <a:rPr lang="en-GB" dirty="0"/>
              <a:t>Click to edit body copy</a:t>
            </a:r>
          </a:p>
        </p:txBody>
      </p:sp>
      <p:sp>
        <p:nvSpPr>
          <p:cNvPr id="7" name="Text Placeholder 3"/>
          <p:cNvSpPr>
            <a:spLocks noGrp="1"/>
          </p:cNvSpPr>
          <p:nvPr>
            <p:ph type="body" sz="quarter" idx="11" hasCustomPrompt="1"/>
          </p:nvPr>
        </p:nvSpPr>
        <p:spPr>
          <a:xfrm>
            <a:off x="539552" y="1052736"/>
            <a:ext cx="3816350" cy="1440160"/>
          </a:xfrm>
          <a:prstGeom prst="rect">
            <a:avLst/>
          </a:prstGeom>
        </p:spPr>
        <p:txBody>
          <a:bodyPr vert="horz"/>
          <a:lstStyle>
            <a:lvl1pPr marL="0" indent="0">
              <a:buNone/>
              <a:defRPr sz="2400">
                <a:solidFill>
                  <a:schemeClr val="tx1">
                    <a:lumMod val="75000"/>
                    <a:lumOff val="25000"/>
                  </a:schemeClr>
                </a:solidFill>
              </a:defRPr>
            </a:lvl1pPr>
            <a:lvl2pPr marL="457200" indent="0">
              <a:buNone/>
              <a:defRPr sz="1800">
                <a:solidFill>
                  <a:schemeClr val="tx1">
                    <a:lumMod val="75000"/>
                    <a:lumOff val="25000"/>
                  </a:schemeClr>
                </a:solidFill>
              </a:defRPr>
            </a:lvl2pPr>
            <a:lvl3pPr marL="914400" indent="0">
              <a:buNone/>
              <a:defRPr sz="1800">
                <a:solidFill>
                  <a:schemeClr val="tx1">
                    <a:lumMod val="75000"/>
                    <a:lumOff val="25000"/>
                  </a:schemeClr>
                </a:solidFill>
              </a:defRPr>
            </a:lvl3pPr>
            <a:lvl4pPr marL="1371600" indent="0">
              <a:buNone/>
              <a:defRPr sz="1800">
                <a:solidFill>
                  <a:schemeClr val="tx1">
                    <a:lumMod val="75000"/>
                    <a:lumOff val="25000"/>
                  </a:schemeClr>
                </a:solidFill>
              </a:defRPr>
            </a:lvl4pPr>
            <a:lvl5pPr marL="1828800" indent="0">
              <a:buNone/>
              <a:defRPr sz="1800">
                <a:solidFill>
                  <a:schemeClr val="tx1">
                    <a:lumMod val="75000"/>
                    <a:lumOff val="25000"/>
                  </a:schemeClr>
                </a:solidFill>
              </a:defRPr>
            </a:lvl5pPr>
          </a:lstStyle>
          <a:p>
            <a:pPr lvl="0"/>
            <a:r>
              <a:rPr lang="en-GB" dirty="0"/>
              <a:t>Click to edit intro copy</a:t>
            </a:r>
          </a:p>
        </p:txBody>
      </p:sp>
      <p:sp>
        <p:nvSpPr>
          <p:cNvPr id="8" name="Title 1"/>
          <p:cNvSpPr>
            <a:spLocks noGrp="1"/>
          </p:cNvSpPr>
          <p:nvPr>
            <p:ph type="ctrTitle"/>
          </p:nvPr>
        </p:nvSpPr>
        <p:spPr>
          <a:xfrm>
            <a:off x="183976" y="86767"/>
            <a:ext cx="7772400" cy="605929"/>
          </a:xfrm>
          <a:prstGeom prst="rect">
            <a:avLst/>
          </a:prstGeom>
        </p:spPr>
        <p:txBody>
          <a:bodyPr/>
          <a:lstStyle>
            <a:lvl1pPr algn="l">
              <a:defRPr sz="320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540164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roperty">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05273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8" name="Content Placeholder 3"/>
          <p:cNvSpPr>
            <a:spLocks noGrp="1"/>
          </p:cNvSpPr>
          <p:nvPr>
            <p:ph sz="half" idx="2"/>
          </p:nvPr>
        </p:nvSpPr>
        <p:spPr>
          <a:xfrm>
            <a:off x="457200" y="2174875"/>
            <a:ext cx="4040188"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p:cNvSpPr>
            <a:spLocks noGrp="1"/>
          </p:cNvSpPr>
          <p:nvPr>
            <p:ph type="ctrTitle"/>
          </p:nvPr>
        </p:nvSpPr>
        <p:spPr>
          <a:xfrm>
            <a:off x="183976" y="86767"/>
            <a:ext cx="7772400" cy="605929"/>
          </a:xfrm>
          <a:prstGeom prst="rect">
            <a:avLst/>
          </a:prstGeom>
        </p:spPr>
        <p:txBody>
          <a:bodyPr/>
          <a:lstStyle>
            <a:lvl1pPr algn="l">
              <a:defRPr sz="280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141185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ospitality">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052736"/>
            <a:ext cx="4040188" cy="639762"/>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8"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p:cNvSpPr>
            <a:spLocks noGrp="1"/>
          </p:cNvSpPr>
          <p:nvPr>
            <p:ph type="ctrTitle"/>
          </p:nvPr>
        </p:nvSpPr>
        <p:spPr>
          <a:xfrm>
            <a:off x="183976" y="86767"/>
            <a:ext cx="7772400" cy="605929"/>
          </a:xfrm>
          <a:prstGeom prst="rect">
            <a:avLst/>
          </a:prstGeom>
        </p:spPr>
        <p:txBody>
          <a:bodyPr/>
          <a:lstStyle>
            <a:lvl1pPr algn="l">
              <a:defRPr sz="320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133812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usiness_bulle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273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
          <p:cNvSpPr>
            <a:spLocks noGrp="1"/>
          </p:cNvSpPr>
          <p:nvPr>
            <p:ph type="ctrTitle"/>
          </p:nvPr>
        </p:nvSpPr>
        <p:spPr>
          <a:xfrm>
            <a:off x="183976" y="86767"/>
            <a:ext cx="7772400" cy="605929"/>
          </a:xfrm>
          <a:prstGeom prst="rect">
            <a:avLst/>
          </a:prstGeom>
        </p:spPr>
        <p:txBody>
          <a:bodyPr/>
          <a:lstStyle>
            <a:lvl1pPr algn="l">
              <a:defRPr sz="320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90949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43CD403-54AC-49B0-BCE8-20FF98AC2FFD}" type="datetimeFigureOut">
              <a:rPr lang="en-AU" smtClean="0"/>
              <a:t>7/08/2019</a:t>
            </a:fld>
            <a:endParaRPr lang="en-AU"/>
          </a:p>
        </p:txBody>
      </p:sp>
      <p:sp>
        <p:nvSpPr>
          <p:cNvPr id="4" name="Slide Number Placeholder 3"/>
          <p:cNvSpPr>
            <a:spLocks noGrp="1"/>
          </p:cNvSpPr>
          <p:nvPr>
            <p:ph type="sldNum" sz="quarter" idx="11"/>
          </p:nvPr>
        </p:nvSpPr>
        <p:spPr/>
        <p:txBody>
          <a:bodyPr/>
          <a:lstStyle/>
          <a:p>
            <a:fld id="{7E3E055E-1006-4691-A728-C6D4B59F1965}" type="slidenum">
              <a:rPr lang="en-AU" smtClean="0"/>
              <a:t>‹#›</a:t>
            </a:fld>
            <a:endParaRPr lang="en-AU"/>
          </a:p>
        </p:txBody>
      </p:sp>
      <p:sp>
        <p:nvSpPr>
          <p:cNvPr id="6" name="Content Placeholder 5"/>
          <p:cNvSpPr>
            <a:spLocks noGrp="1"/>
          </p:cNvSpPr>
          <p:nvPr>
            <p:ph sz="quarter" idx="12"/>
          </p:nvPr>
        </p:nvSpPr>
        <p:spPr>
          <a:xfrm>
            <a:off x="628650" y="1930400"/>
            <a:ext cx="6905625" cy="393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80956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80728"/>
            <a:ext cx="4038600" cy="55446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51239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5D44FE-6F7E-8F46-B603-D056C9D49F39}" type="datetimeFigureOut">
              <a:rPr lang="en-US" smtClean="0"/>
              <a:t>8/7/2019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B4A800-AAFF-6A4F-8366-A9BF98352393}" type="slidenum">
              <a:rPr lang="en-US" smtClean="0"/>
              <a:t>‹#›</a:t>
            </a:fld>
            <a:endParaRPr lang="en-US"/>
          </a:p>
        </p:txBody>
      </p:sp>
      <p:sp>
        <p:nvSpPr>
          <p:cNvPr id="9" name="Title 1"/>
          <p:cNvSpPr>
            <a:spLocks noGrp="1"/>
          </p:cNvSpPr>
          <p:nvPr>
            <p:ph type="ctrTitle" hasCustomPrompt="1"/>
          </p:nvPr>
        </p:nvSpPr>
        <p:spPr>
          <a:xfrm>
            <a:off x="183976" y="188640"/>
            <a:ext cx="7772400" cy="533921"/>
          </a:xfrm>
          <a:prstGeom prst="rect">
            <a:avLst/>
          </a:prstGeom>
        </p:spPr>
        <p:txBody>
          <a:bodyPr/>
          <a:lstStyle>
            <a:lvl1pPr algn="l">
              <a:defRPr sz="2400">
                <a:solidFill>
                  <a:schemeClr val="tx1">
                    <a:lumMod val="75000"/>
                    <a:lumOff val="25000"/>
                  </a:schemeClr>
                </a:solidFill>
              </a:defRPr>
            </a:lvl1pPr>
          </a:lstStyle>
          <a:p>
            <a:r>
              <a:rPr lang="en-GB" dirty="0"/>
              <a:t>CLICK TO EDIT</a:t>
            </a:r>
            <a:endParaRPr lang="en-US" dirty="0"/>
          </a:p>
        </p:txBody>
      </p:sp>
    </p:spTree>
    <p:extLst>
      <p:ext uri="{BB962C8B-B14F-4D97-AF65-F5344CB8AC3E}">
        <p14:creationId xmlns:p14="http://schemas.microsoft.com/office/powerpoint/2010/main" val="400631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491201" cy="1325563"/>
          </a:xfrm>
          <a:prstGeom prst="rect">
            <a:avLst/>
          </a:prstGeom>
        </p:spPr>
        <p:txBody>
          <a:bodyPr/>
          <a:lstStyle/>
          <a:p>
            <a:r>
              <a:rPr lang="en-US"/>
              <a:t>Click to edit Master title style</a:t>
            </a:r>
            <a:endParaRPr lang="en-AU" dirty="0"/>
          </a:p>
        </p:txBody>
      </p:sp>
      <p:sp>
        <p:nvSpPr>
          <p:cNvPr id="4" name="Content Placeholder 3"/>
          <p:cNvSpPr>
            <a:spLocks noGrp="1"/>
          </p:cNvSpPr>
          <p:nvPr>
            <p:ph sz="quarter" idx="10"/>
          </p:nvPr>
        </p:nvSpPr>
        <p:spPr>
          <a:xfrm>
            <a:off x="628651" y="1870076"/>
            <a:ext cx="7962900" cy="44545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949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p>
            <a:r>
              <a:rPr lang="en-US"/>
              <a:t>Click to edit Master title style</a:t>
            </a:r>
            <a:endParaRPr lang="en-AU"/>
          </a:p>
        </p:txBody>
      </p:sp>
      <p:sp>
        <p:nvSpPr>
          <p:cNvPr id="4" name="Content Placeholder 3"/>
          <p:cNvSpPr>
            <a:spLocks noGrp="1"/>
          </p:cNvSpPr>
          <p:nvPr>
            <p:ph sz="quarter" idx="10"/>
          </p:nvPr>
        </p:nvSpPr>
        <p:spPr>
          <a:xfrm>
            <a:off x="628650" y="1903414"/>
            <a:ext cx="7886700" cy="462207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4166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lvl1pPr>
              <a:defRPr b="0"/>
            </a:lvl1pPr>
          </a:lstStyle>
          <a:p>
            <a:r>
              <a:rPr lang="en-US"/>
              <a:t>Click to edit Master title style</a:t>
            </a:r>
            <a:endParaRPr lang="en-AU" dirty="0"/>
          </a:p>
        </p:txBody>
      </p:sp>
      <p:sp>
        <p:nvSpPr>
          <p:cNvPr id="4" name="Content Placeholder 3"/>
          <p:cNvSpPr>
            <a:spLocks noGrp="1"/>
          </p:cNvSpPr>
          <p:nvPr>
            <p:ph sz="quarter" idx="10"/>
          </p:nvPr>
        </p:nvSpPr>
        <p:spPr>
          <a:xfrm>
            <a:off x="628650" y="1903414"/>
            <a:ext cx="2952750" cy="462207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Content Placeholder 4"/>
          <p:cNvSpPr>
            <a:spLocks noGrp="1"/>
          </p:cNvSpPr>
          <p:nvPr>
            <p:ph sz="quarter" idx="11"/>
          </p:nvPr>
        </p:nvSpPr>
        <p:spPr>
          <a:xfrm>
            <a:off x="4102101" y="1903413"/>
            <a:ext cx="3416697" cy="462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1185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12671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05162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Online Image Placeholder 4"/>
          <p:cNvSpPr>
            <a:spLocks noGrp="1"/>
          </p:cNvSpPr>
          <p:nvPr>
            <p:ph type="clipArt" sz="quarter" idx="10"/>
          </p:nvPr>
        </p:nvSpPr>
        <p:spPr>
          <a:xfrm>
            <a:off x="733425" y="2273300"/>
            <a:ext cx="2771775" cy="2641600"/>
          </a:xfrm>
          <a:prstGeom prst="rect">
            <a:avLst/>
          </a:prstGeom>
        </p:spPr>
        <p:txBody>
          <a:bodyPr/>
          <a:lstStyle/>
          <a:p>
            <a:endParaRPr lang="en-AU" dirty="0"/>
          </a:p>
        </p:txBody>
      </p:sp>
      <p:sp>
        <p:nvSpPr>
          <p:cNvPr id="7" name="Picture Placeholder 6"/>
          <p:cNvSpPr>
            <a:spLocks noGrp="1"/>
          </p:cNvSpPr>
          <p:nvPr>
            <p:ph type="pic" sz="quarter" idx="11"/>
          </p:nvPr>
        </p:nvSpPr>
        <p:spPr>
          <a:xfrm>
            <a:off x="5743575" y="2273300"/>
            <a:ext cx="2771775" cy="2641600"/>
          </a:xfrm>
          <a:prstGeom prst="rect">
            <a:avLst/>
          </a:prstGeom>
        </p:spPr>
        <p:txBody>
          <a:bodyPr/>
          <a:lstStyle/>
          <a:p>
            <a:endParaRPr lang="en-AU"/>
          </a:p>
        </p:txBody>
      </p:sp>
    </p:spTree>
    <p:extLst>
      <p:ext uri="{BB962C8B-B14F-4D97-AF65-F5344CB8AC3E}">
        <p14:creationId xmlns:p14="http://schemas.microsoft.com/office/powerpoint/2010/main" val="405313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p:cNvPicPr>
          <p:nvPr userDrawn="1"/>
        </p:nvPicPr>
        <p:blipFill rotWithShape="1">
          <a:blip r:embed="rId9">
            <a:extLst>
              <a:ext uri="{28A0092B-C50C-407E-A947-70E740481C1C}">
                <a14:useLocalDpi xmlns:a14="http://schemas.microsoft.com/office/drawing/2010/main" val="0"/>
              </a:ext>
            </a:extLst>
          </a:blip>
          <a:srcRect l="25421" t="11" b="83291"/>
          <a:stretch/>
        </p:blipFill>
        <p:spPr>
          <a:xfrm>
            <a:off x="-60960" y="0"/>
            <a:ext cx="9204960" cy="1152000"/>
          </a:xfrm>
          <a:prstGeom prst="rect">
            <a:avLst/>
          </a:prstGeom>
        </p:spPr>
      </p:pic>
      <p:sp>
        <p:nvSpPr>
          <p:cNvPr id="2" name="Title Placeholder 1"/>
          <p:cNvSpPr>
            <a:spLocks noGrp="1"/>
          </p:cNvSpPr>
          <p:nvPr>
            <p:ph type="title"/>
          </p:nvPr>
        </p:nvSpPr>
        <p:spPr>
          <a:xfrm>
            <a:off x="628650" y="365126"/>
            <a:ext cx="6905625"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4" name="Text Placehold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3CD403-54AC-49B0-BCE8-20FF98AC2FFD}" type="datetimeFigureOut">
              <a:rPr lang="en-AU" smtClean="0"/>
              <a:t>7/08/2019</a:t>
            </a:fld>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3634191078"/>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86" r:id="rId3"/>
    <p:sldLayoutId id="2147483680" r:id="rId4"/>
    <p:sldLayoutId id="2147483681" r:id="rId5"/>
    <p:sldLayoutId id="2147483690" r:id="rId6"/>
    <p:sldLayoutId id="2147483727" r:id="rId7"/>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5">
            <a:extLst>
              <a:ext uri="{28A0092B-C50C-407E-A947-70E740481C1C}">
                <a14:useLocalDpi xmlns:a14="http://schemas.microsoft.com/office/drawing/2010/main" val="0"/>
              </a:ext>
            </a:extLst>
          </a:blip>
          <a:srcRect l="13378" r="12145"/>
          <a:stretch/>
        </p:blipFill>
        <p:spPr>
          <a:xfrm>
            <a:off x="-60960" y="-80683"/>
            <a:ext cx="9248503" cy="6938683"/>
          </a:xfrm>
          <a:prstGeom prst="rect">
            <a:avLst/>
          </a:prstGeom>
        </p:spPr>
      </p:pic>
    </p:spTree>
    <p:extLst>
      <p:ext uri="{BB962C8B-B14F-4D97-AF65-F5344CB8AC3E}">
        <p14:creationId xmlns:p14="http://schemas.microsoft.com/office/powerpoint/2010/main" val="3336646731"/>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25421" t="-1" b="81"/>
          <a:stretch/>
        </p:blipFill>
        <p:spPr>
          <a:xfrm>
            <a:off x="-60960" y="0"/>
            <a:ext cx="9204960" cy="6891251"/>
          </a:xfrm>
          <a:prstGeom prst="rect">
            <a:avLst/>
          </a:prstGeom>
        </p:spPr>
      </p:pic>
      <p:sp>
        <p:nvSpPr>
          <p:cNvPr id="2" name="Title Placeholder 1"/>
          <p:cNvSpPr>
            <a:spLocks noGrp="1"/>
          </p:cNvSpPr>
          <p:nvPr>
            <p:ph type="title"/>
          </p:nvPr>
        </p:nvSpPr>
        <p:spPr>
          <a:xfrm>
            <a:off x="628650" y="365126"/>
            <a:ext cx="69437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5" name="Text Placeholder 4"/>
          <p:cNvSpPr>
            <a:spLocks noGrp="1"/>
          </p:cNvSpPr>
          <p:nvPr>
            <p:ph type="body" idx="1"/>
          </p:nvPr>
        </p:nvSpPr>
        <p:spPr>
          <a:xfrm>
            <a:off x="628650" y="1825625"/>
            <a:ext cx="69437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5353050" y="63897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523DE92-A298-4BA1-8A12-1C95D33288B5}" type="slidenum">
              <a:rPr lang="en-AU" smtClean="0"/>
              <a:pPr/>
              <a:t>‹#›</a:t>
            </a:fld>
            <a:endParaRPr lang="en-AU" dirty="0"/>
          </a:p>
        </p:txBody>
      </p:sp>
      <p:sp>
        <p:nvSpPr>
          <p:cNvPr id="8" name="Date Placeholder 7"/>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812649-D2F1-495C-A6D7-F9BEBEA50CD3}" type="datetimeFigureOut">
              <a:rPr lang="en-AU" smtClean="0"/>
              <a:t>7/08/2019</a:t>
            </a:fld>
            <a:endParaRPr lang="en-AU"/>
          </a:p>
        </p:txBody>
      </p:sp>
    </p:spTree>
    <p:extLst>
      <p:ext uri="{BB962C8B-B14F-4D97-AF65-F5344CB8AC3E}">
        <p14:creationId xmlns:p14="http://schemas.microsoft.com/office/powerpoint/2010/main" val="2996132542"/>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685800" rtl="0" eaLnBrk="1" latinLnBrk="0" hangingPunct="1">
        <a:lnSpc>
          <a:spcPct val="90000"/>
        </a:lnSpc>
        <a:spcBef>
          <a:spcPct val="0"/>
        </a:spcBef>
        <a:buNone/>
        <a:defRPr sz="3300" b="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2">
            <a:extLst>
              <a:ext uri="{28A0092B-C50C-407E-A947-70E740481C1C}">
                <a14:useLocalDpi xmlns:a14="http://schemas.microsoft.com/office/drawing/2010/main" val="0"/>
              </a:ext>
            </a:extLst>
          </a:blip>
          <a:srcRect l="12481" r="13112"/>
          <a:stretch/>
        </p:blipFill>
        <p:spPr>
          <a:xfrm>
            <a:off x="-87086" y="-13357"/>
            <a:ext cx="9239795" cy="6938683"/>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CD403-54AC-49B0-BCE8-20FF98AC2FFD}" type="datetimeFigureOut">
              <a:rPr lang="en-AU" smtClean="0"/>
              <a:t>7/08/2019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24395924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vimeo.com/69110670"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vimeo.com/107801077"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vimeo.com/61827544" TargetMode="External"/><Relationship Id="rId1" Type="http://schemas.openxmlformats.org/officeDocument/2006/relationships/slideLayout" Target="../slideLayouts/slideLayout3.xml"/><Relationship Id="rId5" Type="http://schemas.openxmlformats.org/officeDocument/2006/relationships/image" Target="../media/image14.gif"/><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vimeo.com/42129744"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84640" y="423561"/>
            <a:ext cx="6605013" cy="605929"/>
          </a:xfrm>
        </p:spPr>
        <p:style>
          <a:lnRef idx="2">
            <a:schemeClr val="dk1"/>
          </a:lnRef>
          <a:fillRef idx="1">
            <a:schemeClr val="lt1"/>
          </a:fillRef>
          <a:effectRef idx="0">
            <a:schemeClr val="dk1"/>
          </a:effectRef>
          <a:fontRef idx="minor">
            <a:schemeClr val="dk1"/>
          </a:fontRef>
        </p:style>
        <p:txBody>
          <a:bodyPr>
            <a:normAutofit fontScale="90000"/>
          </a:bodyPr>
          <a:lstStyle/>
          <a:p>
            <a:r>
              <a:rPr lang="en-AU" sz="2400" dirty="0" smtClean="0"/>
              <a:t/>
            </a:r>
            <a:br>
              <a:rPr lang="en-AU" sz="2400" dirty="0" smtClean="0"/>
            </a:br>
            <a:r>
              <a:rPr lang="en-AU" sz="2400" dirty="0" smtClean="0">
                <a:ln w="0"/>
                <a:solidFill>
                  <a:schemeClr val="tx1"/>
                </a:solidFill>
                <a:effectLst>
                  <a:outerShdw blurRad="38100" dist="19050" dir="2700000" algn="tl" rotWithShape="0">
                    <a:schemeClr val="dk1">
                      <a:alpha val="40000"/>
                    </a:schemeClr>
                  </a:outerShdw>
                </a:effectLst>
              </a:rPr>
              <a:t>HOS </a:t>
            </a:r>
            <a:r>
              <a:rPr lang="en-AU" sz="2400" dirty="0">
                <a:ln w="0"/>
                <a:solidFill>
                  <a:schemeClr val="tx1"/>
                </a:solidFill>
                <a:effectLst>
                  <a:outerShdw blurRad="38100" dist="19050" dir="2700000" algn="tl" rotWithShape="0">
                    <a:schemeClr val="dk1">
                      <a:alpha val="40000"/>
                    </a:schemeClr>
                  </a:outerShdw>
                </a:effectLst>
              </a:rPr>
              <a:t>801 Strategic Management in Hospitality &amp; Tourism</a:t>
            </a:r>
            <a:br>
              <a:rPr lang="en-AU" sz="2400" dirty="0">
                <a:ln w="0"/>
                <a:solidFill>
                  <a:schemeClr val="tx1"/>
                </a:solidFill>
                <a:effectLst>
                  <a:outerShdw blurRad="38100" dist="19050" dir="2700000" algn="tl" rotWithShape="0">
                    <a:schemeClr val="dk1">
                      <a:alpha val="40000"/>
                    </a:schemeClr>
                  </a:outerShdw>
                </a:effectLst>
              </a:rPr>
            </a:b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81577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solidFill>
                  <a:schemeClr val="bg1"/>
                </a:solidFill>
              </a:rPr>
              <a:t>Sociocultural</a:t>
            </a:r>
          </a:p>
        </p:txBody>
      </p:sp>
      <p:pic>
        <p:nvPicPr>
          <p:cNvPr id="8" name="Content Placeholder 7" descr="Screen Shot 2015-02-27 at 4.55.36 PM.png"/>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88189" y="1438694"/>
            <a:ext cx="3692105" cy="393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4294967295"/>
          </p:nvPr>
        </p:nvSpPr>
        <p:spPr>
          <a:xfrm>
            <a:off x="1561381" y="6202124"/>
            <a:ext cx="6349042" cy="345596"/>
          </a:xfrm>
        </p:spPr>
        <p:txBody>
          <a:bodyPr>
            <a:normAutofit/>
          </a:bodyPr>
          <a:lstStyle/>
          <a:p>
            <a:r>
              <a:rPr lang="en-US" sz="1200" dirty="0"/>
              <a:t>http://</a:t>
            </a:r>
            <a:r>
              <a:rPr lang="en-US" sz="1200" dirty="0" err="1"/>
              <a:t>www.brandchannel.com</a:t>
            </a:r>
            <a:r>
              <a:rPr lang="en-US" sz="1200" dirty="0"/>
              <a:t>/home/post/2013/05/30/Chinese-Tourists-053013.aspx</a:t>
            </a:r>
          </a:p>
        </p:txBody>
      </p:sp>
      <p:sp>
        <p:nvSpPr>
          <p:cNvPr id="9" name="TextBox 8"/>
          <p:cNvSpPr txBox="1"/>
          <p:nvPr/>
        </p:nvSpPr>
        <p:spPr>
          <a:xfrm>
            <a:off x="4735902" y="1637479"/>
            <a:ext cx="4106173" cy="35394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a:buChar char="•"/>
            </a:pPr>
            <a:r>
              <a:rPr lang="en-US" sz="1600" dirty="0"/>
              <a:t>Reports of UA discriminating against Chinese passengers</a:t>
            </a:r>
          </a:p>
          <a:p>
            <a:pPr marL="285750" indent="-285750">
              <a:buFont typeface="Arial"/>
              <a:buChar char="•"/>
            </a:pPr>
            <a:endParaRPr lang="en-US" sz="1600" dirty="0"/>
          </a:p>
          <a:p>
            <a:pPr marL="285750" indent="-285750">
              <a:buFont typeface="Arial"/>
              <a:buChar char="•"/>
            </a:pPr>
            <a:r>
              <a:rPr lang="en-US" sz="1600" dirty="0"/>
              <a:t>The Chinese are now the worlds most significant travellers, spending $102 billion overseas in 2012</a:t>
            </a:r>
          </a:p>
          <a:p>
            <a:pPr marL="285750" indent="-285750">
              <a:buFont typeface="Arial"/>
              <a:buChar char="•"/>
            </a:pPr>
            <a:endParaRPr lang="en-US" sz="1600" dirty="0"/>
          </a:p>
          <a:p>
            <a:pPr marL="285750" indent="-285750">
              <a:buFont typeface="Arial"/>
              <a:buChar char="•"/>
            </a:pPr>
            <a:r>
              <a:rPr lang="en-US" sz="1600" dirty="0"/>
              <a:t>Outrage over Chinese carving their names on ancient relics (Luxor, Egypt)</a:t>
            </a:r>
          </a:p>
          <a:p>
            <a:pPr marL="285750" indent="-285750">
              <a:buFont typeface="Arial"/>
              <a:buChar char="•"/>
            </a:pPr>
            <a:endParaRPr lang="en-US" sz="1600" dirty="0"/>
          </a:p>
          <a:p>
            <a:pPr marL="285750" indent="-285750">
              <a:buFont typeface="Arial"/>
              <a:buChar char="•"/>
            </a:pPr>
            <a:r>
              <a:rPr lang="en-US" sz="1600" dirty="0"/>
              <a:t>Chinese employee at a hotel in the Maldives revealed kettles were removed from rooms of Chinese guests to prevent making 2 minute noodles</a:t>
            </a:r>
          </a:p>
        </p:txBody>
      </p:sp>
    </p:spTree>
    <p:extLst>
      <p:ext uri="{BB962C8B-B14F-4D97-AF65-F5344CB8AC3E}">
        <p14:creationId xmlns:p14="http://schemas.microsoft.com/office/powerpoint/2010/main" val="2330126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14960"/>
            <a:ext cx="6048195" cy="661417"/>
          </a:xfrm>
        </p:spPr>
        <p:style>
          <a:lnRef idx="2">
            <a:schemeClr val="dk1"/>
          </a:lnRef>
          <a:fillRef idx="1">
            <a:schemeClr val="lt1"/>
          </a:fillRef>
          <a:effectRef idx="0">
            <a:schemeClr val="dk1"/>
          </a:effectRef>
          <a:fontRef idx="minor">
            <a:schemeClr val="dk1"/>
          </a:fontRef>
        </p:style>
        <p:txBody>
          <a:bodyPr/>
          <a:lstStyle/>
          <a:p>
            <a:r>
              <a:rPr lang="en-US" dirty="0">
                <a:latin typeface="Arial"/>
                <a:cs typeface="Arial"/>
              </a:rPr>
              <a:t>Why Monitor Society?</a:t>
            </a:r>
          </a:p>
        </p:txBody>
      </p:sp>
      <p:sp>
        <p:nvSpPr>
          <p:cNvPr id="3" name="Content Placeholder 2"/>
          <p:cNvSpPr>
            <a:spLocks noGrp="1"/>
          </p:cNvSpPr>
          <p:nvPr>
            <p:ph sz="quarter" idx="12"/>
          </p:nvPr>
        </p:nvSpPr>
        <p:spPr>
          <a:xfrm>
            <a:off x="628650" y="1102263"/>
            <a:ext cx="8066776" cy="4953479"/>
          </a:xfrm>
        </p:spPr>
        <p:style>
          <a:lnRef idx="2">
            <a:schemeClr val="accent1"/>
          </a:lnRef>
          <a:fillRef idx="1">
            <a:schemeClr val="lt1"/>
          </a:fillRef>
          <a:effectRef idx="0">
            <a:schemeClr val="accent1"/>
          </a:effectRef>
          <a:fontRef idx="minor">
            <a:schemeClr val="dk1"/>
          </a:fontRef>
        </p:style>
        <p:txBody>
          <a:bodyPr>
            <a:noAutofit/>
          </a:bodyPr>
          <a:lstStyle/>
          <a:p>
            <a:r>
              <a:rPr lang="en-US" sz="2400" dirty="0">
                <a:latin typeface="Arial"/>
                <a:cs typeface="Arial"/>
              </a:rPr>
              <a:t>Change = </a:t>
            </a:r>
            <a:r>
              <a:rPr lang="en-US" sz="2400" dirty="0">
                <a:solidFill>
                  <a:schemeClr val="accent1"/>
                </a:solidFill>
                <a:latin typeface="Arial"/>
                <a:cs typeface="Arial"/>
              </a:rPr>
              <a:t>opportunities</a:t>
            </a:r>
          </a:p>
          <a:p>
            <a:endParaRPr lang="en-US" sz="2400" dirty="0">
              <a:latin typeface="Arial"/>
              <a:cs typeface="Arial"/>
            </a:endParaRPr>
          </a:p>
          <a:p>
            <a:r>
              <a:rPr lang="en-US" sz="2400" dirty="0">
                <a:latin typeface="Arial"/>
                <a:cs typeface="Arial"/>
              </a:rPr>
              <a:t>Avoid being called a </a:t>
            </a:r>
            <a:r>
              <a:rPr lang="en-US" sz="2400" dirty="0">
                <a:solidFill>
                  <a:srgbClr val="4F81BD"/>
                </a:solidFill>
                <a:latin typeface="Arial"/>
                <a:cs typeface="Arial"/>
              </a:rPr>
              <a:t>“bad corporate citizen”</a:t>
            </a:r>
          </a:p>
          <a:p>
            <a:endParaRPr lang="en-US" sz="2400" dirty="0">
              <a:solidFill>
                <a:srgbClr val="4F81BD"/>
              </a:solidFill>
              <a:latin typeface="Arial"/>
              <a:cs typeface="Arial"/>
            </a:endParaRPr>
          </a:p>
          <a:p>
            <a:r>
              <a:rPr lang="en-US" sz="2400" dirty="0">
                <a:latin typeface="Arial"/>
                <a:cs typeface="Arial"/>
              </a:rPr>
              <a:t>A good </a:t>
            </a:r>
            <a:r>
              <a:rPr lang="en-US" sz="2400" dirty="0">
                <a:solidFill>
                  <a:srgbClr val="4F81BD"/>
                </a:solidFill>
                <a:latin typeface="Arial"/>
                <a:cs typeface="Arial"/>
              </a:rPr>
              <a:t>reputation</a:t>
            </a:r>
            <a:r>
              <a:rPr lang="en-US" sz="2400" dirty="0">
                <a:latin typeface="Arial"/>
                <a:cs typeface="Arial"/>
              </a:rPr>
              <a:t> can lead to increased demand or business opportunities</a:t>
            </a:r>
          </a:p>
          <a:p>
            <a:endParaRPr lang="en-US" sz="2400" dirty="0">
              <a:latin typeface="Arial"/>
              <a:cs typeface="Arial"/>
            </a:endParaRPr>
          </a:p>
          <a:p>
            <a:r>
              <a:rPr lang="en-US" sz="2400" dirty="0">
                <a:latin typeface="Arial"/>
                <a:cs typeface="Arial"/>
              </a:rPr>
              <a:t>Accurate assessment can sometimes help firms </a:t>
            </a:r>
            <a:r>
              <a:rPr lang="en-US" sz="2400" dirty="0">
                <a:solidFill>
                  <a:srgbClr val="4F81BD"/>
                </a:solidFill>
                <a:latin typeface="Arial"/>
                <a:cs typeface="Arial"/>
              </a:rPr>
              <a:t>avoid restrictive </a:t>
            </a:r>
            <a:r>
              <a:rPr lang="en-US" sz="2400" dirty="0">
                <a:latin typeface="Arial"/>
                <a:cs typeface="Arial"/>
              </a:rPr>
              <a:t>legislation</a:t>
            </a:r>
          </a:p>
          <a:p>
            <a:pPr marL="0" indent="0">
              <a:buNone/>
            </a:pPr>
            <a:r>
              <a:rPr lang="pt-BR" sz="2400" dirty="0" smtClean="0">
                <a:latin typeface="Arial"/>
                <a:cs typeface="Arial"/>
                <a:hlinkClick r:id="rId2"/>
              </a:rPr>
              <a:t>https</a:t>
            </a:r>
            <a:r>
              <a:rPr lang="pt-BR" sz="2400" dirty="0">
                <a:latin typeface="Arial"/>
                <a:cs typeface="Arial"/>
                <a:hlinkClick r:id="rId2"/>
              </a:rPr>
              <a:t>://vimeo.com/69110670</a:t>
            </a:r>
            <a:r>
              <a:rPr lang="pt-BR" sz="2400" dirty="0">
                <a:latin typeface="Arial"/>
                <a:cs typeface="Arial"/>
              </a:rPr>
              <a:t> </a:t>
            </a:r>
            <a:endParaRPr lang="en-US" sz="2400" dirty="0">
              <a:latin typeface="Arial"/>
              <a:cs typeface="Arial"/>
            </a:endParaRPr>
          </a:p>
        </p:txBody>
      </p:sp>
    </p:spTree>
    <p:extLst>
      <p:ext uri="{BB962C8B-B14F-4D97-AF65-F5344CB8AC3E}">
        <p14:creationId xmlns:p14="http://schemas.microsoft.com/office/powerpoint/2010/main" val="1301442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38" y="201225"/>
            <a:ext cx="6890212" cy="592406"/>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sz="2800" dirty="0"/>
              <a:t>Global Economic Forces to Monitor and Predict</a:t>
            </a:r>
          </a:p>
        </p:txBody>
      </p:sp>
      <p:sp>
        <p:nvSpPr>
          <p:cNvPr id="3" name="Content Placeholder 2"/>
          <p:cNvSpPr>
            <a:spLocks noGrp="1"/>
          </p:cNvSpPr>
          <p:nvPr>
            <p:ph sz="quarter" idx="10"/>
          </p:nvPr>
        </p:nvSpPr>
        <p:spPr>
          <a:xfrm>
            <a:off x="628650" y="1903414"/>
            <a:ext cx="3408512" cy="4622078"/>
          </a:xfrm>
        </p:spPr>
        <p:style>
          <a:lnRef idx="2">
            <a:schemeClr val="dk1"/>
          </a:lnRef>
          <a:fillRef idx="1">
            <a:schemeClr val="lt1"/>
          </a:fillRef>
          <a:effectRef idx="0">
            <a:schemeClr val="dk1"/>
          </a:effectRef>
          <a:fontRef idx="minor">
            <a:schemeClr val="dk1"/>
          </a:fontRef>
        </p:style>
        <p:txBody>
          <a:bodyPr>
            <a:noAutofit/>
          </a:bodyPr>
          <a:lstStyle/>
          <a:p>
            <a:r>
              <a:rPr lang="en-US" sz="1800" dirty="0"/>
              <a:t>Economic Growth - Influences consumer </a:t>
            </a:r>
            <a:r>
              <a:rPr lang="en-US" sz="1800" dirty="0">
                <a:solidFill>
                  <a:schemeClr val="accent1"/>
                </a:solidFill>
              </a:rPr>
              <a:t>demand</a:t>
            </a:r>
            <a:r>
              <a:rPr lang="en-US" sz="1800" dirty="0"/>
              <a:t>, cost of factors of production, availability of factors of production (especially labor and scarce resources)</a:t>
            </a:r>
          </a:p>
          <a:p>
            <a:pPr lvl="1"/>
            <a:endParaRPr lang="en-US" dirty="0"/>
          </a:p>
          <a:p>
            <a:r>
              <a:rPr lang="en-US" sz="1800" dirty="0"/>
              <a:t>Interest Rates - Influences </a:t>
            </a:r>
            <a:r>
              <a:rPr lang="en-US" sz="1800" dirty="0">
                <a:solidFill>
                  <a:srgbClr val="4F81BD"/>
                </a:solidFill>
              </a:rPr>
              <a:t>cost</a:t>
            </a:r>
            <a:r>
              <a:rPr lang="en-US" sz="1800" dirty="0"/>
              <a:t> of capital for new projects, cost of refinancing existing debt, consumer demand (due to customer ability to finance purchases)</a:t>
            </a:r>
          </a:p>
          <a:p>
            <a:pPr lvl="1"/>
            <a:endParaRPr lang="en-US" dirty="0"/>
          </a:p>
          <a:p>
            <a:pPr marL="0" indent="0">
              <a:buNone/>
            </a:pPr>
            <a:endParaRPr lang="en-US" sz="1800" dirty="0"/>
          </a:p>
        </p:txBody>
      </p:sp>
      <p:sp>
        <p:nvSpPr>
          <p:cNvPr id="5" name="Content Placeholder 4"/>
          <p:cNvSpPr>
            <a:spLocks noGrp="1"/>
          </p:cNvSpPr>
          <p:nvPr>
            <p:ph sz="quarter" idx="11"/>
          </p:nvPr>
        </p:nvSpPr>
        <p:spPr>
          <a:xfrm>
            <a:off x="4912984" y="1903413"/>
            <a:ext cx="3416697" cy="4622800"/>
          </a:xfrm>
        </p:spPr>
        <p:style>
          <a:lnRef idx="2">
            <a:schemeClr val="dk1"/>
          </a:lnRef>
          <a:fillRef idx="1">
            <a:schemeClr val="lt1"/>
          </a:fillRef>
          <a:effectRef idx="0">
            <a:schemeClr val="dk1"/>
          </a:effectRef>
          <a:fontRef idx="minor">
            <a:schemeClr val="dk1"/>
          </a:fontRef>
        </p:style>
        <p:txBody>
          <a:bodyPr>
            <a:normAutofit/>
          </a:bodyPr>
          <a:lstStyle/>
          <a:p>
            <a:r>
              <a:rPr lang="en-US" sz="1800" dirty="0"/>
              <a:t>Inflation - Influences interest rates, cost of factors of production, </a:t>
            </a:r>
            <a:r>
              <a:rPr lang="en-US" sz="1800" dirty="0">
                <a:solidFill>
                  <a:srgbClr val="4F81BD"/>
                </a:solidFill>
              </a:rPr>
              <a:t>optimism</a:t>
            </a:r>
            <a:r>
              <a:rPr lang="en-US" sz="1800" dirty="0"/>
              <a:t> or pessimism of stakeholders</a:t>
            </a:r>
          </a:p>
          <a:p>
            <a:pPr marL="0" indent="0" algn="ctr">
              <a:buNone/>
            </a:pPr>
            <a:r>
              <a:rPr lang="pt-BR" sz="1800" dirty="0">
                <a:hlinkClick r:id="rId2"/>
              </a:rPr>
              <a:t>Bitcoin</a:t>
            </a:r>
            <a:endParaRPr lang="en-US" sz="1800" dirty="0"/>
          </a:p>
          <a:p>
            <a:endParaRPr lang="en-US" sz="1800" dirty="0"/>
          </a:p>
          <a:p>
            <a:r>
              <a:rPr lang="en-US" sz="1800" dirty="0"/>
              <a:t>Exchange Rates – Influences ability to </a:t>
            </a:r>
            <a:r>
              <a:rPr lang="en-US" sz="1800" dirty="0">
                <a:solidFill>
                  <a:schemeClr val="accent1"/>
                </a:solidFill>
              </a:rPr>
              <a:t>remove</a:t>
            </a:r>
            <a:r>
              <a:rPr lang="en-US" sz="1800" dirty="0"/>
              <a:t> profits from foreign ventures, government policies towards business</a:t>
            </a:r>
            <a:br>
              <a:rPr lang="en-US" sz="1800" dirty="0"/>
            </a:br>
            <a:endParaRPr lang="en-US" sz="1800" dirty="0"/>
          </a:p>
          <a:p>
            <a:r>
              <a:rPr lang="en-US" sz="1800" dirty="0"/>
              <a:t>Trade Deficits – Influences government policies, incentives and trade barriers</a:t>
            </a:r>
            <a:endParaRPr lang="en-AU" sz="1800" dirty="0"/>
          </a:p>
        </p:txBody>
      </p:sp>
    </p:spTree>
    <p:extLst>
      <p:ext uri="{BB962C8B-B14F-4D97-AF65-F5344CB8AC3E}">
        <p14:creationId xmlns:p14="http://schemas.microsoft.com/office/powerpoint/2010/main" val="663930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582" y="175346"/>
            <a:ext cx="6905625" cy="635538"/>
          </a:xfrm>
        </p:spPr>
        <p:style>
          <a:lnRef idx="2">
            <a:schemeClr val="dk1"/>
          </a:lnRef>
          <a:fillRef idx="1">
            <a:schemeClr val="lt1"/>
          </a:fillRef>
          <a:effectRef idx="0">
            <a:schemeClr val="dk1"/>
          </a:effectRef>
          <a:fontRef idx="minor">
            <a:schemeClr val="dk1"/>
          </a:fontRef>
        </p:style>
        <p:txBody>
          <a:bodyPr/>
          <a:lstStyle/>
          <a:p>
            <a:r>
              <a:rPr lang="en-US" dirty="0">
                <a:latin typeface="Arial"/>
              </a:rPr>
              <a:t>Political/Legal Forces</a:t>
            </a:r>
            <a:endParaRPr lang="en-US" dirty="0"/>
          </a:p>
        </p:txBody>
      </p:sp>
      <p:sp>
        <p:nvSpPr>
          <p:cNvPr id="2" name="Content Placeholder 1"/>
          <p:cNvSpPr>
            <a:spLocks noGrp="1"/>
          </p:cNvSpPr>
          <p:nvPr>
            <p:ph sz="quarter" idx="12"/>
          </p:nvPr>
        </p:nvSpPr>
        <p:spPr>
          <a:xfrm>
            <a:off x="401405" y="964240"/>
            <a:ext cx="8043855" cy="5617713"/>
          </a:xfrm>
        </p:spPr>
        <p:style>
          <a:lnRef idx="2">
            <a:schemeClr val="dk1"/>
          </a:lnRef>
          <a:fillRef idx="1">
            <a:schemeClr val="lt1"/>
          </a:fillRef>
          <a:effectRef idx="0">
            <a:schemeClr val="dk1"/>
          </a:effectRef>
          <a:fontRef idx="minor">
            <a:schemeClr val="dk1"/>
          </a:fontRef>
        </p:style>
        <p:txBody>
          <a:bodyPr>
            <a:noAutofit/>
          </a:bodyPr>
          <a:lstStyle/>
          <a:p>
            <a:pPr marL="285750" indent="-285750">
              <a:lnSpc>
                <a:spcPct val="170000"/>
              </a:lnSpc>
              <a:buFont typeface="Arial"/>
              <a:buChar char="•"/>
            </a:pPr>
            <a:r>
              <a:rPr lang="en-US" sz="2400" dirty="0">
                <a:latin typeface="Arial"/>
                <a:cs typeface="Arial"/>
              </a:rPr>
              <a:t>Environmental legislation</a:t>
            </a:r>
          </a:p>
          <a:p>
            <a:pPr marL="285750" indent="-285750">
              <a:lnSpc>
                <a:spcPct val="170000"/>
              </a:lnSpc>
              <a:buFont typeface="Arial"/>
              <a:buChar char="•"/>
            </a:pPr>
            <a:r>
              <a:rPr lang="en-US" sz="2400" dirty="0">
                <a:latin typeface="Arial"/>
                <a:cs typeface="Arial"/>
              </a:rPr>
              <a:t>Consumer protection</a:t>
            </a:r>
          </a:p>
          <a:p>
            <a:pPr marL="285750" indent="-285750">
              <a:lnSpc>
                <a:spcPct val="170000"/>
              </a:lnSpc>
              <a:buFont typeface="Arial"/>
              <a:buChar char="•"/>
            </a:pPr>
            <a:r>
              <a:rPr lang="en-US" sz="2400" dirty="0">
                <a:latin typeface="Arial"/>
                <a:cs typeface="Arial"/>
              </a:rPr>
              <a:t>Government</a:t>
            </a:r>
            <a:r>
              <a:rPr lang="ja-JP" altLang="en-US" sz="2400" dirty="0">
                <a:latin typeface="Arial"/>
                <a:cs typeface="Arial"/>
              </a:rPr>
              <a:t>’</a:t>
            </a:r>
            <a:r>
              <a:rPr lang="en-US" sz="2400" dirty="0">
                <a:latin typeface="Arial"/>
                <a:cs typeface="Arial"/>
              </a:rPr>
              <a:t>s attitude</a:t>
            </a:r>
          </a:p>
          <a:p>
            <a:pPr marL="285750" indent="-285750">
              <a:lnSpc>
                <a:spcPct val="170000"/>
              </a:lnSpc>
              <a:buFont typeface="Arial"/>
              <a:buChar char="•"/>
            </a:pPr>
            <a:r>
              <a:rPr lang="en-US" sz="2400" dirty="0">
                <a:latin typeface="Arial"/>
                <a:cs typeface="Arial"/>
              </a:rPr>
              <a:t>Competition regulation</a:t>
            </a:r>
          </a:p>
          <a:p>
            <a:pPr marL="285750" indent="-285750">
              <a:lnSpc>
                <a:spcPct val="170000"/>
              </a:lnSpc>
              <a:buFont typeface="Arial"/>
              <a:buChar char="•"/>
            </a:pPr>
            <a:r>
              <a:rPr lang="en-US" sz="2400" dirty="0">
                <a:latin typeface="Arial"/>
                <a:cs typeface="Arial"/>
              </a:rPr>
              <a:t>Advertising standards</a:t>
            </a:r>
          </a:p>
          <a:p>
            <a:pPr marL="285750" indent="-285750">
              <a:lnSpc>
                <a:spcPct val="170000"/>
              </a:lnSpc>
              <a:buFont typeface="Arial"/>
              <a:buChar char="•"/>
            </a:pPr>
            <a:r>
              <a:rPr lang="en-US" sz="2400" dirty="0">
                <a:latin typeface="Arial"/>
                <a:cs typeface="Arial"/>
              </a:rPr>
              <a:t>Employment law</a:t>
            </a:r>
          </a:p>
          <a:p>
            <a:pPr marL="285750" indent="-285750">
              <a:lnSpc>
                <a:spcPct val="170000"/>
              </a:lnSpc>
              <a:buFont typeface="Arial"/>
              <a:buChar char="•"/>
            </a:pPr>
            <a:r>
              <a:rPr lang="en-US" sz="2400" dirty="0">
                <a:latin typeface="Arial"/>
                <a:cs typeface="Arial"/>
              </a:rPr>
              <a:t>Health and Safety</a:t>
            </a:r>
          </a:p>
          <a:p>
            <a:pPr marL="285750" indent="-285750">
              <a:lnSpc>
                <a:spcPct val="170000"/>
              </a:lnSpc>
              <a:buFont typeface="Arial"/>
              <a:buChar char="•"/>
            </a:pPr>
            <a:r>
              <a:rPr lang="en-US" sz="2400" dirty="0">
                <a:latin typeface="Arial"/>
                <a:cs typeface="Arial"/>
              </a:rPr>
              <a:t>Taxation law</a:t>
            </a:r>
          </a:p>
          <a:p>
            <a:pPr marL="285750" indent="-285750">
              <a:lnSpc>
                <a:spcPct val="170000"/>
              </a:lnSpc>
              <a:buFont typeface="Arial"/>
              <a:buChar char="•"/>
            </a:pPr>
            <a:r>
              <a:rPr lang="en-US" sz="2400" dirty="0">
                <a:latin typeface="Arial"/>
                <a:cs typeface="Arial"/>
              </a:rPr>
              <a:t>International trade barriers</a:t>
            </a:r>
          </a:p>
          <a:p>
            <a:pPr marL="285750" indent="-285750">
              <a:lnSpc>
                <a:spcPct val="170000"/>
              </a:lnSpc>
              <a:buFont typeface="Arial"/>
              <a:buChar char="•"/>
            </a:pPr>
            <a:r>
              <a:rPr lang="en-US" sz="2400" dirty="0">
                <a:latin typeface="Arial"/>
                <a:cs typeface="Arial"/>
              </a:rPr>
              <a:t>Strength of the rule of law</a:t>
            </a:r>
          </a:p>
          <a:p>
            <a:endParaRPr lang="en-AU" sz="2400" dirty="0"/>
          </a:p>
        </p:txBody>
      </p:sp>
      <p:pic>
        <p:nvPicPr>
          <p:cNvPr id="3" name="Picture 2"/>
          <p:cNvPicPr>
            <a:picLocks noChangeAspect="1"/>
          </p:cNvPicPr>
          <p:nvPr/>
        </p:nvPicPr>
        <p:blipFill>
          <a:blip r:embed="rId2"/>
          <a:stretch>
            <a:fillRect/>
          </a:stretch>
        </p:blipFill>
        <p:spPr>
          <a:xfrm>
            <a:off x="5059895" y="1375993"/>
            <a:ext cx="2825105" cy="1943059"/>
          </a:xfrm>
          <a:prstGeom prst="rect">
            <a:avLst/>
          </a:prstGeom>
        </p:spPr>
      </p:pic>
    </p:spTree>
    <p:extLst>
      <p:ext uri="{BB962C8B-B14F-4D97-AF65-F5344CB8AC3E}">
        <p14:creationId xmlns:p14="http://schemas.microsoft.com/office/powerpoint/2010/main" val="11887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447" y="208939"/>
            <a:ext cx="4780112" cy="633023"/>
          </a:xfrm>
        </p:spPr>
        <p:style>
          <a:lnRef idx="2">
            <a:schemeClr val="accent1"/>
          </a:lnRef>
          <a:fillRef idx="1">
            <a:schemeClr val="lt1"/>
          </a:fillRef>
          <a:effectRef idx="0">
            <a:schemeClr val="accent1"/>
          </a:effectRef>
          <a:fontRef idx="minor">
            <a:schemeClr val="dk1"/>
          </a:fontRef>
        </p:style>
        <p:txBody>
          <a:bodyPr/>
          <a:lstStyle/>
          <a:p>
            <a:r>
              <a:rPr lang="en-US" dirty="0"/>
              <a:t>Technological Forces</a:t>
            </a:r>
          </a:p>
        </p:txBody>
      </p:sp>
      <p:sp>
        <p:nvSpPr>
          <p:cNvPr id="3" name="Subtitle 2"/>
          <p:cNvSpPr>
            <a:spLocks noGrp="1"/>
          </p:cNvSpPr>
          <p:nvPr>
            <p:ph sz="quarter" idx="12"/>
          </p:nvPr>
        </p:nvSpPr>
        <p:spPr>
          <a:xfrm>
            <a:off x="628650" y="1509623"/>
            <a:ext cx="8515350" cy="5055079"/>
          </a:xfrm>
        </p:spPr>
        <p:style>
          <a:lnRef idx="2">
            <a:schemeClr val="dk1"/>
          </a:lnRef>
          <a:fillRef idx="1">
            <a:schemeClr val="lt1"/>
          </a:fillRef>
          <a:effectRef idx="0">
            <a:schemeClr val="dk1"/>
          </a:effectRef>
          <a:fontRef idx="minor">
            <a:schemeClr val="dk1"/>
          </a:fontRef>
        </p:style>
        <p:txBody>
          <a:bodyPr>
            <a:normAutofit lnSpcReduction="10000"/>
          </a:bodyPr>
          <a:lstStyle/>
          <a:p>
            <a:pPr marL="285750" indent="-285750"/>
            <a:r>
              <a:rPr lang="en-US" sz="2400" dirty="0"/>
              <a:t>Changes in physical sciences</a:t>
            </a:r>
          </a:p>
          <a:p>
            <a:pPr marL="285750" indent="-285750"/>
            <a:endParaRPr lang="en-US" sz="2400" dirty="0"/>
          </a:p>
          <a:p>
            <a:pPr marL="285750" indent="-285750"/>
            <a:r>
              <a:rPr lang="en-US" sz="2400" dirty="0"/>
              <a:t>New discoveries (e.g. apps/social media/trip advisor, </a:t>
            </a:r>
            <a:r>
              <a:rPr lang="en-US" sz="2400" dirty="0" err="1"/>
              <a:t>airbnb</a:t>
            </a:r>
            <a:r>
              <a:rPr lang="en-US" sz="2400" dirty="0"/>
              <a:t>)</a:t>
            </a:r>
          </a:p>
          <a:p>
            <a:pPr marL="285750" indent="-285750"/>
            <a:endParaRPr lang="en-US" sz="2400" dirty="0"/>
          </a:p>
          <a:p>
            <a:pPr marL="285750" indent="-285750"/>
            <a:r>
              <a:rPr lang="en-US" sz="2400" dirty="0"/>
              <a:t>Technological obsolescence</a:t>
            </a:r>
          </a:p>
          <a:p>
            <a:pPr marL="285750" indent="-285750"/>
            <a:endParaRPr lang="en-US" sz="2400" dirty="0"/>
          </a:p>
          <a:p>
            <a:pPr marL="285750" indent="-285750"/>
            <a:r>
              <a:rPr lang="en-US" sz="2400" dirty="0"/>
              <a:t>Government and Industry focus on tech</a:t>
            </a:r>
          </a:p>
          <a:p>
            <a:pPr marL="285750" indent="-285750"/>
            <a:endParaRPr lang="en-US" sz="2400" dirty="0"/>
          </a:p>
          <a:p>
            <a:pPr marL="285750" indent="-285750"/>
            <a:r>
              <a:rPr lang="en-US" sz="2400" dirty="0"/>
              <a:t>Government spending on research</a:t>
            </a:r>
          </a:p>
          <a:p>
            <a:pPr marL="285750" indent="-285750"/>
            <a:endParaRPr lang="en-US" sz="2400" dirty="0"/>
          </a:p>
          <a:p>
            <a:pPr marL="0" indent="0" algn="ctr">
              <a:buNone/>
            </a:pPr>
            <a:r>
              <a:rPr lang="pt-BR" sz="2400" dirty="0">
                <a:hlinkClick r:id="rId2"/>
              </a:rPr>
              <a:t>Trip Advisor</a:t>
            </a:r>
            <a:endParaRPr lang="en-US" sz="2400" dirty="0"/>
          </a:p>
          <a:p>
            <a:endParaRPr lang="en-US" sz="1600" dirty="0"/>
          </a:p>
          <a:p>
            <a:pPr marL="0" indent="0">
              <a:buNone/>
            </a:pPr>
            <a:endParaRPr lang="en-US" sz="1600" dirty="0"/>
          </a:p>
        </p:txBody>
      </p:sp>
      <p:pic>
        <p:nvPicPr>
          <p:cNvPr id="4" name="Picture 3"/>
          <p:cNvPicPr>
            <a:picLocks noChangeAspect="1"/>
          </p:cNvPicPr>
          <p:nvPr/>
        </p:nvPicPr>
        <p:blipFill>
          <a:blip r:embed="rId3"/>
          <a:stretch>
            <a:fillRect/>
          </a:stretch>
        </p:blipFill>
        <p:spPr>
          <a:xfrm>
            <a:off x="5617902" y="1628800"/>
            <a:ext cx="2847975" cy="1609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6633712" y="3414109"/>
            <a:ext cx="2510287" cy="1521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http://6e2ej368bm8pw62134dkrs19.wpengine.netdna-cdn.com/lpv03/wp-content/themes/home-exchange-landing/assets/img/home-exchange-logo-264x66-v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4974" y="5445225"/>
            <a:ext cx="2807810" cy="864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425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0461" y="106335"/>
            <a:ext cx="6905625" cy="670044"/>
          </a:xfrm>
        </p:spPr>
        <p:style>
          <a:lnRef idx="2">
            <a:schemeClr val="dk1"/>
          </a:lnRef>
          <a:fillRef idx="1">
            <a:schemeClr val="lt1"/>
          </a:fillRef>
          <a:effectRef idx="0">
            <a:schemeClr val="dk1"/>
          </a:effectRef>
          <a:fontRef idx="minor">
            <a:schemeClr val="dk1"/>
          </a:fontRef>
        </p:style>
        <p:txBody>
          <a:bodyPr/>
          <a:lstStyle/>
          <a:p>
            <a:r>
              <a:rPr lang="en-US" dirty="0"/>
              <a:t>Ecological Environment</a:t>
            </a:r>
          </a:p>
        </p:txBody>
      </p:sp>
      <p:sp>
        <p:nvSpPr>
          <p:cNvPr id="3" name="Content Placeholder 2"/>
          <p:cNvSpPr>
            <a:spLocks noGrp="1"/>
          </p:cNvSpPr>
          <p:nvPr>
            <p:ph sz="quarter" idx="12"/>
          </p:nvPr>
        </p:nvSpPr>
        <p:spPr>
          <a:xfrm>
            <a:off x="628650" y="1249484"/>
            <a:ext cx="7954633" cy="4573346"/>
          </a:xfrm>
        </p:spPr>
        <p:style>
          <a:lnRef idx="2">
            <a:schemeClr val="dk1"/>
          </a:lnRef>
          <a:fillRef idx="1">
            <a:schemeClr val="lt1"/>
          </a:fillRef>
          <a:effectRef idx="0">
            <a:schemeClr val="dk1"/>
          </a:effectRef>
          <a:fontRef idx="minor">
            <a:schemeClr val="dk1"/>
          </a:fontRef>
        </p:style>
        <p:txBody>
          <a:bodyPr>
            <a:normAutofit/>
          </a:bodyPr>
          <a:lstStyle/>
          <a:p>
            <a:pPr marL="285750" lvl="0" indent="-285750" defTabSz="914400">
              <a:spcBef>
                <a:spcPts val="0"/>
              </a:spcBef>
              <a:defRPr/>
            </a:pPr>
            <a:r>
              <a:rPr lang="en-US" sz="2800" dirty="0">
                <a:solidFill>
                  <a:prstClr val="black"/>
                </a:solidFill>
              </a:rPr>
              <a:t>Impact of actual environmental change (e.g. weather instability)</a:t>
            </a:r>
          </a:p>
          <a:p>
            <a:pPr marL="285750" lvl="0" indent="-285750" defTabSz="914400">
              <a:spcBef>
                <a:spcPts val="0"/>
              </a:spcBef>
              <a:defRPr/>
            </a:pPr>
            <a:endParaRPr lang="en-US" sz="2800" dirty="0">
              <a:solidFill>
                <a:prstClr val="black"/>
              </a:solidFill>
            </a:endParaRPr>
          </a:p>
          <a:p>
            <a:pPr marL="285750" lvl="0" indent="-285750" defTabSz="914400">
              <a:spcBef>
                <a:spcPts val="0"/>
              </a:spcBef>
              <a:defRPr/>
            </a:pPr>
            <a:r>
              <a:rPr lang="en-US" sz="2800" dirty="0">
                <a:solidFill>
                  <a:prstClr val="black"/>
                </a:solidFill>
              </a:rPr>
              <a:t>Changing perception and reaction to environmental issues</a:t>
            </a:r>
          </a:p>
          <a:p>
            <a:endParaRPr lang="en-US" sz="2800" dirty="0"/>
          </a:p>
          <a:p>
            <a:pPr marL="0" indent="0">
              <a:buNone/>
            </a:pPr>
            <a:r>
              <a:rPr lang="pt-BR" sz="2800" dirty="0">
                <a:hlinkClick r:id="rId2"/>
              </a:rPr>
              <a:t>Iceland Case Study</a:t>
            </a:r>
            <a:endParaRPr lang="en-US" sz="2800" dirty="0"/>
          </a:p>
        </p:txBody>
      </p:sp>
      <p:pic>
        <p:nvPicPr>
          <p:cNvPr id="2" name="Picture 1"/>
          <p:cNvPicPr>
            <a:picLocks noChangeAspect="1"/>
          </p:cNvPicPr>
          <p:nvPr/>
        </p:nvPicPr>
        <p:blipFill>
          <a:blip r:embed="rId3"/>
          <a:stretch>
            <a:fillRect/>
          </a:stretch>
        </p:blipFill>
        <p:spPr>
          <a:xfrm>
            <a:off x="5076056" y="3217984"/>
            <a:ext cx="3260288" cy="2173525"/>
          </a:xfrm>
          <a:prstGeom prst="rect">
            <a:avLst/>
          </a:prstGeom>
        </p:spPr>
      </p:pic>
    </p:spTree>
    <p:extLst>
      <p:ext uri="{BB962C8B-B14F-4D97-AF65-F5344CB8AC3E}">
        <p14:creationId xmlns:p14="http://schemas.microsoft.com/office/powerpoint/2010/main" val="889562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528439" y="877978"/>
            <a:ext cx="8141108" cy="4987984"/>
          </a:xfrm>
        </p:spPr>
        <p:style>
          <a:lnRef idx="2">
            <a:schemeClr val="dk1"/>
          </a:lnRef>
          <a:fillRef idx="1">
            <a:schemeClr val="lt1"/>
          </a:fillRef>
          <a:effectRef idx="0">
            <a:schemeClr val="dk1"/>
          </a:effectRef>
          <a:fontRef idx="minor">
            <a:schemeClr val="dk1"/>
          </a:fontRef>
        </p:style>
        <p:txBody>
          <a:bodyPr>
            <a:normAutofit/>
          </a:bodyPr>
          <a:lstStyle/>
          <a:p>
            <a:r>
              <a:rPr lang="en-US" sz="2400" dirty="0">
                <a:latin typeface="Arial"/>
                <a:cs typeface="Arial"/>
              </a:rPr>
              <a:t>For each key influence found during analysis of the broad environment, determine whether it is:</a:t>
            </a:r>
          </a:p>
          <a:p>
            <a:pPr marL="0" indent="0">
              <a:buNone/>
            </a:pPr>
            <a:endParaRPr lang="en-US" sz="2400" dirty="0">
              <a:latin typeface="Arial"/>
              <a:cs typeface="Arial"/>
            </a:endParaRPr>
          </a:p>
          <a:p>
            <a:pPr lvl="1"/>
            <a:r>
              <a:rPr lang="en-US" sz="2400" dirty="0">
                <a:solidFill>
                  <a:schemeClr val="accent5"/>
                </a:solidFill>
                <a:latin typeface="Arial"/>
                <a:cs typeface="Arial"/>
              </a:rPr>
              <a:t>An opportunity</a:t>
            </a:r>
          </a:p>
          <a:p>
            <a:pPr lvl="1"/>
            <a:r>
              <a:rPr lang="en-US" sz="2400" dirty="0">
                <a:solidFill>
                  <a:schemeClr val="accent5"/>
                </a:solidFill>
                <a:latin typeface="Arial"/>
                <a:cs typeface="Arial"/>
              </a:rPr>
              <a:t>A threat</a:t>
            </a:r>
          </a:p>
          <a:p>
            <a:pPr lvl="1"/>
            <a:r>
              <a:rPr lang="en-US" sz="2400" dirty="0">
                <a:solidFill>
                  <a:schemeClr val="accent5"/>
                </a:solidFill>
                <a:latin typeface="Arial"/>
                <a:cs typeface="Arial"/>
              </a:rPr>
              <a:t>Neutral</a:t>
            </a:r>
          </a:p>
          <a:p>
            <a:pPr lvl="1"/>
            <a:endParaRPr lang="en-US" sz="2400" dirty="0">
              <a:latin typeface="Arial"/>
              <a:cs typeface="Arial"/>
            </a:endParaRPr>
          </a:p>
          <a:p>
            <a:r>
              <a:rPr lang="en-US" sz="2400" dirty="0">
                <a:latin typeface="Arial"/>
                <a:cs typeface="Arial"/>
              </a:rPr>
              <a:t>Then determine which strategies the firm might pursue in </a:t>
            </a:r>
            <a:r>
              <a:rPr lang="en-US" sz="2400" dirty="0">
                <a:solidFill>
                  <a:schemeClr val="accent1"/>
                </a:solidFill>
                <a:latin typeface="Arial"/>
                <a:cs typeface="Arial"/>
              </a:rPr>
              <a:t>response</a:t>
            </a:r>
            <a:r>
              <a:rPr lang="en-US" sz="2400" dirty="0">
                <a:latin typeface="Arial"/>
                <a:cs typeface="Arial"/>
              </a:rPr>
              <a:t> to each influence, if action should be taken at all</a:t>
            </a:r>
          </a:p>
          <a:p>
            <a:endParaRPr lang="en-US" sz="2400" dirty="0">
              <a:latin typeface="Arial"/>
              <a:cs typeface="Arial"/>
            </a:endParaRPr>
          </a:p>
          <a:p>
            <a:r>
              <a:rPr lang="en-US" sz="2400" dirty="0">
                <a:latin typeface="Arial"/>
                <a:cs typeface="Arial"/>
              </a:rPr>
              <a:t>This is one way to </a:t>
            </a:r>
            <a:r>
              <a:rPr lang="en-US" sz="2400" dirty="0">
                <a:solidFill>
                  <a:srgbClr val="4F81BD"/>
                </a:solidFill>
                <a:latin typeface="Arial"/>
                <a:cs typeface="Arial"/>
              </a:rPr>
              <a:t>generate</a:t>
            </a:r>
            <a:r>
              <a:rPr lang="en-US" sz="2400" dirty="0">
                <a:latin typeface="Arial"/>
                <a:cs typeface="Arial"/>
              </a:rPr>
              <a:t> ideas regarding future strategies the firm might pursue</a:t>
            </a:r>
          </a:p>
          <a:p>
            <a:endParaRPr lang="en-US" sz="1800" dirty="0">
              <a:solidFill>
                <a:srgbClr val="4F81BD"/>
              </a:solidFill>
              <a:latin typeface="Arial"/>
              <a:cs typeface="Arial"/>
            </a:endParaRPr>
          </a:p>
        </p:txBody>
      </p:sp>
      <p:sp>
        <p:nvSpPr>
          <p:cNvPr id="3" name="Rectangle 2"/>
          <p:cNvSpPr/>
          <p:nvPr/>
        </p:nvSpPr>
        <p:spPr>
          <a:xfrm>
            <a:off x="107504" y="138698"/>
            <a:ext cx="7326560" cy="553998"/>
          </a:xfrm>
          <a:prstGeom prst="rect">
            <a:avLst/>
          </a:prstGeom>
        </p:spPr>
        <p:txBody>
          <a:bodyPr wrap="square">
            <a:spAutoFit/>
          </a:bodyPr>
          <a:lstStyle/>
          <a:p>
            <a:r>
              <a:rPr lang="en-US" sz="3000" dirty="0">
                <a:solidFill>
                  <a:schemeClr val="bg1"/>
                </a:solidFill>
                <a:latin typeface="Arial"/>
                <a:cs typeface="Arial"/>
              </a:rPr>
              <a:t>Analysis to Development of Strategies</a:t>
            </a:r>
          </a:p>
        </p:txBody>
      </p:sp>
    </p:spTree>
    <p:extLst>
      <p:ext uri="{BB962C8B-B14F-4D97-AF65-F5344CB8AC3E}">
        <p14:creationId xmlns:p14="http://schemas.microsoft.com/office/powerpoint/2010/main" val="1603190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905625" cy="488889"/>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Environmental Analysis Exercise</a:t>
            </a:r>
          </a:p>
        </p:txBody>
      </p:sp>
      <p:sp>
        <p:nvSpPr>
          <p:cNvPr id="3" name="Subtitle 2"/>
          <p:cNvSpPr>
            <a:spLocks noGrp="1"/>
          </p:cNvSpPr>
          <p:nvPr>
            <p:ph sz="quarter" idx="12"/>
          </p:nvPr>
        </p:nvSpPr>
        <p:spPr>
          <a:xfrm>
            <a:off x="628650" y="1690689"/>
            <a:ext cx="7905750" cy="4776785"/>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nSpc>
                <a:spcPct val="120000"/>
              </a:lnSpc>
              <a:spcBef>
                <a:spcPts val="600"/>
              </a:spcBef>
            </a:pPr>
            <a:r>
              <a:rPr lang="en-US" sz="2200" b="1" kern="0" dirty="0"/>
              <a:t>Step 1</a:t>
            </a:r>
            <a:r>
              <a:rPr lang="en-US" sz="2200" kern="0" dirty="0"/>
              <a:t>: Select any hotel property or restaurant you wish. Prepare a one-paragraph description of the hotel or restaurant including things like location, size, age, product/customer mix, etc.</a:t>
            </a:r>
            <a:endParaRPr lang="en-AU" sz="2200" kern="0" dirty="0"/>
          </a:p>
          <a:p>
            <a:pPr marL="0" indent="0">
              <a:lnSpc>
                <a:spcPct val="120000"/>
              </a:lnSpc>
              <a:spcBef>
                <a:spcPts val="600"/>
              </a:spcBef>
              <a:buNone/>
            </a:pPr>
            <a:r>
              <a:rPr lang="en-US" sz="2200" kern="0" dirty="0"/>
              <a:t> </a:t>
            </a:r>
            <a:endParaRPr lang="en-AU" sz="2200" kern="0" dirty="0"/>
          </a:p>
          <a:p>
            <a:pPr>
              <a:lnSpc>
                <a:spcPct val="120000"/>
              </a:lnSpc>
              <a:spcBef>
                <a:spcPts val="600"/>
              </a:spcBef>
            </a:pPr>
            <a:r>
              <a:rPr lang="en-US" sz="2200" b="1" kern="0" dirty="0"/>
              <a:t>Step 2</a:t>
            </a:r>
            <a:r>
              <a:rPr lang="en-US" sz="2200" kern="0" dirty="0"/>
              <a:t>: Identify and describe six environmental trends (they could be positive or negative) that may affect this </a:t>
            </a:r>
            <a:r>
              <a:rPr lang="en-AU" sz="2200" kern="0" dirty="0"/>
              <a:t>organisation</a:t>
            </a:r>
            <a:r>
              <a:rPr lang="en-US" sz="2200" kern="0" dirty="0"/>
              <a:t>. A trend is any emerging activity that you believe is important to the future of this business. Trends can fall into any of the various categories including sociocultural, economic, political, legal, environmental and technological (PESTLE Analysis). </a:t>
            </a:r>
            <a:endParaRPr lang="en-AU" sz="2200" kern="0" dirty="0"/>
          </a:p>
          <a:p>
            <a:pPr marL="0" indent="0">
              <a:lnSpc>
                <a:spcPct val="120000"/>
              </a:lnSpc>
              <a:spcBef>
                <a:spcPts val="600"/>
              </a:spcBef>
              <a:buNone/>
            </a:pPr>
            <a:r>
              <a:rPr lang="en-US" sz="2200" kern="0" dirty="0"/>
              <a:t> </a:t>
            </a:r>
            <a:endParaRPr lang="en-AU" sz="2200" kern="0" dirty="0"/>
          </a:p>
          <a:p>
            <a:pPr>
              <a:lnSpc>
                <a:spcPct val="120000"/>
              </a:lnSpc>
              <a:spcBef>
                <a:spcPts val="600"/>
              </a:spcBef>
            </a:pPr>
            <a:r>
              <a:rPr lang="en-US" sz="2200" b="1" kern="0" dirty="0"/>
              <a:t>Step 3:  </a:t>
            </a:r>
            <a:r>
              <a:rPr lang="en-US" sz="2200" kern="0" dirty="0"/>
              <a:t>Provide a rationale for why you selected these six trends. Then indicate what you consider to be the probability of each trend occurring using a range from 0–100%. Also rate the trend on importance using a scale of 1–10 with 10 being the most important.</a:t>
            </a:r>
            <a:endParaRPr lang="en-AU" sz="2200" kern="0" dirty="0"/>
          </a:p>
          <a:p>
            <a:pPr>
              <a:lnSpc>
                <a:spcPct val="120000"/>
              </a:lnSpc>
              <a:spcBef>
                <a:spcPts val="600"/>
              </a:spcBef>
            </a:pPr>
            <a:endParaRPr lang="en-AU" sz="2200" kern="0" dirty="0"/>
          </a:p>
          <a:p>
            <a:pPr>
              <a:lnSpc>
                <a:spcPct val="120000"/>
              </a:lnSpc>
              <a:spcBef>
                <a:spcPts val="600"/>
              </a:spcBef>
            </a:pPr>
            <a:r>
              <a:rPr lang="en-US" sz="2200" b="1" kern="0" dirty="0"/>
              <a:t>Step 4</a:t>
            </a:r>
            <a:r>
              <a:rPr lang="en-US" sz="2200" kern="0" dirty="0"/>
              <a:t>: Determine which two of the six trends should be addressed by the company. The trends you select should most likely be those that were the highest in probability of occurring and also highest in importance.</a:t>
            </a:r>
            <a:endParaRPr lang="en-AU" sz="2200" kern="0" dirty="0"/>
          </a:p>
          <a:p>
            <a:endParaRPr lang="en-US" sz="1600" dirty="0"/>
          </a:p>
        </p:txBody>
      </p:sp>
    </p:spTree>
    <p:extLst>
      <p:ext uri="{BB962C8B-B14F-4D97-AF65-F5344CB8AC3E}">
        <p14:creationId xmlns:p14="http://schemas.microsoft.com/office/powerpoint/2010/main" val="1945304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92" y="116041"/>
            <a:ext cx="7309988" cy="601803"/>
          </a:xfrm>
        </p:spPr>
        <p:style>
          <a:lnRef idx="2">
            <a:schemeClr val="dk1"/>
          </a:lnRef>
          <a:fillRef idx="1">
            <a:schemeClr val="lt1"/>
          </a:fillRef>
          <a:effectRef idx="0">
            <a:schemeClr val="dk1"/>
          </a:effectRef>
          <a:fontRef idx="minor">
            <a:schemeClr val="dk1"/>
          </a:fontRef>
        </p:style>
        <p:txBody>
          <a:bodyPr>
            <a:normAutofit/>
          </a:bodyPr>
          <a:lstStyle/>
          <a:p>
            <a:pPr algn="l"/>
            <a:r>
              <a:rPr lang="en-US" sz="2800" dirty="0">
                <a:latin typeface="Arial"/>
                <a:cs typeface="Arial"/>
              </a:rPr>
              <a:t>The Firm and Its Operating Environment</a:t>
            </a:r>
          </a:p>
        </p:txBody>
      </p:sp>
      <p:sp>
        <p:nvSpPr>
          <p:cNvPr id="3" name="Rectangle 3"/>
          <p:cNvSpPr>
            <a:spLocks noChangeArrowheads="1"/>
          </p:cNvSpPr>
          <p:nvPr/>
        </p:nvSpPr>
        <p:spPr bwMode="auto">
          <a:xfrm>
            <a:off x="3297238" y="3206880"/>
            <a:ext cx="2667000" cy="1219200"/>
          </a:xfrm>
          <a:prstGeom prst="rect">
            <a:avLst/>
          </a:prstGeom>
          <a:noFill/>
          <a:ln w="28575">
            <a:solidFill>
              <a:schemeClr val="tx1"/>
            </a:solidFill>
            <a:miter lim="800000"/>
            <a:headEnd/>
            <a:tailEnd/>
          </a:ln>
          <a:effectLst/>
        </p:spPr>
        <p:txBody>
          <a:bodyPr wrap="none" anchor="ctr"/>
          <a:lstStyle/>
          <a:p>
            <a:endParaRPr lang="en-US"/>
          </a:p>
        </p:txBody>
      </p:sp>
      <p:sp>
        <p:nvSpPr>
          <p:cNvPr id="4" name="Rectangle 4"/>
          <p:cNvSpPr>
            <a:spLocks noChangeArrowheads="1"/>
          </p:cNvSpPr>
          <p:nvPr/>
        </p:nvSpPr>
        <p:spPr bwMode="auto">
          <a:xfrm>
            <a:off x="3276600" y="3573338"/>
            <a:ext cx="2667000" cy="397545"/>
          </a:xfrm>
          <a:prstGeom prst="rect">
            <a:avLst/>
          </a:prstGeom>
          <a:noFill/>
          <a:ln w="12700">
            <a:noFill/>
            <a:miter lim="800000"/>
            <a:headEnd/>
            <a:tailEnd/>
          </a:ln>
          <a:effectLst/>
        </p:spPr>
        <p:txBody>
          <a:bodyPr wrap="square" lIns="90488" tIns="44450" rIns="90488" bIns="44450">
            <a:spAutoFit/>
          </a:bodyPr>
          <a:lstStyle/>
          <a:p>
            <a:pPr algn="ctr">
              <a:lnSpc>
                <a:spcPct val="100000"/>
              </a:lnSpc>
              <a:spcBef>
                <a:spcPct val="0"/>
              </a:spcBef>
            </a:pPr>
            <a:r>
              <a:rPr lang="en-US" sz="2000" dirty="0">
                <a:effectLst>
                  <a:outerShdw blurRad="38100" dist="38100" dir="2700000" algn="tl">
                    <a:srgbClr val="000000"/>
                  </a:outerShdw>
                </a:effectLst>
              </a:rPr>
              <a:t>The Firm</a:t>
            </a:r>
          </a:p>
        </p:txBody>
      </p:sp>
      <p:sp>
        <p:nvSpPr>
          <p:cNvPr id="5" name="Oval 6"/>
          <p:cNvSpPr>
            <a:spLocks noChangeArrowheads="1"/>
          </p:cNvSpPr>
          <p:nvPr/>
        </p:nvSpPr>
        <p:spPr bwMode="auto">
          <a:xfrm>
            <a:off x="838200" y="1233577"/>
            <a:ext cx="7467600" cy="4862423"/>
          </a:xfrm>
          <a:prstGeom prst="ellipse">
            <a:avLst/>
          </a:prstGeom>
          <a:noFill/>
          <a:ln w="28575">
            <a:solidFill>
              <a:schemeClr val="tx1"/>
            </a:solidFill>
            <a:round/>
            <a:headEnd/>
            <a:tailEnd/>
          </a:ln>
          <a:effectLst/>
        </p:spPr>
        <p:txBody>
          <a:bodyPr wrap="none" anchor="ctr"/>
          <a:lstStyle/>
          <a:p>
            <a:endParaRPr lang="en-US"/>
          </a:p>
        </p:txBody>
      </p:sp>
      <p:sp>
        <p:nvSpPr>
          <p:cNvPr id="6" name="Rectangle 7"/>
          <p:cNvSpPr>
            <a:spLocks noChangeArrowheads="1"/>
          </p:cNvSpPr>
          <p:nvPr/>
        </p:nvSpPr>
        <p:spPr bwMode="auto">
          <a:xfrm>
            <a:off x="2713041" y="1991618"/>
            <a:ext cx="3613796" cy="39754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lIns="90488" tIns="44450" rIns="90488" bIns="44450">
            <a:spAutoFit/>
          </a:bodyPr>
          <a:lstStyle/>
          <a:p>
            <a:pPr>
              <a:lnSpc>
                <a:spcPct val="100000"/>
              </a:lnSpc>
              <a:spcBef>
                <a:spcPct val="0"/>
              </a:spcBef>
            </a:pPr>
            <a:r>
              <a:rPr lang="en-US" sz="2000" dirty="0">
                <a:effectLst>
                  <a:outerShdw blurRad="38100" dist="38100" dir="2700000" algn="tl">
                    <a:srgbClr val="000000"/>
                  </a:outerShdw>
                </a:effectLst>
              </a:rPr>
              <a:t>    The Operating Environment</a:t>
            </a:r>
          </a:p>
        </p:txBody>
      </p:sp>
      <p:sp>
        <p:nvSpPr>
          <p:cNvPr id="7" name="Text Box 9"/>
          <p:cNvSpPr txBox="1">
            <a:spLocks noChangeArrowheads="1"/>
          </p:cNvSpPr>
          <p:nvPr/>
        </p:nvSpPr>
        <p:spPr bwMode="auto">
          <a:xfrm>
            <a:off x="2360633" y="5029200"/>
            <a:ext cx="1809710" cy="707886"/>
          </a:xfrm>
          <a:prstGeom prst="rect">
            <a:avLst/>
          </a:prstGeom>
          <a:noFill/>
          <a:ln w="12700">
            <a:noFill/>
            <a:miter lim="800000"/>
            <a:headEnd/>
            <a:tailEnd/>
          </a:ln>
          <a:effectLst/>
        </p:spPr>
        <p:txBody>
          <a:bodyPr wrap="none">
            <a:spAutoFit/>
          </a:bodyPr>
          <a:lstStyle/>
          <a:p>
            <a:pPr algn="ctr">
              <a:lnSpc>
                <a:spcPct val="100000"/>
              </a:lnSpc>
              <a:spcBef>
                <a:spcPct val="0"/>
              </a:spcBef>
            </a:pPr>
            <a:r>
              <a:rPr lang="en-US" sz="2000">
                <a:effectLst>
                  <a:outerShdw blurRad="38100" dist="38100" dir="2700000" algn="tl">
                    <a:srgbClr val="000000"/>
                  </a:outerShdw>
                </a:effectLst>
              </a:rPr>
              <a:t>Financial</a:t>
            </a:r>
          </a:p>
          <a:p>
            <a:pPr algn="ctr">
              <a:lnSpc>
                <a:spcPct val="100000"/>
              </a:lnSpc>
              <a:spcBef>
                <a:spcPct val="0"/>
              </a:spcBef>
            </a:pPr>
            <a:r>
              <a:rPr lang="en-US" sz="2000">
                <a:effectLst>
                  <a:outerShdw blurRad="38100" dist="38100" dir="2700000" algn="tl">
                    <a:srgbClr val="000000"/>
                  </a:outerShdw>
                </a:effectLst>
              </a:rPr>
              <a:t>Intermediaries</a:t>
            </a:r>
          </a:p>
        </p:txBody>
      </p:sp>
      <p:sp>
        <p:nvSpPr>
          <p:cNvPr id="8" name="Text Box 10"/>
          <p:cNvSpPr txBox="1">
            <a:spLocks noChangeArrowheads="1"/>
          </p:cNvSpPr>
          <p:nvPr/>
        </p:nvSpPr>
        <p:spPr bwMode="auto">
          <a:xfrm>
            <a:off x="4373629" y="5029200"/>
            <a:ext cx="2708143" cy="707886"/>
          </a:xfrm>
          <a:prstGeom prst="rect">
            <a:avLst/>
          </a:prstGeom>
          <a:noFill/>
          <a:ln w="12700">
            <a:noFill/>
            <a:miter lim="800000"/>
            <a:headEnd/>
            <a:tailEnd/>
          </a:ln>
          <a:effectLst/>
        </p:spPr>
        <p:txBody>
          <a:bodyPr wrap="none">
            <a:spAutoFit/>
          </a:bodyPr>
          <a:lstStyle/>
          <a:p>
            <a:pPr algn="ctr">
              <a:lnSpc>
                <a:spcPct val="100000"/>
              </a:lnSpc>
              <a:spcBef>
                <a:spcPct val="0"/>
              </a:spcBef>
            </a:pPr>
            <a:r>
              <a:rPr lang="en-US" sz="2000">
                <a:effectLst>
                  <a:outerShdw blurRad="38100" dist="38100" dir="2700000" algn="tl">
                    <a:srgbClr val="000000"/>
                  </a:outerShdw>
                </a:effectLst>
              </a:rPr>
              <a:t>Government Agencies</a:t>
            </a:r>
          </a:p>
          <a:p>
            <a:pPr algn="ctr">
              <a:lnSpc>
                <a:spcPct val="100000"/>
              </a:lnSpc>
              <a:spcBef>
                <a:spcPct val="0"/>
              </a:spcBef>
            </a:pPr>
            <a:r>
              <a:rPr lang="en-US" sz="2000">
                <a:effectLst>
                  <a:outerShdw blurRad="38100" dist="38100" dir="2700000" algn="tl">
                    <a:srgbClr val="000000"/>
                  </a:outerShdw>
                </a:effectLst>
              </a:rPr>
              <a:t>and Administrators</a:t>
            </a:r>
          </a:p>
        </p:txBody>
      </p:sp>
      <p:sp>
        <p:nvSpPr>
          <p:cNvPr id="9" name="Text Box 11"/>
          <p:cNvSpPr txBox="1">
            <a:spLocks noChangeArrowheads="1"/>
          </p:cNvSpPr>
          <p:nvPr/>
        </p:nvSpPr>
        <p:spPr bwMode="auto">
          <a:xfrm>
            <a:off x="6019771" y="3048000"/>
            <a:ext cx="1681220" cy="707886"/>
          </a:xfrm>
          <a:prstGeom prst="rect">
            <a:avLst/>
          </a:prstGeom>
          <a:noFill/>
          <a:ln w="12700">
            <a:noFill/>
            <a:miter lim="800000"/>
            <a:headEnd/>
            <a:tailEnd/>
          </a:ln>
          <a:effectLst/>
        </p:spPr>
        <p:txBody>
          <a:bodyPr wrap="none">
            <a:spAutoFit/>
          </a:bodyPr>
          <a:lstStyle/>
          <a:p>
            <a:pPr algn="ctr">
              <a:lnSpc>
                <a:spcPct val="100000"/>
              </a:lnSpc>
              <a:spcBef>
                <a:spcPct val="0"/>
              </a:spcBef>
            </a:pPr>
            <a:r>
              <a:rPr lang="en-US" sz="2000">
                <a:effectLst>
                  <a:outerShdw blurRad="38100" dist="38100" dir="2700000" algn="tl">
                    <a:srgbClr val="000000"/>
                  </a:outerShdw>
                </a:effectLst>
              </a:rPr>
              <a:t>Local</a:t>
            </a:r>
          </a:p>
          <a:p>
            <a:pPr algn="ctr">
              <a:lnSpc>
                <a:spcPct val="100000"/>
              </a:lnSpc>
              <a:spcBef>
                <a:spcPct val="0"/>
              </a:spcBef>
            </a:pPr>
            <a:r>
              <a:rPr lang="en-US" sz="2000">
                <a:effectLst>
                  <a:outerShdw blurRad="38100" dist="38100" dir="2700000" algn="tl">
                    <a:srgbClr val="000000"/>
                  </a:outerShdw>
                </a:effectLst>
              </a:rPr>
              <a:t>Communities</a:t>
            </a:r>
          </a:p>
        </p:txBody>
      </p:sp>
      <p:sp>
        <p:nvSpPr>
          <p:cNvPr id="10" name="Text Box 12"/>
          <p:cNvSpPr txBox="1">
            <a:spLocks noChangeArrowheads="1"/>
          </p:cNvSpPr>
          <p:nvPr/>
        </p:nvSpPr>
        <p:spPr bwMode="auto">
          <a:xfrm>
            <a:off x="3906838" y="2570108"/>
            <a:ext cx="1567256" cy="400110"/>
          </a:xfrm>
          <a:prstGeom prst="rect">
            <a:avLst/>
          </a:prstGeom>
          <a:noFill/>
          <a:ln w="12700">
            <a:noFill/>
            <a:miter lim="800000"/>
            <a:headEnd/>
            <a:tailEnd/>
          </a:ln>
          <a:effectLst/>
        </p:spPr>
        <p:txBody>
          <a:bodyPr wrap="none">
            <a:spAutoFit/>
          </a:bodyPr>
          <a:lstStyle/>
          <a:p>
            <a:pPr>
              <a:lnSpc>
                <a:spcPct val="100000"/>
              </a:lnSpc>
              <a:spcBef>
                <a:spcPct val="0"/>
              </a:spcBef>
            </a:pPr>
            <a:r>
              <a:rPr lang="en-US" sz="2000" dirty="0">
                <a:effectLst>
                  <a:outerShdw blurRad="38100" dist="38100" dir="2700000" algn="tl">
                    <a:srgbClr val="000000"/>
                  </a:outerShdw>
                </a:effectLst>
              </a:rPr>
              <a:t>Competitors</a:t>
            </a:r>
          </a:p>
        </p:txBody>
      </p:sp>
      <p:sp>
        <p:nvSpPr>
          <p:cNvPr id="11" name="Text Box 13"/>
          <p:cNvSpPr txBox="1">
            <a:spLocks noChangeArrowheads="1"/>
          </p:cNvSpPr>
          <p:nvPr/>
        </p:nvSpPr>
        <p:spPr bwMode="auto">
          <a:xfrm>
            <a:off x="1697038" y="3886200"/>
            <a:ext cx="1253919" cy="400110"/>
          </a:xfrm>
          <a:prstGeom prst="rect">
            <a:avLst/>
          </a:prstGeom>
          <a:noFill/>
          <a:ln w="12700">
            <a:noFill/>
            <a:miter lim="800000"/>
            <a:headEnd/>
            <a:tailEnd/>
          </a:ln>
          <a:effectLst/>
        </p:spPr>
        <p:txBody>
          <a:bodyPr wrap="none">
            <a:spAutoFit/>
          </a:bodyPr>
          <a:lstStyle/>
          <a:p>
            <a:pPr>
              <a:lnSpc>
                <a:spcPct val="100000"/>
              </a:lnSpc>
              <a:spcBef>
                <a:spcPct val="0"/>
              </a:spcBef>
            </a:pPr>
            <a:r>
              <a:rPr lang="en-US" sz="2000">
                <a:effectLst>
                  <a:outerShdw blurRad="38100" dist="38100" dir="2700000" algn="tl">
                    <a:srgbClr val="000000"/>
                  </a:outerShdw>
                </a:effectLst>
              </a:rPr>
              <a:t>Suppliers</a:t>
            </a:r>
          </a:p>
        </p:txBody>
      </p:sp>
      <p:sp>
        <p:nvSpPr>
          <p:cNvPr id="12" name="Text Box 14"/>
          <p:cNvSpPr txBox="1">
            <a:spLocks noChangeArrowheads="1"/>
          </p:cNvSpPr>
          <p:nvPr/>
        </p:nvSpPr>
        <p:spPr bwMode="auto">
          <a:xfrm>
            <a:off x="6497638" y="3863975"/>
            <a:ext cx="1424614" cy="400110"/>
          </a:xfrm>
          <a:prstGeom prst="rect">
            <a:avLst/>
          </a:prstGeom>
          <a:noFill/>
          <a:ln w="12700">
            <a:noFill/>
            <a:miter lim="800000"/>
            <a:headEnd/>
            <a:tailEnd/>
          </a:ln>
          <a:effectLst/>
        </p:spPr>
        <p:txBody>
          <a:bodyPr wrap="none">
            <a:spAutoFit/>
          </a:bodyPr>
          <a:lstStyle/>
          <a:p>
            <a:pPr>
              <a:lnSpc>
                <a:spcPct val="100000"/>
              </a:lnSpc>
              <a:spcBef>
                <a:spcPct val="0"/>
              </a:spcBef>
            </a:pPr>
            <a:r>
              <a:rPr lang="en-US" sz="2000">
                <a:effectLst>
                  <a:outerShdw blurRad="38100" dist="38100" dir="2700000" algn="tl">
                    <a:srgbClr val="000000"/>
                  </a:outerShdw>
                </a:effectLst>
              </a:rPr>
              <a:t>Customers</a:t>
            </a:r>
          </a:p>
        </p:txBody>
      </p:sp>
      <p:sp>
        <p:nvSpPr>
          <p:cNvPr id="13" name="Text Box 15"/>
          <p:cNvSpPr txBox="1">
            <a:spLocks noChangeArrowheads="1"/>
          </p:cNvSpPr>
          <p:nvPr/>
        </p:nvSpPr>
        <p:spPr bwMode="auto">
          <a:xfrm>
            <a:off x="2115235" y="3048000"/>
            <a:ext cx="1025742" cy="7078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a:lnSpc>
                <a:spcPct val="100000"/>
              </a:lnSpc>
              <a:spcBef>
                <a:spcPct val="0"/>
              </a:spcBef>
            </a:pPr>
            <a:r>
              <a:rPr lang="en-US" sz="2000" dirty="0">
                <a:effectLst>
                  <a:outerShdw blurRad="38100" dist="38100" dir="2700000" algn="tl">
                    <a:srgbClr val="000000"/>
                  </a:outerShdw>
                </a:effectLst>
              </a:rPr>
              <a:t>Activist</a:t>
            </a:r>
          </a:p>
          <a:p>
            <a:pPr algn="ctr">
              <a:lnSpc>
                <a:spcPct val="100000"/>
              </a:lnSpc>
              <a:spcBef>
                <a:spcPct val="0"/>
              </a:spcBef>
            </a:pPr>
            <a:r>
              <a:rPr lang="en-US" sz="2000" dirty="0">
                <a:effectLst>
                  <a:outerShdw blurRad="38100" dist="38100" dir="2700000" algn="tl">
                    <a:srgbClr val="000000"/>
                  </a:outerShdw>
                </a:effectLst>
              </a:rPr>
              <a:t>Groups</a:t>
            </a:r>
          </a:p>
        </p:txBody>
      </p:sp>
      <p:sp>
        <p:nvSpPr>
          <p:cNvPr id="14" name="Text Box 16"/>
          <p:cNvSpPr txBox="1">
            <a:spLocks noChangeArrowheads="1"/>
          </p:cNvSpPr>
          <p:nvPr/>
        </p:nvSpPr>
        <p:spPr bwMode="auto">
          <a:xfrm>
            <a:off x="2001838" y="4495800"/>
            <a:ext cx="983037" cy="400110"/>
          </a:xfrm>
          <a:prstGeom prst="rect">
            <a:avLst/>
          </a:prstGeom>
          <a:noFill/>
          <a:ln w="12700">
            <a:noFill/>
            <a:miter lim="800000"/>
            <a:headEnd/>
            <a:tailEnd/>
          </a:ln>
          <a:effectLst/>
        </p:spPr>
        <p:txBody>
          <a:bodyPr wrap="none">
            <a:spAutoFit/>
          </a:bodyPr>
          <a:lstStyle/>
          <a:p>
            <a:pPr>
              <a:lnSpc>
                <a:spcPct val="100000"/>
              </a:lnSpc>
              <a:spcBef>
                <a:spcPct val="0"/>
              </a:spcBef>
            </a:pPr>
            <a:r>
              <a:rPr lang="en-US" sz="2000">
                <a:effectLst>
                  <a:outerShdw blurRad="38100" dist="38100" dir="2700000" algn="tl">
                    <a:srgbClr val="000000"/>
                  </a:outerShdw>
                </a:effectLst>
              </a:rPr>
              <a:t>Unions</a:t>
            </a:r>
          </a:p>
        </p:txBody>
      </p:sp>
      <p:sp>
        <p:nvSpPr>
          <p:cNvPr id="15" name="Text Box 21"/>
          <p:cNvSpPr txBox="1">
            <a:spLocks noChangeArrowheads="1"/>
          </p:cNvSpPr>
          <p:nvPr/>
        </p:nvSpPr>
        <p:spPr bwMode="auto">
          <a:xfrm>
            <a:off x="6192838" y="4397375"/>
            <a:ext cx="1396436" cy="400110"/>
          </a:xfrm>
          <a:prstGeom prst="rect">
            <a:avLst/>
          </a:prstGeom>
          <a:noFill/>
          <a:ln w="12700">
            <a:noFill/>
            <a:miter lim="800000"/>
            <a:headEnd/>
            <a:tailEnd/>
          </a:ln>
          <a:effectLst/>
        </p:spPr>
        <p:txBody>
          <a:bodyPr wrap="none">
            <a:spAutoFit/>
          </a:bodyPr>
          <a:lstStyle/>
          <a:p>
            <a:pPr>
              <a:lnSpc>
                <a:spcPct val="100000"/>
              </a:lnSpc>
              <a:spcBef>
                <a:spcPct val="0"/>
              </a:spcBef>
            </a:pPr>
            <a:r>
              <a:rPr lang="en-US" sz="2000">
                <a:effectLst>
                  <a:outerShdw blurRad="38100" dist="38100" dir="2700000" algn="tl">
                    <a:srgbClr val="000000"/>
                  </a:outerShdw>
                </a:effectLst>
              </a:rPr>
              <a:t>The Media</a:t>
            </a:r>
          </a:p>
        </p:txBody>
      </p:sp>
    </p:spTree>
    <p:extLst>
      <p:ext uri="{BB962C8B-B14F-4D97-AF65-F5344CB8AC3E}">
        <p14:creationId xmlns:p14="http://schemas.microsoft.com/office/powerpoint/2010/main" val="94873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2895600" y="1143000"/>
            <a:ext cx="2938463" cy="482600"/>
            <a:chOff x="1728" y="912"/>
            <a:chExt cx="1851" cy="304"/>
          </a:xfrm>
        </p:grpSpPr>
        <p:sp>
          <p:nvSpPr>
            <p:cNvPr id="4" name="Rectangle 4"/>
            <p:cNvSpPr>
              <a:spLocks noChangeArrowheads="1"/>
            </p:cNvSpPr>
            <p:nvPr/>
          </p:nvSpPr>
          <p:spPr bwMode="auto">
            <a:xfrm>
              <a:off x="1728" y="912"/>
              <a:ext cx="1851" cy="304"/>
            </a:xfrm>
            <a:prstGeom prst="rect">
              <a:avLst/>
            </a:prstGeom>
            <a:noFill/>
            <a:ln w="50800">
              <a:solidFill>
                <a:schemeClr val="tx1"/>
              </a:solidFill>
              <a:miter lim="800000"/>
              <a:headEnd/>
              <a:tailEnd/>
            </a:ln>
            <a:effectLst/>
          </p:spPr>
          <p:txBody>
            <a:bodyPr wrap="none" anchor="ctr"/>
            <a:lstStyle/>
            <a:p>
              <a:endParaRPr lang="en-US">
                <a:solidFill>
                  <a:srgbClr val="000000"/>
                </a:solidFill>
                <a:latin typeface="Arial"/>
                <a:cs typeface="Arial"/>
              </a:endParaRPr>
            </a:p>
          </p:txBody>
        </p:sp>
        <p:sp>
          <p:nvSpPr>
            <p:cNvPr id="5" name="Rectangle 5"/>
            <p:cNvSpPr>
              <a:spLocks noChangeArrowheads="1"/>
            </p:cNvSpPr>
            <p:nvPr/>
          </p:nvSpPr>
          <p:spPr bwMode="auto">
            <a:xfrm>
              <a:off x="1776" y="912"/>
              <a:ext cx="1645" cy="289"/>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lIns="90488" tIns="44450" rIns="90488" bIns="44450">
              <a:spAutoFit/>
            </a:bodyPr>
            <a:lstStyle/>
            <a:p>
              <a:pPr>
                <a:lnSpc>
                  <a:spcPct val="100000"/>
                </a:lnSpc>
                <a:spcBef>
                  <a:spcPct val="0"/>
                </a:spcBef>
              </a:pPr>
              <a:r>
                <a:rPr lang="en-US" sz="2400" dirty="0">
                  <a:solidFill>
                    <a:srgbClr val="000000"/>
                  </a:solidFill>
                  <a:latin typeface="Arial"/>
                  <a:cs typeface="Arial"/>
                </a:rPr>
                <a:t>Potential Entrants</a:t>
              </a:r>
            </a:p>
          </p:txBody>
        </p:sp>
      </p:grpSp>
      <p:grpSp>
        <p:nvGrpSpPr>
          <p:cNvPr id="6" name="Group 6"/>
          <p:cNvGrpSpPr>
            <a:grpSpLocks/>
          </p:cNvGrpSpPr>
          <p:nvPr/>
        </p:nvGrpSpPr>
        <p:grpSpPr bwMode="auto">
          <a:xfrm>
            <a:off x="228600" y="3505200"/>
            <a:ext cx="1649413" cy="558800"/>
            <a:chOff x="16" y="2368"/>
            <a:chExt cx="1039" cy="352"/>
          </a:xfrm>
        </p:grpSpPr>
        <p:sp>
          <p:nvSpPr>
            <p:cNvPr id="7" name="Rectangle 7"/>
            <p:cNvSpPr>
              <a:spLocks noChangeArrowheads="1"/>
            </p:cNvSpPr>
            <p:nvPr/>
          </p:nvSpPr>
          <p:spPr bwMode="auto">
            <a:xfrm>
              <a:off x="16" y="2368"/>
              <a:ext cx="1024" cy="352"/>
            </a:xfrm>
            <a:prstGeom prst="rect">
              <a:avLst/>
            </a:prstGeom>
            <a:noFill/>
            <a:ln w="50800">
              <a:solidFill>
                <a:schemeClr val="tx1"/>
              </a:solidFill>
              <a:miter lim="800000"/>
              <a:headEnd/>
              <a:tailEnd/>
            </a:ln>
            <a:effectLst/>
          </p:spPr>
          <p:txBody>
            <a:bodyPr wrap="none" anchor="ctr"/>
            <a:lstStyle/>
            <a:p>
              <a:endParaRPr lang="en-US">
                <a:solidFill>
                  <a:srgbClr val="000000"/>
                </a:solidFill>
                <a:latin typeface="Arial"/>
                <a:cs typeface="Arial"/>
              </a:endParaRPr>
            </a:p>
          </p:txBody>
        </p:sp>
        <p:sp>
          <p:nvSpPr>
            <p:cNvPr id="8" name="Rectangle 8"/>
            <p:cNvSpPr>
              <a:spLocks noChangeArrowheads="1"/>
            </p:cNvSpPr>
            <p:nvPr/>
          </p:nvSpPr>
          <p:spPr bwMode="auto">
            <a:xfrm>
              <a:off x="39" y="2391"/>
              <a:ext cx="1016" cy="289"/>
            </a:xfrm>
            <a:prstGeom prst="rect">
              <a:avLst/>
            </a:prstGeom>
            <a:noFill/>
            <a:ln w="50800">
              <a:noFill/>
              <a:miter lim="800000"/>
              <a:headEnd/>
              <a:tailEnd/>
            </a:ln>
            <a:effectLst/>
          </p:spPr>
          <p:txBody>
            <a:bodyPr lIns="90488" tIns="44450" rIns="90488" bIns="44450">
              <a:spAutoFit/>
            </a:bodyPr>
            <a:lstStyle/>
            <a:p>
              <a:pPr>
                <a:lnSpc>
                  <a:spcPct val="100000"/>
                </a:lnSpc>
                <a:spcBef>
                  <a:spcPct val="0"/>
                </a:spcBef>
              </a:pPr>
              <a:r>
                <a:rPr lang="en-US" sz="2400">
                  <a:solidFill>
                    <a:srgbClr val="000000"/>
                  </a:solidFill>
                  <a:latin typeface="Arial"/>
                  <a:cs typeface="Arial"/>
                </a:rPr>
                <a:t>Suppliers</a:t>
              </a:r>
            </a:p>
          </p:txBody>
        </p:sp>
      </p:grpSp>
      <p:grpSp>
        <p:nvGrpSpPr>
          <p:cNvPr id="9" name="Group 9"/>
          <p:cNvGrpSpPr>
            <a:grpSpLocks/>
          </p:cNvGrpSpPr>
          <p:nvPr/>
        </p:nvGrpSpPr>
        <p:grpSpPr bwMode="auto">
          <a:xfrm>
            <a:off x="7010400" y="3505200"/>
            <a:ext cx="1854200" cy="496888"/>
            <a:chOff x="4592" y="2391"/>
            <a:chExt cx="1168" cy="313"/>
          </a:xfrm>
        </p:grpSpPr>
        <p:sp>
          <p:nvSpPr>
            <p:cNvPr id="10" name="Rectangle 10"/>
            <p:cNvSpPr>
              <a:spLocks noChangeArrowheads="1"/>
            </p:cNvSpPr>
            <p:nvPr/>
          </p:nvSpPr>
          <p:spPr bwMode="auto">
            <a:xfrm>
              <a:off x="4592" y="2400"/>
              <a:ext cx="1168" cy="304"/>
            </a:xfrm>
            <a:prstGeom prst="rect">
              <a:avLst/>
            </a:prstGeom>
            <a:noFill/>
            <a:ln w="50800">
              <a:solidFill>
                <a:schemeClr val="tx1"/>
              </a:solidFill>
              <a:miter lim="800000"/>
              <a:headEnd/>
              <a:tailEnd/>
            </a:ln>
            <a:effectLst/>
          </p:spPr>
          <p:txBody>
            <a:bodyPr wrap="none" anchor="ctr"/>
            <a:lstStyle/>
            <a:p>
              <a:endParaRPr lang="en-US">
                <a:solidFill>
                  <a:srgbClr val="000000"/>
                </a:solidFill>
                <a:latin typeface="Arial"/>
                <a:cs typeface="Arial"/>
              </a:endParaRPr>
            </a:p>
          </p:txBody>
        </p:sp>
        <p:sp>
          <p:nvSpPr>
            <p:cNvPr id="11" name="Rectangle 11"/>
            <p:cNvSpPr>
              <a:spLocks noChangeArrowheads="1"/>
            </p:cNvSpPr>
            <p:nvPr/>
          </p:nvSpPr>
          <p:spPr bwMode="auto">
            <a:xfrm>
              <a:off x="4597" y="2391"/>
              <a:ext cx="1052" cy="289"/>
            </a:xfrm>
            <a:prstGeom prst="rect">
              <a:avLst/>
            </a:prstGeom>
            <a:noFill/>
            <a:ln w="50800">
              <a:noFill/>
              <a:miter lim="800000"/>
              <a:headEnd/>
              <a:tailEnd/>
            </a:ln>
            <a:effectLst/>
          </p:spPr>
          <p:txBody>
            <a:bodyPr wrap="none" lIns="90488" tIns="44450" rIns="90488" bIns="44450">
              <a:spAutoFit/>
            </a:bodyPr>
            <a:lstStyle/>
            <a:p>
              <a:pPr>
                <a:lnSpc>
                  <a:spcPct val="100000"/>
                </a:lnSpc>
                <a:spcBef>
                  <a:spcPct val="0"/>
                </a:spcBef>
              </a:pPr>
              <a:r>
                <a:rPr lang="en-US" sz="2400">
                  <a:solidFill>
                    <a:srgbClr val="000000"/>
                  </a:solidFill>
                  <a:latin typeface="Arial"/>
                  <a:cs typeface="Arial"/>
                </a:rPr>
                <a:t>Customers</a:t>
              </a:r>
            </a:p>
          </p:txBody>
        </p:sp>
      </p:grpSp>
      <p:grpSp>
        <p:nvGrpSpPr>
          <p:cNvPr id="12" name="Group 12"/>
          <p:cNvGrpSpPr>
            <a:grpSpLocks/>
          </p:cNvGrpSpPr>
          <p:nvPr/>
        </p:nvGrpSpPr>
        <p:grpSpPr bwMode="auto">
          <a:xfrm>
            <a:off x="3094038" y="2387600"/>
            <a:ext cx="2616200" cy="2768600"/>
            <a:chOff x="1949" y="1696"/>
            <a:chExt cx="1648" cy="1744"/>
          </a:xfrm>
        </p:grpSpPr>
        <p:sp>
          <p:nvSpPr>
            <p:cNvPr id="13" name="Rectangle 13"/>
            <p:cNvSpPr>
              <a:spLocks noChangeArrowheads="1"/>
            </p:cNvSpPr>
            <p:nvPr/>
          </p:nvSpPr>
          <p:spPr bwMode="auto">
            <a:xfrm>
              <a:off x="1949" y="1696"/>
              <a:ext cx="1648" cy="1744"/>
            </a:xfrm>
            <a:prstGeom prst="rect">
              <a:avLst/>
            </a:prstGeom>
            <a:noFill/>
            <a:ln w="50800">
              <a:solidFill>
                <a:schemeClr val="tx1"/>
              </a:solidFill>
              <a:miter lim="800000"/>
              <a:headEnd/>
              <a:tailEnd/>
            </a:ln>
            <a:effectLst/>
          </p:spPr>
          <p:txBody>
            <a:bodyPr wrap="none" anchor="ctr"/>
            <a:lstStyle/>
            <a:p>
              <a:endParaRPr lang="en-US">
                <a:solidFill>
                  <a:srgbClr val="000000"/>
                </a:solidFill>
                <a:latin typeface="Arial"/>
                <a:cs typeface="Arial"/>
              </a:endParaRPr>
            </a:p>
          </p:txBody>
        </p:sp>
        <p:sp>
          <p:nvSpPr>
            <p:cNvPr id="14" name="Rectangle 14"/>
            <p:cNvSpPr>
              <a:spLocks noChangeArrowheads="1"/>
            </p:cNvSpPr>
            <p:nvPr/>
          </p:nvSpPr>
          <p:spPr bwMode="auto">
            <a:xfrm>
              <a:off x="2118" y="1719"/>
              <a:ext cx="1365" cy="168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spAutoFit/>
            </a:bodyPr>
            <a:lstStyle/>
            <a:p>
              <a:pPr algn="ctr">
                <a:lnSpc>
                  <a:spcPct val="100000"/>
                </a:lnSpc>
                <a:spcBef>
                  <a:spcPct val="0"/>
                </a:spcBef>
              </a:pPr>
              <a:r>
                <a:rPr lang="en-US" sz="2400" dirty="0">
                  <a:solidFill>
                    <a:srgbClr val="000000"/>
                  </a:solidFill>
                  <a:latin typeface="Arial"/>
                  <a:cs typeface="Arial"/>
                </a:rPr>
                <a:t>Industry</a:t>
              </a:r>
            </a:p>
            <a:p>
              <a:pPr algn="ctr">
                <a:lnSpc>
                  <a:spcPct val="100000"/>
                </a:lnSpc>
                <a:spcBef>
                  <a:spcPct val="0"/>
                </a:spcBef>
              </a:pPr>
              <a:r>
                <a:rPr lang="en-US" sz="2400" dirty="0">
                  <a:solidFill>
                    <a:srgbClr val="000000"/>
                  </a:solidFill>
                  <a:latin typeface="Arial"/>
                  <a:cs typeface="Arial"/>
                </a:rPr>
                <a:t>Competitors</a:t>
              </a:r>
            </a:p>
            <a:p>
              <a:pPr algn="ctr">
                <a:lnSpc>
                  <a:spcPct val="100000"/>
                </a:lnSpc>
                <a:spcBef>
                  <a:spcPct val="0"/>
                </a:spcBef>
              </a:pPr>
              <a:endParaRPr lang="en-US" sz="2400" dirty="0">
                <a:solidFill>
                  <a:srgbClr val="000000"/>
                </a:solidFill>
                <a:latin typeface="Arial"/>
                <a:cs typeface="Arial"/>
              </a:endParaRPr>
            </a:p>
            <a:p>
              <a:pPr algn="ctr">
                <a:lnSpc>
                  <a:spcPct val="100000"/>
                </a:lnSpc>
                <a:spcBef>
                  <a:spcPct val="0"/>
                </a:spcBef>
              </a:pPr>
              <a:endParaRPr lang="en-US" sz="2400" dirty="0">
                <a:solidFill>
                  <a:srgbClr val="000000"/>
                </a:solidFill>
                <a:latin typeface="Arial"/>
                <a:cs typeface="Arial"/>
              </a:endParaRPr>
            </a:p>
            <a:p>
              <a:pPr algn="ctr">
                <a:lnSpc>
                  <a:spcPct val="100000"/>
                </a:lnSpc>
                <a:spcBef>
                  <a:spcPct val="0"/>
                </a:spcBef>
              </a:pPr>
              <a:endParaRPr lang="en-US" sz="2400" dirty="0">
                <a:solidFill>
                  <a:srgbClr val="000000"/>
                </a:solidFill>
                <a:latin typeface="Arial"/>
                <a:cs typeface="Arial"/>
              </a:endParaRPr>
            </a:p>
            <a:p>
              <a:pPr algn="ctr">
                <a:lnSpc>
                  <a:spcPct val="100000"/>
                </a:lnSpc>
                <a:spcBef>
                  <a:spcPct val="0"/>
                </a:spcBef>
              </a:pPr>
              <a:r>
                <a:rPr lang="en-US" sz="2400" dirty="0">
                  <a:solidFill>
                    <a:srgbClr val="000000"/>
                  </a:solidFill>
                  <a:latin typeface="Arial"/>
                  <a:cs typeface="Arial"/>
                </a:rPr>
                <a:t>Rivalry Among</a:t>
              </a:r>
            </a:p>
            <a:p>
              <a:pPr algn="ctr">
                <a:lnSpc>
                  <a:spcPct val="100000"/>
                </a:lnSpc>
                <a:spcBef>
                  <a:spcPct val="0"/>
                </a:spcBef>
              </a:pPr>
              <a:r>
                <a:rPr lang="en-US" sz="2400" dirty="0">
                  <a:solidFill>
                    <a:srgbClr val="000000"/>
                  </a:solidFill>
                  <a:latin typeface="Arial"/>
                  <a:cs typeface="Arial"/>
                </a:rPr>
                <a:t>Existing Firms</a:t>
              </a:r>
            </a:p>
          </p:txBody>
        </p:sp>
        <p:grpSp>
          <p:nvGrpSpPr>
            <p:cNvPr id="15" name="Group 15"/>
            <p:cNvGrpSpPr>
              <a:grpSpLocks/>
            </p:cNvGrpSpPr>
            <p:nvPr/>
          </p:nvGrpSpPr>
          <p:grpSpPr bwMode="auto">
            <a:xfrm>
              <a:off x="2448" y="2262"/>
              <a:ext cx="577" cy="571"/>
              <a:chOff x="2448" y="2262"/>
              <a:chExt cx="577" cy="571"/>
            </a:xfrm>
          </p:grpSpPr>
          <p:sp>
            <p:nvSpPr>
              <p:cNvPr id="16" name="Freeform 16"/>
              <p:cNvSpPr>
                <a:spLocks/>
              </p:cNvSpPr>
              <p:nvPr/>
            </p:nvSpPr>
            <p:spPr bwMode="auto">
              <a:xfrm>
                <a:off x="2499" y="2607"/>
                <a:ext cx="210" cy="213"/>
              </a:xfrm>
              <a:custGeom>
                <a:avLst/>
                <a:gdLst/>
                <a:ahLst/>
                <a:cxnLst>
                  <a:cxn ang="0">
                    <a:pos x="0" y="44"/>
                  </a:cxn>
                  <a:cxn ang="0">
                    <a:pos x="2" y="48"/>
                  </a:cxn>
                  <a:cxn ang="0">
                    <a:pos x="4" y="52"/>
                  </a:cxn>
                  <a:cxn ang="0">
                    <a:pos x="6" y="56"/>
                  </a:cxn>
                  <a:cxn ang="0">
                    <a:pos x="8" y="59"/>
                  </a:cxn>
                  <a:cxn ang="0">
                    <a:pos x="10" y="63"/>
                  </a:cxn>
                  <a:cxn ang="0">
                    <a:pos x="12" y="67"/>
                  </a:cxn>
                  <a:cxn ang="0">
                    <a:pos x="15" y="71"/>
                  </a:cxn>
                  <a:cxn ang="0">
                    <a:pos x="17" y="74"/>
                  </a:cxn>
                  <a:cxn ang="0">
                    <a:pos x="20" y="79"/>
                  </a:cxn>
                  <a:cxn ang="0">
                    <a:pos x="23" y="83"/>
                  </a:cxn>
                  <a:cxn ang="0">
                    <a:pos x="25" y="87"/>
                  </a:cxn>
                  <a:cxn ang="0">
                    <a:pos x="28" y="90"/>
                  </a:cxn>
                  <a:cxn ang="0">
                    <a:pos x="31" y="94"/>
                  </a:cxn>
                  <a:cxn ang="0">
                    <a:pos x="34" y="99"/>
                  </a:cxn>
                  <a:cxn ang="0">
                    <a:pos x="38" y="103"/>
                  </a:cxn>
                  <a:cxn ang="0">
                    <a:pos x="41" y="107"/>
                  </a:cxn>
                  <a:cxn ang="0">
                    <a:pos x="44" y="110"/>
                  </a:cxn>
                  <a:cxn ang="0">
                    <a:pos x="48" y="115"/>
                  </a:cxn>
                  <a:cxn ang="0">
                    <a:pos x="52" y="118"/>
                  </a:cxn>
                  <a:cxn ang="0">
                    <a:pos x="55" y="122"/>
                  </a:cxn>
                  <a:cxn ang="0">
                    <a:pos x="59" y="126"/>
                  </a:cxn>
                  <a:cxn ang="0">
                    <a:pos x="62" y="128"/>
                  </a:cxn>
                  <a:cxn ang="0">
                    <a:pos x="66" y="132"/>
                  </a:cxn>
                  <a:cxn ang="0">
                    <a:pos x="70" y="135"/>
                  </a:cxn>
                  <a:cxn ang="0">
                    <a:pos x="75" y="138"/>
                  </a:cxn>
                  <a:cxn ang="0">
                    <a:pos x="78" y="141"/>
                  </a:cxn>
                  <a:cxn ang="0">
                    <a:pos x="83" y="145"/>
                  </a:cxn>
                  <a:cxn ang="0">
                    <a:pos x="88" y="149"/>
                  </a:cxn>
                  <a:cxn ang="0">
                    <a:pos x="92" y="152"/>
                  </a:cxn>
                  <a:cxn ang="0">
                    <a:pos x="97" y="156"/>
                  </a:cxn>
                  <a:cxn ang="0">
                    <a:pos x="102" y="159"/>
                  </a:cxn>
                  <a:cxn ang="0">
                    <a:pos x="108" y="162"/>
                  </a:cxn>
                  <a:cxn ang="0">
                    <a:pos x="114" y="165"/>
                  </a:cxn>
                  <a:cxn ang="0">
                    <a:pos x="118" y="167"/>
                  </a:cxn>
                  <a:cxn ang="0">
                    <a:pos x="123" y="170"/>
                  </a:cxn>
                  <a:cxn ang="0">
                    <a:pos x="128" y="172"/>
                  </a:cxn>
                  <a:cxn ang="0">
                    <a:pos x="132" y="174"/>
                  </a:cxn>
                  <a:cxn ang="0">
                    <a:pos x="116" y="212"/>
                  </a:cxn>
                  <a:cxn ang="0">
                    <a:pos x="209" y="158"/>
                  </a:cxn>
                  <a:cxn ang="0">
                    <a:pos x="185" y="45"/>
                  </a:cxn>
                  <a:cxn ang="0">
                    <a:pos x="170" y="79"/>
                  </a:cxn>
                  <a:cxn ang="0">
                    <a:pos x="164" y="76"/>
                  </a:cxn>
                  <a:cxn ang="0">
                    <a:pos x="158" y="72"/>
                  </a:cxn>
                  <a:cxn ang="0">
                    <a:pos x="151" y="68"/>
                  </a:cxn>
                  <a:cxn ang="0">
                    <a:pos x="144" y="64"/>
                  </a:cxn>
                  <a:cxn ang="0">
                    <a:pos x="139" y="60"/>
                  </a:cxn>
                  <a:cxn ang="0">
                    <a:pos x="133" y="55"/>
                  </a:cxn>
                  <a:cxn ang="0">
                    <a:pos x="128" y="51"/>
                  </a:cxn>
                  <a:cxn ang="0">
                    <a:pos x="123" y="46"/>
                  </a:cxn>
                  <a:cxn ang="0">
                    <a:pos x="119" y="41"/>
                  </a:cxn>
                  <a:cxn ang="0">
                    <a:pos x="114" y="36"/>
                  </a:cxn>
                  <a:cxn ang="0">
                    <a:pos x="110" y="31"/>
                  </a:cxn>
                  <a:cxn ang="0">
                    <a:pos x="106" y="25"/>
                  </a:cxn>
                  <a:cxn ang="0">
                    <a:pos x="103" y="21"/>
                  </a:cxn>
                  <a:cxn ang="0">
                    <a:pos x="99" y="14"/>
                  </a:cxn>
                  <a:cxn ang="0">
                    <a:pos x="95" y="9"/>
                  </a:cxn>
                  <a:cxn ang="0">
                    <a:pos x="94" y="4"/>
                  </a:cxn>
                  <a:cxn ang="0">
                    <a:pos x="91" y="0"/>
                  </a:cxn>
                  <a:cxn ang="0">
                    <a:pos x="0" y="44"/>
                  </a:cxn>
                </a:cxnLst>
                <a:rect l="0" t="0" r="r" b="b"/>
                <a:pathLst>
                  <a:path w="210" h="213">
                    <a:moveTo>
                      <a:pt x="0" y="44"/>
                    </a:moveTo>
                    <a:lnTo>
                      <a:pt x="2" y="48"/>
                    </a:lnTo>
                    <a:lnTo>
                      <a:pt x="4" y="52"/>
                    </a:lnTo>
                    <a:lnTo>
                      <a:pt x="6" y="56"/>
                    </a:lnTo>
                    <a:lnTo>
                      <a:pt x="8" y="59"/>
                    </a:lnTo>
                    <a:lnTo>
                      <a:pt x="10" y="63"/>
                    </a:lnTo>
                    <a:lnTo>
                      <a:pt x="12" y="67"/>
                    </a:lnTo>
                    <a:lnTo>
                      <a:pt x="15" y="71"/>
                    </a:lnTo>
                    <a:lnTo>
                      <a:pt x="17" y="74"/>
                    </a:lnTo>
                    <a:lnTo>
                      <a:pt x="20" y="79"/>
                    </a:lnTo>
                    <a:lnTo>
                      <a:pt x="23" y="83"/>
                    </a:lnTo>
                    <a:lnTo>
                      <a:pt x="25" y="87"/>
                    </a:lnTo>
                    <a:lnTo>
                      <a:pt x="28" y="90"/>
                    </a:lnTo>
                    <a:lnTo>
                      <a:pt x="31" y="94"/>
                    </a:lnTo>
                    <a:lnTo>
                      <a:pt x="34" y="99"/>
                    </a:lnTo>
                    <a:lnTo>
                      <a:pt x="38" y="103"/>
                    </a:lnTo>
                    <a:lnTo>
                      <a:pt x="41" y="107"/>
                    </a:lnTo>
                    <a:lnTo>
                      <a:pt x="44" y="110"/>
                    </a:lnTo>
                    <a:lnTo>
                      <a:pt x="48" y="115"/>
                    </a:lnTo>
                    <a:lnTo>
                      <a:pt x="52" y="118"/>
                    </a:lnTo>
                    <a:lnTo>
                      <a:pt x="55" y="122"/>
                    </a:lnTo>
                    <a:lnTo>
                      <a:pt x="59" y="126"/>
                    </a:lnTo>
                    <a:lnTo>
                      <a:pt x="62" y="128"/>
                    </a:lnTo>
                    <a:lnTo>
                      <a:pt x="66" y="132"/>
                    </a:lnTo>
                    <a:lnTo>
                      <a:pt x="70" y="135"/>
                    </a:lnTo>
                    <a:lnTo>
                      <a:pt x="75" y="138"/>
                    </a:lnTo>
                    <a:lnTo>
                      <a:pt x="78" y="141"/>
                    </a:lnTo>
                    <a:lnTo>
                      <a:pt x="83" y="145"/>
                    </a:lnTo>
                    <a:lnTo>
                      <a:pt x="88" y="149"/>
                    </a:lnTo>
                    <a:lnTo>
                      <a:pt x="92" y="152"/>
                    </a:lnTo>
                    <a:lnTo>
                      <a:pt x="97" y="156"/>
                    </a:lnTo>
                    <a:lnTo>
                      <a:pt x="102" y="159"/>
                    </a:lnTo>
                    <a:lnTo>
                      <a:pt x="108" y="162"/>
                    </a:lnTo>
                    <a:lnTo>
                      <a:pt x="114" y="165"/>
                    </a:lnTo>
                    <a:lnTo>
                      <a:pt x="118" y="167"/>
                    </a:lnTo>
                    <a:lnTo>
                      <a:pt x="123" y="170"/>
                    </a:lnTo>
                    <a:lnTo>
                      <a:pt x="128" y="172"/>
                    </a:lnTo>
                    <a:lnTo>
                      <a:pt x="132" y="174"/>
                    </a:lnTo>
                    <a:lnTo>
                      <a:pt x="116" y="212"/>
                    </a:lnTo>
                    <a:lnTo>
                      <a:pt x="209" y="158"/>
                    </a:lnTo>
                    <a:lnTo>
                      <a:pt x="185" y="45"/>
                    </a:lnTo>
                    <a:lnTo>
                      <a:pt x="170" y="79"/>
                    </a:lnTo>
                    <a:lnTo>
                      <a:pt x="164" y="76"/>
                    </a:lnTo>
                    <a:lnTo>
                      <a:pt x="158" y="72"/>
                    </a:lnTo>
                    <a:lnTo>
                      <a:pt x="151" y="68"/>
                    </a:lnTo>
                    <a:lnTo>
                      <a:pt x="144" y="64"/>
                    </a:lnTo>
                    <a:lnTo>
                      <a:pt x="139" y="60"/>
                    </a:lnTo>
                    <a:lnTo>
                      <a:pt x="133" y="55"/>
                    </a:lnTo>
                    <a:lnTo>
                      <a:pt x="128" y="51"/>
                    </a:lnTo>
                    <a:lnTo>
                      <a:pt x="123" y="46"/>
                    </a:lnTo>
                    <a:lnTo>
                      <a:pt x="119" y="41"/>
                    </a:lnTo>
                    <a:lnTo>
                      <a:pt x="114" y="36"/>
                    </a:lnTo>
                    <a:lnTo>
                      <a:pt x="110" y="31"/>
                    </a:lnTo>
                    <a:lnTo>
                      <a:pt x="106" y="25"/>
                    </a:lnTo>
                    <a:lnTo>
                      <a:pt x="103" y="21"/>
                    </a:lnTo>
                    <a:lnTo>
                      <a:pt x="99" y="14"/>
                    </a:lnTo>
                    <a:lnTo>
                      <a:pt x="95" y="9"/>
                    </a:lnTo>
                    <a:lnTo>
                      <a:pt x="94" y="4"/>
                    </a:lnTo>
                    <a:lnTo>
                      <a:pt x="91" y="0"/>
                    </a:lnTo>
                    <a:lnTo>
                      <a:pt x="0" y="44"/>
                    </a:lnTo>
                  </a:path>
                </a:pathLst>
              </a:custGeom>
              <a:noFill/>
              <a:ln w="12700" cap="rnd" cmpd="sng">
                <a:solidFill>
                  <a:srgbClr val="FAFD00"/>
                </a:solidFill>
                <a:prstDash val="solid"/>
                <a:round/>
                <a:headEnd type="none" w="med" len="med"/>
                <a:tailEnd type="none" w="med" len="med"/>
              </a:ln>
              <a:effectLst/>
            </p:spPr>
            <p:txBody>
              <a:bodyPr/>
              <a:lstStyle/>
              <a:p>
                <a:endParaRPr lang="en-US">
                  <a:solidFill>
                    <a:srgbClr val="000000"/>
                  </a:solidFill>
                  <a:latin typeface="Arial"/>
                  <a:cs typeface="Arial"/>
                </a:endParaRPr>
              </a:p>
            </p:txBody>
          </p:sp>
          <p:sp>
            <p:nvSpPr>
              <p:cNvPr id="17" name="Freeform 17"/>
              <p:cNvSpPr>
                <a:spLocks/>
              </p:cNvSpPr>
              <p:nvPr/>
            </p:nvSpPr>
            <p:spPr bwMode="auto">
              <a:xfrm>
                <a:off x="2448" y="2432"/>
                <a:ext cx="184" cy="238"/>
              </a:xfrm>
              <a:custGeom>
                <a:avLst/>
                <a:gdLst/>
                <a:ahLst/>
                <a:cxnLst>
                  <a:cxn ang="0">
                    <a:pos x="183" y="139"/>
                  </a:cxn>
                  <a:cxn ang="0">
                    <a:pos x="136" y="158"/>
                  </a:cxn>
                  <a:cxn ang="0">
                    <a:pos x="135" y="154"/>
                  </a:cxn>
                  <a:cxn ang="0">
                    <a:pos x="134" y="150"/>
                  </a:cxn>
                  <a:cxn ang="0">
                    <a:pos x="132" y="145"/>
                  </a:cxn>
                  <a:cxn ang="0">
                    <a:pos x="131" y="140"/>
                  </a:cxn>
                  <a:cxn ang="0">
                    <a:pos x="130" y="134"/>
                  </a:cxn>
                  <a:cxn ang="0">
                    <a:pos x="129" y="129"/>
                  </a:cxn>
                  <a:cxn ang="0">
                    <a:pos x="128" y="123"/>
                  </a:cxn>
                  <a:cxn ang="0">
                    <a:pos x="128" y="116"/>
                  </a:cxn>
                  <a:cxn ang="0">
                    <a:pos x="127" y="110"/>
                  </a:cxn>
                  <a:cxn ang="0">
                    <a:pos x="127" y="98"/>
                  </a:cxn>
                  <a:cxn ang="0">
                    <a:pos x="127" y="92"/>
                  </a:cxn>
                  <a:cxn ang="0">
                    <a:pos x="128" y="86"/>
                  </a:cxn>
                  <a:cxn ang="0">
                    <a:pos x="128" y="80"/>
                  </a:cxn>
                  <a:cxn ang="0">
                    <a:pos x="129" y="75"/>
                  </a:cxn>
                  <a:cxn ang="0">
                    <a:pos x="131" y="69"/>
                  </a:cxn>
                  <a:cxn ang="0">
                    <a:pos x="132" y="63"/>
                  </a:cxn>
                  <a:cxn ang="0">
                    <a:pos x="134" y="57"/>
                  </a:cxn>
                  <a:cxn ang="0">
                    <a:pos x="46" y="0"/>
                  </a:cxn>
                  <a:cxn ang="0">
                    <a:pos x="44" y="6"/>
                  </a:cxn>
                  <a:cxn ang="0">
                    <a:pos x="43" y="11"/>
                  </a:cxn>
                  <a:cxn ang="0">
                    <a:pos x="41" y="15"/>
                  </a:cxn>
                  <a:cxn ang="0">
                    <a:pos x="39" y="21"/>
                  </a:cxn>
                  <a:cxn ang="0">
                    <a:pos x="38" y="25"/>
                  </a:cxn>
                  <a:cxn ang="0">
                    <a:pos x="36" y="30"/>
                  </a:cxn>
                  <a:cxn ang="0">
                    <a:pos x="35" y="35"/>
                  </a:cxn>
                  <a:cxn ang="0">
                    <a:pos x="34" y="39"/>
                  </a:cxn>
                  <a:cxn ang="0">
                    <a:pos x="33" y="44"/>
                  </a:cxn>
                  <a:cxn ang="0">
                    <a:pos x="32" y="49"/>
                  </a:cxn>
                  <a:cxn ang="0">
                    <a:pos x="31" y="55"/>
                  </a:cxn>
                  <a:cxn ang="0">
                    <a:pos x="30" y="60"/>
                  </a:cxn>
                  <a:cxn ang="0">
                    <a:pos x="29" y="65"/>
                  </a:cxn>
                  <a:cxn ang="0">
                    <a:pos x="28" y="71"/>
                  </a:cxn>
                  <a:cxn ang="0">
                    <a:pos x="28" y="77"/>
                  </a:cxn>
                  <a:cxn ang="0">
                    <a:pos x="27" y="84"/>
                  </a:cxn>
                  <a:cxn ang="0">
                    <a:pos x="27" y="90"/>
                  </a:cxn>
                  <a:cxn ang="0">
                    <a:pos x="27" y="96"/>
                  </a:cxn>
                  <a:cxn ang="0">
                    <a:pos x="27" y="103"/>
                  </a:cxn>
                  <a:cxn ang="0">
                    <a:pos x="27" y="111"/>
                  </a:cxn>
                  <a:cxn ang="0">
                    <a:pos x="27" y="119"/>
                  </a:cxn>
                  <a:cxn ang="0">
                    <a:pos x="27" y="124"/>
                  </a:cxn>
                  <a:cxn ang="0">
                    <a:pos x="28" y="130"/>
                  </a:cxn>
                  <a:cxn ang="0">
                    <a:pos x="28" y="135"/>
                  </a:cxn>
                  <a:cxn ang="0">
                    <a:pos x="29" y="142"/>
                  </a:cxn>
                  <a:cxn ang="0">
                    <a:pos x="30" y="148"/>
                  </a:cxn>
                  <a:cxn ang="0">
                    <a:pos x="31" y="154"/>
                  </a:cxn>
                  <a:cxn ang="0">
                    <a:pos x="33" y="161"/>
                  </a:cxn>
                  <a:cxn ang="0">
                    <a:pos x="34" y="166"/>
                  </a:cxn>
                  <a:cxn ang="0">
                    <a:pos x="35" y="173"/>
                  </a:cxn>
                  <a:cxn ang="0">
                    <a:pos x="37" y="178"/>
                  </a:cxn>
                  <a:cxn ang="0">
                    <a:pos x="39" y="184"/>
                  </a:cxn>
                  <a:cxn ang="0">
                    <a:pos x="41" y="190"/>
                  </a:cxn>
                  <a:cxn ang="0">
                    <a:pos x="43" y="198"/>
                  </a:cxn>
                  <a:cxn ang="0">
                    <a:pos x="0" y="216"/>
                  </a:cxn>
                  <a:cxn ang="0">
                    <a:pos x="114" y="237"/>
                  </a:cxn>
                  <a:cxn ang="0">
                    <a:pos x="183" y="139"/>
                  </a:cxn>
                </a:cxnLst>
                <a:rect l="0" t="0" r="r" b="b"/>
                <a:pathLst>
                  <a:path w="184" h="238">
                    <a:moveTo>
                      <a:pt x="183" y="139"/>
                    </a:moveTo>
                    <a:lnTo>
                      <a:pt x="136" y="158"/>
                    </a:lnTo>
                    <a:lnTo>
                      <a:pt x="135" y="154"/>
                    </a:lnTo>
                    <a:lnTo>
                      <a:pt x="134" y="150"/>
                    </a:lnTo>
                    <a:lnTo>
                      <a:pt x="132" y="145"/>
                    </a:lnTo>
                    <a:lnTo>
                      <a:pt x="131" y="140"/>
                    </a:lnTo>
                    <a:lnTo>
                      <a:pt x="130" y="134"/>
                    </a:lnTo>
                    <a:lnTo>
                      <a:pt x="129" y="129"/>
                    </a:lnTo>
                    <a:lnTo>
                      <a:pt x="128" y="123"/>
                    </a:lnTo>
                    <a:lnTo>
                      <a:pt x="128" y="116"/>
                    </a:lnTo>
                    <a:lnTo>
                      <a:pt x="127" y="110"/>
                    </a:lnTo>
                    <a:lnTo>
                      <a:pt x="127" y="98"/>
                    </a:lnTo>
                    <a:lnTo>
                      <a:pt x="127" y="92"/>
                    </a:lnTo>
                    <a:lnTo>
                      <a:pt x="128" y="86"/>
                    </a:lnTo>
                    <a:lnTo>
                      <a:pt x="128" y="80"/>
                    </a:lnTo>
                    <a:lnTo>
                      <a:pt x="129" y="75"/>
                    </a:lnTo>
                    <a:lnTo>
                      <a:pt x="131" y="69"/>
                    </a:lnTo>
                    <a:lnTo>
                      <a:pt x="132" y="63"/>
                    </a:lnTo>
                    <a:lnTo>
                      <a:pt x="134" y="57"/>
                    </a:lnTo>
                    <a:lnTo>
                      <a:pt x="46" y="0"/>
                    </a:lnTo>
                    <a:lnTo>
                      <a:pt x="44" y="6"/>
                    </a:lnTo>
                    <a:lnTo>
                      <a:pt x="43" y="11"/>
                    </a:lnTo>
                    <a:lnTo>
                      <a:pt x="41" y="15"/>
                    </a:lnTo>
                    <a:lnTo>
                      <a:pt x="39" y="21"/>
                    </a:lnTo>
                    <a:lnTo>
                      <a:pt x="38" y="25"/>
                    </a:lnTo>
                    <a:lnTo>
                      <a:pt x="36" y="30"/>
                    </a:lnTo>
                    <a:lnTo>
                      <a:pt x="35" y="35"/>
                    </a:lnTo>
                    <a:lnTo>
                      <a:pt x="34" y="39"/>
                    </a:lnTo>
                    <a:lnTo>
                      <a:pt x="33" y="44"/>
                    </a:lnTo>
                    <a:lnTo>
                      <a:pt x="32" y="49"/>
                    </a:lnTo>
                    <a:lnTo>
                      <a:pt x="31" y="55"/>
                    </a:lnTo>
                    <a:lnTo>
                      <a:pt x="30" y="60"/>
                    </a:lnTo>
                    <a:lnTo>
                      <a:pt x="29" y="65"/>
                    </a:lnTo>
                    <a:lnTo>
                      <a:pt x="28" y="71"/>
                    </a:lnTo>
                    <a:lnTo>
                      <a:pt x="28" y="77"/>
                    </a:lnTo>
                    <a:lnTo>
                      <a:pt x="27" y="84"/>
                    </a:lnTo>
                    <a:lnTo>
                      <a:pt x="27" y="90"/>
                    </a:lnTo>
                    <a:lnTo>
                      <a:pt x="27" y="96"/>
                    </a:lnTo>
                    <a:lnTo>
                      <a:pt x="27" y="103"/>
                    </a:lnTo>
                    <a:lnTo>
                      <a:pt x="27" y="111"/>
                    </a:lnTo>
                    <a:lnTo>
                      <a:pt x="27" y="119"/>
                    </a:lnTo>
                    <a:lnTo>
                      <a:pt x="27" y="124"/>
                    </a:lnTo>
                    <a:lnTo>
                      <a:pt x="28" y="130"/>
                    </a:lnTo>
                    <a:lnTo>
                      <a:pt x="28" y="135"/>
                    </a:lnTo>
                    <a:lnTo>
                      <a:pt x="29" y="142"/>
                    </a:lnTo>
                    <a:lnTo>
                      <a:pt x="30" y="148"/>
                    </a:lnTo>
                    <a:lnTo>
                      <a:pt x="31" y="154"/>
                    </a:lnTo>
                    <a:lnTo>
                      <a:pt x="33" y="161"/>
                    </a:lnTo>
                    <a:lnTo>
                      <a:pt x="34" y="166"/>
                    </a:lnTo>
                    <a:lnTo>
                      <a:pt x="35" y="173"/>
                    </a:lnTo>
                    <a:lnTo>
                      <a:pt x="37" y="178"/>
                    </a:lnTo>
                    <a:lnTo>
                      <a:pt x="39" y="184"/>
                    </a:lnTo>
                    <a:lnTo>
                      <a:pt x="41" y="190"/>
                    </a:lnTo>
                    <a:lnTo>
                      <a:pt x="43" y="198"/>
                    </a:lnTo>
                    <a:lnTo>
                      <a:pt x="0" y="216"/>
                    </a:lnTo>
                    <a:lnTo>
                      <a:pt x="114" y="237"/>
                    </a:lnTo>
                    <a:lnTo>
                      <a:pt x="183" y="139"/>
                    </a:lnTo>
                  </a:path>
                </a:pathLst>
              </a:custGeom>
              <a:noFill/>
              <a:ln w="12700" cap="rnd" cmpd="sng">
                <a:solidFill>
                  <a:srgbClr val="FAFD00"/>
                </a:solidFill>
                <a:prstDash val="solid"/>
                <a:round/>
                <a:headEnd type="none" w="med" len="med"/>
                <a:tailEnd type="none" w="med" len="med"/>
              </a:ln>
              <a:effectLst/>
            </p:spPr>
            <p:txBody>
              <a:bodyPr/>
              <a:lstStyle/>
              <a:p>
                <a:endParaRPr lang="en-US">
                  <a:solidFill>
                    <a:srgbClr val="000000"/>
                  </a:solidFill>
                  <a:latin typeface="Arial"/>
                  <a:cs typeface="Arial"/>
                </a:endParaRPr>
              </a:p>
            </p:txBody>
          </p:sp>
          <p:sp>
            <p:nvSpPr>
              <p:cNvPr id="18" name="Freeform 18"/>
              <p:cNvSpPr>
                <a:spLocks/>
              </p:cNvSpPr>
              <p:nvPr/>
            </p:nvSpPr>
            <p:spPr bwMode="auto">
              <a:xfrm>
                <a:off x="2457" y="2295"/>
                <a:ext cx="209" cy="204"/>
              </a:xfrm>
              <a:custGeom>
                <a:avLst/>
                <a:gdLst/>
                <a:ahLst/>
                <a:cxnLst>
                  <a:cxn ang="0">
                    <a:pos x="165" y="0"/>
                  </a:cxn>
                  <a:cxn ang="0">
                    <a:pos x="161" y="2"/>
                  </a:cxn>
                  <a:cxn ang="0">
                    <a:pos x="157" y="4"/>
                  </a:cxn>
                  <a:cxn ang="0">
                    <a:pos x="154" y="6"/>
                  </a:cxn>
                  <a:cxn ang="0">
                    <a:pos x="150" y="8"/>
                  </a:cxn>
                  <a:cxn ang="0">
                    <a:pos x="146" y="10"/>
                  </a:cxn>
                  <a:cxn ang="0">
                    <a:pos x="143" y="12"/>
                  </a:cxn>
                  <a:cxn ang="0">
                    <a:pos x="139" y="15"/>
                  </a:cxn>
                  <a:cxn ang="0">
                    <a:pos x="135" y="17"/>
                  </a:cxn>
                  <a:cxn ang="0">
                    <a:pos x="131" y="20"/>
                  </a:cxn>
                  <a:cxn ang="0">
                    <a:pos x="127" y="23"/>
                  </a:cxn>
                  <a:cxn ang="0">
                    <a:pos x="123" y="26"/>
                  </a:cxn>
                  <a:cxn ang="0">
                    <a:pos x="120" y="29"/>
                  </a:cxn>
                  <a:cxn ang="0">
                    <a:pos x="116" y="32"/>
                  </a:cxn>
                  <a:cxn ang="0">
                    <a:pos x="112" y="35"/>
                  </a:cxn>
                  <a:cxn ang="0">
                    <a:pos x="108" y="38"/>
                  </a:cxn>
                  <a:cxn ang="0">
                    <a:pos x="104" y="42"/>
                  </a:cxn>
                  <a:cxn ang="0">
                    <a:pos x="101" y="45"/>
                  </a:cxn>
                  <a:cxn ang="0">
                    <a:pos x="96" y="49"/>
                  </a:cxn>
                  <a:cxn ang="0">
                    <a:pos x="92" y="53"/>
                  </a:cxn>
                  <a:cxn ang="0">
                    <a:pos x="89" y="57"/>
                  </a:cxn>
                  <a:cxn ang="0">
                    <a:pos x="85" y="61"/>
                  </a:cxn>
                  <a:cxn ang="0">
                    <a:pos x="83" y="64"/>
                  </a:cxn>
                  <a:cxn ang="0">
                    <a:pos x="80" y="68"/>
                  </a:cxn>
                  <a:cxn ang="0">
                    <a:pos x="76" y="71"/>
                  </a:cxn>
                  <a:cxn ang="0">
                    <a:pos x="73" y="76"/>
                  </a:cxn>
                  <a:cxn ang="0">
                    <a:pos x="70" y="80"/>
                  </a:cxn>
                  <a:cxn ang="0">
                    <a:pos x="66" y="84"/>
                  </a:cxn>
                  <a:cxn ang="0">
                    <a:pos x="63" y="90"/>
                  </a:cxn>
                  <a:cxn ang="0">
                    <a:pos x="59" y="94"/>
                  </a:cxn>
                  <a:cxn ang="0">
                    <a:pos x="56" y="99"/>
                  </a:cxn>
                  <a:cxn ang="0">
                    <a:pos x="53" y="105"/>
                  </a:cxn>
                  <a:cxn ang="0">
                    <a:pos x="50" y="110"/>
                  </a:cxn>
                  <a:cxn ang="0">
                    <a:pos x="47" y="116"/>
                  </a:cxn>
                  <a:cxn ang="0">
                    <a:pos x="44" y="121"/>
                  </a:cxn>
                  <a:cxn ang="0">
                    <a:pos x="42" y="126"/>
                  </a:cxn>
                  <a:cxn ang="0">
                    <a:pos x="40" y="131"/>
                  </a:cxn>
                  <a:cxn ang="0">
                    <a:pos x="0" y="112"/>
                  </a:cxn>
                  <a:cxn ang="0">
                    <a:pos x="65" y="203"/>
                  </a:cxn>
                  <a:cxn ang="0">
                    <a:pos x="176" y="193"/>
                  </a:cxn>
                  <a:cxn ang="0">
                    <a:pos x="131" y="173"/>
                  </a:cxn>
                  <a:cxn ang="0">
                    <a:pos x="134" y="167"/>
                  </a:cxn>
                  <a:cxn ang="0">
                    <a:pos x="137" y="161"/>
                  </a:cxn>
                  <a:cxn ang="0">
                    <a:pos x="141" y="154"/>
                  </a:cxn>
                  <a:cxn ang="0">
                    <a:pos x="146" y="147"/>
                  </a:cxn>
                  <a:cxn ang="0">
                    <a:pos x="150" y="142"/>
                  </a:cxn>
                  <a:cxn ang="0">
                    <a:pos x="154" y="136"/>
                  </a:cxn>
                  <a:cxn ang="0">
                    <a:pos x="159" y="131"/>
                  </a:cxn>
                  <a:cxn ang="0">
                    <a:pos x="163" y="126"/>
                  </a:cxn>
                  <a:cxn ang="0">
                    <a:pos x="168" y="122"/>
                  </a:cxn>
                  <a:cxn ang="0">
                    <a:pos x="173" y="117"/>
                  </a:cxn>
                  <a:cxn ang="0">
                    <a:pos x="178" y="113"/>
                  </a:cxn>
                  <a:cxn ang="0">
                    <a:pos x="183" y="109"/>
                  </a:cxn>
                  <a:cxn ang="0">
                    <a:pos x="188" y="105"/>
                  </a:cxn>
                  <a:cxn ang="0">
                    <a:pos x="194" y="101"/>
                  </a:cxn>
                  <a:cxn ang="0">
                    <a:pos x="200" y="98"/>
                  </a:cxn>
                  <a:cxn ang="0">
                    <a:pos x="204" y="96"/>
                  </a:cxn>
                  <a:cxn ang="0">
                    <a:pos x="208" y="93"/>
                  </a:cxn>
                  <a:cxn ang="0">
                    <a:pos x="165" y="0"/>
                  </a:cxn>
                </a:cxnLst>
                <a:rect l="0" t="0" r="r" b="b"/>
                <a:pathLst>
                  <a:path w="209" h="204">
                    <a:moveTo>
                      <a:pt x="165" y="0"/>
                    </a:moveTo>
                    <a:lnTo>
                      <a:pt x="161" y="2"/>
                    </a:lnTo>
                    <a:lnTo>
                      <a:pt x="157" y="4"/>
                    </a:lnTo>
                    <a:lnTo>
                      <a:pt x="154" y="6"/>
                    </a:lnTo>
                    <a:lnTo>
                      <a:pt x="150" y="8"/>
                    </a:lnTo>
                    <a:lnTo>
                      <a:pt x="146" y="10"/>
                    </a:lnTo>
                    <a:lnTo>
                      <a:pt x="143" y="12"/>
                    </a:lnTo>
                    <a:lnTo>
                      <a:pt x="139" y="15"/>
                    </a:lnTo>
                    <a:lnTo>
                      <a:pt x="135" y="17"/>
                    </a:lnTo>
                    <a:lnTo>
                      <a:pt x="131" y="20"/>
                    </a:lnTo>
                    <a:lnTo>
                      <a:pt x="127" y="23"/>
                    </a:lnTo>
                    <a:lnTo>
                      <a:pt x="123" y="26"/>
                    </a:lnTo>
                    <a:lnTo>
                      <a:pt x="120" y="29"/>
                    </a:lnTo>
                    <a:lnTo>
                      <a:pt x="116" y="32"/>
                    </a:lnTo>
                    <a:lnTo>
                      <a:pt x="112" y="35"/>
                    </a:lnTo>
                    <a:lnTo>
                      <a:pt x="108" y="38"/>
                    </a:lnTo>
                    <a:lnTo>
                      <a:pt x="104" y="42"/>
                    </a:lnTo>
                    <a:lnTo>
                      <a:pt x="101" y="45"/>
                    </a:lnTo>
                    <a:lnTo>
                      <a:pt x="96" y="49"/>
                    </a:lnTo>
                    <a:lnTo>
                      <a:pt x="92" y="53"/>
                    </a:lnTo>
                    <a:lnTo>
                      <a:pt x="89" y="57"/>
                    </a:lnTo>
                    <a:lnTo>
                      <a:pt x="85" y="61"/>
                    </a:lnTo>
                    <a:lnTo>
                      <a:pt x="83" y="64"/>
                    </a:lnTo>
                    <a:lnTo>
                      <a:pt x="80" y="68"/>
                    </a:lnTo>
                    <a:lnTo>
                      <a:pt x="76" y="71"/>
                    </a:lnTo>
                    <a:lnTo>
                      <a:pt x="73" y="76"/>
                    </a:lnTo>
                    <a:lnTo>
                      <a:pt x="70" y="80"/>
                    </a:lnTo>
                    <a:lnTo>
                      <a:pt x="66" y="84"/>
                    </a:lnTo>
                    <a:lnTo>
                      <a:pt x="63" y="90"/>
                    </a:lnTo>
                    <a:lnTo>
                      <a:pt x="59" y="94"/>
                    </a:lnTo>
                    <a:lnTo>
                      <a:pt x="56" y="99"/>
                    </a:lnTo>
                    <a:lnTo>
                      <a:pt x="53" y="105"/>
                    </a:lnTo>
                    <a:lnTo>
                      <a:pt x="50" y="110"/>
                    </a:lnTo>
                    <a:lnTo>
                      <a:pt x="47" y="116"/>
                    </a:lnTo>
                    <a:lnTo>
                      <a:pt x="44" y="121"/>
                    </a:lnTo>
                    <a:lnTo>
                      <a:pt x="42" y="126"/>
                    </a:lnTo>
                    <a:lnTo>
                      <a:pt x="40" y="131"/>
                    </a:lnTo>
                    <a:lnTo>
                      <a:pt x="0" y="112"/>
                    </a:lnTo>
                    <a:lnTo>
                      <a:pt x="65" y="203"/>
                    </a:lnTo>
                    <a:lnTo>
                      <a:pt x="176" y="193"/>
                    </a:lnTo>
                    <a:lnTo>
                      <a:pt x="131" y="173"/>
                    </a:lnTo>
                    <a:lnTo>
                      <a:pt x="134" y="167"/>
                    </a:lnTo>
                    <a:lnTo>
                      <a:pt x="137" y="161"/>
                    </a:lnTo>
                    <a:lnTo>
                      <a:pt x="141" y="154"/>
                    </a:lnTo>
                    <a:lnTo>
                      <a:pt x="146" y="147"/>
                    </a:lnTo>
                    <a:lnTo>
                      <a:pt x="150" y="142"/>
                    </a:lnTo>
                    <a:lnTo>
                      <a:pt x="154" y="136"/>
                    </a:lnTo>
                    <a:lnTo>
                      <a:pt x="159" y="131"/>
                    </a:lnTo>
                    <a:lnTo>
                      <a:pt x="163" y="126"/>
                    </a:lnTo>
                    <a:lnTo>
                      <a:pt x="168" y="122"/>
                    </a:lnTo>
                    <a:lnTo>
                      <a:pt x="173" y="117"/>
                    </a:lnTo>
                    <a:lnTo>
                      <a:pt x="178" y="113"/>
                    </a:lnTo>
                    <a:lnTo>
                      <a:pt x="183" y="109"/>
                    </a:lnTo>
                    <a:lnTo>
                      <a:pt x="188" y="105"/>
                    </a:lnTo>
                    <a:lnTo>
                      <a:pt x="194" y="101"/>
                    </a:lnTo>
                    <a:lnTo>
                      <a:pt x="200" y="98"/>
                    </a:lnTo>
                    <a:lnTo>
                      <a:pt x="204" y="96"/>
                    </a:lnTo>
                    <a:lnTo>
                      <a:pt x="208" y="93"/>
                    </a:lnTo>
                    <a:lnTo>
                      <a:pt x="165" y="0"/>
                    </a:lnTo>
                  </a:path>
                </a:pathLst>
              </a:custGeom>
              <a:noFill/>
              <a:ln w="12700" cap="rnd" cmpd="sng">
                <a:solidFill>
                  <a:srgbClr val="FAFD00"/>
                </a:solidFill>
                <a:prstDash val="solid"/>
                <a:round/>
                <a:headEnd type="none" w="med" len="med"/>
                <a:tailEnd type="none" w="med" len="med"/>
              </a:ln>
              <a:effectLst/>
            </p:spPr>
            <p:txBody>
              <a:bodyPr/>
              <a:lstStyle/>
              <a:p>
                <a:endParaRPr lang="en-US">
                  <a:solidFill>
                    <a:srgbClr val="000000"/>
                  </a:solidFill>
                  <a:latin typeface="Arial"/>
                  <a:cs typeface="Arial"/>
                </a:endParaRPr>
              </a:p>
            </p:txBody>
          </p:sp>
          <p:sp>
            <p:nvSpPr>
              <p:cNvPr id="19" name="Freeform 19"/>
              <p:cNvSpPr>
                <a:spLocks/>
              </p:cNvSpPr>
              <p:nvPr/>
            </p:nvSpPr>
            <p:spPr bwMode="auto">
              <a:xfrm>
                <a:off x="2777" y="2262"/>
                <a:ext cx="197" cy="202"/>
              </a:xfrm>
              <a:custGeom>
                <a:avLst/>
                <a:gdLst/>
                <a:ahLst/>
                <a:cxnLst>
                  <a:cxn ang="0">
                    <a:pos x="196" y="157"/>
                  </a:cxn>
                  <a:cxn ang="0">
                    <a:pos x="194" y="152"/>
                  </a:cxn>
                  <a:cxn ang="0">
                    <a:pos x="192" y="149"/>
                  </a:cxn>
                  <a:cxn ang="0">
                    <a:pos x="190" y="145"/>
                  </a:cxn>
                  <a:cxn ang="0">
                    <a:pos x="188" y="141"/>
                  </a:cxn>
                  <a:cxn ang="0">
                    <a:pos x="186" y="138"/>
                  </a:cxn>
                  <a:cxn ang="0">
                    <a:pos x="184" y="134"/>
                  </a:cxn>
                  <a:cxn ang="0">
                    <a:pos x="182" y="130"/>
                  </a:cxn>
                  <a:cxn ang="0">
                    <a:pos x="179" y="126"/>
                  </a:cxn>
                  <a:cxn ang="0">
                    <a:pos x="176" y="122"/>
                  </a:cxn>
                  <a:cxn ang="0">
                    <a:pos x="173" y="118"/>
                  </a:cxn>
                  <a:cxn ang="0">
                    <a:pos x="171" y="114"/>
                  </a:cxn>
                  <a:cxn ang="0">
                    <a:pos x="168" y="111"/>
                  </a:cxn>
                  <a:cxn ang="0">
                    <a:pos x="165" y="106"/>
                  </a:cxn>
                  <a:cxn ang="0">
                    <a:pos x="162" y="102"/>
                  </a:cxn>
                  <a:cxn ang="0">
                    <a:pos x="158" y="98"/>
                  </a:cxn>
                  <a:cxn ang="0">
                    <a:pos x="155" y="94"/>
                  </a:cxn>
                  <a:cxn ang="0">
                    <a:pos x="152" y="91"/>
                  </a:cxn>
                  <a:cxn ang="0">
                    <a:pos x="148" y="86"/>
                  </a:cxn>
                  <a:cxn ang="0">
                    <a:pos x="144" y="82"/>
                  </a:cxn>
                  <a:cxn ang="0">
                    <a:pos x="141" y="79"/>
                  </a:cxn>
                  <a:cxn ang="0">
                    <a:pos x="137" y="75"/>
                  </a:cxn>
                  <a:cxn ang="0">
                    <a:pos x="134" y="72"/>
                  </a:cxn>
                  <a:cxn ang="0">
                    <a:pos x="130" y="69"/>
                  </a:cxn>
                  <a:cxn ang="0">
                    <a:pos x="126" y="66"/>
                  </a:cxn>
                  <a:cxn ang="0">
                    <a:pos x="122" y="62"/>
                  </a:cxn>
                  <a:cxn ang="0">
                    <a:pos x="118" y="59"/>
                  </a:cxn>
                  <a:cxn ang="0">
                    <a:pos x="114" y="56"/>
                  </a:cxn>
                  <a:cxn ang="0">
                    <a:pos x="109" y="52"/>
                  </a:cxn>
                  <a:cxn ang="0">
                    <a:pos x="104" y="49"/>
                  </a:cxn>
                  <a:cxn ang="0">
                    <a:pos x="99" y="45"/>
                  </a:cxn>
                  <a:cxn ang="0">
                    <a:pos x="94" y="42"/>
                  </a:cxn>
                  <a:cxn ang="0">
                    <a:pos x="89" y="39"/>
                  </a:cxn>
                  <a:cxn ang="0">
                    <a:pos x="116" y="0"/>
                  </a:cxn>
                  <a:cxn ang="0">
                    <a:pos x="8" y="50"/>
                  </a:cxn>
                  <a:cxn ang="0">
                    <a:pos x="0" y="148"/>
                  </a:cxn>
                  <a:cxn ang="0">
                    <a:pos x="22" y="120"/>
                  </a:cxn>
                  <a:cxn ang="0">
                    <a:pos x="28" y="123"/>
                  </a:cxn>
                  <a:cxn ang="0">
                    <a:pos x="33" y="125"/>
                  </a:cxn>
                  <a:cxn ang="0">
                    <a:pos x="39" y="129"/>
                  </a:cxn>
                  <a:cxn ang="0">
                    <a:pos x="46" y="132"/>
                  </a:cxn>
                  <a:cxn ang="0">
                    <a:pos x="52" y="137"/>
                  </a:cxn>
                  <a:cxn ang="0">
                    <a:pos x="58" y="141"/>
                  </a:cxn>
                  <a:cxn ang="0">
                    <a:pos x="63" y="146"/>
                  </a:cxn>
                  <a:cxn ang="0">
                    <a:pos x="69" y="151"/>
                  </a:cxn>
                  <a:cxn ang="0">
                    <a:pos x="73" y="155"/>
                  </a:cxn>
                  <a:cxn ang="0">
                    <a:pos x="78" y="160"/>
                  </a:cxn>
                  <a:cxn ang="0">
                    <a:pos x="82" y="165"/>
                  </a:cxn>
                  <a:cxn ang="0">
                    <a:pos x="86" y="170"/>
                  </a:cxn>
                  <a:cxn ang="0">
                    <a:pos x="90" y="175"/>
                  </a:cxn>
                  <a:cxn ang="0">
                    <a:pos x="94" y="180"/>
                  </a:cxn>
                  <a:cxn ang="0">
                    <a:pos x="98" y="186"/>
                  </a:cxn>
                  <a:cxn ang="0">
                    <a:pos x="101" y="192"/>
                  </a:cxn>
                  <a:cxn ang="0">
                    <a:pos x="103" y="197"/>
                  </a:cxn>
                  <a:cxn ang="0">
                    <a:pos x="105" y="201"/>
                  </a:cxn>
                  <a:cxn ang="0">
                    <a:pos x="196" y="157"/>
                  </a:cxn>
                </a:cxnLst>
                <a:rect l="0" t="0" r="r" b="b"/>
                <a:pathLst>
                  <a:path w="197" h="202">
                    <a:moveTo>
                      <a:pt x="196" y="157"/>
                    </a:moveTo>
                    <a:lnTo>
                      <a:pt x="194" y="152"/>
                    </a:lnTo>
                    <a:lnTo>
                      <a:pt x="192" y="149"/>
                    </a:lnTo>
                    <a:lnTo>
                      <a:pt x="190" y="145"/>
                    </a:lnTo>
                    <a:lnTo>
                      <a:pt x="188" y="141"/>
                    </a:lnTo>
                    <a:lnTo>
                      <a:pt x="186" y="138"/>
                    </a:lnTo>
                    <a:lnTo>
                      <a:pt x="184" y="134"/>
                    </a:lnTo>
                    <a:lnTo>
                      <a:pt x="182" y="130"/>
                    </a:lnTo>
                    <a:lnTo>
                      <a:pt x="179" y="126"/>
                    </a:lnTo>
                    <a:lnTo>
                      <a:pt x="176" y="122"/>
                    </a:lnTo>
                    <a:lnTo>
                      <a:pt x="173" y="118"/>
                    </a:lnTo>
                    <a:lnTo>
                      <a:pt x="171" y="114"/>
                    </a:lnTo>
                    <a:lnTo>
                      <a:pt x="168" y="111"/>
                    </a:lnTo>
                    <a:lnTo>
                      <a:pt x="165" y="106"/>
                    </a:lnTo>
                    <a:lnTo>
                      <a:pt x="162" y="102"/>
                    </a:lnTo>
                    <a:lnTo>
                      <a:pt x="158" y="98"/>
                    </a:lnTo>
                    <a:lnTo>
                      <a:pt x="155" y="94"/>
                    </a:lnTo>
                    <a:lnTo>
                      <a:pt x="152" y="91"/>
                    </a:lnTo>
                    <a:lnTo>
                      <a:pt x="148" y="86"/>
                    </a:lnTo>
                    <a:lnTo>
                      <a:pt x="144" y="82"/>
                    </a:lnTo>
                    <a:lnTo>
                      <a:pt x="141" y="79"/>
                    </a:lnTo>
                    <a:lnTo>
                      <a:pt x="137" y="75"/>
                    </a:lnTo>
                    <a:lnTo>
                      <a:pt x="134" y="72"/>
                    </a:lnTo>
                    <a:lnTo>
                      <a:pt x="130" y="69"/>
                    </a:lnTo>
                    <a:lnTo>
                      <a:pt x="126" y="66"/>
                    </a:lnTo>
                    <a:lnTo>
                      <a:pt x="122" y="62"/>
                    </a:lnTo>
                    <a:lnTo>
                      <a:pt x="118" y="59"/>
                    </a:lnTo>
                    <a:lnTo>
                      <a:pt x="114" y="56"/>
                    </a:lnTo>
                    <a:lnTo>
                      <a:pt x="109" y="52"/>
                    </a:lnTo>
                    <a:lnTo>
                      <a:pt x="104" y="49"/>
                    </a:lnTo>
                    <a:lnTo>
                      <a:pt x="99" y="45"/>
                    </a:lnTo>
                    <a:lnTo>
                      <a:pt x="94" y="42"/>
                    </a:lnTo>
                    <a:lnTo>
                      <a:pt x="89" y="39"/>
                    </a:lnTo>
                    <a:lnTo>
                      <a:pt x="116" y="0"/>
                    </a:lnTo>
                    <a:lnTo>
                      <a:pt x="8" y="50"/>
                    </a:lnTo>
                    <a:lnTo>
                      <a:pt x="0" y="148"/>
                    </a:lnTo>
                    <a:lnTo>
                      <a:pt x="22" y="120"/>
                    </a:lnTo>
                    <a:lnTo>
                      <a:pt x="28" y="123"/>
                    </a:lnTo>
                    <a:lnTo>
                      <a:pt x="33" y="125"/>
                    </a:lnTo>
                    <a:lnTo>
                      <a:pt x="39" y="129"/>
                    </a:lnTo>
                    <a:lnTo>
                      <a:pt x="46" y="132"/>
                    </a:lnTo>
                    <a:lnTo>
                      <a:pt x="52" y="137"/>
                    </a:lnTo>
                    <a:lnTo>
                      <a:pt x="58" y="141"/>
                    </a:lnTo>
                    <a:lnTo>
                      <a:pt x="63" y="146"/>
                    </a:lnTo>
                    <a:lnTo>
                      <a:pt x="69" y="151"/>
                    </a:lnTo>
                    <a:lnTo>
                      <a:pt x="73" y="155"/>
                    </a:lnTo>
                    <a:lnTo>
                      <a:pt x="78" y="160"/>
                    </a:lnTo>
                    <a:lnTo>
                      <a:pt x="82" y="165"/>
                    </a:lnTo>
                    <a:lnTo>
                      <a:pt x="86" y="170"/>
                    </a:lnTo>
                    <a:lnTo>
                      <a:pt x="90" y="175"/>
                    </a:lnTo>
                    <a:lnTo>
                      <a:pt x="94" y="180"/>
                    </a:lnTo>
                    <a:lnTo>
                      <a:pt x="98" y="186"/>
                    </a:lnTo>
                    <a:lnTo>
                      <a:pt x="101" y="192"/>
                    </a:lnTo>
                    <a:lnTo>
                      <a:pt x="103" y="197"/>
                    </a:lnTo>
                    <a:lnTo>
                      <a:pt x="105" y="201"/>
                    </a:lnTo>
                    <a:lnTo>
                      <a:pt x="196" y="157"/>
                    </a:lnTo>
                  </a:path>
                </a:pathLst>
              </a:custGeom>
              <a:noFill/>
              <a:ln w="12700" cap="rnd" cmpd="sng">
                <a:solidFill>
                  <a:srgbClr val="FAFD00"/>
                </a:solidFill>
                <a:prstDash val="solid"/>
                <a:round/>
                <a:headEnd type="none" w="med" len="med"/>
                <a:tailEnd type="none" w="med" len="med"/>
              </a:ln>
              <a:effectLst/>
            </p:spPr>
            <p:txBody>
              <a:bodyPr/>
              <a:lstStyle/>
              <a:p>
                <a:endParaRPr lang="en-US">
                  <a:solidFill>
                    <a:srgbClr val="000000"/>
                  </a:solidFill>
                  <a:latin typeface="Arial"/>
                  <a:cs typeface="Arial"/>
                </a:endParaRPr>
              </a:p>
            </p:txBody>
          </p:sp>
          <p:sp>
            <p:nvSpPr>
              <p:cNvPr id="20" name="Freeform 20"/>
              <p:cNvSpPr>
                <a:spLocks/>
              </p:cNvSpPr>
              <p:nvPr/>
            </p:nvSpPr>
            <p:spPr bwMode="auto">
              <a:xfrm>
                <a:off x="2843" y="2409"/>
                <a:ext cx="182" cy="235"/>
              </a:xfrm>
              <a:custGeom>
                <a:avLst/>
                <a:gdLst/>
                <a:ahLst/>
                <a:cxnLst>
                  <a:cxn ang="0">
                    <a:pos x="0" y="85"/>
                  </a:cxn>
                  <a:cxn ang="0">
                    <a:pos x="45" y="68"/>
                  </a:cxn>
                  <a:cxn ang="0">
                    <a:pos x="47" y="74"/>
                  </a:cxn>
                  <a:cxn ang="0">
                    <a:pos x="49" y="79"/>
                  </a:cxn>
                  <a:cxn ang="0">
                    <a:pos x="51" y="84"/>
                  </a:cxn>
                  <a:cxn ang="0">
                    <a:pos x="52" y="89"/>
                  </a:cxn>
                  <a:cxn ang="0">
                    <a:pos x="53" y="94"/>
                  </a:cxn>
                  <a:cxn ang="0">
                    <a:pos x="54" y="100"/>
                  </a:cxn>
                  <a:cxn ang="0">
                    <a:pos x="55" y="106"/>
                  </a:cxn>
                  <a:cxn ang="0">
                    <a:pos x="56" y="111"/>
                  </a:cxn>
                  <a:cxn ang="0">
                    <a:pos x="57" y="118"/>
                  </a:cxn>
                  <a:cxn ang="0">
                    <a:pos x="57" y="124"/>
                  </a:cxn>
                  <a:cxn ang="0">
                    <a:pos x="57" y="136"/>
                  </a:cxn>
                  <a:cxn ang="0">
                    <a:pos x="57" y="142"/>
                  </a:cxn>
                  <a:cxn ang="0">
                    <a:pos x="56" y="148"/>
                  </a:cxn>
                  <a:cxn ang="0">
                    <a:pos x="56" y="154"/>
                  </a:cxn>
                  <a:cxn ang="0">
                    <a:pos x="55" y="160"/>
                  </a:cxn>
                  <a:cxn ang="0">
                    <a:pos x="54" y="165"/>
                  </a:cxn>
                  <a:cxn ang="0">
                    <a:pos x="52" y="171"/>
                  </a:cxn>
                  <a:cxn ang="0">
                    <a:pos x="50" y="178"/>
                  </a:cxn>
                  <a:cxn ang="0">
                    <a:pos x="138" y="234"/>
                  </a:cxn>
                  <a:cxn ang="0">
                    <a:pos x="140" y="229"/>
                  </a:cxn>
                  <a:cxn ang="0">
                    <a:pos x="142" y="223"/>
                  </a:cxn>
                  <a:cxn ang="0">
                    <a:pos x="143" y="219"/>
                  </a:cxn>
                  <a:cxn ang="0">
                    <a:pos x="145" y="214"/>
                  </a:cxn>
                  <a:cxn ang="0">
                    <a:pos x="146" y="209"/>
                  </a:cxn>
                  <a:cxn ang="0">
                    <a:pos x="148" y="204"/>
                  </a:cxn>
                  <a:cxn ang="0">
                    <a:pos x="149" y="200"/>
                  </a:cxn>
                  <a:cxn ang="0">
                    <a:pos x="150" y="195"/>
                  </a:cxn>
                  <a:cxn ang="0">
                    <a:pos x="151" y="190"/>
                  </a:cxn>
                  <a:cxn ang="0">
                    <a:pos x="152" y="185"/>
                  </a:cxn>
                  <a:cxn ang="0">
                    <a:pos x="153" y="179"/>
                  </a:cxn>
                  <a:cxn ang="0">
                    <a:pos x="154" y="174"/>
                  </a:cxn>
                  <a:cxn ang="0">
                    <a:pos x="155" y="169"/>
                  </a:cxn>
                  <a:cxn ang="0">
                    <a:pos x="156" y="163"/>
                  </a:cxn>
                  <a:cxn ang="0">
                    <a:pos x="156" y="157"/>
                  </a:cxn>
                  <a:cxn ang="0">
                    <a:pos x="157" y="150"/>
                  </a:cxn>
                  <a:cxn ang="0">
                    <a:pos x="157" y="144"/>
                  </a:cxn>
                  <a:cxn ang="0">
                    <a:pos x="157" y="138"/>
                  </a:cxn>
                  <a:cxn ang="0">
                    <a:pos x="157" y="131"/>
                  </a:cxn>
                  <a:cxn ang="0">
                    <a:pos x="157" y="123"/>
                  </a:cxn>
                  <a:cxn ang="0">
                    <a:pos x="157" y="116"/>
                  </a:cxn>
                  <a:cxn ang="0">
                    <a:pos x="157" y="111"/>
                  </a:cxn>
                  <a:cxn ang="0">
                    <a:pos x="156" y="105"/>
                  </a:cxn>
                  <a:cxn ang="0">
                    <a:pos x="156" y="99"/>
                  </a:cxn>
                  <a:cxn ang="0">
                    <a:pos x="155" y="92"/>
                  </a:cxn>
                  <a:cxn ang="0">
                    <a:pos x="154" y="86"/>
                  </a:cxn>
                  <a:cxn ang="0">
                    <a:pos x="153" y="80"/>
                  </a:cxn>
                  <a:cxn ang="0">
                    <a:pos x="152" y="74"/>
                  </a:cxn>
                  <a:cxn ang="0">
                    <a:pos x="150" y="68"/>
                  </a:cxn>
                  <a:cxn ang="0">
                    <a:pos x="149" y="62"/>
                  </a:cxn>
                  <a:cxn ang="0">
                    <a:pos x="147" y="56"/>
                  </a:cxn>
                  <a:cxn ang="0">
                    <a:pos x="145" y="50"/>
                  </a:cxn>
                  <a:cxn ang="0">
                    <a:pos x="144" y="44"/>
                  </a:cxn>
                  <a:cxn ang="0">
                    <a:pos x="141" y="37"/>
                  </a:cxn>
                  <a:cxn ang="0">
                    <a:pos x="138" y="29"/>
                  </a:cxn>
                  <a:cxn ang="0">
                    <a:pos x="181" y="12"/>
                  </a:cxn>
                  <a:cxn ang="0">
                    <a:pos x="74" y="0"/>
                  </a:cxn>
                  <a:cxn ang="0">
                    <a:pos x="0" y="85"/>
                  </a:cxn>
                </a:cxnLst>
                <a:rect l="0" t="0" r="r" b="b"/>
                <a:pathLst>
                  <a:path w="182" h="235">
                    <a:moveTo>
                      <a:pt x="0" y="85"/>
                    </a:moveTo>
                    <a:lnTo>
                      <a:pt x="45" y="68"/>
                    </a:lnTo>
                    <a:lnTo>
                      <a:pt x="47" y="74"/>
                    </a:lnTo>
                    <a:lnTo>
                      <a:pt x="49" y="79"/>
                    </a:lnTo>
                    <a:lnTo>
                      <a:pt x="51" y="84"/>
                    </a:lnTo>
                    <a:lnTo>
                      <a:pt x="52" y="89"/>
                    </a:lnTo>
                    <a:lnTo>
                      <a:pt x="53" y="94"/>
                    </a:lnTo>
                    <a:lnTo>
                      <a:pt x="54" y="100"/>
                    </a:lnTo>
                    <a:lnTo>
                      <a:pt x="55" y="106"/>
                    </a:lnTo>
                    <a:lnTo>
                      <a:pt x="56" y="111"/>
                    </a:lnTo>
                    <a:lnTo>
                      <a:pt x="57" y="118"/>
                    </a:lnTo>
                    <a:lnTo>
                      <a:pt x="57" y="124"/>
                    </a:lnTo>
                    <a:lnTo>
                      <a:pt x="57" y="136"/>
                    </a:lnTo>
                    <a:lnTo>
                      <a:pt x="57" y="142"/>
                    </a:lnTo>
                    <a:lnTo>
                      <a:pt x="56" y="148"/>
                    </a:lnTo>
                    <a:lnTo>
                      <a:pt x="56" y="154"/>
                    </a:lnTo>
                    <a:lnTo>
                      <a:pt x="55" y="160"/>
                    </a:lnTo>
                    <a:lnTo>
                      <a:pt x="54" y="165"/>
                    </a:lnTo>
                    <a:lnTo>
                      <a:pt x="52" y="171"/>
                    </a:lnTo>
                    <a:lnTo>
                      <a:pt x="50" y="178"/>
                    </a:lnTo>
                    <a:lnTo>
                      <a:pt x="138" y="234"/>
                    </a:lnTo>
                    <a:lnTo>
                      <a:pt x="140" y="229"/>
                    </a:lnTo>
                    <a:lnTo>
                      <a:pt x="142" y="223"/>
                    </a:lnTo>
                    <a:lnTo>
                      <a:pt x="143" y="219"/>
                    </a:lnTo>
                    <a:lnTo>
                      <a:pt x="145" y="214"/>
                    </a:lnTo>
                    <a:lnTo>
                      <a:pt x="146" y="209"/>
                    </a:lnTo>
                    <a:lnTo>
                      <a:pt x="148" y="204"/>
                    </a:lnTo>
                    <a:lnTo>
                      <a:pt x="149" y="200"/>
                    </a:lnTo>
                    <a:lnTo>
                      <a:pt x="150" y="195"/>
                    </a:lnTo>
                    <a:lnTo>
                      <a:pt x="151" y="190"/>
                    </a:lnTo>
                    <a:lnTo>
                      <a:pt x="152" y="185"/>
                    </a:lnTo>
                    <a:lnTo>
                      <a:pt x="153" y="179"/>
                    </a:lnTo>
                    <a:lnTo>
                      <a:pt x="154" y="174"/>
                    </a:lnTo>
                    <a:lnTo>
                      <a:pt x="155" y="169"/>
                    </a:lnTo>
                    <a:lnTo>
                      <a:pt x="156" y="163"/>
                    </a:lnTo>
                    <a:lnTo>
                      <a:pt x="156" y="157"/>
                    </a:lnTo>
                    <a:lnTo>
                      <a:pt x="157" y="150"/>
                    </a:lnTo>
                    <a:lnTo>
                      <a:pt x="157" y="144"/>
                    </a:lnTo>
                    <a:lnTo>
                      <a:pt x="157" y="138"/>
                    </a:lnTo>
                    <a:lnTo>
                      <a:pt x="157" y="131"/>
                    </a:lnTo>
                    <a:lnTo>
                      <a:pt x="157" y="123"/>
                    </a:lnTo>
                    <a:lnTo>
                      <a:pt x="157" y="116"/>
                    </a:lnTo>
                    <a:lnTo>
                      <a:pt x="157" y="111"/>
                    </a:lnTo>
                    <a:lnTo>
                      <a:pt x="156" y="105"/>
                    </a:lnTo>
                    <a:lnTo>
                      <a:pt x="156" y="99"/>
                    </a:lnTo>
                    <a:lnTo>
                      <a:pt x="155" y="92"/>
                    </a:lnTo>
                    <a:lnTo>
                      <a:pt x="154" y="86"/>
                    </a:lnTo>
                    <a:lnTo>
                      <a:pt x="153" y="80"/>
                    </a:lnTo>
                    <a:lnTo>
                      <a:pt x="152" y="74"/>
                    </a:lnTo>
                    <a:lnTo>
                      <a:pt x="150" y="68"/>
                    </a:lnTo>
                    <a:lnTo>
                      <a:pt x="149" y="62"/>
                    </a:lnTo>
                    <a:lnTo>
                      <a:pt x="147" y="56"/>
                    </a:lnTo>
                    <a:lnTo>
                      <a:pt x="145" y="50"/>
                    </a:lnTo>
                    <a:lnTo>
                      <a:pt x="144" y="44"/>
                    </a:lnTo>
                    <a:lnTo>
                      <a:pt x="141" y="37"/>
                    </a:lnTo>
                    <a:lnTo>
                      <a:pt x="138" y="29"/>
                    </a:lnTo>
                    <a:lnTo>
                      <a:pt x="181" y="12"/>
                    </a:lnTo>
                    <a:lnTo>
                      <a:pt x="74" y="0"/>
                    </a:lnTo>
                    <a:lnTo>
                      <a:pt x="0" y="85"/>
                    </a:lnTo>
                  </a:path>
                </a:pathLst>
              </a:custGeom>
              <a:noFill/>
              <a:ln w="12700" cap="rnd" cmpd="sng">
                <a:solidFill>
                  <a:srgbClr val="FAFD00"/>
                </a:solidFill>
                <a:prstDash val="solid"/>
                <a:round/>
                <a:headEnd type="none" w="med" len="med"/>
                <a:tailEnd type="none" w="med" len="med"/>
              </a:ln>
              <a:effectLst/>
            </p:spPr>
            <p:txBody>
              <a:bodyPr/>
              <a:lstStyle/>
              <a:p>
                <a:endParaRPr lang="en-US">
                  <a:solidFill>
                    <a:srgbClr val="000000"/>
                  </a:solidFill>
                  <a:latin typeface="Arial"/>
                  <a:cs typeface="Arial"/>
                </a:endParaRPr>
              </a:p>
            </p:txBody>
          </p:sp>
          <p:sp>
            <p:nvSpPr>
              <p:cNvPr id="21" name="Freeform 21"/>
              <p:cNvSpPr>
                <a:spLocks/>
              </p:cNvSpPr>
              <p:nvPr/>
            </p:nvSpPr>
            <p:spPr bwMode="auto">
              <a:xfrm>
                <a:off x="2809" y="2572"/>
                <a:ext cx="213" cy="208"/>
              </a:xfrm>
              <a:custGeom>
                <a:avLst/>
                <a:gdLst/>
                <a:ahLst/>
                <a:cxnLst>
                  <a:cxn ang="0">
                    <a:pos x="43" y="207"/>
                  </a:cxn>
                  <a:cxn ang="0">
                    <a:pos x="47" y="205"/>
                  </a:cxn>
                  <a:cxn ang="0">
                    <a:pos x="51" y="203"/>
                  </a:cxn>
                  <a:cxn ang="0">
                    <a:pos x="55" y="201"/>
                  </a:cxn>
                  <a:cxn ang="0">
                    <a:pos x="58" y="199"/>
                  </a:cxn>
                  <a:cxn ang="0">
                    <a:pos x="62" y="197"/>
                  </a:cxn>
                  <a:cxn ang="0">
                    <a:pos x="65" y="194"/>
                  </a:cxn>
                  <a:cxn ang="0">
                    <a:pos x="69" y="192"/>
                  </a:cxn>
                  <a:cxn ang="0">
                    <a:pos x="72" y="190"/>
                  </a:cxn>
                  <a:cxn ang="0">
                    <a:pos x="77" y="187"/>
                  </a:cxn>
                  <a:cxn ang="0">
                    <a:pos x="81" y="184"/>
                  </a:cxn>
                  <a:cxn ang="0">
                    <a:pos x="85" y="181"/>
                  </a:cxn>
                  <a:cxn ang="0">
                    <a:pos x="88" y="178"/>
                  </a:cxn>
                  <a:cxn ang="0">
                    <a:pos x="92" y="175"/>
                  </a:cxn>
                  <a:cxn ang="0">
                    <a:pos x="97" y="172"/>
                  </a:cxn>
                  <a:cxn ang="0">
                    <a:pos x="101" y="169"/>
                  </a:cxn>
                  <a:cxn ang="0">
                    <a:pos x="104" y="165"/>
                  </a:cxn>
                  <a:cxn ang="0">
                    <a:pos x="108" y="162"/>
                  </a:cxn>
                  <a:cxn ang="0">
                    <a:pos x="112" y="158"/>
                  </a:cxn>
                  <a:cxn ang="0">
                    <a:pos x="116" y="154"/>
                  </a:cxn>
                  <a:cxn ang="0">
                    <a:pos x="119" y="150"/>
                  </a:cxn>
                  <a:cxn ang="0">
                    <a:pos x="123" y="146"/>
                  </a:cxn>
                  <a:cxn ang="0">
                    <a:pos x="126" y="143"/>
                  </a:cxn>
                  <a:cxn ang="0">
                    <a:pos x="129" y="139"/>
                  </a:cxn>
                  <a:cxn ang="0">
                    <a:pos x="132" y="136"/>
                  </a:cxn>
                  <a:cxn ang="0">
                    <a:pos x="136" y="131"/>
                  </a:cxn>
                  <a:cxn ang="0">
                    <a:pos x="139" y="127"/>
                  </a:cxn>
                  <a:cxn ang="0">
                    <a:pos x="142" y="123"/>
                  </a:cxn>
                  <a:cxn ang="0">
                    <a:pos x="146" y="117"/>
                  </a:cxn>
                  <a:cxn ang="0">
                    <a:pos x="149" y="113"/>
                  </a:cxn>
                  <a:cxn ang="0">
                    <a:pos x="152" y="107"/>
                  </a:cxn>
                  <a:cxn ang="0">
                    <a:pos x="155" y="102"/>
                  </a:cxn>
                  <a:cxn ang="0">
                    <a:pos x="158" y="97"/>
                  </a:cxn>
                  <a:cxn ang="0">
                    <a:pos x="162" y="91"/>
                  </a:cxn>
                  <a:cxn ang="0">
                    <a:pos x="164" y="86"/>
                  </a:cxn>
                  <a:cxn ang="0">
                    <a:pos x="166" y="81"/>
                  </a:cxn>
                  <a:cxn ang="0">
                    <a:pos x="169" y="76"/>
                  </a:cxn>
                  <a:cxn ang="0">
                    <a:pos x="170" y="72"/>
                  </a:cxn>
                  <a:cxn ang="0">
                    <a:pos x="212" y="89"/>
                  </a:cxn>
                  <a:cxn ang="0">
                    <a:pos x="147" y="0"/>
                  </a:cxn>
                  <a:cxn ang="0">
                    <a:pos x="31" y="15"/>
                  </a:cxn>
                  <a:cxn ang="0">
                    <a:pos x="77" y="34"/>
                  </a:cxn>
                  <a:cxn ang="0">
                    <a:pos x="74" y="40"/>
                  </a:cxn>
                  <a:cxn ang="0">
                    <a:pos x="71" y="46"/>
                  </a:cxn>
                  <a:cxn ang="0">
                    <a:pos x="67" y="53"/>
                  </a:cxn>
                  <a:cxn ang="0">
                    <a:pos x="62" y="59"/>
                  </a:cxn>
                  <a:cxn ang="0">
                    <a:pos x="58" y="65"/>
                  </a:cxn>
                  <a:cxn ang="0">
                    <a:pos x="54" y="71"/>
                  </a:cxn>
                  <a:cxn ang="0">
                    <a:pos x="49" y="76"/>
                  </a:cxn>
                  <a:cxn ang="0">
                    <a:pos x="45" y="81"/>
                  </a:cxn>
                  <a:cxn ang="0">
                    <a:pos x="40" y="85"/>
                  </a:cxn>
                  <a:cxn ang="0">
                    <a:pos x="35" y="90"/>
                  </a:cxn>
                  <a:cxn ang="0">
                    <a:pos x="30" y="94"/>
                  </a:cxn>
                  <a:cxn ang="0">
                    <a:pos x="25" y="98"/>
                  </a:cxn>
                  <a:cxn ang="0">
                    <a:pos x="20" y="102"/>
                  </a:cxn>
                  <a:cxn ang="0">
                    <a:pos x="14" y="106"/>
                  </a:cxn>
                  <a:cxn ang="0">
                    <a:pos x="8" y="109"/>
                  </a:cxn>
                  <a:cxn ang="0">
                    <a:pos x="4" y="111"/>
                  </a:cxn>
                  <a:cxn ang="0">
                    <a:pos x="0" y="114"/>
                  </a:cxn>
                  <a:cxn ang="0">
                    <a:pos x="43" y="207"/>
                  </a:cxn>
                </a:cxnLst>
                <a:rect l="0" t="0" r="r" b="b"/>
                <a:pathLst>
                  <a:path w="213" h="208">
                    <a:moveTo>
                      <a:pt x="43" y="207"/>
                    </a:moveTo>
                    <a:lnTo>
                      <a:pt x="47" y="205"/>
                    </a:lnTo>
                    <a:lnTo>
                      <a:pt x="51" y="203"/>
                    </a:lnTo>
                    <a:lnTo>
                      <a:pt x="55" y="201"/>
                    </a:lnTo>
                    <a:lnTo>
                      <a:pt x="58" y="199"/>
                    </a:lnTo>
                    <a:lnTo>
                      <a:pt x="62" y="197"/>
                    </a:lnTo>
                    <a:lnTo>
                      <a:pt x="65" y="194"/>
                    </a:lnTo>
                    <a:lnTo>
                      <a:pt x="69" y="192"/>
                    </a:lnTo>
                    <a:lnTo>
                      <a:pt x="72" y="190"/>
                    </a:lnTo>
                    <a:lnTo>
                      <a:pt x="77" y="187"/>
                    </a:lnTo>
                    <a:lnTo>
                      <a:pt x="81" y="184"/>
                    </a:lnTo>
                    <a:lnTo>
                      <a:pt x="85" y="181"/>
                    </a:lnTo>
                    <a:lnTo>
                      <a:pt x="88" y="178"/>
                    </a:lnTo>
                    <a:lnTo>
                      <a:pt x="92" y="175"/>
                    </a:lnTo>
                    <a:lnTo>
                      <a:pt x="97" y="172"/>
                    </a:lnTo>
                    <a:lnTo>
                      <a:pt x="101" y="169"/>
                    </a:lnTo>
                    <a:lnTo>
                      <a:pt x="104" y="165"/>
                    </a:lnTo>
                    <a:lnTo>
                      <a:pt x="108" y="162"/>
                    </a:lnTo>
                    <a:lnTo>
                      <a:pt x="112" y="158"/>
                    </a:lnTo>
                    <a:lnTo>
                      <a:pt x="116" y="154"/>
                    </a:lnTo>
                    <a:lnTo>
                      <a:pt x="119" y="150"/>
                    </a:lnTo>
                    <a:lnTo>
                      <a:pt x="123" y="146"/>
                    </a:lnTo>
                    <a:lnTo>
                      <a:pt x="126" y="143"/>
                    </a:lnTo>
                    <a:lnTo>
                      <a:pt x="129" y="139"/>
                    </a:lnTo>
                    <a:lnTo>
                      <a:pt x="132" y="136"/>
                    </a:lnTo>
                    <a:lnTo>
                      <a:pt x="136" y="131"/>
                    </a:lnTo>
                    <a:lnTo>
                      <a:pt x="139" y="127"/>
                    </a:lnTo>
                    <a:lnTo>
                      <a:pt x="142" y="123"/>
                    </a:lnTo>
                    <a:lnTo>
                      <a:pt x="146" y="117"/>
                    </a:lnTo>
                    <a:lnTo>
                      <a:pt x="149" y="113"/>
                    </a:lnTo>
                    <a:lnTo>
                      <a:pt x="152" y="107"/>
                    </a:lnTo>
                    <a:lnTo>
                      <a:pt x="155" y="102"/>
                    </a:lnTo>
                    <a:lnTo>
                      <a:pt x="158" y="97"/>
                    </a:lnTo>
                    <a:lnTo>
                      <a:pt x="162" y="91"/>
                    </a:lnTo>
                    <a:lnTo>
                      <a:pt x="164" y="86"/>
                    </a:lnTo>
                    <a:lnTo>
                      <a:pt x="166" y="81"/>
                    </a:lnTo>
                    <a:lnTo>
                      <a:pt x="169" y="76"/>
                    </a:lnTo>
                    <a:lnTo>
                      <a:pt x="170" y="72"/>
                    </a:lnTo>
                    <a:lnTo>
                      <a:pt x="212" y="89"/>
                    </a:lnTo>
                    <a:lnTo>
                      <a:pt x="147" y="0"/>
                    </a:lnTo>
                    <a:lnTo>
                      <a:pt x="31" y="15"/>
                    </a:lnTo>
                    <a:lnTo>
                      <a:pt x="77" y="34"/>
                    </a:lnTo>
                    <a:lnTo>
                      <a:pt x="74" y="40"/>
                    </a:lnTo>
                    <a:lnTo>
                      <a:pt x="71" y="46"/>
                    </a:lnTo>
                    <a:lnTo>
                      <a:pt x="67" y="53"/>
                    </a:lnTo>
                    <a:lnTo>
                      <a:pt x="62" y="59"/>
                    </a:lnTo>
                    <a:lnTo>
                      <a:pt x="58" y="65"/>
                    </a:lnTo>
                    <a:lnTo>
                      <a:pt x="54" y="71"/>
                    </a:lnTo>
                    <a:lnTo>
                      <a:pt x="49" y="76"/>
                    </a:lnTo>
                    <a:lnTo>
                      <a:pt x="45" y="81"/>
                    </a:lnTo>
                    <a:lnTo>
                      <a:pt x="40" y="85"/>
                    </a:lnTo>
                    <a:lnTo>
                      <a:pt x="35" y="90"/>
                    </a:lnTo>
                    <a:lnTo>
                      <a:pt x="30" y="94"/>
                    </a:lnTo>
                    <a:lnTo>
                      <a:pt x="25" y="98"/>
                    </a:lnTo>
                    <a:lnTo>
                      <a:pt x="20" y="102"/>
                    </a:lnTo>
                    <a:lnTo>
                      <a:pt x="14" y="106"/>
                    </a:lnTo>
                    <a:lnTo>
                      <a:pt x="8" y="109"/>
                    </a:lnTo>
                    <a:lnTo>
                      <a:pt x="4" y="111"/>
                    </a:lnTo>
                    <a:lnTo>
                      <a:pt x="0" y="114"/>
                    </a:lnTo>
                    <a:lnTo>
                      <a:pt x="43" y="207"/>
                    </a:lnTo>
                  </a:path>
                </a:pathLst>
              </a:custGeom>
              <a:noFill/>
              <a:ln w="12700" cap="rnd" cmpd="sng">
                <a:solidFill>
                  <a:srgbClr val="FAFD00"/>
                </a:solidFill>
                <a:prstDash val="solid"/>
                <a:round/>
                <a:headEnd type="none" w="med" len="med"/>
                <a:tailEnd type="none" w="med" len="med"/>
              </a:ln>
              <a:effectLst/>
            </p:spPr>
            <p:txBody>
              <a:bodyPr/>
              <a:lstStyle/>
              <a:p>
                <a:endParaRPr lang="en-US">
                  <a:solidFill>
                    <a:srgbClr val="000000"/>
                  </a:solidFill>
                  <a:latin typeface="Arial"/>
                  <a:cs typeface="Arial"/>
                </a:endParaRPr>
              </a:p>
            </p:txBody>
          </p:sp>
          <p:sp>
            <p:nvSpPr>
              <p:cNvPr id="22" name="Freeform 22"/>
              <p:cNvSpPr>
                <a:spLocks/>
              </p:cNvSpPr>
              <p:nvPr/>
            </p:nvSpPr>
            <p:spPr bwMode="auto">
              <a:xfrm>
                <a:off x="2661" y="2662"/>
                <a:ext cx="206" cy="171"/>
              </a:xfrm>
              <a:custGeom>
                <a:avLst/>
                <a:gdLst/>
                <a:ahLst/>
                <a:cxnLst>
                  <a:cxn ang="0">
                    <a:pos x="109" y="0"/>
                  </a:cxn>
                  <a:cxn ang="0">
                    <a:pos x="123" y="33"/>
                  </a:cxn>
                  <a:cxn ang="0">
                    <a:pos x="118" y="34"/>
                  </a:cxn>
                  <a:cxn ang="0">
                    <a:pos x="114" y="36"/>
                  </a:cxn>
                  <a:cxn ang="0">
                    <a:pos x="107" y="37"/>
                  </a:cxn>
                  <a:cxn ang="0">
                    <a:pos x="102" y="38"/>
                  </a:cxn>
                  <a:cxn ang="0">
                    <a:pos x="97" y="39"/>
                  </a:cxn>
                  <a:cxn ang="0">
                    <a:pos x="91" y="39"/>
                  </a:cxn>
                  <a:cxn ang="0">
                    <a:pos x="84" y="40"/>
                  </a:cxn>
                  <a:cxn ang="0">
                    <a:pos x="73" y="40"/>
                  </a:cxn>
                  <a:cxn ang="0">
                    <a:pos x="67" y="39"/>
                  </a:cxn>
                  <a:cxn ang="0">
                    <a:pos x="61" y="39"/>
                  </a:cxn>
                  <a:cxn ang="0">
                    <a:pos x="55" y="38"/>
                  </a:cxn>
                  <a:cxn ang="0">
                    <a:pos x="50" y="37"/>
                  </a:cxn>
                  <a:cxn ang="0">
                    <a:pos x="44" y="36"/>
                  </a:cxn>
                  <a:cxn ang="0">
                    <a:pos x="38" y="35"/>
                  </a:cxn>
                  <a:cxn ang="0">
                    <a:pos x="32" y="33"/>
                  </a:cxn>
                  <a:cxn ang="0">
                    <a:pos x="47" y="103"/>
                  </a:cxn>
                  <a:cxn ang="0">
                    <a:pos x="0" y="131"/>
                  </a:cxn>
                  <a:cxn ang="0">
                    <a:pos x="2" y="131"/>
                  </a:cxn>
                  <a:cxn ang="0">
                    <a:pos x="7" y="133"/>
                  </a:cxn>
                  <a:cxn ang="0">
                    <a:pos x="11" y="134"/>
                  </a:cxn>
                  <a:cxn ang="0">
                    <a:pos x="15" y="136"/>
                  </a:cxn>
                  <a:cxn ang="0">
                    <a:pos x="20" y="137"/>
                  </a:cxn>
                  <a:cxn ang="0">
                    <a:pos x="25" y="138"/>
                  </a:cxn>
                  <a:cxn ang="0">
                    <a:pos x="30" y="139"/>
                  </a:cxn>
                  <a:cxn ang="0">
                    <a:pos x="35" y="140"/>
                  </a:cxn>
                  <a:cxn ang="0">
                    <a:pos x="41" y="141"/>
                  </a:cxn>
                  <a:cxn ang="0">
                    <a:pos x="47" y="142"/>
                  </a:cxn>
                  <a:cxn ang="0">
                    <a:pos x="52" y="142"/>
                  </a:cxn>
                  <a:cxn ang="0">
                    <a:pos x="59" y="142"/>
                  </a:cxn>
                  <a:cxn ang="0">
                    <a:pos x="65" y="143"/>
                  </a:cxn>
                  <a:cxn ang="0">
                    <a:pos x="71" y="143"/>
                  </a:cxn>
                  <a:cxn ang="0">
                    <a:pos x="77" y="143"/>
                  </a:cxn>
                  <a:cxn ang="0">
                    <a:pos x="85" y="143"/>
                  </a:cxn>
                  <a:cxn ang="0">
                    <a:pos x="93" y="143"/>
                  </a:cxn>
                  <a:cxn ang="0">
                    <a:pos x="98" y="142"/>
                  </a:cxn>
                  <a:cxn ang="0">
                    <a:pos x="103" y="142"/>
                  </a:cxn>
                  <a:cxn ang="0">
                    <a:pos x="109" y="141"/>
                  </a:cxn>
                  <a:cxn ang="0">
                    <a:pos x="116" y="141"/>
                  </a:cxn>
                  <a:cxn ang="0">
                    <a:pos x="121" y="139"/>
                  </a:cxn>
                  <a:cxn ang="0">
                    <a:pos x="127" y="138"/>
                  </a:cxn>
                  <a:cxn ang="0">
                    <a:pos x="134" y="137"/>
                  </a:cxn>
                  <a:cxn ang="0">
                    <a:pos x="139" y="136"/>
                  </a:cxn>
                  <a:cxn ang="0">
                    <a:pos x="146" y="134"/>
                  </a:cxn>
                  <a:cxn ang="0">
                    <a:pos x="151" y="133"/>
                  </a:cxn>
                  <a:cxn ang="0">
                    <a:pos x="157" y="131"/>
                  </a:cxn>
                  <a:cxn ang="0">
                    <a:pos x="163" y="129"/>
                  </a:cxn>
                  <a:cxn ang="0">
                    <a:pos x="180" y="170"/>
                  </a:cxn>
                  <a:cxn ang="0">
                    <a:pos x="205" y="55"/>
                  </a:cxn>
                  <a:cxn ang="0">
                    <a:pos x="109" y="0"/>
                  </a:cxn>
                </a:cxnLst>
                <a:rect l="0" t="0" r="r" b="b"/>
                <a:pathLst>
                  <a:path w="206" h="171">
                    <a:moveTo>
                      <a:pt x="109" y="0"/>
                    </a:moveTo>
                    <a:lnTo>
                      <a:pt x="123" y="33"/>
                    </a:lnTo>
                    <a:lnTo>
                      <a:pt x="118" y="34"/>
                    </a:lnTo>
                    <a:lnTo>
                      <a:pt x="114" y="36"/>
                    </a:lnTo>
                    <a:lnTo>
                      <a:pt x="107" y="37"/>
                    </a:lnTo>
                    <a:lnTo>
                      <a:pt x="102" y="38"/>
                    </a:lnTo>
                    <a:lnTo>
                      <a:pt x="97" y="39"/>
                    </a:lnTo>
                    <a:lnTo>
                      <a:pt x="91" y="39"/>
                    </a:lnTo>
                    <a:lnTo>
                      <a:pt x="84" y="40"/>
                    </a:lnTo>
                    <a:lnTo>
                      <a:pt x="73" y="40"/>
                    </a:lnTo>
                    <a:lnTo>
                      <a:pt x="67" y="39"/>
                    </a:lnTo>
                    <a:lnTo>
                      <a:pt x="61" y="39"/>
                    </a:lnTo>
                    <a:lnTo>
                      <a:pt x="55" y="38"/>
                    </a:lnTo>
                    <a:lnTo>
                      <a:pt x="50" y="37"/>
                    </a:lnTo>
                    <a:lnTo>
                      <a:pt x="44" y="36"/>
                    </a:lnTo>
                    <a:lnTo>
                      <a:pt x="38" y="35"/>
                    </a:lnTo>
                    <a:lnTo>
                      <a:pt x="32" y="33"/>
                    </a:lnTo>
                    <a:lnTo>
                      <a:pt x="47" y="103"/>
                    </a:lnTo>
                    <a:lnTo>
                      <a:pt x="0" y="131"/>
                    </a:lnTo>
                    <a:lnTo>
                      <a:pt x="2" y="131"/>
                    </a:lnTo>
                    <a:lnTo>
                      <a:pt x="7" y="133"/>
                    </a:lnTo>
                    <a:lnTo>
                      <a:pt x="11" y="134"/>
                    </a:lnTo>
                    <a:lnTo>
                      <a:pt x="15" y="136"/>
                    </a:lnTo>
                    <a:lnTo>
                      <a:pt x="20" y="137"/>
                    </a:lnTo>
                    <a:lnTo>
                      <a:pt x="25" y="138"/>
                    </a:lnTo>
                    <a:lnTo>
                      <a:pt x="30" y="139"/>
                    </a:lnTo>
                    <a:lnTo>
                      <a:pt x="35" y="140"/>
                    </a:lnTo>
                    <a:lnTo>
                      <a:pt x="41" y="141"/>
                    </a:lnTo>
                    <a:lnTo>
                      <a:pt x="47" y="142"/>
                    </a:lnTo>
                    <a:lnTo>
                      <a:pt x="52" y="142"/>
                    </a:lnTo>
                    <a:lnTo>
                      <a:pt x="59" y="142"/>
                    </a:lnTo>
                    <a:lnTo>
                      <a:pt x="65" y="143"/>
                    </a:lnTo>
                    <a:lnTo>
                      <a:pt x="71" y="143"/>
                    </a:lnTo>
                    <a:lnTo>
                      <a:pt x="77" y="143"/>
                    </a:lnTo>
                    <a:lnTo>
                      <a:pt x="85" y="143"/>
                    </a:lnTo>
                    <a:lnTo>
                      <a:pt x="93" y="143"/>
                    </a:lnTo>
                    <a:lnTo>
                      <a:pt x="98" y="142"/>
                    </a:lnTo>
                    <a:lnTo>
                      <a:pt x="103" y="142"/>
                    </a:lnTo>
                    <a:lnTo>
                      <a:pt x="109" y="141"/>
                    </a:lnTo>
                    <a:lnTo>
                      <a:pt x="116" y="141"/>
                    </a:lnTo>
                    <a:lnTo>
                      <a:pt x="121" y="139"/>
                    </a:lnTo>
                    <a:lnTo>
                      <a:pt x="127" y="138"/>
                    </a:lnTo>
                    <a:lnTo>
                      <a:pt x="134" y="137"/>
                    </a:lnTo>
                    <a:lnTo>
                      <a:pt x="139" y="136"/>
                    </a:lnTo>
                    <a:lnTo>
                      <a:pt x="146" y="134"/>
                    </a:lnTo>
                    <a:lnTo>
                      <a:pt x="151" y="133"/>
                    </a:lnTo>
                    <a:lnTo>
                      <a:pt x="157" y="131"/>
                    </a:lnTo>
                    <a:lnTo>
                      <a:pt x="163" y="129"/>
                    </a:lnTo>
                    <a:lnTo>
                      <a:pt x="180" y="170"/>
                    </a:lnTo>
                    <a:lnTo>
                      <a:pt x="205" y="55"/>
                    </a:lnTo>
                    <a:lnTo>
                      <a:pt x="109" y="0"/>
                    </a:lnTo>
                  </a:path>
                </a:pathLst>
              </a:custGeom>
              <a:noFill/>
              <a:ln w="12700" cap="rnd" cmpd="sng">
                <a:solidFill>
                  <a:srgbClr val="FAFD00"/>
                </a:solidFill>
                <a:prstDash val="solid"/>
                <a:round/>
                <a:headEnd type="none" w="med" len="med"/>
                <a:tailEnd type="none" w="med" len="med"/>
              </a:ln>
              <a:effectLst/>
            </p:spPr>
            <p:txBody>
              <a:bodyPr/>
              <a:lstStyle/>
              <a:p>
                <a:endParaRPr lang="en-US">
                  <a:solidFill>
                    <a:srgbClr val="000000"/>
                  </a:solidFill>
                  <a:latin typeface="Arial"/>
                  <a:cs typeface="Arial"/>
                </a:endParaRPr>
              </a:p>
            </p:txBody>
          </p:sp>
        </p:grpSp>
      </p:grpSp>
      <p:sp>
        <p:nvSpPr>
          <p:cNvPr id="23" name="Rectangle 23"/>
          <p:cNvSpPr>
            <a:spLocks noChangeArrowheads="1"/>
          </p:cNvSpPr>
          <p:nvPr/>
        </p:nvSpPr>
        <p:spPr bwMode="auto">
          <a:xfrm>
            <a:off x="1066800" y="2819400"/>
            <a:ext cx="2054225" cy="638175"/>
          </a:xfrm>
          <a:prstGeom prst="rect">
            <a:avLst/>
          </a:prstGeom>
          <a:noFill/>
          <a:ln w="50800">
            <a:noFill/>
            <a:miter lim="800000"/>
            <a:headEnd/>
            <a:tailEnd/>
          </a:ln>
          <a:effectLst>
            <a:outerShdw dist="17961" dir="2700000" algn="ctr" rotWithShape="0">
              <a:srgbClr val="003300"/>
            </a:outerShdw>
          </a:effectLst>
        </p:spPr>
        <p:txBody>
          <a:bodyPr lIns="90488" tIns="44450" rIns="90488" bIns="44450">
            <a:spAutoFit/>
          </a:bodyPr>
          <a:lstStyle/>
          <a:p>
            <a:pPr algn="ctr">
              <a:lnSpc>
                <a:spcPct val="100000"/>
              </a:lnSpc>
              <a:spcBef>
                <a:spcPct val="0"/>
              </a:spcBef>
            </a:pPr>
            <a:r>
              <a:rPr lang="en-US" b="0" dirty="0">
                <a:solidFill>
                  <a:srgbClr val="000000"/>
                </a:solidFill>
                <a:latin typeface="Arial"/>
                <a:cs typeface="Arial"/>
              </a:rPr>
              <a:t>Bargaining power of suppliers</a:t>
            </a:r>
          </a:p>
        </p:txBody>
      </p:sp>
      <p:sp>
        <p:nvSpPr>
          <p:cNvPr id="24" name="Rectangle 24"/>
          <p:cNvSpPr>
            <a:spLocks noChangeArrowheads="1"/>
          </p:cNvSpPr>
          <p:nvPr/>
        </p:nvSpPr>
        <p:spPr bwMode="auto">
          <a:xfrm>
            <a:off x="4557713" y="1677988"/>
            <a:ext cx="1612900" cy="638175"/>
          </a:xfrm>
          <a:prstGeom prst="rect">
            <a:avLst/>
          </a:prstGeom>
          <a:noFill/>
          <a:ln w="50800">
            <a:noFill/>
            <a:miter lim="800000"/>
            <a:headEnd/>
            <a:tailEnd/>
          </a:ln>
          <a:effectLst>
            <a:outerShdw dist="17961" dir="2700000" algn="ctr" rotWithShape="0">
              <a:srgbClr val="003300"/>
            </a:outerShdw>
          </a:effectLst>
        </p:spPr>
        <p:txBody>
          <a:bodyPr lIns="90488" tIns="44450" rIns="90488" bIns="44450">
            <a:spAutoFit/>
          </a:bodyPr>
          <a:lstStyle/>
          <a:p>
            <a:pPr algn="ctr">
              <a:lnSpc>
                <a:spcPct val="100000"/>
              </a:lnSpc>
              <a:spcBef>
                <a:spcPct val="0"/>
              </a:spcBef>
            </a:pPr>
            <a:r>
              <a:rPr lang="en-US" b="0" dirty="0">
                <a:solidFill>
                  <a:srgbClr val="000000"/>
                </a:solidFill>
                <a:latin typeface="Arial"/>
                <a:cs typeface="Arial"/>
              </a:rPr>
              <a:t>Threat of  new  entrants</a:t>
            </a:r>
          </a:p>
        </p:txBody>
      </p:sp>
      <p:sp>
        <p:nvSpPr>
          <p:cNvPr id="25" name="Rectangle 25"/>
          <p:cNvSpPr>
            <a:spLocks noChangeArrowheads="1"/>
          </p:cNvSpPr>
          <p:nvPr/>
        </p:nvSpPr>
        <p:spPr bwMode="auto">
          <a:xfrm>
            <a:off x="5700713" y="2797175"/>
            <a:ext cx="1993900" cy="638175"/>
          </a:xfrm>
          <a:prstGeom prst="rect">
            <a:avLst/>
          </a:prstGeom>
          <a:noFill/>
          <a:ln w="50800">
            <a:noFill/>
            <a:miter lim="800000"/>
            <a:headEnd/>
            <a:tailEnd/>
          </a:ln>
          <a:effectLst>
            <a:outerShdw dist="17961" dir="2700000" algn="ctr" rotWithShape="0">
              <a:srgbClr val="003300"/>
            </a:outerShdw>
          </a:effectLst>
        </p:spPr>
        <p:txBody>
          <a:bodyPr lIns="90488" tIns="44450" rIns="90488" bIns="44450">
            <a:spAutoFit/>
          </a:bodyPr>
          <a:lstStyle/>
          <a:p>
            <a:pPr algn="ctr">
              <a:lnSpc>
                <a:spcPct val="100000"/>
              </a:lnSpc>
              <a:spcBef>
                <a:spcPct val="0"/>
              </a:spcBef>
            </a:pPr>
            <a:r>
              <a:rPr lang="en-US" b="0" dirty="0">
                <a:solidFill>
                  <a:srgbClr val="000000"/>
                </a:solidFill>
                <a:latin typeface="Arial"/>
                <a:cs typeface="Arial"/>
              </a:rPr>
              <a:t>Bargaining power of customers</a:t>
            </a:r>
          </a:p>
        </p:txBody>
      </p:sp>
      <p:grpSp>
        <p:nvGrpSpPr>
          <p:cNvPr id="26" name="Group 26"/>
          <p:cNvGrpSpPr>
            <a:grpSpLocks/>
          </p:cNvGrpSpPr>
          <p:nvPr/>
        </p:nvGrpSpPr>
        <p:grpSpPr bwMode="auto">
          <a:xfrm>
            <a:off x="3429000" y="5867400"/>
            <a:ext cx="1930400" cy="508000"/>
            <a:chOff x="2224" y="3936"/>
            <a:chExt cx="1216" cy="320"/>
          </a:xfrm>
        </p:grpSpPr>
        <p:sp>
          <p:nvSpPr>
            <p:cNvPr id="27" name="Rectangle 27"/>
            <p:cNvSpPr>
              <a:spLocks noChangeArrowheads="1"/>
            </p:cNvSpPr>
            <p:nvPr/>
          </p:nvSpPr>
          <p:spPr bwMode="auto">
            <a:xfrm>
              <a:off x="2224" y="3952"/>
              <a:ext cx="1216" cy="304"/>
            </a:xfrm>
            <a:prstGeom prst="rect">
              <a:avLst/>
            </a:prstGeom>
            <a:noFill/>
            <a:ln w="50800">
              <a:solidFill>
                <a:schemeClr val="tx1"/>
              </a:solidFill>
              <a:miter lim="800000"/>
              <a:headEnd/>
              <a:tailEnd/>
            </a:ln>
            <a:effectLst/>
          </p:spPr>
          <p:txBody>
            <a:bodyPr wrap="none" anchor="ctr"/>
            <a:lstStyle/>
            <a:p>
              <a:endParaRPr lang="en-US">
                <a:solidFill>
                  <a:srgbClr val="000000"/>
                </a:solidFill>
                <a:latin typeface="Arial"/>
                <a:cs typeface="Arial"/>
              </a:endParaRPr>
            </a:p>
          </p:txBody>
        </p:sp>
        <p:sp>
          <p:nvSpPr>
            <p:cNvPr id="28" name="Rectangle 28"/>
            <p:cNvSpPr>
              <a:spLocks noChangeArrowheads="1"/>
            </p:cNvSpPr>
            <p:nvPr/>
          </p:nvSpPr>
          <p:spPr bwMode="auto">
            <a:xfrm>
              <a:off x="2256" y="3936"/>
              <a:ext cx="1161" cy="289"/>
            </a:xfrm>
            <a:prstGeom prst="rect">
              <a:avLst/>
            </a:prstGeom>
            <a:noFill/>
            <a:ln w="50800">
              <a:noFill/>
              <a:miter lim="800000"/>
              <a:headEnd/>
              <a:tailEnd/>
            </a:ln>
            <a:effectLst/>
          </p:spPr>
          <p:txBody>
            <a:bodyPr lIns="90488" tIns="44450" rIns="90488" bIns="44450">
              <a:spAutoFit/>
            </a:bodyPr>
            <a:lstStyle/>
            <a:p>
              <a:pPr>
                <a:lnSpc>
                  <a:spcPct val="100000"/>
                </a:lnSpc>
                <a:spcBef>
                  <a:spcPct val="0"/>
                </a:spcBef>
              </a:pPr>
              <a:r>
                <a:rPr lang="en-US" sz="2400">
                  <a:solidFill>
                    <a:srgbClr val="000000"/>
                  </a:solidFill>
                  <a:latin typeface="Arial"/>
                  <a:cs typeface="Arial"/>
                </a:rPr>
                <a:t>Substitutes</a:t>
              </a:r>
            </a:p>
          </p:txBody>
        </p:sp>
      </p:grpSp>
      <p:sp>
        <p:nvSpPr>
          <p:cNvPr id="29" name="Rectangle 29"/>
          <p:cNvSpPr>
            <a:spLocks noChangeArrowheads="1"/>
          </p:cNvSpPr>
          <p:nvPr/>
        </p:nvSpPr>
        <p:spPr bwMode="auto">
          <a:xfrm>
            <a:off x="1509713" y="5183188"/>
            <a:ext cx="2298700" cy="912812"/>
          </a:xfrm>
          <a:prstGeom prst="rect">
            <a:avLst/>
          </a:prstGeom>
          <a:noFill/>
          <a:ln w="50800">
            <a:noFill/>
            <a:miter lim="800000"/>
            <a:headEnd/>
            <a:tailEnd/>
          </a:ln>
          <a:effectLst>
            <a:outerShdw dist="17961" dir="2700000" algn="ctr" rotWithShape="0">
              <a:srgbClr val="003300"/>
            </a:outerShdw>
          </a:effectLst>
        </p:spPr>
        <p:txBody>
          <a:bodyPr lIns="90488" tIns="44450" rIns="90488" bIns="44450">
            <a:spAutoFit/>
          </a:bodyPr>
          <a:lstStyle/>
          <a:p>
            <a:pPr algn="ctr">
              <a:lnSpc>
                <a:spcPct val="100000"/>
              </a:lnSpc>
              <a:spcBef>
                <a:spcPct val="0"/>
              </a:spcBef>
            </a:pPr>
            <a:r>
              <a:rPr lang="en-US" b="0">
                <a:solidFill>
                  <a:srgbClr val="000000"/>
                </a:solidFill>
                <a:latin typeface="Arial"/>
                <a:cs typeface="Arial"/>
              </a:rPr>
              <a:t>Threat of     substitute products or services </a:t>
            </a:r>
          </a:p>
        </p:txBody>
      </p:sp>
      <p:sp>
        <p:nvSpPr>
          <p:cNvPr id="30" name="AutoShape 34"/>
          <p:cNvSpPr>
            <a:spLocks noChangeArrowheads="1"/>
          </p:cNvSpPr>
          <p:nvPr/>
        </p:nvSpPr>
        <p:spPr bwMode="auto">
          <a:xfrm>
            <a:off x="2133600" y="3445716"/>
            <a:ext cx="264041" cy="728568"/>
          </a:xfrm>
          <a:prstGeom prst="rightArrow">
            <a:avLst>
              <a:gd name="adj1" fmla="val 50000"/>
              <a:gd name="adj2" fmla="val 62500"/>
            </a:avLst>
          </a:prstGeom>
          <a:solidFill>
            <a:schemeClr val="tx1"/>
          </a:solidFill>
          <a:ln w="3175">
            <a:noFill/>
            <a:miter lim="800000"/>
            <a:headEnd/>
            <a:tailEnd/>
          </a:ln>
          <a:effectLst>
            <a:outerShdw dist="17961" dir="2700000" algn="ctr" rotWithShape="0">
              <a:srgbClr val="1C1C1C">
                <a:alpha val="50000"/>
              </a:srgbClr>
            </a:outerShdw>
          </a:effectLst>
        </p:spPr>
        <p:txBody>
          <a:bodyPr wrap="none" lIns="90488" tIns="44450" rIns="90488" bIns="44450" anchor="ctr">
            <a:spAutoFit/>
          </a:bodyPr>
          <a:lstStyle/>
          <a:p>
            <a:endParaRPr lang="en-US">
              <a:solidFill>
                <a:srgbClr val="000000"/>
              </a:solidFill>
              <a:latin typeface="Arial"/>
              <a:cs typeface="Arial"/>
            </a:endParaRPr>
          </a:p>
        </p:txBody>
      </p:sp>
      <p:sp>
        <p:nvSpPr>
          <p:cNvPr id="31" name="AutoShape 35"/>
          <p:cNvSpPr>
            <a:spLocks noChangeArrowheads="1"/>
          </p:cNvSpPr>
          <p:nvPr/>
        </p:nvSpPr>
        <p:spPr bwMode="auto">
          <a:xfrm>
            <a:off x="5943600" y="3369516"/>
            <a:ext cx="838200" cy="728568"/>
          </a:xfrm>
          <a:prstGeom prst="leftArrow">
            <a:avLst>
              <a:gd name="adj1" fmla="val 50000"/>
              <a:gd name="adj2" fmla="val 68750"/>
            </a:avLst>
          </a:prstGeom>
          <a:solidFill>
            <a:schemeClr val="tx1"/>
          </a:solidFill>
          <a:ln w="3175">
            <a:noFill/>
            <a:miter lim="800000"/>
            <a:headEnd/>
            <a:tailEnd/>
          </a:ln>
          <a:effectLst>
            <a:outerShdw dist="17961" dir="2700000" algn="ctr" rotWithShape="0">
              <a:srgbClr val="1C1C1C">
                <a:alpha val="50000"/>
              </a:srgbClr>
            </a:outerShdw>
          </a:effectLst>
        </p:spPr>
        <p:txBody>
          <a:bodyPr lIns="90488" tIns="44450" rIns="90488" bIns="44450" anchor="ctr">
            <a:spAutoFit/>
          </a:bodyPr>
          <a:lstStyle/>
          <a:p>
            <a:endParaRPr lang="en-US">
              <a:solidFill>
                <a:srgbClr val="000000"/>
              </a:solidFill>
              <a:latin typeface="Arial"/>
              <a:cs typeface="Arial"/>
            </a:endParaRPr>
          </a:p>
        </p:txBody>
      </p:sp>
      <p:sp>
        <p:nvSpPr>
          <p:cNvPr id="32" name="AutoShape 36"/>
          <p:cNvSpPr>
            <a:spLocks noChangeArrowheads="1"/>
          </p:cNvSpPr>
          <p:nvPr/>
        </p:nvSpPr>
        <p:spPr bwMode="auto">
          <a:xfrm>
            <a:off x="4267200" y="1796898"/>
            <a:ext cx="363012" cy="444803"/>
          </a:xfrm>
          <a:prstGeom prst="downArrow">
            <a:avLst>
              <a:gd name="adj1" fmla="val 50000"/>
              <a:gd name="adj2" fmla="val 43750"/>
            </a:avLst>
          </a:prstGeom>
          <a:solidFill>
            <a:schemeClr val="tx1"/>
          </a:solidFill>
          <a:ln w="3175">
            <a:noFill/>
            <a:miter lim="800000"/>
            <a:headEnd/>
            <a:tailEnd/>
          </a:ln>
          <a:effectLst>
            <a:outerShdw dist="17961" dir="2700000" algn="ctr" rotWithShape="0">
              <a:srgbClr val="1C1C1C">
                <a:alpha val="50000"/>
              </a:srgbClr>
            </a:outerShdw>
          </a:effectLst>
        </p:spPr>
        <p:txBody>
          <a:bodyPr wrap="none" lIns="90488" tIns="44450" rIns="90488" bIns="44450" anchor="ctr">
            <a:spAutoFit/>
          </a:bodyPr>
          <a:lstStyle/>
          <a:p>
            <a:endParaRPr lang="en-US">
              <a:solidFill>
                <a:srgbClr val="000000"/>
              </a:solidFill>
              <a:latin typeface="Arial"/>
              <a:cs typeface="Arial"/>
            </a:endParaRPr>
          </a:p>
        </p:txBody>
      </p:sp>
      <p:sp>
        <p:nvSpPr>
          <p:cNvPr id="33" name="AutoShape 37"/>
          <p:cNvSpPr>
            <a:spLocks noChangeArrowheads="1"/>
          </p:cNvSpPr>
          <p:nvPr/>
        </p:nvSpPr>
        <p:spPr bwMode="auto">
          <a:xfrm>
            <a:off x="4191000" y="5345519"/>
            <a:ext cx="363012" cy="434161"/>
          </a:xfrm>
          <a:prstGeom prst="upArrow">
            <a:avLst>
              <a:gd name="adj1" fmla="val 50000"/>
              <a:gd name="adj2" fmla="val 37500"/>
            </a:avLst>
          </a:prstGeom>
          <a:solidFill>
            <a:schemeClr val="tx1"/>
          </a:solidFill>
          <a:ln w="3175">
            <a:noFill/>
            <a:miter lim="800000"/>
            <a:headEnd/>
            <a:tailEnd/>
          </a:ln>
          <a:effectLst>
            <a:outerShdw dist="17961" dir="2700000" algn="ctr" rotWithShape="0">
              <a:srgbClr val="1C1C1C">
                <a:alpha val="50000"/>
              </a:srgbClr>
            </a:outerShdw>
          </a:effectLst>
        </p:spPr>
        <p:txBody>
          <a:bodyPr wrap="none" lIns="90488" tIns="44450" rIns="90488" bIns="44450" anchor="ctr">
            <a:spAutoFit/>
          </a:bodyPr>
          <a:lstStyle/>
          <a:p>
            <a:endParaRPr lang="en-US">
              <a:solidFill>
                <a:srgbClr val="000000"/>
              </a:solidFill>
              <a:latin typeface="Arial"/>
              <a:cs typeface="Arial"/>
            </a:endParaRPr>
          </a:p>
        </p:txBody>
      </p:sp>
      <p:sp>
        <p:nvSpPr>
          <p:cNvPr id="36" name="Rectangle 35"/>
          <p:cNvSpPr/>
          <p:nvPr/>
        </p:nvSpPr>
        <p:spPr>
          <a:xfrm>
            <a:off x="179513" y="260648"/>
            <a:ext cx="6393816" cy="1077218"/>
          </a:xfrm>
          <a:prstGeom prst="rect">
            <a:avLst/>
          </a:prstGeom>
        </p:spPr>
        <p:txBody>
          <a:bodyPr wrap="square">
            <a:spAutoFit/>
          </a:bodyPr>
          <a:lstStyle/>
          <a:p>
            <a:r>
              <a:rPr lang="en-US" sz="3200" dirty="0">
                <a:solidFill>
                  <a:schemeClr val="tx2"/>
                </a:solidFill>
              </a:rPr>
              <a:t>Porter’s Five Forces of Industry Competition</a:t>
            </a:r>
          </a:p>
        </p:txBody>
      </p:sp>
    </p:spTree>
    <p:extLst>
      <p:ext uri="{BB962C8B-B14F-4D97-AF65-F5344CB8AC3E}">
        <p14:creationId xmlns:p14="http://schemas.microsoft.com/office/powerpoint/2010/main" val="375009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3*#ppt_w"/>
                                          </p:val>
                                        </p:tav>
                                        <p:tav tm="100000">
                                          <p:val>
                                            <p:strVal val="#ppt_w"/>
                                          </p:val>
                                        </p:tav>
                                      </p:tavLst>
                                    </p:anim>
                                    <p:anim calcmode="lin" valueType="num">
                                      <p:cBhvr>
                                        <p:cTn id="8" dur="500" fill="hold"/>
                                        <p:tgtEl>
                                          <p:spTgt spid="1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8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4/3*#ppt_w"/>
                                          </p:val>
                                        </p:tav>
                                        <p:tav tm="100000">
                                          <p:val>
                                            <p:strVal val="#ppt_w"/>
                                          </p:val>
                                        </p:tav>
                                      </p:tavLst>
                                    </p:anim>
                                    <p:anim calcmode="lin" valueType="num">
                                      <p:cBhvr>
                                        <p:cTn id="13" dur="500" fill="hold"/>
                                        <p:tgtEl>
                                          <p:spTgt spid="3"/>
                                        </p:tgtEl>
                                        <p:attrNameLst>
                                          <p:attrName>ppt_h</p:attrName>
                                        </p:attrNameLst>
                                      </p:cBhvr>
                                      <p:tavLst>
                                        <p:tav tm="0">
                                          <p:val>
                                            <p:strVal val="4/3*#ppt_h"/>
                                          </p:val>
                                        </p:tav>
                                        <p:tav tm="100000">
                                          <p:val>
                                            <p:strVal val="#ppt_h"/>
                                          </p:val>
                                        </p:tav>
                                      </p:tavLst>
                                    </p:anim>
                                  </p:childTnLst>
                                </p:cTn>
                              </p:par>
                            </p:childTnLst>
                          </p:cTn>
                        </p:par>
                        <p:par>
                          <p:cTn id="14" fill="hold">
                            <p:stCondLst>
                              <p:cond delay="1000"/>
                            </p:stCondLst>
                            <p:childTnLst>
                              <p:par>
                                <p:cTn id="15" presetID="23" presetClass="entr" presetSubtype="28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4/3*#ppt_w"/>
                                          </p:val>
                                        </p:tav>
                                        <p:tav tm="100000">
                                          <p:val>
                                            <p:strVal val="#ppt_w"/>
                                          </p:val>
                                        </p:tav>
                                      </p:tavLst>
                                    </p:anim>
                                    <p:anim calcmode="lin" valueType="num">
                                      <p:cBhvr>
                                        <p:cTn id="18" dur="500" fill="hold"/>
                                        <p:tgtEl>
                                          <p:spTgt spid="9"/>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288"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strVal val="4/3*#ppt_w"/>
                                          </p:val>
                                        </p:tav>
                                        <p:tav tm="100000">
                                          <p:val>
                                            <p:strVal val="#ppt_w"/>
                                          </p:val>
                                        </p:tav>
                                      </p:tavLst>
                                    </p:anim>
                                    <p:anim calcmode="lin" valueType="num">
                                      <p:cBhvr>
                                        <p:cTn id="23" dur="500" fill="hold"/>
                                        <p:tgtEl>
                                          <p:spTgt spid="26"/>
                                        </p:tgtEl>
                                        <p:attrNameLst>
                                          <p:attrName>ppt_h</p:attrName>
                                        </p:attrNameLst>
                                      </p:cBhvr>
                                      <p:tavLst>
                                        <p:tav tm="0">
                                          <p:val>
                                            <p:strVal val="4/3*#ppt_h"/>
                                          </p:val>
                                        </p:tav>
                                        <p:tav tm="100000">
                                          <p:val>
                                            <p:strVal val="#ppt_h"/>
                                          </p:val>
                                        </p:tav>
                                      </p:tavLst>
                                    </p:anim>
                                  </p:childTnLst>
                                </p:cTn>
                              </p:par>
                            </p:childTnLst>
                          </p:cTn>
                        </p:par>
                        <p:par>
                          <p:cTn id="24" fill="hold">
                            <p:stCondLst>
                              <p:cond delay="2000"/>
                            </p:stCondLst>
                            <p:childTnLst>
                              <p:par>
                                <p:cTn id="25" presetID="23" presetClass="entr" presetSubtype="28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strVal val="4/3*#ppt_w"/>
                                          </p:val>
                                        </p:tav>
                                        <p:tav tm="100000">
                                          <p:val>
                                            <p:strVal val="#ppt_w"/>
                                          </p:val>
                                        </p:tav>
                                      </p:tavLst>
                                    </p:anim>
                                    <p:anim calcmode="lin" valueType="num">
                                      <p:cBhvr>
                                        <p:cTn id="28" dur="50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0854" y="63202"/>
            <a:ext cx="4797365" cy="790814"/>
          </a:xfrm>
        </p:spPr>
        <p:style>
          <a:lnRef idx="2">
            <a:schemeClr val="accent1"/>
          </a:lnRef>
          <a:fillRef idx="1">
            <a:schemeClr val="lt1"/>
          </a:fillRef>
          <a:effectRef idx="0">
            <a:schemeClr val="accent1"/>
          </a:effectRef>
          <a:fontRef idx="minor">
            <a:schemeClr val="dk1"/>
          </a:fontRef>
        </p:style>
        <p:txBody>
          <a:bodyPr/>
          <a:lstStyle/>
          <a:p>
            <a:r>
              <a:rPr lang="en-US" sz="3600" dirty="0"/>
              <a:t>Welcome: Week </a:t>
            </a:r>
            <a:r>
              <a:rPr lang="en-US" sz="3600" dirty="0" smtClean="0"/>
              <a:t>2</a:t>
            </a:r>
            <a:endParaRPr lang="en-US" dirty="0"/>
          </a:p>
        </p:txBody>
      </p:sp>
      <p:sp>
        <p:nvSpPr>
          <p:cNvPr id="3" name="Content Placeholder 2"/>
          <p:cNvSpPr>
            <a:spLocks noGrp="1"/>
          </p:cNvSpPr>
          <p:nvPr>
            <p:ph sz="quarter" idx="12"/>
          </p:nvPr>
        </p:nvSpPr>
        <p:spPr/>
        <p:style>
          <a:lnRef idx="2">
            <a:schemeClr val="dk1"/>
          </a:lnRef>
          <a:fillRef idx="1">
            <a:schemeClr val="lt1"/>
          </a:fillRef>
          <a:effectRef idx="0">
            <a:schemeClr val="dk1"/>
          </a:effectRef>
          <a:fontRef idx="minor">
            <a:schemeClr val="dk1"/>
          </a:fontRef>
        </p:style>
        <p:txBody>
          <a:bodyPr>
            <a:normAutofit/>
          </a:bodyPr>
          <a:lstStyle/>
          <a:p>
            <a:r>
              <a:rPr lang="en-US" sz="2000" dirty="0"/>
              <a:t>Re-cap</a:t>
            </a:r>
          </a:p>
          <a:p>
            <a:endParaRPr lang="en-US" sz="2000" dirty="0"/>
          </a:p>
          <a:p>
            <a:r>
              <a:rPr lang="en-US" sz="2000" dirty="0"/>
              <a:t>Environmental Analysis</a:t>
            </a:r>
          </a:p>
          <a:p>
            <a:pPr lvl="1"/>
            <a:r>
              <a:rPr lang="en-US" sz="1700" dirty="0"/>
              <a:t>Group Exercise</a:t>
            </a:r>
          </a:p>
          <a:p>
            <a:endParaRPr lang="en-US" sz="2000" dirty="0"/>
          </a:p>
          <a:p>
            <a:r>
              <a:rPr lang="en-US" sz="2000" dirty="0"/>
              <a:t>Porter’s Five Forces Analysis</a:t>
            </a:r>
          </a:p>
          <a:p>
            <a:endParaRPr lang="en-US" sz="2000" dirty="0"/>
          </a:p>
          <a:p>
            <a:pPr lvl="0"/>
            <a:r>
              <a:rPr lang="en-AU" sz="2000" dirty="0"/>
              <a:t>Group Case Analysis: Days Inn: Franchising hospitality assets in China</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51937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6905625" cy="618285"/>
          </a:xfrm>
        </p:spPr>
        <p:style>
          <a:lnRef idx="2">
            <a:schemeClr val="dk1"/>
          </a:lnRef>
          <a:fillRef idx="1">
            <a:schemeClr val="lt1"/>
          </a:fillRef>
          <a:effectRef idx="0">
            <a:schemeClr val="dk1"/>
          </a:effectRef>
          <a:fontRef idx="minor">
            <a:schemeClr val="dk1"/>
          </a:fontRef>
        </p:style>
        <p:txBody>
          <a:bodyPr/>
          <a:lstStyle/>
          <a:p>
            <a:r>
              <a:rPr lang="en-US" dirty="0">
                <a:latin typeface="Arial"/>
                <a:cs typeface="Arial"/>
              </a:rPr>
              <a:t>Economic Power of Customers</a:t>
            </a:r>
          </a:p>
        </p:txBody>
      </p:sp>
      <p:sp>
        <p:nvSpPr>
          <p:cNvPr id="3" name="Content Placeholder 2"/>
          <p:cNvSpPr>
            <a:spLocks noGrp="1"/>
          </p:cNvSpPr>
          <p:nvPr>
            <p:ph sz="quarter" idx="12"/>
          </p:nvPr>
        </p:nvSpPr>
        <p:spPr>
          <a:xfrm>
            <a:off x="628651" y="1930400"/>
            <a:ext cx="4735438" cy="4522158"/>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1800" dirty="0">
                <a:solidFill>
                  <a:srgbClr val="000000"/>
                </a:solidFill>
                <a:latin typeface="Arial"/>
                <a:cs typeface="Arial"/>
              </a:rPr>
              <a:t>Customers are more powerful if:</a:t>
            </a:r>
          </a:p>
          <a:p>
            <a:pPr lvl="1">
              <a:buFont typeface="Arial"/>
              <a:buChar char="•"/>
            </a:pPr>
            <a:r>
              <a:rPr lang="en-US" dirty="0">
                <a:solidFill>
                  <a:srgbClr val="000000"/>
                </a:solidFill>
                <a:latin typeface="Arial"/>
                <a:cs typeface="Arial"/>
              </a:rPr>
              <a:t>They are few in number</a:t>
            </a:r>
          </a:p>
          <a:p>
            <a:pPr lvl="1">
              <a:buFont typeface="Arial"/>
              <a:buChar char="•"/>
            </a:pPr>
            <a:r>
              <a:rPr lang="en-US" dirty="0">
                <a:solidFill>
                  <a:srgbClr val="000000"/>
                </a:solidFill>
                <a:latin typeface="Arial"/>
                <a:cs typeface="Arial"/>
              </a:rPr>
              <a:t>They make high-volume purchases</a:t>
            </a:r>
          </a:p>
          <a:p>
            <a:pPr lvl="1">
              <a:buFont typeface="Arial"/>
              <a:buChar char="•"/>
            </a:pPr>
            <a:r>
              <a:rPr lang="en-US" dirty="0">
                <a:solidFill>
                  <a:srgbClr val="000000"/>
                </a:solidFill>
                <a:latin typeface="Arial"/>
                <a:cs typeface="Arial"/>
              </a:rPr>
              <a:t>They are buying undifferentiated products</a:t>
            </a:r>
          </a:p>
          <a:p>
            <a:pPr lvl="1">
              <a:buFont typeface="Arial"/>
              <a:buChar char="•"/>
            </a:pPr>
            <a:r>
              <a:rPr lang="en-US" dirty="0">
                <a:solidFill>
                  <a:srgbClr val="000000"/>
                </a:solidFill>
                <a:latin typeface="Arial"/>
                <a:cs typeface="Arial"/>
              </a:rPr>
              <a:t>They are highly motivated to get good deals (i.e., earn low profits or buy a lot from the industry)</a:t>
            </a:r>
          </a:p>
          <a:p>
            <a:pPr lvl="1">
              <a:buFont typeface="Arial"/>
              <a:buChar char="•"/>
            </a:pPr>
            <a:r>
              <a:rPr lang="en-US" dirty="0">
                <a:solidFill>
                  <a:srgbClr val="000000"/>
                </a:solidFill>
                <a:latin typeface="Arial"/>
                <a:cs typeface="Arial"/>
              </a:rPr>
              <a:t>They can easily vertically integrate backward and become their own suppliers</a:t>
            </a:r>
          </a:p>
          <a:p>
            <a:pPr lvl="1">
              <a:buFont typeface="Arial"/>
              <a:buChar char="•"/>
            </a:pPr>
            <a:r>
              <a:rPr lang="en-US" dirty="0">
                <a:solidFill>
                  <a:srgbClr val="000000"/>
                </a:solidFill>
                <a:latin typeface="Arial"/>
                <a:cs typeface="Arial"/>
              </a:rPr>
              <a:t>They are not very concerned about quality</a:t>
            </a:r>
          </a:p>
          <a:p>
            <a:pPr lvl="1">
              <a:buFont typeface="Arial"/>
              <a:buChar char="•"/>
            </a:pPr>
            <a:r>
              <a:rPr lang="en-US" dirty="0">
                <a:solidFill>
                  <a:srgbClr val="000000"/>
                </a:solidFill>
                <a:latin typeface="Arial"/>
                <a:cs typeface="Arial"/>
              </a:rPr>
              <a:t>They have an information advantage over the suppliers</a:t>
            </a:r>
          </a:p>
          <a:p>
            <a:pPr lvl="1">
              <a:buFont typeface="Arial"/>
              <a:buChar char="•"/>
            </a:pPr>
            <a:r>
              <a:rPr lang="en-US" dirty="0">
                <a:solidFill>
                  <a:srgbClr val="000000"/>
                </a:solidFill>
                <a:latin typeface="Arial"/>
                <a:cs typeface="Arial"/>
              </a:rPr>
              <a:t>They are well </a:t>
            </a:r>
            <a:r>
              <a:rPr lang="en-AU" dirty="0">
                <a:solidFill>
                  <a:srgbClr val="000000"/>
                </a:solidFill>
                <a:latin typeface="Arial"/>
                <a:cs typeface="Arial"/>
              </a:rPr>
              <a:t>organised</a:t>
            </a:r>
          </a:p>
          <a:p>
            <a:pPr lvl="1"/>
            <a:endParaRPr lang="en-US" sz="2000" dirty="0"/>
          </a:p>
        </p:txBody>
      </p:sp>
      <p:pic>
        <p:nvPicPr>
          <p:cNvPr id="6" name="Picture 5"/>
          <p:cNvPicPr>
            <a:picLocks noChangeAspect="1"/>
          </p:cNvPicPr>
          <p:nvPr/>
        </p:nvPicPr>
        <p:blipFill>
          <a:blip r:embed="rId2"/>
          <a:stretch>
            <a:fillRect/>
          </a:stretch>
        </p:blipFill>
        <p:spPr>
          <a:xfrm>
            <a:off x="5364088" y="2132856"/>
            <a:ext cx="3300406" cy="1854409"/>
          </a:xfrm>
          <a:prstGeom prst="rect">
            <a:avLst/>
          </a:prstGeom>
        </p:spPr>
      </p:pic>
      <p:sp>
        <p:nvSpPr>
          <p:cNvPr id="7" name="TextBox 6"/>
          <p:cNvSpPr txBox="1"/>
          <p:nvPr/>
        </p:nvSpPr>
        <p:spPr>
          <a:xfrm>
            <a:off x="5652120" y="4365104"/>
            <a:ext cx="2664296" cy="646331"/>
          </a:xfrm>
          <a:prstGeom prst="rect">
            <a:avLst/>
          </a:prstGeom>
          <a:noFill/>
        </p:spPr>
        <p:txBody>
          <a:bodyPr wrap="square" rtlCol="0">
            <a:spAutoFit/>
          </a:bodyPr>
          <a:lstStyle/>
          <a:p>
            <a:pPr algn="ctr"/>
            <a:r>
              <a:rPr lang="en-AU" dirty="0"/>
              <a:t>Who are Boeing’s customers in Australia?</a:t>
            </a:r>
          </a:p>
        </p:txBody>
      </p:sp>
    </p:spTree>
    <p:extLst>
      <p:ext uri="{BB962C8B-B14F-4D97-AF65-F5344CB8AC3E}">
        <p14:creationId xmlns:p14="http://schemas.microsoft.com/office/powerpoint/2010/main" val="3502326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6905625" cy="532021"/>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en-US" dirty="0">
                <a:latin typeface="Arial"/>
                <a:cs typeface="Arial"/>
              </a:rPr>
              <a:t>Economic Power of Suppliers</a:t>
            </a:r>
          </a:p>
        </p:txBody>
      </p:sp>
      <p:sp>
        <p:nvSpPr>
          <p:cNvPr id="3" name="Content Placeholder 2"/>
          <p:cNvSpPr>
            <a:spLocks noGrp="1"/>
          </p:cNvSpPr>
          <p:nvPr>
            <p:ph sz="quarter" idx="12"/>
          </p:nvPr>
        </p:nvSpPr>
        <p:spPr>
          <a:xfrm>
            <a:off x="421616" y="1283419"/>
            <a:ext cx="4495441" cy="4591170"/>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1800" dirty="0">
                <a:solidFill>
                  <a:srgbClr val="000000"/>
                </a:solidFill>
                <a:latin typeface="Arial"/>
                <a:cs typeface="Arial"/>
              </a:rPr>
              <a:t>Suppliers are more powerful if:</a:t>
            </a:r>
          </a:p>
          <a:p>
            <a:pPr lvl="1">
              <a:buFont typeface="Arial"/>
              <a:buChar char="•"/>
            </a:pPr>
            <a:r>
              <a:rPr lang="en-US" dirty="0">
                <a:solidFill>
                  <a:srgbClr val="000000"/>
                </a:solidFill>
                <a:latin typeface="Arial"/>
                <a:cs typeface="Arial"/>
              </a:rPr>
              <a:t>They are few in number</a:t>
            </a:r>
          </a:p>
          <a:p>
            <a:pPr lvl="1">
              <a:buFont typeface="Arial"/>
              <a:buChar char="•"/>
            </a:pPr>
            <a:r>
              <a:rPr lang="en-US" dirty="0">
                <a:solidFill>
                  <a:srgbClr val="000000"/>
                </a:solidFill>
                <a:latin typeface="Arial"/>
                <a:cs typeface="Arial"/>
              </a:rPr>
              <a:t>They sell products/services that are not easily substituted</a:t>
            </a:r>
          </a:p>
          <a:p>
            <a:pPr lvl="1">
              <a:buFont typeface="Arial"/>
              <a:buChar char="•"/>
            </a:pPr>
            <a:r>
              <a:rPr lang="en-US" dirty="0">
                <a:solidFill>
                  <a:srgbClr val="000000"/>
                </a:solidFill>
                <a:latin typeface="Arial"/>
                <a:cs typeface="Arial"/>
              </a:rPr>
              <a:t>They do not sell a large percentage of their products/services to the buying industry</a:t>
            </a:r>
          </a:p>
          <a:p>
            <a:pPr lvl="1">
              <a:buFont typeface="Arial"/>
              <a:buChar char="•"/>
            </a:pPr>
            <a:r>
              <a:rPr lang="en-US" dirty="0">
                <a:solidFill>
                  <a:srgbClr val="000000"/>
                </a:solidFill>
                <a:latin typeface="Arial"/>
                <a:cs typeface="Arial"/>
              </a:rPr>
              <a:t>They have a dependent customer</a:t>
            </a:r>
          </a:p>
          <a:p>
            <a:pPr lvl="1">
              <a:buFont typeface="Arial"/>
              <a:buChar char="•"/>
            </a:pPr>
            <a:r>
              <a:rPr lang="en-US" dirty="0">
                <a:solidFill>
                  <a:srgbClr val="000000"/>
                </a:solidFill>
                <a:latin typeface="Arial"/>
                <a:cs typeface="Arial"/>
              </a:rPr>
              <a:t>They sell products/services that are differentiated</a:t>
            </a:r>
          </a:p>
          <a:p>
            <a:pPr lvl="1">
              <a:buFont typeface="Arial"/>
              <a:buChar char="•"/>
            </a:pPr>
            <a:r>
              <a:rPr lang="en-US" dirty="0">
                <a:solidFill>
                  <a:srgbClr val="000000"/>
                </a:solidFill>
                <a:latin typeface="Arial"/>
                <a:cs typeface="Arial"/>
              </a:rPr>
              <a:t>They can easily vertically integrate forward and become their own customers</a:t>
            </a:r>
          </a:p>
          <a:p>
            <a:pPr lvl="1">
              <a:buFont typeface="Arial"/>
              <a:buChar char="•"/>
            </a:pPr>
            <a:r>
              <a:rPr lang="en-US" dirty="0">
                <a:solidFill>
                  <a:srgbClr val="000000"/>
                </a:solidFill>
                <a:latin typeface="Arial"/>
                <a:cs typeface="Arial"/>
              </a:rPr>
              <a:t>They have an information advantage relative to their buyers</a:t>
            </a:r>
          </a:p>
          <a:p>
            <a:pPr lvl="1">
              <a:buFont typeface="Arial"/>
              <a:buChar char="•"/>
            </a:pPr>
            <a:r>
              <a:rPr lang="en-US" dirty="0">
                <a:solidFill>
                  <a:srgbClr val="000000"/>
                </a:solidFill>
                <a:latin typeface="Arial"/>
                <a:cs typeface="Arial"/>
              </a:rPr>
              <a:t>They are well </a:t>
            </a:r>
            <a:r>
              <a:rPr lang="en-AU" dirty="0">
                <a:solidFill>
                  <a:srgbClr val="000000"/>
                </a:solidFill>
                <a:latin typeface="Arial"/>
                <a:cs typeface="Arial"/>
              </a:rPr>
              <a:t>organised</a:t>
            </a:r>
          </a:p>
          <a:p>
            <a:endParaRPr lang="en-US" sz="2400" dirty="0"/>
          </a:p>
        </p:txBody>
      </p:sp>
      <p:pic>
        <p:nvPicPr>
          <p:cNvPr id="2" name="Picture 1"/>
          <p:cNvPicPr>
            <a:picLocks noChangeAspect="1"/>
          </p:cNvPicPr>
          <p:nvPr/>
        </p:nvPicPr>
        <p:blipFill>
          <a:blip r:embed="rId2"/>
          <a:stretch>
            <a:fillRect/>
          </a:stretch>
        </p:blipFill>
        <p:spPr>
          <a:xfrm>
            <a:off x="5220072" y="2420888"/>
            <a:ext cx="3619500" cy="1905000"/>
          </a:xfrm>
          <a:prstGeom prst="rect">
            <a:avLst/>
          </a:prstGeom>
        </p:spPr>
      </p:pic>
      <p:sp>
        <p:nvSpPr>
          <p:cNvPr id="5" name="TextBox 4"/>
          <p:cNvSpPr txBox="1"/>
          <p:nvPr/>
        </p:nvSpPr>
        <p:spPr>
          <a:xfrm>
            <a:off x="5265626" y="4581128"/>
            <a:ext cx="374897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dirty="0"/>
              <a:t>Who are Qantas’ aircraft suppliers?</a:t>
            </a:r>
          </a:p>
        </p:txBody>
      </p:sp>
    </p:spTree>
    <p:extLst>
      <p:ext uri="{BB962C8B-B14F-4D97-AF65-F5344CB8AC3E}">
        <p14:creationId xmlns:p14="http://schemas.microsoft.com/office/powerpoint/2010/main" val="1177400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628651" y="0"/>
            <a:ext cx="4909508" cy="609659"/>
          </a:xfrm>
        </p:spPr>
        <p:style>
          <a:lnRef idx="2">
            <a:schemeClr val="accent3"/>
          </a:lnRef>
          <a:fillRef idx="1">
            <a:schemeClr val="lt1"/>
          </a:fillRef>
          <a:effectRef idx="0">
            <a:schemeClr val="accent3"/>
          </a:effectRef>
          <a:fontRef idx="minor">
            <a:schemeClr val="dk1"/>
          </a:fontRef>
        </p:style>
        <p:txBody>
          <a:bodyPr>
            <a:noAutofit/>
          </a:bodyPr>
          <a:lstStyle/>
          <a:p>
            <a:r>
              <a:rPr lang="en-US" dirty="0">
                <a:latin typeface="Arial"/>
                <a:cs typeface="Arial"/>
              </a:rPr>
              <a:t>Entry Barriers</a:t>
            </a:r>
          </a:p>
        </p:txBody>
      </p:sp>
      <p:sp>
        <p:nvSpPr>
          <p:cNvPr id="2" name="Content Placeholder 1"/>
          <p:cNvSpPr>
            <a:spLocks noGrp="1"/>
          </p:cNvSpPr>
          <p:nvPr>
            <p:ph sz="quarter" idx="12"/>
          </p:nvPr>
        </p:nvSpPr>
        <p:spPr/>
        <p:style>
          <a:lnRef idx="2">
            <a:schemeClr val="dk1"/>
          </a:lnRef>
          <a:fillRef idx="1">
            <a:schemeClr val="lt1"/>
          </a:fillRef>
          <a:effectRef idx="0">
            <a:schemeClr val="dk1"/>
          </a:effectRef>
          <a:fontRef idx="minor">
            <a:schemeClr val="dk1"/>
          </a:fontRef>
        </p:style>
        <p:txBody>
          <a:bodyPr>
            <a:noAutofit/>
          </a:bodyPr>
          <a:lstStyle/>
          <a:p>
            <a:pPr marL="457200" lvl="1" indent="0">
              <a:buNone/>
            </a:pPr>
            <a:r>
              <a:rPr lang="en-US" dirty="0">
                <a:latin typeface="Arial"/>
                <a:cs typeface="Arial"/>
              </a:rPr>
              <a:t>Some common entry barriers include:</a:t>
            </a:r>
          </a:p>
          <a:p>
            <a:pPr lvl="1">
              <a:buFont typeface="Arial"/>
              <a:buChar char="•"/>
            </a:pPr>
            <a:endParaRPr lang="en-US" dirty="0">
              <a:latin typeface="Arial"/>
              <a:cs typeface="Arial"/>
            </a:endParaRPr>
          </a:p>
          <a:p>
            <a:pPr lvl="1">
              <a:buFont typeface="Arial"/>
              <a:buChar char="•"/>
            </a:pPr>
            <a:r>
              <a:rPr lang="en-US" dirty="0">
                <a:latin typeface="Arial"/>
                <a:cs typeface="Arial"/>
              </a:rPr>
              <a:t>Economies of scale</a:t>
            </a:r>
          </a:p>
          <a:p>
            <a:pPr lvl="1">
              <a:buFont typeface="Arial"/>
              <a:buChar char="•"/>
            </a:pPr>
            <a:endParaRPr lang="en-US" dirty="0">
              <a:latin typeface="Arial"/>
              <a:cs typeface="Arial"/>
            </a:endParaRPr>
          </a:p>
          <a:p>
            <a:pPr lvl="1">
              <a:buFont typeface="Arial"/>
              <a:buChar char="•"/>
            </a:pPr>
            <a:r>
              <a:rPr lang="en-US" dirty="0">
                <a:latin typeface="Arial"/>
                <a:cs typeface="Arial"/>
              </a:rPr>
              <a:t>High capital requirements</a:t>
            </a:r>
          </a:p>
          <a:p>
            <a:pPr lvl="1">
              <a:buFont typeface="Arial"/>
              <a:buChar char="•"/>
            </a:pPr>
            <a:endParaRPr lang="en-US" dirty="0">
              <a:latin typeface="Arial"/>
              <a:cs typeface="Arial"/>
            </a:endParaRPr>
          </a:p>
          <a:p>
            <a:pPr lvl="1">
              <a:buFont typeface="Arial"/>
              <a:buChar char="•"/>
            </a:pPr>
            <a:r>
              <a:rPr lang="en-US" dirty="0">
                <a:latin typeface="Arial"/>
                <a:cs typeface="Arial"/>
              </a:rPr>
              <a:t>High levels of product/service differentiation</a:t>
            </a:r>
          </a:p>
          <a:p>
            <a:pPr lvl="1">
              <a:buFont typeface="Arial"/>
              <a:buChar char="•"/>
            </a:pPr>
            <a:endParaRPr lang="en-US" dirty="0">
              <a:latin typeface="Arial"/>
              <a:cs typeface="Arial"/>
            </a:endParaRPr>
          </a:p>
          <a:p>
            <a:pPr lvl="1">
              <a:buFont typeface="Arial"/>
              <a:buChar char="•"/>
            </a:pPr>
            <a:r>
              <a:rPr lang="en-US" dirty="0">
                <a:latin typeface="Arial"/>
                <a:cs typeface="Arial"/>
              </a:rPr>
              <a:t>Limited access to distribution channels</a:t>
            </a:r>
          </a:p>
          <a:p>
            <a:pPr lvl="1">
              <a:buFont typeface="Arial"/>
              <a:buChar char="•"/>
            </a:pPr>
            <a:endParaRPr lang="en-US" dirty="0">
              <a:latin typeface="Arial"/>
              <a:cs typeface="Arial"/>
            </a:endParaRPr>
          </a:p>
          <a:p>
            <a:pPr lvl="1">
              <a:buFont typeface="Arial"/>
              <a:buChar char="•"/>
            </a:pPr>
            <a:r>
              <a:rPr lang="en-US" dirty="0">
                <a:latin typeface="Arial"/>
                <a:cs typeface="Arial"/>
              </a:rPr>
              <a:t>Inimitable resources</a:t>
            </a:r>
          </a:p>
          <a:p>
            <a:pPr lvl="1">
              <a:buFont typeface="Arial"/>
              <a:buChar char="•"/>
            </a:pPr>
            <a:endParaRPr lang="en-US" dirty="0">
              <a:latin typeface="Arial"/>
              <a:cs typeface="Arial"/>
            </a:endParaRPr>
          </a:p>
          <a:p>
            <a:pPr lvl="1">
              <a:buFont typeface="Arial"/>
              <a:buChar char="•"/>
            </a:pPr>
            <a:r>
              <a:rPr lang="en-US" dirty="0">
                <a:latin typeface="Arial"/>
                <a:cs typeface="Arial"/>
              </a:rPr>
              <a:t>Government policies or regulations that discourage new entry</a:t>
            </a:r>
          </a:p>
          <a:p>
            <a:endParaRPr lang="en-US" sz="2800" dirty="0">
              <a:latin typeface="Arial"/>
              <a:cs typeface="Arial"/>
            </a:endParaRPr>
          </a:p>
        </p:txBody>
      </p:sp>
    </p:spTree>
    <p:extLst>
      <p:ext uri="{BB962C8B-B14F-4D97-AF65-F5344CB8AC3E}">
        <p14:creationId xmlns:p14="http://schemas.microsoft.com/office/powerpoint/2010/main" val="3939994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628650" y="365126"/>
            <a:ext cx="6905625" cy="609659"/>
          </a:xfrm>
        </p:spPr>
        <p:style>
          <a:lnRef idx="2">
            <a:schemeClr val="dk1"/>
          </a:lnRef>
          <a:fillRef idx="1">
            <a:schemeClr val="lt1"/>
          </a:fillRef>
          <a:effectRef idx="0">
            <a:schemeClr val="dk1"/>
          </a:effectRef>
          <a:fontRef idx="minor">
            <a:schemeClr val="dk1"/>
          </a:fontRef>
        </p:style>
        <p:txBody>
          <a:bodyPr>
            <a:noAutofit/>
          </a:bodyPr>
          <a:lstStyle/>
          <a:p>
            <a:r>
              <a:rPr lang="en-US" dirty="0">
                <a:latin typeface="Arial"/>
                <a:cs typeface="Arial"/>
              </a:rPr>
              <a:t>Substitute Products</a:t>
            </a:r>
          </a:p>
        </p:txBody>
      </p:sp>
      <p:sp>
        <p:nvSpPr>
          <p:cNvPr id="5" name="Slide Number Placeholder 4"/>
          <p:cNvSpPr>
            <a:spLocks noGrp="1"/>
          </p:cNvSpPr>
          <p:nvPr>
            <p:ph type="sldNum" sz="quarter" idx="11"/>
          </p:nvPr>
        </p:nvSpPr>
        <p:spPr>
          <a:prstGeom prst="rect">
            <a:avLst/>
          </a:prstGeom>
        </p:spPr>
        <p:txBody>
          <a:bodyPr/>
          <a:lstStyle/>
          <a:p>
            <a:fld id="{5FFD4A6B-2941-453A-9FEE-2BE4938C0B79}" type="slidenum">
              <a:rPr lang="en-US" smtClean="0"/>
              <a:pPr/>
              <a:t>23</a:t>
            </a:fld>
            <a:endParaRPr lang="en-US"/>
          </a:p>
        </p:txBody>
      </p:sp>
      <p:sp>
        <p:nvSpPr>
          <p:cNvPr id="2" name="Content Placeholder 1"/>
          <p:cNvSpPr>
            <a:spLocks noGrp="1"/>
          </p:cNvSpPr>
          <p:nvPr>
            <p:ph sz="quarter" idx="12"/>
          </p:nvPr>
        </p:nvSpPr>
        <p:spPr>
          <a:xfrm>
            <a:off x="180076" y="1801004"/>
            <a:ext cx="6905625" cy="3937000"/>
          </a:xfrm>
        </p:spPr>
        <p:txBody>
          <a:bodyPr>
            <a:normAutofit/>
          </a:bodyPr>
          <a:lstStyle/>
          <a:p>
            <a:pPr lvl="1">
              <a:buFont typeface="Arial"/>
              <a:buChar char="•"/>
            </a:pPr>
            <a:r>
              <a:rPr lang="en-US" dirty="0">
                <a:latin typeface="Arial"/>
                <a:cs typeface="Arial"/>
              </a:rPr>
              <a:t>Substitutes are products or services provided by another industry that can be readily </a:t>
            </a:r>
            <a:r>
              <a:rPr lang="en-US" sz="2000" dirty="0">
                <a:solidFill>
                  <a:schemeClr val="accent1"/>
                </a:solidFill>
                <a:latin typeface="Arial"/>
                <a:cs typeface="Arial"/>
              </a:rPr>
              <a:t>substituted</a:t>
            </a:r>
            <a:r>
              <a:rPr lang="en-US" sz="2000" dirty="0">
                <a:latin typeface="Arial"/>
                <a:cs typeface="Arial"/>
              </a:rPr>
              <a:t> </a:t>
            </a:r>
            <a:r>
              <a:rPr lang="en-US" dirty="0">
                <a:latin typeface="Arial"/>
                <a:cs typeface="Arial"/>
              </a:rPr>
              <a:t>for an industry’s own products or services</a:t>
            </a:r>
          </a:p>
          <a:p>
            <a:pPr lvl="1">
              <a:buFont typeface="Arial"/>
              <a:buChar char="•"/>
            </a:pPr>
            <a:endParaRPr lang="en-US" dirty="0">
              <a:latin typeface="Arial"/>
              <a:cs typeface="Arial"/>
            </a:endParaRPr>
          </a:p>
          <a:p>
            <a:pPr lvl="1">
              <a:buFont typeface="Arial"/>
              <a:buChar char="•"/>
            </a:pPr>
            <a:r>
              <a:rPr lang="en-US" dirty="0">
                <a:latin typeface="Arial"/>
                <a:cs typeface="Arial"/>
              </a:rPr>
              <a:t>Substitutes place a </a:t>
            </a:r>
            <a:r>
              <a:rPr lang="en-US" sz="2000" dirty="0">
                <a:solidFill>
                  <a:srgbClr val="4F81BD"/>
                </a:solidFill>
                <a:latin typeface="Arial"/>
                <a:cs typeface="Arial"/>
              </a:rPr>
              <a:t>ceiling</a:t>
            </a:r>
            <a:r>
              <a:rPr lang="en-US" sz="2000" dirty="0">
                <a:latin typeface="Arial"/>
                <a:cs typeface="Arial"/>
              </a:rPr>
              <a:t> </a:t>
            </a:r>
            <a:r>
              <a:rPr lang="en-US" dirty="0">
                <a:latin typeface="Arial"/>
                <a:cs typeface="Arial"/>
              </a:rPr>
              <a:t>on the price</a:t>
            </a:r>
            <a:br>
              <a:rPr lang="en-US" dirty="0">
                <a:latin typeface="Arial"/>
                <a:cs typeface="Arial"/>
              </a:rPr>
            </a:br>
            <a:r>
              <a:rPr lang="en-US" dirty="0">
                <a:latin typeface="Arial"/>
                <a:cs typeface="Arial"/>
              </a:rPr>
              <a:t>that can be charged</a:t>
            </a:r>
          </a:p>
          <a:p>
            <a:pPr lvl="1">
              <a:buFont typeface="Arial"/>
              <a:buChar char="•"/>
            </a:pPr>
            <a:endParaRPr lang="en-US" dirty="0">
              <a:latin typeface="Arial"/>
              <a:cs typeface="Arial"/>
            </a:endParaRPr>
          </a:p>
          <a:p>
            <a:pPr lvl="1">
              <a:buFont typeface="Arial"/>
              <a:buChar char="•"/>
            </a:pPr>
            <a:r>
              <a:rPr lang="en-US" dirty="0">
                <a:latin typeface="Arial"/>
                <a:cs typeface="Arial"/>
              </a:rPr>
              <a:t>They can also set </a:t>
            </a:r>
            <a:r>
              <a:rPr lang="en-US" sz="2000" dirty="0">
                <a:solidFill>
                  <a:srgbClr val="4F81BD"/>
                </a:solidFill>
                <a:latin typeface="Arial"/>
                <a:cs typeface="Arial"/>
              </a:rPr>
              <a:t>new</a:t>
            </a:r>
            <a:r>
              <a:rPr lang="en-US" sz="2000" dirty="0">
                <a:latin typeface="Arial"/>
                <a:cs typeface="Arial"/>
              </a:rPr>
              <a:t> </a:t>
            </a:r>
            <a:r>
              <a:rPr lang="en-US" dirty="0">
                <a:latin typeface="Arial"/>
                <a:cs typeface="Arial"/>
              </a:rPr>
              <a:t>performance standards</a:t>
            </a:r>
          </a:p>
          <a:p>
            <a:endParaRPr lang="en-US" sz="2400" dirty="0"/>
          </a:p>
        </p:txBody>
      </p:sp>
      <p:pic>
        <p:nvPicPr>
          <p:cNvPr id="2050" name="Picture 2" descr="http://pngimg.com/upload/plane_PNG52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769" y="2713333"/>
            <a:ext cx="3750593" cy="17743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26836" y="4143343"/>
            <a:ext cx="2939526" cy="646331"/>
          </a:xfrm>
          <a:prstGeom prst="rect">
            <a:avLst/>
          </a:prstGeom>
          <a:noFill/>
        </p:spPr>
        <p:txBody>
          <a:bodyPr wrap="square" rtlCol="0">
            <a:spAutoFit/>
          </a:bodyPr>
          <a:lstStyle/>
          <a:p>
            <a:r>
              <a:rPr lang="en-AU" dirty="0"/>
              <a:t>What is a substitute for an aeroplane?</a:t>
            </a:r>
          </a:p>
        </p:txBody>
      </p:sp>
    </p:spTree>
    <p:extLst>
      <p:ext uri="{BB962C8B-B14F-4D97-AF65-F5344CB8AC3E}">
        <p14:creationId xmlns:p14="http://schemas.microsoft.com/office/powerpoint/2010/main" val="852977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1" y="365127"/>
            <a:ext cx="4159010" cy="428504"/>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a:latin typeface="Arial"/>
                <a:cs typeface="Arial"/>
              </a:rPr>
              <a:t>Industry Competition</a:t>
            </a:r>
          </a:p>
        </p:txBody>
      </p:sp>
      <p:sp>
        <p:nvSpPr>
          <p:cNvPr id="3" name="Content Placeholder 2"/>
          <p:cNvSpPr>
            <a:spLocks noGrp="1"/>
          </p:cNvSpPr>
          <p:nvPr>
            <p:ph sz="quarter" idx="12"/>
          </p:nvPr>
        </p:nvSpPr>
        <p:spPr>
          <a:xfrm>
            <a:off x="628651" y="1578635"/>
            <a:ext cx="4663430" cy="5011946"/>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1600" dirty="0">
                <a:solidFill>
                  <a:srgbClr val="000000"/>
                </a:solidFill>
                <a:latin typeface="Arial"/>
                <a:cs typeface="Arial"/>
              </a:rPr>
              <a:t>A high level of competition is expected when:</a:t>
            </a:r>
          </a:p>
          <a:p>
            <a:pPr lvl="1">
              <a:buFont typeface="Arial"/>
              <a:buChar char="•"/>
            </a:pPr>
            <a:r>
              <a:rPr lang="en-US" sz="1600" dirty="0">
                <a:solidFill>
                  <a:srgbClr val="000000"/>
                </a:solidFill>
                <a:latin typeface="Arial"/>
                <a:cs typeface="Arial"/>
              </a:rPr>
              <a:t>There are many competitors and none of them is dominant</a:t>
            </a:r>
          </a:p>
          <a:p>
            <a:pPr lvl="1">
              <a:buFont typeface="Arial"/>
              <a:buChar char="•"/>
            </a:pPr>
            <a:r>
              <a:rPr lang="en-US" sz="1600" dirty="0">
                <a:solidFill>
                  <a:srgbClr val="000000"/>
                </a:solidFill>
                <a:latin typeface="Arial"/>
                <a:cs typeface="Arial"/>
              </a:rPr>
              <a:t>Slow industry growth</a:t>
            </a:r>
          </a:p>
          <a:p>
            <a:pPr lvl="1">
              <a:buFont typeface="Arial"/>
              <a:buChar char="•"/>
            </a:pPr>
            <a:r>
              <a:rPr lang="en-US" sz="1600" dirty="0">
                <a:solidFill>
                  <a:srgbClr val="000000"/>
                </a:solidFill>
                <a:latin typeface="Arial"/>
                <a:cs typeface="Arial"/>
              </a:rPr>
              <a:t>Hard to differentiate products</a:t>
            </a:r>
          </a:p>
          <a:p>
            <a:pPr lvl="1">
              <a:buFont typeface="Arial"/>
              <a:buChar char="•"/>
            </a:pPr>
            <a:r>
              <a:rPr lang="en-US" sz="1600" dirty="0">
                <a:solidFill>
                  <a:srgbClr val="000000"/>
                </a:solidFill>
                <a:latin typeface="Arial"/>
                <a:cs typeface="Arial"/>
              </a:rPr>
              <a:t>High fixed costs exist</a:t>
            </a:r>
          </a:p>
          <a:p>
            <a:pPr lvl="1">
              <a:buFont typeface="Arial"/>
              <a:buChar char="•"/>
            </a:pPr>
            <a:r>
              <a:rPr lang="en-US" sz="1600" dirty="0">
                <a:solidFill>
                  <a:srgbClr val="000000"/>
                </a:solidFill>
                <a:latin typeface="Arial"/>
                <a:cs typeface="Arial"/>
              </a:rPr>
              <a:t>High exit barriers exist (what is lost if you leave the industry)</a:t>
            </a:r>
          </a:p>
          <a:p>
            <a:pPr marL="0" indent="0">
              <a:buNone/>
            </a:pPr>
            <a:r>
              <a:rPr lang="en-US" sz="1600" dirty="0">
                <a:solidFill>
                  <a:srgbClr val="000000"/>
                </a:solidFill>
                <a:latin typeface="Arial"/>
                <a:cs typeface="Arial"/>
              </a:rPr>
              <a:t>Terms to describe industry competition:</a:t>
            </a:r>
          </a:p>
          <a:p>
            <a:pPr lvl="1">
              <a:buFont typeface="Arial"/>
              <a:buChar char="•"/>
            </a:pPr>
            <a:r>
              <a:rPr lang="en-US" sz="1600" dirty="0">
                <a:solidFill>
                  <a:srgbClr val="000000"/>
                </a:solidFill>
                <a:latin typeface="Arial"/>
                <a:cs typeface="Arial"/>
              </a:rPr>
              <a:t>A monopoly is a situation in which one firm is the only significant provider of a good or service</a:t>
            </a:r>
          </a:p>
          <a:p>
            <a:pPr lvl="1">
              <a:buFont typeface="Arial"/>
              <a:buChar char="•"/>
            </a:pPr>
            <a:r>
              <a:rPr lang="en-US" sz="1600" dirty="0">
                <a:solidFill>
                  <a:srgbClr val="000000"/>
                </a:solidFill>
                <a:latin typeface="Arial"/>
                <a:cs typeface="Arial"/>
              </a:rPr>
              <a:t>An oligopoly exists when an industry contains a few very large firms (very common in established industries)</a:t>
            </a:r>
          </a:p>
          <a:p>
            <a:pPr lvl="1">
              <a:buFont typeface="Arial"/>
              <a:buChar char="•"/>
            </a:pPr>
            <a:r>
              <a:rPr lang="en-US" sz="1600" dirty="0" err="1">
                <a:solidFill>
                  <a:srgbClr val="000000"/>
                </a:solidFill>
                <a:latin typeface="Arial"/>
                <a:cs typeface="Arial"/>
              </a:rPr>
              <a:t>Hypercompetition</a:t>
            </a:r>
            <a:r>
              <a:rPr lang="en-US" sz="1600" dirty="0">
                <a:solidFill>
                  <a:srgbClr val="000000"/>
                </a:solidFill>
                <a:latin typeface="Arial"/>
                <a:cs typeface="Arial"/>
              </a:rPr>
              <a:t> is a condition of rapidly escalating competition</a:t>
            </a:r>
          </a:p>
          <a:p>
            <a:endParaRPr lang="en-US" dirty="0"/>
          </a:p>
        </p:txBody>
      </p:sp>
      <p:pic>
        <p:nvPicPr>
          <p:cNvPr id="2" name="Picture 1"/>
          <p:cNvPicPr>
            <a:picLocks noChangeAspect="1"/>
          </p:cNvPicPr>
          <p:nvPr/>
        </p:nvPicPr>
        <p:blipFill>
          <a:blip r:embed="rId2"/>
          <a:stretch>
            <a:fillRect/>
          </a:stretch>
        </p:blipFill>
        <p:spPr>
          <a:xfrm>
            <a:off x="5292080" y="2492896"/>
            <a:ext cx="3621338" cy="1908213"/>
          </a:xfrm>
          <a:prstGeom prst="rect">
            <a:avLst/>
          </a:prstGeom>
        </p:spPr>
      </p:pic>
      <p:sp>
        <p:nvSpPr>
          <p:cNvPr id="5" name="TextBox 4"/>
          <p:cNvSpPr txBox="1"/>
          <p:nvPr/>
        </p:nvSpPr>
        <p:spPr>
          <a:xfrm>
            <a:off x="5580112" y="4797151"/>
            <a:ext cx="344311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dirty="0"/>
              <a:t>Who are Qantas’ competitors?</a:t>
            </a:r>
          </a:p>
        </p:txBody>
      </p:sp>
    </p:spTree>
    <p:extLst>
      <p:ext uri="{BB962C8B-B14F-4D97-AF65-F5344CB8AC3E}">
        <p14:creationId xmlns:p14="http://schemas.microsoft.com/office/powerpoint/2010/main" val="18709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86772" y="3159665"/>
            <a:ext cx="3657228" cy="2295823"/>
          </a:xfrm>
          <a:prstGeom prst="rect">
            <a:avLst/>
          </a:prstGeom>
        </p:spPr>
      </p:pic>
      <p:sp>
        <p:nvSpPr>
          <p:cNvPr id="225282" name="Rectangle 2"/>
          <p:cNvSpPr>
            <a:spLocks noGrp="1" noChangeArrowheads="1"/>
          </p:cNvSpPr>
          <p:nvPr>
            <p:ph type="title"/>
          </p:nvPr>
        </p:nvSpPr>
        <p:spPr>
          <a:xfrm>
            <a:off x="0" y="97707"/>
            <a:ext cx="7353120" cy="664411"/>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dirty="0">
                <a:latin typeface="Arial"/>
                <a:cs typeface="Arial"/>
              </a:rPr>
              <a:t>Managing the </a:t>
            </a:r>
            <a:r>
              <a:rPr lang="en-US" dirty="0" smtClean="0">
                <a:latin typeface="Arial"/>
                <a:cs typeface="Arial"/>
              </a:rPr>
              <a:t>Operating Environment</a:t>
            </a:r>
            <a:endParaRPr lang="en-US" dirty="0">
              <a:latin typeface="Arial"/>
              <a:cs typeface="Arial"/>
            </a:endParaRPr>
          </a:p>
        </p:txBody>
      </p:sp>
      <p:sp>
        <p:nvSpPr>
          <p:cNvPr id="5" name="Slide Number Placeholder 4"/>
          <p:cNvSpPr>
            <a:spLocks noGrp="1"/>
          </p:cNvSpPr>
          <p:nvPr>
            <p:ph type="sldNum" sz="quarter" idx="11"/>
          </p:nvPr>
        </p:nvSpPr>
        <p:spPr>
          <a:prstGeom prst="rect">
            <a:avLst/>
          </a:prstGeom>
        </p:spPr>
        <p:txBody>
          <a:bodyPr/>
          <a:lstStyle/>
          <a:p>
            <a:fld id="{5FFD4A6B-2941-453A-9FEE-2BE4938C0B79}" type="slidenum">
              <a:rPr lang="en-US" smtClean="0"/>
              <a:pPr/>
              <a:t>25</a:t>
            </a:fld>
            <a:endParaRPr lang="en-US"/>
          </a:p>
        </p:txBody>
      </p:sp>
      <p:sp>
        <p:nvSpPr>
          <p:cNvPr id="2" name="Content Placeholder 1"/>
          <p:cNvSpPr>
            <a:spLocks noGrp="1"/>
          </p:cNvSpPr>
          <p:nvPr>
            <p:ph sz="quarter" idx="12"/>
          </p:nvPr>
        </p:nvSpPr>
        <p:spPr>
          <a:xfrm>
            <a:off x="581025" y="1482065"/>
            <a:ext cx="6905625" cy="3937000"/>
          </a:xfrm>
        </p:spPr>
        <p:style>
          <a:lnRef idx="2">
            <a:schemeClr val="dk1"/>
          </a:lnRef>
          <a:fillRef idx="1">
            <a:schemeClr val="lt1"/>
          </a:fillRef>
          <a:effectRef idx="0">
            <a:schemeClr val="dk1"/>
          </a:effectRef>
          <a:fontRef idx="minor">
            <a:schemeClr val="dk1"/>
          </a:fontRef>
        </p:style>
        <p:txBody>
          <a:bodyPr>
            <a:normAutofit/>
          </a:bodyPr>
          <a:lstStyle/>
          <a:p>
            <a:r>
              <a:rPr lang="en-US" sz="1600" dirty="0">
                <a:solidFill>
                  <a:srgbClr val="000000"/>
                </a:solidFill>
                <a:latin typeface="Arial"/>
                <a:cs typeface="Arial"/>
              </a:rPr>
              <a:t>Economic Actions</a:t>
            </a:r>
          </a:p>
          <a:p>
            <a:pPr lvl="1"/>
            <a:r>
              <a:rPr lang="en-US" sz="1600" dirty="0">
                <a:solidFill>
                  <a:srgbClr val="000000"/>
                </a:solidFill>
                <a:latin typeface="Arial"/>
                <a:cs typeface="Arial"/>
              </a:rPr>
              <a:t>Erect new </a:t>
            </a:r>
            <a:r>
              <a:rPr lang="en-US" sz="1800" dirty="0">
                <a:solidFill>
                  <a:schemeClr val="accent1"/>
                </a:solidFill>
                <a:latin typeface="Arial"/>
                <a:cs typeface="Arial"/>
              </a:rPr>
              <a:t>entry</a:t>
            </a:r>
            <a:r>
              <a:rPr lang="en-US" sz="1800" dirty="0">
                <a:solidFill>
                  <a:srgbClr val="000000"/>
                </a:solidFill>
                <a:latin typeface="Arial"/>
                <a:cs typeface="Arial"/>
              </a:rPr>
              <a:t> </a:t>
            </a:r>
            <a:r>
              <a:rPr lang="en-US" sz="1600" dirty="0">
                <a:solidFill>
                  <a:srgbClr val="000000"/>
                </a:solidFill>
                <a:latin typeface="Arial"/>
                <a:cs typeface="Arial"/>
              </a:rPr>
              <a:t>barriers</a:t>
            </a:r>
          </a:p>
          <a:p>
            <a:pPr lvl="1"/>
            <a:r>
              <a:rPr lang="en-US" sz="1800" dirty="0">
                <a:solidFill>
                  <a:srgbClr val="4F81BD"/>
                </a:solidFill>
                <a:latin typeface="Arial"/>
                <a:cs typeface="Arial"/>
              </a:rPr>
              <a:t>Competitive</a:t>
            </a:r>
            <a:r>
              <a:rPr lang="en-US" sz="1800" dirty="0">
                <a:solidFill>
                  <a:srgbClr val="000000"/>
                </a:solidFill>
                <a:latin typeface="Arial"/>
                <a:cs typeface="Arial"/>
              </a:rPr>
              <a:t> </a:t>
            </a:r>
            <a:r>
              <a:rPr lang="en-US" sz="1600" dirty="0">
                <a:solidFill>
                  <a:srgbClr val="000000"/>
                </a:solidFill>
                <a:latin typeface="Arial"/>
                <a:cs typeface="Arial"/>
              </a:rPr>
              <a:t>tactics such as advertising, new-product launches, cost-reduction efforts, new distribution methods or quality improvements (to name a few)</a:t>
            </a:r>
          </a:p>
          <a:p>
            <a:pPr lvl="1"/>
            <a:r>
              <a:rPr lang="en-US" sz="1600" dirty="0">
                <a:solidFill>
                  <a:srgbClr val="000000"/>
                </a:solidFill>
                <a:latin typeface="Arial"/>
                <a:cs typeface="Arial"/>
              </a:rPr>
              <a:t>Competitive benchmarking</a:t>
            </a:r>
          </a:p>
          <a:p>
            <a:pPr marL="457200" lvl="1" indent="0">
              <a:buNone/>
            </a:pPr>
            <a:endParaRPr lang="en-US" sz="1600" dirty="0">
              <a:solidFill>
                <a:srgbClr val="000000"/>
              </a:solidFill>
              <a:latin typeface="Arial"/>
              <a:cs typeface="Arial"/>
            </a:endParaRPr>
          </a:p>
          <a:p>
            <a:r>
              <a:rPr lang="en-US" sz="1600" dirty="0">
                <a:solidFill>
                  <a:srgbClr val="000000"/>
                </a:solidFill>
                <a:latin typeface="Arial"/>
                <a:cs typeface="Arial"/>
              </a:rPr>
              <a:t>Political Strategies include all firm activities that have as </a:t>
            </a:r>
            <a:br>
              <a:rPr lang="en-US" sz="1600" dirty="0">
                <a:solidFill>
                  <a:srgbClr val="000000"/>
                </a:solidFill>
                <a:latin typeface="Arial"/>
                <a:cs typeface="Arial"/>
              </a:rPr>
            </a:br>
            <a:r>
              <a:rPr lang="en-US" sz="1600" dirty="0">
                <a:solidFill>
                  <a:srgbClr val="000000"/>
                </a:solidFill>
                <a:latin typeface="Arial"/>
                <a:cs typeface="Arial"/>
              </a:rPr>
              <a:t>one of their objectives the creation of a friendlier political climate</a:t>
            </a:r>
          </a:p>
          <a:p>
            <a:pPr lvl="1"/>
            <a:r>
              <a:rPr lang="en-US" sz="1600" dirty="0">
                <a:solidFill>
                  <a:srgbClr val="000000"/>
                </a:solidFill>
                <a:latin typeface="Arial"/>
                <a:cs typeface="Arial"/>
              </a:rPr>
              <a:t>Direct contact with legislators and government leaders</a:t>
            </a:r>
          </a:p>
          <a:p>
            <a:pPr lvl="1"/>
            <a:r>
              <a:rPr lang="en-US" sz="1600" dirty="0">
                <a:solidFill>
                  <a:srgbClr val="000000"/>
                </a:solidFill>
                <a:latin typeface="Arial"/>
                <a:cs typeface="Arial"/>
              </a:rPr>
              <a:t>Political contributions</a:t>
            </a:r>
          </a:p>
          <a:p>
            <a:pPr lvl="1"/>
            <a:r>
              <a:rPr lang="en-US" sz="1600" dirty="0">
                <a:solidFill>
                  <a:srgbClr val="000000"/>
                </a:solidFill>
                <a:latin typeface="Arial"/>
                <a:cs typeface="Arial"/>
              </a:rPr>
              <a:t>Lobbying</a:t>
            </a:r>
          </a:p>
          <a:p>
            <a:pPr lvl="1"/>
            <a:r>
              <a:rPr lang="en-US" sz="1600" dirty="0">
                <a:solidFill>
                  <a:srgbClr val="000000"/>
                </a:solidFill>
                <a:latin typeface="Arial"/>
                <a:cs typeface="Arial"/>
              </a:rPr>
              <a:t>Creation of collective institutions such as </a:t>
            </a:r>
            <a:br>
              <a:rPr lang="en-US" sz="1600" dirty="0">
                <a:solidFill>
                  <a:srgbClr val="000000"/>
                </a:solidFill>
                <a:latin typeface="Arial"/>
                <a:cs typeface="Arial"/>
              </a:rPr>
            </a:br>
            <a:r>
              <a:rPr lang="en-US" sz="1600" dirty="0">
                <a:solidFill>
                  <a:srgbClr val="000000"/>
                </a:solidFill>
                <a:latin typeface="Arial"/>
                <a:cs typeface="Arial"/>
              </a:rPr>
              <a:t>trade associations</a:t>
            </a:r>
          </a:p>
          <a:p>
            <a:endParaRPr lang="en-US" sz="1400" dirty="0">
              <a:solidFill>
                <a:srgbClr val="000000"/>
              </a:solidFill>
              <a:latin typeface="Arial"/>
              <a:cs typeface="Arial"/>
            </a:endParaRPr>
          </a:p>
        </p:txBody>
      </p:sp>
    </p:spTree>
    <p:extLst>
      <p:ext uri="{BB962C8B-B14F-4D97-AF65-F5344CB8AC3E}">
        <p14:creationId xmlns:p14="http://schemas.microsoft.com/office/powerpoint/2010/main" val="1817025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628650" y="365127"/>
            <a:ext cx="6905625" cy="646408"/>
          </a:xfrm>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en-US" sz="3000" dirty="0">
                <a:latin typeface="Arial"/>
                <a:cs typeface="Arial"/>
              </a:rPr>
              <a:t>Common Forms of </a:t>
            </a:r>
            <a:r>
              <a:rPr lang="en-US" sz="3000" dirty="0" err="1">
                <a:latin typeface="Arial"/>
                <a:cs typeface="Arial"/>
              </a:rPr>
              <a:t>Interfirm</a:t>
            </a:r>
            <a:r>
              <a:rPr lang="en-US" sz="3000" dirty="0">
                <a:latin typeface="Arial"/>
                <a:cs typeface="Arial"/>
              </a:rPr>
              <a:t> Relationships</a:t>
            </a:r>
          </a:p>
        </p:txBody>
      </p:sp>
      <p:sp>
        <p:nvSpPr>
          <p:cNvPr id="5" name="Slide Number Placeholder 4"/>
          <p:cNvSpPr>
            <a:spLocks noGrp="1"/>
          </p:cNvSpPr>
          <p:nvPr>
            <p:ph type="sldNum" sz="quarter" idx="11"/>
          </p:nvPr>
        </p:nvSpPr>
        <p:spPr>
          <a:prstGeom prst="rect">
            <a:avLst/>
          </a:prstGeom>
        </p:spPr>
        <p:txBody>
          <a:bodyPr/>
          <a:lstStyle/>
          <a:p>
            <a:fld id="{5FFD4A6B-2941-453A-9FEE-2BE4938C0B79}" type="slidenum">
              <a:rPr lang="en-US" smtClean="0"/>
              <a:pPr/>
              <a:t>26</a:t>
            </a:fld>
            <a:endParaRPr lang="en-US"/>
          </a:p>
        </p:txBody>
      </p:sp>
      <p:sp>
        <p:nvSpPr>
          <p:cNvPr id="2" name="Content Placeholder 1"/>
          <p:cNvSpPr>
            <a:spLocks noGrp="1"/>
          </p:cNvSpPr>
          <p:nvPr>
            <p:ph sz="quarter" idx="12"/>
          </p:nvPr>
        </p:nvSpPr>
        <p:spPr>
          <a:xfrm>
            <a:off x="487517" y="1486060"/>
            <a:ext cx="4633463" cy="3937000"/>
          </a:xfrm>
        </p:spPr>
        <p:txBody>
          <a:bodyPr/>
          <a:lstStyle/>
          <a:p>
            <a:r>
              <a:rPr lang="en-US" sz="1600" dirty="0">
                <a:latin typeface="Arial"/>
                <a:cs typeface="Arial"/>
              </a:rPr>
              <a:t>Joint Venture</a:t>
            </a:r>
          </a:p>
          <a:p>
            <a:pPr lvl="1"/>
            <a:r>
              <a:rPr lang="en-US" sz="1600" dirty="0">
                <a:latin typeface="Arial"/>
                <a:cs typeface="Arial"/>
              </a:rPr>
              <a:t>An entity that is created when two or more firms pool a portion of their resources to create a separate jointly owned entity </a:t>
            </a:r>
            <a:r>
              <a:rPr lang="en-US" sz="1600" dirty="0" err="1">
                <a:latin typeface="Arial"/>
                <a:cs typeface="Arial"/>
              </a:rPr>
              <a:t>eg</a:t>
            </a:r>
            <a:r>
              <a:rPr lang="en-US" sz="1600" dirty="0">
                <a:latin typeface="Arial"/>
                <a:cs typeface="Arial"/>
              </a:rPr>
              <a:t>. Video streaming site Hulu combines content from News Corp, Disney &amp; Comcast</a:t>
            </a:r>
          </a:p>
          <a:p>
            <a:pPr marL="457200" lvl="1" indent="0">
              <a:buNone/>
            </a:pPr>
            <a:endParaRPr lang="en-US" sz="1600" dirty="0">
              <a:latin typeface="Arial"/>
              <a:cs typeface="Arial"/>
            </a:endParaRPr>
          </a:p>
          <a:p>
            <a:r>
              <a:rPr lang="en-US" sz="1600" dirty="0">
                <a:latin typeface="Arial"/>
                <a:cs typeface="Arial"/>
              </a:rPr>
              <a:t>Network</a:t>
            </a:r>
          </a:p>
          <a:p>
            <a:pPr lvl="1"/>
            <a:r>
              <a:rPr lang="en-US" sz="1600" dirty="0">
                <a:latin typeface="Arial"/>
                <a:cs typeface="Arial"/>
              </a:rPr>
              <a:t>A hub and wheel configuration with a local firm at the hub </a:t>
            </a:r>
            <a:r>
              <a:rPr lang="en-US" sz="1600" dirty="0" err="1">
                <a:latin typeface="Arial"/>
                <a:cs typeface="Arial"/>
              </a:rPr>
              <a:t>organising</a:t>
            </a:r>
            <a:r>
              <a:rPr lang="en-US" sz="1600" dirty="0">
                <a:latin typeface="Arial"/>
                <a:cs typeface="Arial"/>
              </a:rPr>
              <a:t> the interdependencies of a complex array of firms</a:t>
            </a:r>
          </a:p>
          <a:p>
            <a:pPr marL="457200" lvl="1" indent="0">
              <a:buNone/>
            </a:pPr>
            <a:endParaRPr lang="en-US" sz="1600" dirty="0">
              <a:latin typeface="Arial"/>
              <a:cs typeface="Arial"/>
            </a:endParaRPr>
          </a:p>
          <a:p>
            <a:pPr lvl="1"/>
            <a:endParaRPr lang="en-US" sz="1400" dirty="0">
              <a:solidFill>
                <a:srgbClr val="000000"/>
              </a:solidFill>
              <a:latin typeface="Arial"/>
              <a:cs typeface="Arial"/>
            </a:endParaRPr>
          </a:p>
          <a:p>
            <a:endParaRPr lang="en-US" sz="1400" dirty="0">
              <a:solidFill>
                <a:srgbClr val="000000"/>
              </a:solidFill>
              <a:latin typeface="Arial"/>
              <a:cs typeface="Arial"/>
            </a:endParaRPr>
          </a:p>
        </p:txBody>
      </p:sp>
      <p:sp>
        <p:nvSpPr>
          <p:cNvPr id="3" name="AutoShape 2" descr="Image result for oneworld alli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Rectangle 5"/>
          <p:cNvSpPr/>
          <p:nvPr/>
        </p:nvSpPr>
        <p:spPr>
          <a:xfrm>
            <a:off x="5352876" y="1380866"/>
            <a:ext cx="3388543" cy="2308324"/>
          </a:xfrm>
          <a:prstGeom prst="rect">
            <a:avLst/>
          </a:prstGeom>
        </p:spPr>
        <p:txBody>
          <a:bodyPr wrap="square">
            <a:spAutoFit/>
          </a:bodyPr>
          <a:lstStyle/>
          <a:p>
            <a:r>
              <a:rPr lang="en-AU" dirty="0"/>
              <a:t>Consortia</a:t>
            </a:r>
          </a:p>
          <a:p>
            <a:r>
              <a:rPr lang="en-AU" dirty="0"/>
              <a:t>Specialised joint ventures encompassing many different arrangements.  Consortia are often a group of firms oriented towards problem solving and technology development, such as R&amp;D consortia. </a:t>
            </a:r>
            <a:r>
              <a:rPr lang="en-AU" dirty="0" err="1"/>
              <a:t>Eg</a:t>
            </a:r>
            <a:r>
              <a:rPr lang="en-AU" dirty="0"/>
              <a:t>. Travel agents</a:t>
            </a:r>
          </a:p>
        </p:txBody>
      </p:sp>
      <p:pic>
        <p:nvPicPr>
          <p:cNvPr id="8" name="Picture 7"/>
          <p:cNvPicPr>
            <a:picLocks noChangeAspect="1"/>
          </p:cNvPicPr>
          <p:nvPr/>
        </p:nvPicPr>
        <p:blipFill>
          <a:blip r:embed="rId3"/>
          <a:stretch>
            <a:fillRect/>
          </a:stretch>
        </p:blipFill>
        <p:spPr>
          <a:xfrm>
            <a:off x="1424368" y="4767574"/>
            <a:ext cx="3383975" cy="1325722"/>
          </a:xfrm>
          <a:prstGeom prst="rect">
            <a:avLst/>
          </a:prstGeom>
        </p:spPr>
      </p:pic>
      <p:pic>
        <p:nvPicPr>
          <p:cNvPr id="9" name="Picture 8"/>
          <p:cNvPicPr>
            <a:picLocks noChangeAspect="1"/>
          </p:cNvPicPr>
          <p:nvPr/>
        </p:nvPicPr>
        <p:blipFill>
          <a:blip r:embed="rId4"/>
          <a:stretch>
            <a:fillRect/>
          </a:stretch>
        </p:blipFill>
        <p:spPr>
          <a:xfrm>
            <a:off x="5922233" y="5059425"/>
            <a:ext cx="2381250" cy="762000"/>
          </a:xfrm>
          <a:prstGeom prst="rect">
            <a:avLst/>
          </a:prstGeom>
        </p:spPr>
      </p:pic>
      <p:sp>
        <p:nvSpPr>
          <p:cNvPr id="10" name="TextBox 9"/>
          <p:cNvSpPr txBox="1"/>
          <p:nvPr/>
        </p:nvSpPr>
        <p:spPr>
          <a:xfrm>
            <a:off x="5166361" y="4797152"/>
            <a:ext cx="360040" cy="707886"/>
          </a:xfrm>
          <a:prstGeom prst="rect">
            <a:avLst/>
          </a:prstGeom>
          <a:noFill/>
        </p:spPr>
        <p:txBody>
          <a:bodyPr wrap="square" rtlCol="0">
            <a:spAutoFit/>
          </a:bodyPr>
          <a:lstStyle/>
          <a:p>
            <a:r>
              <a:rPr lang="en-AU" sz="4000" dirty="0"/>
              <a:t>+</a:t>
            </a:r>
          </a:p>
        </p:txBody>
      </p:sp>
      <p:cxnSp>
        <p:nvCxnSpPr>
          <p:cNvPr id="12" name="Straight Arrow Connector 11"/>
          <p:cNvCxnSpPr/>
          <p:nvPr/>
        </p:nvCxnSpPr>
        <p:spPr>
          <a:xfrm>
            <a:off x="3116355" y="6111717"/>
            <a:ext cx="932619" cy="4892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067944" y="6093296"/>
            <a:ext cx="2592288" cy="369332"/>
          </a:xfrm>
          <a:prstGeom prst="rect">
            <a:avLst/>
          </a:prstGeom>
          <a:noFill/>
        </p:spPr>
        <p:txBody>
          <a:bodyPr wrap="square" rtlCol="0">
            <a:spAutoFit/>
          </a:bodyPr>
          <a:lstStyle/>
          <a:p>
            <a:r>
              <a:rPr lang="en-AU" dirty="0"/>
              <a:t>“Dining Under The Stars”</a:t>
            </a:r>
          </a:p>
        </p:txBody>
      </p:sp>
      <p:cxnSp>
        <p:nvCxnSpPr>
          <p:cNvPr id="16" name="Straight Arrow Connector 15"/>
          <p:cNvCxnSpPr/>
          <p:nvPr/>
        </p:nvCxnSpPr>
        <p:spPr>
          <a:xfrm flipH="1">
            <a:off x="6117504" y="5874370"/>
            <a:ext cx="608482" cy="5882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7323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prstGeom prst="rect">
            <a:avLst/>
          </a:prstGeom>
        </p:spPr>
        <p:txBody>
          <a:bodyPr/>
          <a:lstStyle/>
          <a:p>
            <a:fld id="{5FFD4A6B-2941-453A-9FEE-2BE4938C0B79}" type="slidenum">
              <a:rPr lang="en-US" smtClean="0"/>
              <a:pPr/>
              <a:t>27</a:t>
            </a:fld>
            <a:endParaRPr lang="en-US"/>
          </a:p>
        </p:txBody>
      </p:sp>
      <p:sp>
        <p:nvSpPr>
          <p:cNvPr id="2" name="Content Placeholder 1"/>
          <p:cNvSpPr>
            <a:spLocks noGrp="1"/>
          </p:cNvSpPr>
          <p:nvPr>
            <p:ph sz="quarter" idx="12"/>
          </p:nvPr>
        </p:nvSpPr>
        <p:spPr>
          <a:xfrm>
            <a:off x="167846" y="1651280"/>
            <a:ext cx="4687653" cy="2863849"/>
          </a:xfrm>
        </p:spPr>
        <p:style>
          <a:lnRef idx="2">
            <a:schemeClr val="accent6"/>
          </a:lnRef>
          <a:fillRef idx="1">
            <a:schemeClr val="lt1"/>
          </a:fillRef>
          <a:effectRef idx="0">
            <a:schemeClr val="accent6"/>
          </a:effectRef>
          <a:fontRef idx="minor">
            <a:schemeClr val="dk1"/>
          </a:fontRef>
        </p:style>
        <p:txBody>
          <a:bodyPr>
            <a:normAutofit lnSpcReduction="10000"/>
          </a:bodyPr>
          <a:lstStyle/>
          <a:p>
            <a:r>
              <a:rPr lang="en-US" sz="1500" dirty="0">
                <a:solidFill>
                  <a:srgbClr val="000000"/>
                </a:solidFill>
              </a:rPr>
              <a:t>Alliance</a:t>
            </a:r>
          </a:p>
          <a:p>
            <a:pPr lvl="1"/>
            <a:r>
              <a:rPr lang="en-US" sz="1500" dirty="0">
                <a:solidFill>
                  <a:srgbClr val="000000"/>
                </a:solidFill>
              </a:rPr>
              <a:t>An arrangement between two or more firms that establishes an exchange relationship but has no joint ownership involved </a:t>
            </a:r>
            <a:r>
              <a:rPr lang="en-US" sz="1500" dirty="0" err="1">
                <a:solidFill>
                  <a:srgbClr val="000000"/>
                </a:solidFill>
              </a:rPr>
              <a:t>eg</a:t>
            </a:r>
            <a:r>
              <a:rPr lang="en-US" sz="1500" dirty="0">
                <a:solidFill>
                  <a:srgbClr val="000000"/>
                </a:solidFill>
              </a:rPr>
              <a:t>. </a:t>
            </a:r>
            <a:r>
              <a:rPr lang="en-US" sz="1500" dirty="0" err="1">
                <a:solidFill>
                  <a:srgbClr val="000000"/>
                </a:solidFill>
              </a:rPr>
              <a:t>oneworld</a:t>
            </a:r>
            <a:r>
              <a:rPr lang="en-US" sz="1500" dirty="0">
                <a:solidFill>
                  <a:srgbClr val="000000"/>
                </a:solidFill>
              </a:rPr>
              <a:t> air alliance </a:t>
            </a:r>
            <a:r>
              <a:rPr lang="en-US" sz="1500" dirty="0" err="1">
                <a:solidFill>
                  <a:srgbClr val="000000"/>
                </a:solidFill>
              </a:rPr>
              <a:t>vs</a:t>
            </a:r>
            <a:r>
              <a:rPr lang="en-US" sz="1500" dirty="0">
                <a:solidFill>
                  <a:srgbClr val="000000"/>
                </a:solidFill>
              </a:rPr>
              <a:t> Star Alliance</a:t>
            </a:r>
          </a:p>
          <a:p>
            <a:pPr marL="457200" lvl="1" indent="0">
              <a:buNone/>
            </a:pPr>
            <a:r>
              <a:rPr lang="en-US" sz="1500" dirty="0">
                <a:solidFill>
                  <a:srgbClr val="000000"/>
                </a:solidFill>
              </a:rPr>
              <a:t>  </a:t>
            </a:r>
          </a:p>
          <a:p>
            <a:r>
              <a:rPr lang="en-US" sz="1500" dirty="0">
                <a:solidFill>
                  <a:srgbClr val="000000"/>
                </a:solidFill>
              </a:rPr>
              <a:t>Trade Association</a:t>
            </a:r>
          </a:p>
          <a:p>
            <a:pPr lvl="1"/>
            <a:r>
              <a:rPr lang="en-US" sz="1500" dirty="0" err="1">
                <a:solidFill>
                  <a:srgbClr val="000000"/>
                </a:solidFill>
              </a:rPr>
              <a:t>Organisations</a:t>
            </a:r>
            <a:r>
              <a:rPr lang="en-US" sz="1500" dirty="0">
                <a:solidFill>
                  <a:srgbClr val="000000"/>
                </a:solidFill>
              </a:rPr>
              <a:t> (typically nonprofit) that are formed by firms in the same industry to collect and disseminate trade information, offer legal and technical advice, furnish industry-related training, and provide a platform for collective lobbying </a:t>
            </a:r>
            <a:r>
              <a:rPr lang="en-US" sz="1500" dirty="0" err="1">
                <a:solidFill>
                  <a:srgbClr val="000000"/>
                </a:solidFill>
              </a:rPr>
              <a:t>eg</a:t>
            </a:r>
            <a:r>
              <a:rPr lang="en-US" sz="1500" dirty="0">
                <a:solidFill>
                  <a:srgbClr val="000000"/>
                </a:solidFill>
              </a:rPr>
              <a:t>. Australian Hotel Association </a:t>
            </a:r>
          </a:p>
          <a:p>
            <a:pPr lvl="1"/>
            <a:endParaRPr lang="en-US" sz="1500" dirty="0">
              <a:solidFill>
                <a:srgbClr val="000000"/>
              </a:solidFill>
            </a:endParaRPr>
          </a:p>
          <a:p>
            <a:pPr lvl="1"/>
            <a:endParaRPr lang="en-US" sz="1500" dirty="0">
              <a:solidFill>
                <a:srgbClr val="000000"/>
              </a:solidFill>
            </a:endParaRPr>
          </a:p>
          <a:p>
            <a:endParaRPr lang="en-US" dirty="0"/>
          </a:p>
        </p:txBody>
      </p:sp>
      <p:sp>
        <p:nvSpPr>
          <p:cNvPr id="6" name="Rectangle 2"/>
          <p:cNvSpPr txBox="1">
            <a:spLocks noChangeArrowheads="1"/>
          </p:cNvSpPr>
          <p:nvPr/>
        </p:nvSpPr>
        <p:spPr>
          <a:xfrm>
            <a:off x="0" y="199853"/>
            <a:ext cx="6944264" cy="605929"/>
          </a:xfrm>
          <a:prstGeom prst="rect">
            <a:avLst/>
          </a:prstGeom>
        </p:spPr>
        <p:style>
          <a:lnRef idx="2">
            <a:schemeClr val="accent4"/>
          </a:lnRef>
          <a:fillRef idx="1">
            <a:schemeClr val="lt1"/>
          </a:fillRef>
          <a:effectRef idx="0">
            <a:schemeClr val="accent4"/>
          </a:effectRef>
          <a:fontRef idx="minor">
            <a:schemeClr val="dk1"/>
          </a:fontRef>
        </p:style>
        <p:txBody>
          <a:bodyPr>
            <a:normAutofit fontScale="82500" lnSpcReduction="10000"/>
          </a:bodyPr>
          <a:lstStyle>
            <a:lvl1pPr algn="l" defTabSz="457200" rtl="0" eaLnBrk="1" latinLnBrk="0" hangingPunct="1">
              <a:spcBef>
                <a:spcPct val="0"/>
              </a:spcBef>
              <a:buNone/>
              <a:defRPr sz="3200" kern="1200">
                <a:solidFill>
                  <a:srgbClr val="FFFFFF"/>
                </a:solidFill>
                <a:latin typeface="+mj-lt"/>
                <a:ea typeface="+mj-ea"/>
                <a:cs typeface="+mj-cs"/>
              </a:defRPr>
            </a:lvl1pPr>
          </a:lstStyle>
          <a:p>
            <a:r>
              <a:rPr lang="en-US" dirty="0">
                <a:solidFill>
                  <a:schemeClr val="tx2"/>
                </a:solidFill>
                <a:cs typeface="Arial"/>
              </a:rPr>
              <a:t>Common Forms of </a:t>
            </a:r>
            <a:r>
              <a:rPr lang="en-US" dirty="0" err="1">
                <a:solidFill>
                  <a:schemeClr val="tx2"/>
                </a:solidFill>
                <a:cs typeface="Arial"/>
              </a:rPr>
              <a:t>Interfirm</a:t>
            </a:r>
            <a:r>
              <a:rPr lang="en-US" dirty="0">
                <a:solidFill>
                  <a:schemeClr val="tx2"/>
                </a:solidFill>
                <a:cs typeface="Arial"/>
              </a:rPr>
              <a:t> Relationships</a:t>
            </a:r>
            <a:endParaRPr lang="en-US" dirty="0">
              <a:solidFill>
                <a:schemeClr val="tx2"/>
              </a:solidFill>
              <a:latin typeface="Arial"/>
              <a:cs typeface="Arial"/>
            </a:endParaRPr>
          </a:p>
        </p:txBody>
      </p:sp>
      <p:pic>
        <p:nvPicPr>
          <p:cNvPr id="3" name="Picture 2"/>
          <p:cNvPicPr>
            <a:picLocks noChangeAspect="1"/>
          </p:cNvPicPr>
          <p:nvPr/>
        </p:nvPicPr>
        <p:blipFill>
          <a:blip r:embed="rId2"/>
          <a:stretch>
            <a:fillRect/>
          </a:stretch>
        </p:blipFill>
        <p:spPr>
          <a:xfrm>
            <a:off x="731198" y="4754698"/>
            <a:ext cx="8248603" cy="21033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5023005" y="1798044"/>
            <a:ext cx="4017478" cy="19389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500" dirty="0">
                <a:solidFill>
                  <a:srgbClr val="000000"/>
                </a:solidFill>
              </a:rPr>
              <a:t>Interlocking Directorate</a:t>
            </a:r>
          </a:p>
          <a:p>
            <a:pPr lvl="1"/>
            <a:r>
              <a:rPr lang="en-US" sz="1500" dirty="0">
                <a:solidFill>
                  <a:srgbClr val="000000"/>
                </a:solidFill>
              </a:rPr>
              <a:t>Occurs when a director or executive of one firm sits on the board of a second firm or when two firms have directors who also serve on the board of a third firm.  Interlocking directorates serve as a mechanism for interfirm information sharing and cooperation</a:t>
            </a:r>
          </a:p>
        </p:txBody>
      </p:sp>
    </p:spTree>
    <p:extLst>
      <p:ext uri="{BB962C8B-B14F-4D97-AF65-F5344CB8AC3E}">
        <p14:creationId xmlns:p14="http://schemas.microsoft.com/office/powerpoint/2010/main" val="141726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solidFill>
                  <a:schemeClr val="bg1"/>
                </a:solidFill>
              </a:rPr>
              <a:t>The eight questions of strategy</a:t>
            </a:r>
          </a:p>
        </p:txBody>
      </p:sp>
      <p:sp>
        <p:nvSpPr>
          <p:cNvPr id="5" name="Text Placeholder 4"/>
          <p:cNvSpPr>
            <a:spLocks noGrp="1"/>
          </p:cNvSpPr>
          <p:nvPr>
            <p:ph sz="quarter" idx="12"/>
          </p:nvPr>
        </p:nvSpPr>
        <p:spPr>
          <a:xfrm>
            <a:off x="611560" y="828136"/>
            <a:ext cx="6905625" cy="4473072"/>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800" dirty="0"/>
              <a:t>We can use this framework to assess the feasibility of</a:t>
            </a:r>
            <a:r>
              <a:rPr lang="en-US" sz="2800" dirty="0">
                <a:solidFill>
                  <a:schemeClr val="accent1"/>
                </a:solidFill>
              </a:rPr>
              <a:t> any </a:t>
            </a:r>
            <a:r>
              <a:rPr lang="en-US" sz="2800" dirty="0"/>
              <a:t>strategic initiative:</a:t>
            </a:r>
          </a:p>
        </p:txBody>
      </p:sp>
      <p:sp>
        <p:nvSpPr>
          <p:cNvPr id="6" name="TextBox 5"/>
          <p:cNvSpPr txBox="1"/>
          <p:nvPr/>
        </p:nvSpPr>
        <p:spPr>
          <a:xfrm>
            <a:off x="683568" y="2132856"/>
            <a:ext cx="208823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400" i="0" u="none" strike="noStrike" kern="1200" cap="none" spc="0" normalizeH="0" baseline="0" noProof="0" dirty="0">
                <a:ln>
                  <a:noFill/>
                </a:ln>
                <a:solidFill>
                  <a:schemeClr val="tx1"/>
                </a:solidFill>
                <a:effectLst/>
                <a:uLnTx/>
                <a:uFillTx/>
                <a:latin typeface="+mj-lt"/>
                <a:ea typeface="+mn-ea"/>
                <a:cs typeface="+mn-cs"/>
              </a:rPr>
              <a:t>Company strengths</a:t>
            </a:r>
            <a:r>
              <a:rPr kumimoji="0" lang="en-US" sz="1400" i="0" u="none" strike="noStrike" kern="1200" cap="none" spc="0" normalizeH="0" noProof="0" dirty="0">
                <a:ln>
                  <a:noFill/>
                </a:ln>
                <a:solidFill>
                  <a:schemeClr val="tx1"/>
                </a:solidFill>
                <a:effectLst/>
                <a:uLnTx/>
                <a:uFillTx/>
                <a:latin typeface="+mj-lt"/>
                <a:ea typeface="+mn-ea"/>
                <a:cs typeface="+mn-cs"/>
              </a:rPr>
              <a:t> and weaknesses</a:t>
            </a:r>
            <a:endParaRPr kumimoji="0" lang="en-US" sz="1400" i="0" u="none" strike="noStrike" kern="1200" cap="none" spc="0" normalizeH="0" baseline="0" noProof="0" dirty="0">
              <a:ln>
                <a:noFill/>
              </a:ln>
              <a:solidFill>
                <a:schemeClr val="tx1"/>
              </a:solidFill>
              <a:effectLst/>
              <a:uLnTx/>
              <a:uFillTx/>
              <a:latin typeface="+mj-lt"/>
              <a:ea typeface="+mn-ea"/>
              <a:cs typeface="+mn-cs"/>
            </a:endParaRPr>
          </a:p>
        </p:txBody>
      </p:sp>
      <p:sp>
        <p:nvSpPr>
          <p:cNvPr id="7" name="TextBox 6"/>
          <p:cNvSpPr txBox="1"/>
          <p:nvPr/>
        </p:nvSpPr>
        <p:spPr>
          <a:xfrm>
            <a:off x="4860032" y="2132856"/>
            <a:ext cx="172819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400" i="0" u="none" strike="noStrike" kern="1200" cap="none" spc="0" normalizeH="0" baseline="0" noProof="0" dirty="0">
                <a:ln>
                  <a:noFill/>
                </a:ln>
                <a:solidFill>
                  <a:schemeClr val="tx1"/>
                </a:solidFill>
                <a:effectLst/>
                <a:uLnTx/>
                <a:uFillTx/>
                <a:latin typeface="+mj-lt"/>
                <a:ea typeface="+mn-ea"/>
                <a:cs typeface="+mn-cs"/>
              </a:rPr>
              <a:t>Customers Needs</a:t>
            </a:r>
          </a:p>
        </p:txBody>
      </p:sp>
      <p:sp>
        <p:nvSpPr>
          <p:cNvPr id="8" name="TextBox 7"/>
          <p:cNvSpPr txBox="1"/>
          <p:nvPr/>
        </p:nvSpPr>
        <p:spPr>
          <a:xfrm>
            <a:off x="755576" y="3861048"/>
            <a:ext cx="172819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400" i="0" u="none" strike="noStrike" kern="1200" cap="none" spc="0" normalizeH="0" baseline="0" noProof="0" dirty="0">
                <a:ln>
                  <a:noFill/>
                </a:ln>
                <a:solidFill>
                  <a:schemeClr val="tx1"/>
                </a:solidFill>
                <a:effectLst/>
                <a:uLnTx/>
                <a:uFillTx/>
                <a:latin typeface="+mj-lt"/>
                <a:ea typeface="+mn-ea"/>
                <a:cs typeface="+mn-cs"/>
              </a:rPr>
              <a:t>Corporate Objectives</a:t>
            </a:r>
          </a:p>
        </p:txBody>
      </p:sp>
      <p:sp>
        <p:nvSpPr>
          <p:cNvPr id="9" name="TextBox 8"/>
          <p:cNvSpPr txBox="1"/>
          <p:nvPr/>
        </p:nvSpPr>
        <p:spPr>
          <a:xfrm>
            <a:off x="4860032" y="3933056"/>
            <a:ext cx="208823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400" i="0" u="none" strike="noStrike" kern="1200" cap="none" spc="0" normalizeH="0" baseline="0" noProof="0" dirty="0">
                <a:ln>
                  <a:noFill/>
                </a:ln>
                <a:solidFill>
                  <a:schemeClr val="tx1"/>
                </a:solidFill>
                <a:effectLst/>
                <a:uLnTx/>
                <a:uFillTx/>
                <a:latin typeface="+mj-lt"/>
                <a:ea typeface="+mn-ea"/>
                <a:cs typeface="+mn-cs"/>
              </a:rPr>
              <a:t>Market Characteristics</a:t>
            </a:r>
          </a:p>
        </p:txBody>
      </p:sp>
      <p:sp>
        <p:nvSpPr>
          <p:cNvPr id="10" name="Content Placeholder 2"/>
          <p:cNvSpPr txBox="1">
            <a:spLocks/>
          </p:cNvSpPr>
          <p:nvPr/>
        </p:nvSpPr>
        <p:spPr>
          <a:xfrm>
            <a:off x="539552" y="2852936"/>
            <a:ext cx="2160240" cy="432048"/>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1400" kern="1200" baseline="0">
                <a:solidFill>
                  <a:schemeClr val="tx1"/>
                </a:solidFill>
                <a:latin typeface="+mn-lt"/>
                <a:ea typeface="+mn-ea"/>
                <a:cs typeface="Microsoft Sans Serif" pitchFamily="34" charset="0"/>
              </a:defRPr>
            </a:lvl1pPr>
            <a:lvl2pPr marL="742950" indent="-28575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Courier New" pitchFamily="49" charset="0"/>
              <a:buChar char="o"/>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What are we good at?</a:t>
            </a:r>
          </a:p>
          <a:p>
            <a:pPr marL="0" indent="0">
              <a:buFont typeface="Arial" pitchFamily="34" charset="0"/>
              <a:buNone/>
            </a:pPr>
            <a:r>
              <a:rPr lang="en-US" dirty="0"/>
              <a:t>Can we do this?</a:t>
            </a:r>
          </a:p>
          <a:p>
            <a:pPr marL="0" indent="0">
              <a:buFont typeface="Arial" pitchFamily="34" charset="0"/>
              <a:buNone/>
            </a:pPr>
            <a:endParaRPr lang="en-US" dirty="0"/>
          </a:p>
          <a:p>
            <a:pPr marL="0" indent="0">
              <a:buFont typeface="Arial" pitchFamily="34" charset="0"/>
              <a:buNone/>
            </a:pPr>
            <a:endParaRPr lang="en-US" dirty="0"/>
          </a:p>
        </p:txBody>
      </p:sp>
      <p:sp>
        <p:nvSpPr>
          <p:cNvPr id="11" name="Content Placeholder 2"/>
          <p:cNvSpPr txBox="1">
            <a:spLocks/>
          </p:cNvSpPr>
          <p:nvPr/>
        </p:nvSpPr>
        <p:spPr>
          <a:xfrm>
            <a:off x="4716016" y="2780928"/>
            <a:ext cx="2232248" cy="864096"/>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1400" kern="1200" baseline="0">
                <a:solidFill>
                  <a:schemeClr val="tx1"/>
                </a:solidFill>
                <a:latin typeface="+mn-lt"/>
                <a:ea typeface="+mn-ea"/>
                <a:cs typeface="Microsoft Sans Serif" pitchFamily="34" charset="0"/>
              </a:defRPr>
            </a:lvl1pPr>
            <a:lvl2pPr marL="742950" indent="-28575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Courier New" pitchFamily="49" charset="0"/>
              <a:buChar char="o"/>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What do customers want?</a:t>
            </a:r>
          </a:p>
          <a:p>
            <a:pPr marL="0" indent="0">
              <a:buFont typeface="Arial" pitchFamily="34" charset="0"/>
              <a:buNone/>
            </a:pPr>
            <a:r>
              <a:rPr lang="en-US" dirty="0"/>
              <a:t>Will they value this?</a:t>
            </a:r>
          </a:p>
          <a:p>
            <a:pPr marL="0" indent="0">
              <a:buFont typeface="Arial" pitchFamily="34" charset="0"/>
              <a:buNone/>
            </a:pPr>
            <a:endParaRPr lang="en-US" dirty="0"/>
          </a:p>
          <a:p>
            <a:pPr marL="0" indent="0">
              <a:buFont typeface="Arial" pitchFamily="34" charset="0"/>
              <a:buNone/>
            </a:pPr>
            <a:endParaRPr lang="en-US" dirty="0"/>
          </a:p>
        </p:txBody>
      </p:sp>
      <p:sp>
        <p:nvSpPr>
          <p:cNvPr id="12" name="Content Placeholder 2"/>
          <p:cNvSpPr txBox="1">
            <a:spLocks/>
          </p:cNvSpPr>
          <p:nvPr/>
        </p:nvSpPr>
        <p:spPr>
          <a:xfrm>
            <a:off x="611560" y="4437112"/>
            <a:ext cx="2232248" cy="648072"/>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1400" kern="1200" baseline="0">
                <a:solidFill>
                  <a:schemeClr val="tx1"/>
                </a:solidFill>
                <a:latin typeface="+mn-lt"/>
                <a:ea typeface="+mn-ea"/>
                <a:cs typeface="Microsoft Sans Serif" pitchFamily="34" charset="0"/>
              </a:defRPr>
            </a:lvl1pPr>
            <a:lvl2pPr marL="742950" indent="-28575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Courier New" pitchFamily="49" charset="0"/>
              <a:buChar char="o"/>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Where do we want to go?</a:t>
            </a:r>
          </a:p>
          <a:p>
            <a:pPr marL="0" indent="0">
              <a:buFont typeface="Arial" pitchFamily="34" charset="0"/>
              <a:buNone/>
            </a:pPr>
            <a:r>
              <a:rPr lang="en-US" dirty="0"/>
              <a:t>Will this get us there?</a:t>
            </a:r>
          </a:p>
        </p:txBody>
      </p:sp>
      <p:sp>
        <p:nvSpPr>
          <p:cNvPr id="13" name="Content Placeholder 2"/>
          <p:cNvSpPr txBox="1">
            <a:spLocks/>
          </p:cNvSpPr>
          <p:nvPr/>
        </p:nvSpPr>
        <p:spPr>
          <a:xfrm>
            <a:off x="4716016" y="4437112"/>
            <a:ext cx="2232248" cy="792088"/>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1400" kern="1200" baseline="0">
                <a:solidFill>
                  <a:schemeClr val="tx1"/>
                </a:solidFill>
                <a:latin typeface="+mn-lt"/>
                <a:ea typeface="+mn-ea"/>
                <a:cs typeface="Microsoft Sans Serif" pitchFamily="34" charset="0"/>
              </a:defRPr>
            </a:lvl1pPr>
            <a:lvl2pPr marL="742950" indent="-28575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Courier New" pitchFamily="49" charset="0"/>
              <a:buChar char="o"/>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What is the market like?</a:t>
            </a:r>
          </a:p>
          <a:p>
            <a:pPr marL="0" indent="0">
              <a:buFont typeface="Arial" pitchFamily="34" charset="0"/>
              <a:buNone/>
            </a:pPr>
            <a:r>
              <a:rPr lang="en-US" dirty="0"/>
              <a:t>Will the market support this?</a:t>
            </a:r>
          </a:p>
        </p:txBody>
      </p:sp>
      <p:sp>
        <p:nvSpPr>
          <p:cNvPr id="14" name="Content Placeholder 2"/>
          <p:cNvSpPr txBox="1">
            <a:spLocks/>
          </p:cNvSpPr>
          <p:nvPr/>
        </p:nvSpPr>
        <p:spPr>
          <a:xfrm>
            <a:off x="6588224" y="6306334"/>
            <a:ext cx="2295872" cy="432048"/>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1400" kern="1200" baseline="0">
                <a:solidFill>
                  <a:schemeClr val="tx1"/>
                </a:solidFill>
                <a:latin typeface="+mn-lt"/>
                <a:ea typeface="+mn-ea"/>
                <a:cs typeface="Microsoft Sans Serif" pitchFamily="34" charset="0"/>
              </a:defRPr>
            </a:lvl1pPr>
            <a:lvl2pPr marL="742950" indent="-28575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Courier New" pitchFamily="49" charset="0"/>
              <a:buChar char="o"/>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Prof. John Roberts, 2014</a:t>
            </a:r>
          </a:p>
          <a:p>
            <a:pPr marL="0" indent="0">
              <a:buFont typeface="Arial" pitchFamily="34" charset="0"/>
              <a:buNone/>
            </a:pPr>
            <a:endParaRPr lang="en-US" dirty="0"/>
          </a:p>
          <a:p>
            <a:pPr marL="0" indent="0">
              <a:buFont typeface="Arial" pitchFamily="34" charset="0"/>
              <a:buNone/>
            </a:pPr>
            <a:endParaRPr lang="en-US" dirty="0"/>
          </a:p>
        </p:txBody>
      </p:sp>
      <p:sp>
        <p:nvSpPr>
          <p:cNvPr id="16" name="Content Placeholder 2"/>
          <p:cNvSpPr txBox="1">
            <a:spLocks/>
          </p:cNvSpPr>
          <p:nvPr/>
        </p:nvSpPr>
        <p:spPr>
          <a:xfrm>
            <a:off x="539552" y="5323000"/>
            <a:ext cx="6977633" cy="432048"/>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1" fontAlgn="base" hangingPunct="1">
              <a:spcBef>
                <a:spcPct val="20000"/>
              </a:spcBef>
              <a:spcAft>
                <a:spcPct val="0"/>
              </a:spcAft>
              <a:buFont typeface="Arial" pitchFamily="34" charset="0"/>
              <a:buChar char="•"/>
              <a:defRPr sz="1400" kern="1200" baseline="0">
                <a:solidFill>
                  <a:schemeClr val="tx1"/>
                </a:solidFill>
                <a:latin typeface="+mn-lt"/>
                <a:ea typeface="+mn-ea"/>
                <a:cs typeface="Microsoft Sans Serif" pitchFamily="34" charset="0"/>
              </a:defRPr>
            </a:lvl1pPr>
            <a:lvl2pPr marL="742950" indent="-28575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Courier New" pitchFamily="49" charset="0"/>
              <a:buChar char="o"/>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Not only do you determine GO/NO GO, you can identify leverage points</a:t>
            </a:r>
          </a:p>
          <a:p>
            <a:pPr marL="0" indent="0">
              <a:buFont typeface="Arial" pitchFamily="34" charset="0"/>
              <a:buNone/>
            </a:pPr>
            <a:endParaRPr lang="en-US" dirty="0"/>
          </a:p>
          <a:p>
            <a:pPr marL="0" indent="0">
              <a:buFont typeface="Arial" pitchFamily="34" charset="0"/>
              <a:buNone/>
            </a:pPr>
            <a:endParaRPr lang="en-US" dirty="0"/>
          </a:p>
        </p:txBody>
      </p:sp>
    </p:spTree>
    <p:extLst>
      <p:ext uri="{BB962C8B-B14F-4D97-AF65-F5344CB8AC3E}">
        <p14:creationId xmlns:p14="http://schemas.microsoft.com/office/powerpoint/2010/main" val="996421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1" y="365126"/>
            <a:ext cx="5772150" cy="609659"/>
          </a:xfrm>
        </p:spPr>
        <p:style>
          <a:lnRef idx="2">
            <a:schemeClr val="accent4"/>
          </a:lnRef>
          <a:fillRef idx="1">
            <a:schemeClr val="lt1"/>
          </a:fillRef>
          <a:effectRef idx="0">
            <a:schemeClr val="accent4"/>
          </a:effectRef>
          <a:fontRef idx="minor">
            <a:schemeClr val="dk1"/>
          </a:fontRef>
        </p:style>
        <p:txBody>
          <a:bodyPr/>
          <a:lstStyle/>
          <a:p>
            <a:r>
              <a:rPr lang="en-US" dirty="0"/>
              <a:t>Group Case Analysis</a:t>
            </a:r>
          </a:p>
        </p:txBody>
      </p:sp>
      <p:sp>
        <p:nvSpPr>
          <p:cNvPr id="2" name="Text Placeholder 1"/>
          <p:cNvSpPr>
            <a:spLocks noGrp="1"/>
          </p:cNvSpPr>
          <p:nvPr>
            <p:ph sz="quarter" idx="12"/>
          </p:nvPr>
        </p:nvSpPr>
        <p:spPr/>
        <p:txBody>
          <a:bodyPr>
            <a:normAutofit fontScale="92500" lnSpcReduction="10000"/>
          </a:bodyPr>
          <a:lstStyle/>
          <a:p>
            <a:r>
              <a:rPr lang="en-US" dirty="0"/>
              <a:t>Form groups of 4</a:t>
            </a:r>
          </a:p>
          <a:p>
            <a:endParaRPr lang="en-US" dirty="0"/>
          </a:p>
          <a:p>
            <a:pPr marL="457200" indent="-400050">
              <a:buFont typeface="+mj-lt"/>
              <a:buAutoNum type="arabicPeriod"/>
            </a:pPr>
            <a:r>
              <a:rPr lang="en-US" dirty="0"/>
              <a:t>Determine key problems</a:t>
            </a:r>
          </a:p>
          <a:p>
            <a:pPr marL="457200" indent="-400050">
              <a:buFont typeface="+mj-lt"/>
              <a:buAutoNum type="arabicPeriod"/>
            </a:pPr>
            <a:endParaRPr lang="en-US" dirty="0"/>
          </a:p>
          <a:p>
            <a:pPr marL="457200" indent="-400050">
              <a:buFont typeface="+mj-lt"/>
              <a:buAutoNum type="arabicPeriod"/>
            </a:pPr>
            <a:r>
              <a:rPr lang="en-US" dirty="0"/>
              <a:t>Note the relevant considerations for each problem area. Distinguish between symptoms and the core issue</a:t>
            </a:r>
          </a:p>
          <a:p>
            <a:pPr marL="457200" indent="-400050">
              <a:buFont typeface="+mj-lt"/>
              <a:buAutoNum type="arabicPeriod"/>
            </a:pPr>
            <a:endParaRPr lang="en-US" dirty="0"/>
          </a:p>
          <a:p>
            <a:pPr marL="457200" indent="-400050">
              <a:buFont typeface="+mj-lt"/>
              <a:buAutoNum type="arabicPeriod"/>
            </a:pPr>
            <a:r>
              <a:rPr lang="en-US" dirty="0"/>
              <a:t>Do appropriate analysis using the information at hand. Be aware of any assumptions you are making and note these</a:t>
            </a:r>
          </a:p>
          <a:p>
            <a:pPr marL="457200" indent="-400050">
              <a:buFont typeface="+mj-lt"/>
              <a:buAutoNum type="arabicPeriod"/>
            </a:pPr>
            <a:endParaRPr lang="en-US" dirty="0"/>
          </a:p>
          <a:p>
            <a:pPr marL="457200" indent="-400050">
              <a:buFont typeface="+mj-lt"/>
              <a:buAutoNum type="arabicPeriod"/>
            </a:pPr>
            <a:r>
              <a:rPr lang="en-US" dirty="0"/>
              <a:t>Develop a set of recommendations, supported by your analysis of the case data</a:t>
            </a:r>
          </a:p>
          <a:p>
            <a:endParaRPr lang="en-US" dirty="0"/>
          </a:p>
        </p:txBody>
      </p:sp>
    </p:spTree>
    <p:extLst>
      <p:ext uri="{BB962C8B-B14F-4D97-AF65-F5344CB8AC3E}">
        <p14:creationId xmlns:p14="http://schemas.microsoft.com/office/powerpoint/2010/main" val="263758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525134" y="99115"/>
            <a:ext cx="4702474" cy="532021"/>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a:latin typeface="Arial"/>
                <a:cs typeface="Arial"/>
              </a:rPr>
              <a:t>Re-Cap</a:t>
            </a:r>
          </a:p>
        </p:txBody>
      </p:sp>
      <p:sp>
        <p:nvSpPr>
          <p:cNvPr id="5" name="Slide Number Placeholder 4"/>
          <p:cNvSpPr>
            <a:spLocks noGrp="1"/>
          </p:cNvSpPr>
          <p:nvPr>
            <p:ph type="sldNum" sz="quarter" idx="11"/>
          </p:nvPr>
        </p:nvSpPr>
        <p:spPr>
          <a:prstGeom prst="rect">
            <a:avLst/>
          </a:prstGeom>
        </p:spPr>
        <p:txBody>
          <a:bodyPr/>
          <a:lstStyle/>
          <a:p>
            <a:fld id="{5FFD4A6B-2941-453A-9FEE-2BE4938C0B79}" type="slidenum">
              <a:rPr lang="en-US" smtClean="0"/>
              <a:pPr/>
              <a:t>3</a:t>
            </a:fld>
            <a:endParaRPr lang="en-US"/>
          </a:p>
        </p:txBody>
      </p:sp>
      <p:sp>
        <p:nvSpPr>
          <p:cNvPr id="221187" name="Rectangle 3"/>
          <p:cNvSpPr>
            <a:spLocks noGrp="1" noChangeArrowheads="1"/>
          </p:cNvSpPr>
          <p:nvPr>
            <p:ph sz="quarter" idx="12"/>
          </p:nvPr>
        </p:nvSpPr>
        <p:spPr/>
        <p:style>
          <a:lnRef idx="2">
            <a:schemeClr val="dk1"/>
          </a:lnRef>
          <a:fillRef idx="1">
            <a:schemeClr val="lt1"/>
          </a:fillRef>
          <a:effectRef idx="0">
            <a:schemeClr val="dk1"/>
          </a:effectRef>
          <a:fontRef idx="minor">
            <a:schemeClr val="dk1"/>
          </a:fontRef>
        </p:style>
        <p:txBody>
          <a:bodyPr>
            <a:noAutofit/>
          </a:bodyPr>
          <a:lstStyle/>
          <a:p>
            <a:pPr marL="285750" indent="-285750">
              <a:buFont typeface="Arial"/>
              <a:buChar char="•"/>
            </a:pPr>
            <a:r>
              <a:rPr lang="en-US" sz="1600" b="0" dirty="0">
                <a:latin typeface="Arial"/>
                <a:cs typeface="Arial"/>
              </a:rPr>
              <a:t>What is strategy? </a:t>
            </a:r>
          </a:p>
          <a:p>
            <a:pPr marL="285750" indent="-285750">
              <a:buFont typeface="Arial"/>
              <a:buChar char="•"/>
            </a:pPr>
            <a:endParaRPr lang="en-US" sz="1600" b="0" dirty="0">
              <a:latin typeface="Arial"/>
              <a:cs typeface="Arial"/>
            </a:endParaRPr>
          </a:p>
          <a:p>
            <a:pPr marL="285750" indent="-285750">
              <a:buFont typeface="Arial"/>
              <a:buChar char="•"/>
            </a:pPr>
            <a:r>
              <a:rPr lang="en-US" sz="1600" b="0" dirty="0">
                <a:latin typeface="Arial"/>
                <a:cs typeface="Arial"/>
              </a:rPr>
              <a:t>What is the traditional approach to strategic management?</a:t>
            </a:r>
          </a:p>
          <a:p>
            <a:pPr marL="285750" indent="-285750">
              <a:buFont typeface="Arial"/>
              <a:buChar char="•"/>
            </a:pPr>
            <a:endParaRPr lang="en-US" sz="1600" b="0" dirty="0">
              <a:latin typeface="Arial"/>
              <a:cs typeface="Arial"/>
            </a:endParaRPr>
          </a:p>
          <a:p>
            <a:pPr marL="285750" indent="-285750">
              <a:buFont typeface="Arial"/>
              <a:buChar char="•"/>
            </a:pPr>
            <a:r>
              <a:rPr lang="en-US" sz="1600" b="0" dirty="0">
                <a:latin typeface="Arial"/>
                <a:cs typeface="Arial"/>
              </a:rPr>
              <a:t>What is the Resource-based View? </a:t>
            </a:r>
          </a:p>
          <a:p>
            <a:pPr marL="285750" indent="-285750">
              <a:buFont typeface="Arial"/>
              <a:buChar char="•"/>
            </a:pPr>
            <a:endParaRPr lang="en-US" sz="1600" b="0" dirty="0">
              <a:latin typeface="Arial"/>
              <a:cs typeface="Arial"/>
            </a:endParaRPr>
          </a:p>
          <a:p>
            <a:pPr marL="285750" indent="-285750">
              <a:buFont typeface="Arial"/>
              <a:buChar char="•"/>
            </a:pPr>
            <a:r>
              <a:rPr lang="en-US" sz="1600" b="0" dirty="0">
                <a:latin typeface="Arial"/>
                <a:cs typeface="Arial"/>
              </a:rPr>
              <a:t>Stakeholder perspective?</a:t>
            </a:r>
          </a:p>
          <a:p>
            <a:pPr marL="0" indent="0">
              <a:buNone/>
            </a:pPr>
            <a:endParaRPr lang="en-US" sz="1600" b="0" dirty="0">
              <a:latin typeface="Arial"/>
              <a:cs typeface="Arial"/>
            </a:endParaRPr>
          </a:p>
          <a:p>
            <a:pPr marL="285750" indent="-285750">
              <a:buFont typeface="Arial"/>
              <a:buChar char="•"/>
            </a:pPr>
            <a:r>
              <a:rPr lang="en-US" sz="1600" b="0" dirty="0">
                <a:latin typeface="Arial"/>
                <a:cs typeface="Arial"/>
              </a:rPr>
              <a:t>What is the difference between the strategic planning process and strategic thinking?</a:t>
            </a:r>
          </a:p>
          <a:p>
            <a:pPr marL="285750" indent="-285750">
              <a:buFont typeface="Arial"/>
              <a:buChar char="•"/>
            </a:pPr>
            <a:endParaRPr lang="en-US" sz="1600" b="0" dirty="0">
              <a:latin typeface="Arial"/>
              <a:cs typeface="Arial"/>
            </a:endParaRPr>
          </a:p>
          <a:p>
            <a:pPr marL="285750" indent="-285750">
              <a:buFont typeface="Arial"/>
              <a:buChar char="•"/>
            </a:pPr>
            <a:r>
              <a:rPr lang="en-US" sz="1600" b="0" dirty="0">
                <a:latin typeface="Arial"/>
                <a:cs typeface="Arial"/>
              </a:rPr>
              <a:t>What are the important characteristics associated with strategic thinking? How can an </a:t>
            </a:r>
            <a:r>
              <a:rPr lang="en-AU" sz="1600" b="0" dirty="0">
                <a:latin typeface="Arial"/>
                <a:cs typeface="Arial"/>
              </a:rPr>
              <a:t>organisation</a:t>
            </a:r>
            <a:r>
              <a:rPr lang="en-US" sz="1600" b="0" dirty="0">
                <a:latin typeface="Arial"/>
                <a:cs typeface="Arial"/>
              </a:rPr>
              <a:t> encourage this sort of thinking? </a:t>
            </a:r>
          </a:p>
        </p:txBody>
      </p:sp>
    </p:spTree>
    <p:extLst>
      <p:ext uri="{BB962C8B-B14F-4D97-AF65-F5344CB8AC3E}">
        <p14:creationId xmlns:p14="http://schemas.microsoft.com/office/powerpoint/2010/main" val="16187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1" y="365126"/>
            <a:ext cx="2977192" cy="523395"/>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Hints</a:t>
            </a:r>
          </a:p>
        </p:txBody>
      </p:sp>
      <p:sp>
        <p:nvSpPr>
          <p:cNvPr id="2" name="Text Placeholder 1"/>
          <p:cNvSpPr>
            <a:spLocks noGrp="1"/>
          </p:cNvSpPr>
          <p:nvPr>
            <p:ph sz="quarter" idx="12"/>
          </p:nvPr>
        </p:nvSpPr>
        <p:spPr/>
        <p:style>
          <a:lnRef idx="2">
            <a:schemeClr val="dk1"/>
          </a:lnRef>
          <a:fillRef idx="1">
            <a:schemeClr val="lt1"/>
          </a:fillRef>
          <a:effectRef idx="0">
            <a:schemeClr val="dk1"/>
          </a:effectRef>
          <a:fontRef idx="minor">
            <a:schemeClr val="dk1"/>
          </a:fontRef>
        </p:style>
        <p:txBody>
          <a:bodyPr/>
          <a:lstStyle/>
          <a:p>
            <a:r>
              <a:rPr lang="en-US" dirty="0"/>
              <a:t>You may wish to identify the questions IHG needs to ask about China and the Chinese tourism market before they enter new cities.</a:t>
            </a:r>
          </a:p>
          <a:p>
            <a:endParaRPr lang="en-US" dirty="0"/>
          </a:p>
          <a:p>
            <a:r>
              <a:rPr lang="en-US" dirty="0"/>
              <a:t>Examine the institutional differences across countries to help understand how IHG’s strategy might differ in the US, Europe &amp; Asia. </a:t>
            </a:r>
          </a:p>
          <a:p>
            <a:endParaRPr lang="en-US" dirty="0"/>
          </a:p>
          <a:p>
            <a:r>
              <a:rPr lang="en-US" dirty="0"/>
              <a:t>Strategies for managing the stakeholders?</a:t>
            </a:r>
          </a:p>
          <a:p>
            <a:endParaRPr lang="en-US" dirty="0"/>
          </a:p>
          <a:p>
            <a:endParaRPr lang="en-US" dirty="0"/>
          </a:p>
        </p:txBody>
      </p:sp>
    </p:spTree>
    <p:extLst>
      <p:ext uri="{BB962C8B-B14F-4D97-AF65-F5344CB8AC3E}">
        <p14:creationId xmlns:p14="http://schemas.microsoft.com/office/powerpoint/2010/main" val="2227046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3443018" cy="575153"/>
          </a:xfrm>
        </p:spPr>
        <p:style>
          <a:lnRef idx="2">
            <a:schemeClr val="dk1"/>
          </a:lnRef>
          <a:fillRef idx="1">
            <a:schemeClr val="lt1"/>
          </a:fillRef>
          <a:effectRef idx="0">
            <a:schemeClr val="dk1"/>
          </a:effectRef>
          <a:fontRef idx="minor">
            <a:schemeClr val="dk1"/>
          </a:fontRef>
        </p:style>
        <p:txBody>
          <a:bodyPr/>
          <a:lstStyle/>
          <a:p>
            <a:r>
              <a:rPr lang="en-US" dirty="0"/>
              <a:t>Next Week</a:t>
            </a:r>
          </a:p>
        </p:txBody>
      </p:sp>
      <p:sp>
        <p:nvSpPr>
          <p:cNvPr id="3" name="Content Placeholder 2"/>
          <p:cNvSpPr>
            <a:spLocks noGrp="1"/>
          </p:cNvSpPr>
          <p:nvPr>
            <p:ph sz="quarter" idx="12"/>
          </p:nvPr>
        </p:nvSpPr>
        <p:spPr/>
        <p:style>
          <a:lnRef idx="2">
            <a:schemeClr val="dk1"/>
          </a:lnRef>
          <a:fillRef idx="1">
            <a:schemeClr val="lt1"/>
          </a:fillRef>
          <a:effectRef idx="0">
            <a:schemeClr val="dk1"/>
          </a:effectRef>
          <a:fontRef idx="minor">
            <a:schemeClr val="dk1"/>
          </a:fontRef>
        </p:style>
        <p:txBody>
          <a:bodyPr/>
          <a:lstStyle/>
          <a:p>
            <a:r>
              <a:rPr lang="en-US" sz="2400" dirty="0"/>
              <a:t>Strategic Direction </a:t>
            </a:r>
          </a:p>
          <a:p>
            <a:pPr marL="0" indent="0">
              <a:buNone/>
            </a:pPr>
            <a:endParaRPr lang="en-US" sz="2400" dirty="0"/>
          </a:p>
          <a:p>
            <a:pPr lvl="0"/>
            <a:r>
              <a:rPr lang="en-AU" sz="2400" dirty="0"/>
              <a:t>Group Case Analysis: The Fun Ship Experience At Carnival Cruise Lines</a:t>
            </a:r>
          </a:p>
          <a:p>
            <a:endParaRPr lang="en-AU" sz="2400" dirty="0"/>
          </a:p>
          <a:p>
            <a:r>
              <a:rPr lang="en-AU" sz="2400" dirty="0"/>
              <a:t>Readings Workshop</a:t>
            </a:r>
          </a:p>
          <a:p>
            <a:endParaRPr lang="en-US" dirty="0"/>
          </a:p>
        </p:txBody>
      </p:sp>
    </p:spTree>
    <p:extLst>
      <p:ext uri="{BB962C8B-B14F-4D97-AF65-F5344CB8AC3E}">
        <p14:creationId xmlns:p14="http://schemas.microsoft.com/office/powerpoint/2010/main" val="182574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5-02-15 at 9.05.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78" y="141794"/>
            <a:ext cx="6849687" cy="648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Screen Shot 2015-02-15 at 9.06.2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5793184"/>
            <a:ext cx="7226300" cy="633495"/>
          </a:xfrm>
          <a:prstGeom prst="rect">
            <a:avLst/>
          </a:prstGeom>
        </p:spPr>
      </p:pic>
      <p:pic>
        <p:nvPicPr>
          <p:cNvPr id="7" name="Picture 6" descr="Screen Shot 2015-02-15 at 9.07.0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006" y="1456636"/>
            <a:ext cx="4191000" cy="1778000"/>
          </a:xfrm>
          <a:prstGeom prst="rect">
            <a:avLst/>
          </a:prstGeom>
        </p:spPr>
      </p:pic>
      <p:pic>
        <p:nvPicPr>
          <p:cNvPr id="9" name="Picture 8" descr="Screen Shot 2015-02-15 at 9.09.02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57143">
            <a:off x="-56002" y="2800614"/>
            <a:ext cx="7721600" cy="1008717"/>
          </a:xfrm>
          <a:prstGeom prst="rect">
            <a:avLst/>
          </a:prstGeom>
        </p:spPr>
      </p:pic>
      <p:pic>
        <p:nvPicPr>
          <p:cNvPr id="10" name="Picture 9" descr="Screen Shot 2015-02-15 at 9.09.56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00136" y="2875880"/>
            <a:ext cx="3286664" cy="3073400"/>
          </a:xfrm>
          <a:prstGeom prst="rect">
            <a:avLst/>
          </a:prstGeom>
        </p:spPr>
      </p:pic>
    </p:spTree>
    <p:extLst>
      <p:ext uri="{BB962C8B-B14F-4D97-AF65-F5344CB8AC3E}">
        <p14:creationId xmlns:p14="http://schemas.microsoft.com/office/powerpoint/2010/main" val="377382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926" y="68924"/>
            <a:ext cx="5504731" cy="592406"/>
          </a:xfrm>
        </p:spPr>
        <p:style>
          <a:lnRef idx="2">
            <a:schemeClr val="dk1"/>
          </a:lnRef>
          <a:fillRef idx="1">
            <a:schemeClr val="lt1"/>
          </a:fillRef>
          <a:effectRef idx="0">
            <a:schemeClr val="dk1"/>
          </a:effectRef>
          <a:fontRef idx="minor">
            <a:schemeClr val="dk1"/>
          </a:fontRef>
        </p:style>
        <p:txBody>
          <a:bodyPr/>
          <a:lstStyle/>
          <a:p>
            <a:pPr algn="ctr"/>
            <a:r>
              <a:rPr lang="en-US" dirty="0">
                <a:latin typeface="Arial"/>
                <a:cs typeface="Arial"/>
              </a:rPr>
              <a:t>Learning Objectives</a:t>
            </a:r>
          </a:p>
        </p:txBody>
      </p:sp>
      <p:sp>
        <p:nvSpPr>
          <p:cNvPr id="3" name="Content Placeholder 2"/>
          <p:cNvSpPr>
            <a:spLocks noGrp="1"/>
          </p:cNvSpPr>
          <p:nvPr>
            <p:ph sz="quarter" idx="12"/>
          </p:nvPr>
        </p:nvSpPr>
        <p:spPr>
          <a:xfrm>
            <a:off x="533760" y="1162648"/>
            <a:ext cx="7851116" cy="4651555"/>
          </a:xfrm>
        </p:spPr>
        <p:style>
          <a:lnRef idx="2">
            <a:schemeClr val="dk1"/>
          </a:lnRef>
          <a:fillRef idx="1">
            <a:schemeClr val="lt1"/>
          </a:fillRef>
          <a:effectRef idx="0">
            <a:schemeClr val="dk1"/>
          </a:effectRef>
          <a:fontRef idx="minor">
            <a:schemeClr val="dk1"/>
          </a:fontRef>
        </p:style>
        <p:txBody>
          <a:bodyPr>
            <a:noAutofit/>
          </a:bodyPr>
          <a:lstStyle/>
          <a:p>
            <a:pPr>
              <a:lnSpc>
                <a:spcPct val="140000"/>
              </a:lnSpc>
            </a:pPr>
            <a:r>
              <a:rPr lang="en-AU" sz="1800" dirty="0">
                <a:latin typeface="Arial"/>
                <a:cs typeface="Arial"/>
              </a:rPr>
              <a:t>Identify the most important </a:t>
            </a:r>
            <a:r>
              <a:rPr lang="en-AU" sz="2000" dirty="0">
                <a:solidFill>
                  <a:schemeClr val="accent1"/>
                </a:solidFill>
                <a:latin typeface="Arial"/>
                <a:cs typeface="Arial"/>
              </a:rPr>
              <a:t>elements</a:t>
            </a:r>
            <a:r>
              <a:rPr lang="en-AU" sz="2000" dirty="0">
                <a:latin typeface="Arial"/>
                <a:cs typeface="Arial"/>
              </a:rPr>
              <a:t> </a:t>
            </a:r>
            <a:r>
              <a:rPr lang="en-AU" sz="1800" dirty="0">
                <a:latin typeface="Arial"/>
                <a:cs typeface="Arial"/>
              </a:rPr>
              <a:t>of the broad environment, including the sociocultural, economic, political, and technological contexts.</a:t>
            </a:r>
          </a:p>
          <a:p>
            <a:pPr>
              <a:lnSpc>
                <a:spcPct val="140000"/>
              </a:lnSpc>
            </a:pPr>
            <a:r>
              <a:rPr lang="en-AU" sz="1800" dirty="0">
                <a:latin typeface="Arial"/>
                <a:cs typeface="Arial"/>
              </a:rPr>
              <a:t>Know the </a:t>
            </a:r>
            <a:r>
              <a:rPr lang="en-AU" sz="2000" dirty="0">
                <a:solidFill>
                  <a:srgbClr val="4F81BD"/>
                </a:solidFill>
                <a:latin typeface="Arial"/>
                <a:cs typeface="Arial"/>
              </a:rPr>
              <a:t>difference</a:t>
            </a:r>
            <a:r>
              <a:rPr lang="en-AU" sz="1800" dirty="0">
                <a:latin typeface="Arial"/>
                <a:cs typeface="Arial"/>
              </a:rPr>
              <a:t> between a trend and a fad.</a:t>
            </a:r>
          </a:p>
          <a:p>
            <a:pPr>
              <a:lnSpc>
                <a:spcPct val="140000"/>
              </a:lnSpc>
            </a:pPr>
            <a:r>
              <a:rPr lang="en-AU" sz="1800" dirty="0">
                <a:latin typeface="Arial"/>
                <a:cs typeface="Arial"/>
              </a:rPr>
              <a:t>Understand Porter's five forces model, and the nature of industry structure.</a:t>
            </a:r>
          </a:p>
          <a:p>
            <a:pPr>
              <a:lnSpc>
                <a:spcPct val="140000"/>
              </a:lnSpc>
            </a:pPr>
            <a:r>
              <a:rPr lang="en-AU" sz="1800" dirty="0">
                <a:latin typeface="Arial"/>
                <a:cs typeface="Arial"/>
              </a:rPr>
              <a:t>Explain the </a:t>
            </a:r>
            <a:r>
              <a:rPr lang="en-AU" sz="2000" dirty="0">
                <a:solidFill>
                  <a:srgbClr val="4F81BD"/>
                </a:solidFill>
                <a:latin typeface="Arial"/>
                <a:cs typeface="Arial"/>
              </a:rPr>
              <a:t>difference</a:t>
            </a:r>
            <a:r>
              <a:rPr lang="en-AU" sz="2000" dirty="0">
                <a:latin typeface="Arial"/>
                <a:cs typeface="Arial"/>
              </a:rPr>
              <a:t> </a:t>
            </a:r>
            <a:r>
              <a:rPr lang="en-AU" sz="1800" dirty="0">
                <a:latin typeface="Arial"/>
                <a:cs typeface="Arial"/>
              </a:rPr>
              <a:t>between the operating environment and the broad environment.</a:t>
            </a:r>
          </a:p>
          <a:p>
            <a:pPr>
              <a:lnSpc>
                <a:spcPct val="140000"/>
              </a:lnSpc>
            </a:pPr>
            <a:r>
              <a:rPr lang="en-AU" sz="1800" dirty="0">
                <a:latin typeface="Arial"/>
                <a:cs typeface="Arial"/>
              </a:rPr>
              <a:t>List and explain the various </a:t>
            </a:r>
            <a:r>
              <a:rPr lang="en-AU" sz="2000" dirty="0">
                <a:solidFill>
                  <a:srgbClr val="4F81BD"/>
                </a:solidFill>
                <a:latin typeface="Arial"/>
                <a:cs typeface="Arial"/>
              </a:rPr>
              <a:t>tactics</a:t>
            </a:r>
            <a:r>
              <a:rPr lang="en-AU" sz="2000" dirty="0">
                <a:latin typeface="Arial"/>
                <a:cs typeface="Arial"/>
              </a:rPr>
              <a:t> </a:t>
            </a:r>
            <a:r>
              <a:rPr lang="en-AU" sz="1800" dirty="0">
                <a:latin typeface="Arial"/>
                <a:cs typeface="Arial"/>
              </a:rPr>
              <a:t>managers can use to influence stakeholders.</a:t>
            </a:r>
          </a:p>
          <a:p>
            <a:endParaRPr lang="en-US" sz="1600" dirty="0">
              <a:latin typeface="Arial"/>
              <a:cs typeface="Arial"/>
            </a:endParaRPr>
          </a:p>
        </p:txBody>
      </p:sp>
    </p:spTree>
    <p:extLst>
      <p:ext uri="{BB962C8B-B14F-4D97-AF65-F5344CB8AC3E}">
        <p14:creationId xmlns:p14="http://schemas.microsoft.com/office/powerpoint/2010/main" val="797977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918" y="250166"/>
            <a:ext cx="6667529" cy="731483"/>
          </a:xfrm>
        </p:spPr>
        <p:style>
          <a:lnRef idx="2">
            <a:schemeClr val="dk1"/>
          </a:lnRef>
          <a:fillRef idx="1">
            <a:schemeClr val="lt1"/>
          </a:fillRef>
          <a:effectRef idx="0">
            <a:schemeClr val="dk1"/>
          </a:effectRef>
          <a:fontRef idx="minor">
            <a:schemeClr val="dk1"/>
          </a:fontRef>
        </p:style>
        <p:txBody>
          <a:bodyPr>
            <a:noAutofit/>
          </a:bodyPr>
          <a:lstStyle/>
          <a:p>
            <a:pPr algn="ctr"/>
            <a:r>
              <a:rPr lang="en-GB" altLang="en-US" sz="2800" dirty="0">
                <a:latin typeface="Arial" panose="020B0604020202020204" pitchFamily="34" charset="0"/>
                <a:cs typeface="Arial" panose="020B0604020202020204" pitchFamily="34" charset="0"/>
              </a:rPr>
              <a:t>STRATEGIC MANAGEMENT PROCESS</a:t>
            </a:r>
            <a:endParaRPr lang="en-AU" sz="28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808" y="1412776"/>
            <a:ext cx="7164796" cy="4860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82206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46070643"/>
              </p:ext>
            </p:extLst>
          </p:nvPr>
        </p:nvGraphicFramePr>
        <p:xfrm>
          <a:off x="284672" y="290552"/>
          <a:ext cx="8255480" cy="6525243"/>
        </p:xfrm>
        <a:graphic>
          <a:graphicData uri="http://schemas.openxmlformats.org/drawingml/2006/table">
            <a:tbl>
              <a:tblPr firstRow="1" bandRow="1">
                <a:tableStyleId>{5C22544A-7EE6-4342-B048-85BDC9FD1C3A}</a:tableStyleId>
              </a:tblPr>
              <a:tblGrid>
                <a:gridCol w="2800582">
                  <a:extLst>
                    <a:ext uri="{9D8B030D-6E8A-4147-A177-3AD203B41FA5}">
                      <a16:colId xmlns:a16="http://schemas.microsoft.com/office/drawing/2014/main" val="20000"/>
                    </a:ext>
                  </a:extLst>
                </a:gridCol>
                <a:gridCol w="2659770">
                  <a:extLst>
                    <a:ext uri="{9D8B030D-6E8A-4147-A177-3AD203B41FA5}">
                      <a16:colId xmlns:a16="http://schemas.microsoft.com/office/drawing/2014/main" val="20001"/>
                    </a:ext>
                  </a:extLst>
                </a:gridCol>
                <a:gridCol w="2795128">
                  <a:extLst>
                    <a:ext uri="{9D8B030D-6E8A-4147-A177-3AD203B41FA5}">
                      <a16:colId xmlns:a16="http://schemas.microsoft.com/office/drawing/2014/main" val="20002"/>
                    </a:ext>
                  </a:extLst>
                </a:gridCol>
              </a:tblGrid>
              <a:tr h="3340083">
                <a:tc>
                  <a:txBody>
                    <a:bodyPr/>
                    <a:lstStyle/>
                    <a:p>
                      <a:pPr algn="ctr"/>
                      <a:r>
                        <a:rPr lang="en-US" b="1" u="sng" dirty="0"/>
                        <a:t>POLITICAL/LEGAL</a:t>
                      </a:r>
                      <a:r>
                        <a:rPr lang="en-US" dirty="0"/>
                        <a:t> </a:t>
                      </a:r>
                    </a:p>
                    <a:p>
                      <a:pPr marL="285750" indent="-285750">
                        <a:buFont typeface="Arial"/>
                        <a:buChar char="•"/>
                      </a:pPr>
                      <a:r>
                        <a:rPr lang="en-US" sz="1600" b="0" dirty="0"/>
                        <a:t>Environmental legislation</a:t>
                      </a:r>
                    </a:p>
                    <a:p>
                      <a:pPr marL="285750" indent="-285750">
                        <a:buFont typeface="Arial"/>
                        <a:buChar char="•"/>
                      </a:pPr>
                      <a:r>
                        <a:rPr lang="en-US" sz="1600" b="0" dirty="0"/>
                        <a:t>Consumer protection</a:t>
                      </a:r>
                    </a:p>
                    <a:p>
                      <a:pPr marL="285750" indent="-285750">
                        <a:buFont typeface="Arial"/>
                        <a:buChar char="•"/>
                      </a:pPr>
                      <a:r>
                        <a:rPr lang="en-US" sz="1600" b="0" dirty="0"/>
                        <a:t>Government</a:t>
                      </a:r>
                      <a:r>
                        <a:rPr lang="ja-JP" altLang="en-US" sz="1600" b="0" dirty="0">
                          <a:latin typeface="Arial"/>
                        </a:rPr>
                        <a:t>’</a:t>
                      </a:r>
                      <a:r>
                        <a:rPr lang="en-US" sz="1600" b="0" dirty="0"/>
                        <a:t>s attitude</a:t>
                      </a:r>
                    </a:p>
                    <a:p>
                      <a:pPr marL="285750" indent="-285750">
                        <a:buFont typeface="Arial"/>
                        <a:buChar char="•"/>
                      </a:pPr>
                      <a:r>
                        <a:rPr lang="en-US" sz="1600" b="0" dirty="0"/>
                        <a:t>Competition regulation</a:t>
                      </a:r>
                    </a:p>
                    <a:p>
                      <a:pPr marL="285750" indent="-285750">
                        <a:buFont typeface="Arial"/>
                        <a:buChar char="•"/>
                      </a:pPr>
                      <a:r>
                        <a:rPr lang="en-US" sz="1600" b="0" dirty="0"/>
                        <a:t>Advertising standards</a:t>
                      </a:r>
                    </a:p>
                    <a:p>
                      <a:pPr marL="285750" indent="-285750">
                        <a:buFont typeface="Arial"/>
                        <a:buChar char="•"/>
                      </a:pPr>
                      <a:r>
                        <a:rPr lang="en-US" sz="1600" b="0" dirty="0"/>
                        <a:t>Employment law</a:t>
                      </a:r>
                    </a:p>
                    <a:p>
                      <a:pPr marL="285750" indent="-285750">
                        <a:buFont typeface="Arial"/>
                        <a:buChar char="•"/>
                      </a:pPr>
                      <a:r>
                        <a:rPr lang="en-US" sz="1600" b="0" dirty="0"/>
                        <a:t>Health and Safety</a:t>
                      </a:r>
                    </a:p>
                    <a:p>
                      <a:pPr marL="285750" indent="-285750">
                        <a:buFont typeface="Arial"/>
                        <a:buChar char="•"/>
                      </a:pPr>
                      <a:r>
                        <a:rPr lang="en-US" sz="1600" b="0" dirty="0"/>
                        <a:t>Taxation law</a:t>
                      </a:r>
                    </a:p>
                    <a:p>
                      <a:pPr marL="285750" indent="-285750">
                        <a:buFont typeface="Arial"/>
                        <a:buChar char="•"/>
                      </a:pPr>
                      <a:r>
                        <a:rPr lang="en-US" sz="1600" b="0" dirty="0"/>
                        <a:t>International trade barriers</a:t>
                      </a:r>
                    </a:p>
                    <a:p>
                      <a:pPr marL="285750" indent="-285750">
                        <a:buFont typeface="Arial"/>
                        <a:buChar char="•"/>
                      </a:pPr>
                      <a:r>
                        <a:rPr lang="en-US" sz="1600" b="0" dirty="0"/>
                        <a:t>Strength of the rule of law</a:t>
                      </a:r>
                    </a:p>
                  </a:txBody>
                  <a:tcPr/>
                </a:tc>
                <a:tc>
                  <a:txBody>
                    <a:bodyPr/>
                    <a:lstStyle/>
                    <a:p>
                      <a:pPr algn="ctr"/>
                      <a:r>
                        <a:rPr lang="en-US" u="sng" dirty="0"/>
                        <a:t>ECONOMIC</a:t>
                      </a:r>
                    </a:p>
                    <a:p>
                      <a:pPr marL="285750" indent="-285750">
                        <a:lnSpc>
                          <a:spcPct val="90000"/>
                        </a:lnSpc>
                        <a:buFont typeface="Arial"/>
                        <a:buChar char="•"/>
                      </a:pPr>
                      <a:r>
                        <a:rPr lang="en-US" sz="1600" b="0" dirty="0"/>
                        <a:t>Economic growth</a:t>
                      </a:r>
                    </a:p>
                    <a:p>
                      <a:pPr marL="285750" indent="-285750">
                        <a:lnSpc>
                          <a:spcPct val="90000"/>
                        </a:lnSpc>
                        <a:buFont typeface="Arial"/>
                        <a:buChar char="•"/>
                      </a:pPr>
                      <a:r>
                        <a:rPr lang="en-US" sz="1600" b="0" dirty="0"/>
                        <a:t>Taxation international trade</a:t>
                      </a:r>
                    </a:p>
                    <a:p>
                      <a:pPr marL="285750" indent="-285750">
                        <a:lnSpc>
                          <a:spcPct val="90000"/>
                        </a:lnSpc>
                        <a:buFont typeface="Arial"/>
                        <a:buChar char="•"/>
                      </a:pPr>
                      <a:r>
                        <a:rPr lang="en-US" sz="1600" b="0" dirty="0"/>
                        <a:t>Exchange Rate</a:t>
                      </a:r>
                    </a:p>
                    <a:p>
                      <a:pPr marL="285750" indent="-285750">
                        <a:lnSpc>
                          <a:spcPct val="90000"/>
                        </a:lnSpc>
                        <a:buFont typeface="Arial"/>
                        <a:buChar char="•"/>
                      </a:pPr>
                      <a:r>
                        <a:rPr lang="en-US" sz="1600" b="0" dirty="0"/>
                        <a:t>Employment law</a:t>
                      </a:r>
                    </a:p>
                    <a:p>
                      <a:pPr marL="285750" indent="-285750">
                        <a:lnSpc>
                          <a:spcPct val="90000"/>
                        </a:lnSpc>
                        <a:buFont typeface="Arial"/>
                        <a:buChar char="•"/>
                      </a:pPr>
                      <a:r>
                        <a:rPr lang="en-US" sz="1600" b="0" dirty="0"/>
                        <a:t>Health and Safety law</a:t>
                      </a:r>
                    </a:p>
                    <a:p>
                      <a:pPr marL="285750" indent="-285750">
                        <a:lnSpc>
                          <a:spcPct val="90000"/>
                        </a:lnSpc>
                        <a:buFont typeface="Arial"/>
                        <a:buChar char="•"/>
                      </a:pPr>
                      <a:r>
                        <a:rPr lang="en-US" sz="1600" b="0" dirty="0"/>
                        <a:t>Inflation</a:t>
                      </a:r>
                    </a:p>
                    <a:p>
                      <a:pPr marL="285750" indent="-285750">
                        <a:lnSpc>
                          <a:spcPct val="90000"/>
                        </a:lnSpc>
                        <a:buFont typeface="Arial"/>
                        <a:buChar char="•"/>
                      </a:pPr>
                      <a:r>
                        <a:rPr lang="en-US" sz="1600" b="0" dirty="0"/>
                        <a:t>Consumer confidence</a:t>
                      </a:r>
                    </a:p>
                    <a:p>
                      <a:pPr marL="285750" indent="-285750">
                        <a:lnSpc>
                          <a:spcPct val="90000"/>
                        </a:lnSpc>
                        <a:buFont typeface="Arial"/>
                        <a:buChar char="•"/>
                      </a:pPr>
                      <a:r>
                        <a:rPr lang="en-US" sz="1600" b="0" dirty="0"/>
                        <a:t>Minimum wage</a:t>
                      </a:r>
                    </a:p>
                  </a:txBody>
                  <a:tcPr/>
                </a:tc>
                <a:tc>
                  <a:txBody>
                    <a:bodyPr/>
                    <a:lstStyle/>
                    <a:p>
                      <a:pPr algn="ctr"/>
                      <a:r>
                        <a:rPr lang="en-US" u="sng" dirty="0"/>
                        <a:t>SOCIAL/CULTURAL</a:t>
                      </a:r>
                    </a:p>
                    <a:p>
                      <a:pPr marL="285750" indent="-285750">
                        <a:lnSpc>
                          <a:spcPct val="90000"/>
                        </a:lnSpc>
                        <a:buFont typeface="Arial"/>
                        <a:buChar char="•"/>
                      </a:pPr>
                      <a:r>
                        <a:rPr lang="en-US" sz="1600" b="0" dirty="0"/>
                        <a:t>Income distribution</a:t>
                      </a:r>
                    </a:p>
                    <a:p>
                      <a:pPr marL="285750" indent="-285750">
                        <a:lnSpc>
                          <a:spcPct val="90000"/>
                        </a:lnSpc>
                        <a:buFont typeface="Arial"/>
                        <a:buChar char="•"/>
                      </a:pPr>
                      <a:r>
                        <a:rPr lang="en-US" sz="1600" b="0" dirty="0"/>
                        <a:t>Demographics</a:t>
                      </a:r>
                    </a:p>
                    <a:p>
                      <a:pPr marL="285750" indent="-285750">
                        <a:lnSpc>
                          <a:spcPct val="90000"/>
                        </a:lnSpc>
                        <a:buFont typeface="Arial"/>
                        <a:buChar char="•"/>
                      </a:pPr>
                      <a:r>
                        <a:rPr lang="en-US" sz="1600" b="0" dirty="0"/>
                        <a:t>Lifestyle changes</a:t>
                      </a:r>
                    </a:p>
                    <a:p>
                      <a:pPr marL="285750" indent="-285750">
                        <a:lnSpc>
                          <a:spcPct val="90000"/>
                        </a:lnSpc>
                        <a:buFont typeface="Arial"/>
                        <a:buChar char="•"/>
                      </a:pPr>
                      <a:r>
                        <a:rPr lang="en-US" sz="1600" b="0" dirty="0"/>
                        <a:t>Attitudes to work and leisure</a:t>
                      </a:r>
                    </a:p>
                    <a:p>
                      <a:pPr marL="285750" indent="-285750">
                        <a:lnSpc>
                          <a:spcPct val="90000"/>
                        </a:lnSpc>
                        <a:buFont typeface="Arial"/>
                        <a:buChar char="•"/>
                      </a:pPr>
                      <a:r>
                        <a:rPr lang="en-US" sz="1600" b="0" dirty="0"/>
                        <a:t>Education</a:t>
                      </a:r>
                    </a:p>
                    <a:p>
                      <a:pPr marL="285750" indent="-285750">
                        <a:lnSpc>
                          <a:spcPct val="90000"/>
                        </a:lnSpc>
                        <a:buFont typeface="Arial"/>
                        <a:buChar char="•"/>
                      </a:pPr>
                      <a:r>
                        <a:rPr lang="en-US" sz="1600" b="0" dirty="0"/>
                        <a:t>Fashion and Fads</a:t>
                      </a:r>
                    </a:p>
                    <a:p>
                      <a:pPr marL="285750" indent="-285750">
                        <a:lnSpc>
                          <a:spcPct val="90000"/>
                        </a:lnSpc>
                        <a:buFont typeface="Arial"/>
                        <a:buChar char="•"/>
                      </a:pPr>
                      <a:r>
                        <a:rPr lang="en-US" sz="1600" b="0" dirty="0"/>
                        <a:t>Health &amp; Welfare</a:t>
                      </a:r>
                    </a:p>
                    <a:p>
                      <a:pPr marL="285750" indent="-285750">
                        <a:lnSpc>
                          <a:spcPct val="90000"/>
                        </a:lnSpc>
                        <a:buFont typeface="Arial"/>
                        <a:buChar char="•"/>
                      </a:pPr>
                      <a:r>
                        <a:rPr lang="en-US" sz="1600" b="0" dirty="0"/>
                        <a:t>Living conditions</a:t>
                      </a:r>
                    </a:p>
                    <a:p>
                      <a:pPr algn="ctr"/>
                      <a:endParaRPr lang="en-US" u="sng" dirty="0"/>
                    </a:p>
                  </a:txBody>
                  <a:tcPr/>
                </a:tc>
                <a:extLst>
                  <a:ext uri="{0D108BD9-81ED-4DB2-BD59-A6C34878D82A}">
                    <a16:rowId xmlns:a16="http://schemas.microsoft.com/office/drawing/2014/main" val="10000"/>
                  </a:ext>
                </a:extLst>
              </a:tr>
              <a:tr h="2366212">
                <a:tc>
                  <a:txBody>
                    <a:bodyPr/>
                    <a:lstStyle/>
                    <a:p>
                      <a:pPr algn="ctr"/>
                      <a:r>
                        <a:rPr lang="en-US" b="1" u="sng" dirty="0"/>
                        <a:t>TECHNOLOGICAL</a:t>
                      </a:r>
                    </a:p>
                    <a:p>
                      <a:pPr marL="285750" indent="-285750">
                        <a:buFont typeface="Arial"/>
                        <a:buChar char="•"/>
                      </a:pPr>
                      <a:r>
                        <a:rPr lang="en-US" sz="1600" dirty="0"/>
                        <a:t>Changes in physical sciences</a:t>
                      </a:r>
                    </a:p>
                    <a:p>
                      <a:pPr marL="285750" indent="-285750">
                        <a:buFont typeface="Arial"/>
                        <a:buChar char="•"/>
                      </a:pPr>
                      <a:r>
                        <a:rPr lang="en-US" sz="1600" dirty="0"/>
                        <a:t>New discoveries (e.g. apps/social media/trip advisor)</a:t>
                      </a:r>
                    </a:p>
                    <a:p>
                      <a:pPr marL="285750" indent="-285750">
                        <a:buFont typeface="Arial"/>
                        <a:buChar char="•"/>
                      </a:pPr>
                      <a:r>
                        <a:rPr lang="en-US" sz="1600" dirty="0"/>
                        <a:t>Technological obsolescence</a:t>
                      </a:r>
                    </a:p>
                    <a:p>
                      <a:pPr marL="285750" indent="-285750">
                        <a:buFont typeface="Arial"/>
                        <a:buChar char="•"/>
                      </a:pPr>
                      <a:r>
                        <a:rPr lang="en-US" sz="1600" dirty="0"/>
                        <a:t>Gov’t and Industry focus on tech</a:t>
                      </a:r>
                    </a:p>
                    <a:p>
                      <a:pPr marL="285750" indent="-285750">
                        <a:buFont typeface="Arial"/>
                        <a:buChar char="•"/>
                      </a:pPr>
                      <a:r>
                        <a:rPr lang="en-US" sz="1600" dirty="0"/>
                        <a:t>Gov’t spending on research</a:t>
                      </a:r>
                    </a:p>
                    <a:p>
                      <a:pPr algn="ctr"/>
                      <a:endParaRPr lang="en-US" b="1" u="sng" dirty="0"/>
                    </a:p>
                  </a:txBody>
                  <a:tcPr/>
                </a:tc>
                <a:tc>
                  <a:txBody>
                    <a:bodyPr/>
                    <a:lstStyle/>
                    <a:p>
                      <a:pPr algn="ctr"/>
                      <a:r>
                        <a:rPr lang="en-US" b="1" u="sng" dirty="0"/>
                        <a:t>ENVIRONMENTAL</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Impact of actual environmental change (e.g. weather instability)</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Changing perception and reaction to environmental issues</a:t>
                      </a:r>
                    </a:p>
                    <a:p>
                      <a:pPr algn="ctr"/>
                      <a:endParaRPr lang="en-US" b="1" u="sng" dirty="0"/>
                    </a:p>
                  </a:txBody>
                  <a:tcPr/>
                </a:tc>
                <a:tc>
                  <a:txBody>
                    <a:bodyPr/>
                    <a:lstStyle/>
                    <a:p>
                      <a:pPr algn="ctr"/>
                      <a:endParaRPr lang="en-US" b="1" u="sng"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8150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387" y="87314"/>
            <a:ext cx="6905625" cy="504824"/>
          </a:xfrm>
        </p:spPr>
        <p:style>
          <a:lnRef idx="2">
            <a:schemeClr val="dk1"/>
          </a:lnRef>
          <a:fillRef idx="1">
            <a:schemeClr val="lt1"/>
          </a:fillRef>
          <a:effectRef idx="0">
            <a:schemeClr val="dk1"/>
          </a:effectRef>
          <a:fontRef idx="minor">
            <a:schemeClr val="dk1"/>
          </a:fontRef>
        </p:style>
        <p:txBody>
          <a:bodyPr>
            <a:normAutofit fontScale="90000"/>
          </a:bodyPr>
          <a:lstStyle/>
          <a:p>
            <a:r>
              <a:rPr lang="en-US" sz="2800" dirty="0">
                <a:latin typeface="Arial"/>
                <a:cs typeface="Arial"/>
              </a:rPr>
              <a:t>The Firm, Stakeholders &amp; the Environment</a:t>
            </a:r>
          </a:p>
        </p:txBody>
      </p:sp>
      <p:sp>
        <p:nvSpPr>
          <p:cNvPr id="6" name="Rectangle 3"/>
          <p:cNvSpPr>
            <a:spLocks noChangeArrowheads="1"/>
          </p:cNvSpPr>
          <p:nvPr/>
        </p:nvSpPr>
        <p:spPr bwMode="auto">
          <a:xfrm>
            <a:off x="3048000" y="3429000"/>
            <a:ext cx="2667000" cy="1219200"/>
          </a:xfrm>
          <a:prstGeom prst="rect">
            <a:avLst/>
          </a:prstGeom>
          <a:noFill/>
          <a:ln w="28575">
            <a:solidFill>
              <a:schemeClr val="tx1"/>
            </a:solidFill>
            <a:miter lim="800000"/>
            <a:headEnd/>
            <a:tailEnd/>
          </a:ln>
          <a:effectLst/>
        </p:spPr>
        <p:txBody>
          <a:bodyPr wrap="none" anchor="ctr"/>
          <a:lstStyle/>
          <a:p>
            <a:endParaRPr lang="en-US"/>
          </a:p>
        </p:txBody>
      </p:sp>
      <p:sp>
        <p:nvSpPr>
          <p:cNvPr id="8" name="Rectangle 4"/>
          <p:cNvSpPr>
            <a:spLocks noChangeArrowheads="1"/>
          </p:cNvSpPr>
          <p:nvPr/>
        </p:nvSpPr>
        <p:spPr bwMode="auto">
          <a:xfrm>
            <a:off x="3776247" y="3505200"/>
            <a:ext cx="1227801" cy="33598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lIns="90488" tIns="44450" rIns="90488" bIns="44450">
            <a:spAutoFit/>
          </a:bodyPr>
          <a:lstStyle/>
          <a:p>
            <a:pPr>
              <a:lnSpc>
                <a:spcPct val="100000"/>
              </a:lnSpc>
              <a:spcBef>
                <a:spcPct val="0"/>
              </a:spcBef>
            </a:pPr>
            <a:r>
              <a:rPr lang="en-US" sz="1600" dirty="0">
                <a:effectLst>
                  <a:outerShdw blurRad="38100" dist="38100" dir="2700000" algn="tl">
                    <a:srgbClr val="000000"/>
                  </a:outerShdw>
                </a:effectLst>
              </a:rPr>
              <a:t>    The Firm</a:t>
            </a:r>
          </a:p>
        </p:txBody>
      </p:sp>
      <p:sp>
        <p:nvSpPr>
          <p:cNvPr id="9" name="Rectangle 5"/>
          <p:cNvSpPr>
            <a:spLocks noChangeArrowheads="1"/>
          </p:cNvSpPr>
          <p:nvPr/>
        </p:nvSpPr>
        <p:spPr bwMode="auto">
          <a:xfrm>
            <a:off x="3127375" y="3810000"/>
            <a:ext cx="2576513" cy="8223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p>
            <a:pPr algn="ctr">
              <a:lnSpc>
                <a:spcPct val="100000"/>
              </a:lnSpc>
              <a:spcBef>
                <a:spcPct val="0"/>
              </a:spcBef>
            </a:pPr>
            <a:r>
              <a:rPr lang="en-US" sz="1600" b="0">
                <a:effectLst>
                  <a:outerShdw blurRad="38100" dist="38100" dir="2700000" algn="tl">
                    <a:srgbClr val="000000"/>
                  </a:outerShdw>
                </a:effectLst>
              </a:rPr>
              <a:t>Owners/Board of Directors</a:t>
            </a:r>
          </a:p>
          <a:p>
            <a:pPr algn="ctr">
              <a:lnSpc>
                <a:spcPct val="100000"/>
              </a:lnSpc>
              <a:spcBef>
                <a:spcPct val="0"/>
              </a:spcBef>
            </a:pPr>
            <a:r>
              <a:rPr lang="en-US" sz="1600" b="0">
                <a:effectLst>
                  <a:outerShdw blurRad="38100" dist="38100" dir="2700000" algn="tl">
                    <a:srgbClr val="000000"/>
                  </a:outerShdw>
                </a:effectLst>
              </a:rPr>
              <a:t>Managers</a:t>
            </a:r>
          </a:p>
          <a:p>
            <a:pPr algn="ctr">
              <a:lnSpc>
                <a:spcPct val="100000"/>
              </a:lnSpc>
              <a:spcBef>
                <a:spcPct val="0"/>
              </a:spcBef>
            </a:pPr>
            <a:r>
              <a:rPr lang="en-US" sz="1600" b="0">
                <a:effectLst>
                  <a:outerShdw blurRad="38100" dist="38100" dir="2700000" algn="tl">
                    <a:srgbClr val="000000"/>
                  </a:outerShdw>
                </a:effectLst>
              </a:rPr>
              <a:t>Employees</a:t>
            </a:r>
            <a:endParaRPr lang="en-US" sz="1600" b="0" i="1">
              <a:effectLst>
                <a:outerShdw blurRad="38100" dist="38100" dir="2700000" algn="tl">
                  <a:srgbClr val="000000"/>
                </a:outerShdw>
              </a:effectLst>
            </a:endParaRPr>
          </a:p>
        </p:txBody>
      </p:sp>
      <p:sp>
        <p:nvSpPr>
          <p:cNvPr id="10" name="Oval 6"/>
          <p:cNvSpPr>
            <a:spLocks noChangeArrowheads="1"/>
          </p:cNvSpPr>
          <p:nvPr/>
        </p:nvSpPr>
        <p:spPr bwMode="auto">
          <a:xfrm>
            <a:off x="588963" y="2438400"/>
            <a:ext cx="7467600" cy="3124200"/>
          </a:xfrm>
          <a:prstGeom prst="ellipse">
            <a:avLst/>
          </a:prstGeom>
          <a:noFill/>
          <a:ln w="28575">
            <a:solidFill>
              <a:schemeClr val="tx1"/>
            </a:solidFill>
            <a:round/>
            <a:headEnd/>
            <a:tailEnd/>
          </a:ln>
          <a:effectLst/>
        </p:spPr>
        <p:txBody>
          <a:bodyPr wrap="none" anchor="ctr"/>
          <a:lstStyle/>
          <a:p>
            <a:endParaRPr lang="en-US"/>
          </a:p>
        </p:txBody>
      </p:sp>
      <p:sp>
        <p:nvSpPr>
          <p:cNvPr id="11" name="Rectangle 7"/>
          <p:cNvSpPr>
            <a:spLocks noChangeArrowheads="1"/>
          </p:cNvSpPr>
          <p:nvPr/>
        </p:nvSpPr>
        <p:spPr bwMode="auto">
          <a:xfrm>
            <a:off x="2971800" y="2590800"/>
            <a:ext cx="2927585" cy="33598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p>
            <a:pPr>
              <a:lnSpc>
                <a:spcPct val="100000"/>
              </a:lnSpc>
              <a:spcBef>
                <a:spcPct val="0"/>
              </a:spcBef>
            </a:pPr>
            <a:r>
              <a:rPr lang="en-US" sz="1600" dirty="0">
                <a:effectLst>
                  <a:outerShdw blurRad="38100" dist="38100" dir="2700000" algn="tl">
                    <a:srgbClr val="000000"/>
                  </a:outerShdw>
                </a:effectLst>
              </a:rPr>
              <a:t>    The Operating Environment</a:t>
            </a:r>
          </a:p>
        </p:txBody>
      </p:sp>
      <p:sp>
        <p:nvSpPr>
          <p:cNvPr id="12" name="Rectangle 8"/>
          <p:cNvSpPr>
            <a:spLocks noChangeArrowheads="1"/>
          </p:cNvSpPr>
          <p:nvPr/>
        </p:nvSpPr>
        <p:spPr bwMode="auto">
          <a:xfrm>
            <a:off x="3124200" y="1752600"/>
            <a:ext cx="2574023" cy="33598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lIns="90488" tIns="44450" rIns="90488" bIns="44450">
            <a:spAutoFit/>
          </a:bodyPr>
          <a:lstStyle/>
          <a:p>
            <a:pPr>
              <a:lnSpc>
                <a:spcPct val="100000"/>
              </a:lnSpc>
              <a:spcBef>
                <a:spcPct val="0"/>
              </a:spcBef>
            </a:pPr>
            <a:r>
              <a:rPr lang="en-US" sz="1600" dirty="0">
                <a:effectLst>
                  <a:outerShdw blurRad="38100" dist="38100" dir="2700000" algn="tl">
                    <a:srgbClr val="000000"/>
                  </a:outerShdw>
                </a:effectLst>
              </a:rPr>
              <a:t>    The Broad Environment</a:t>
            </a:r>
          </a:p>
        </p:txBody>
      </p:sp>
      <p:sp>
        <p:nvSpPr>
          <p:cNvPr id="13" name="Text Box 9"/>
          <p:cNvSpPr txBox="1">
            <a:spLocks noChangeArrowheads="1"/>
          </p:cNvSpPr>
          <p:nvPr/>
        </p:nvSpPr>
        <p:spPr bwMode="auto">
          <a:xfrm>
            <a:off x="2733675" y="4675188"/>
            <a:ext cx="1471613" cy="58102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spAutoFit/>
          </a:bodyPr>
          <a:lstStyle/>
          <a:p>
            <a:pPr algn="ctr">
              <a:lnSpc>
                <a:spcPct val="100000"/>
              </a:lnSpc>
              <a:spcBef>
                <a:spcPct val="0"/>
              </a:spcBef>
            </a:pPr>
            <a:r>
              <a:rPr lang="en-US" sz="1600" b="0" dirty="0">
                <a:effectLst>
                  <a:outerShdw blurRad="38100" dist="38100" dir="2700000" algn="tl">
                    <a:srgbClr val="000000"/>
                  </a:outerShdw>
                </a:effectLst>
              </a:rPr>
              <a:t>Financial</a:t>
            </a:r>
          </a:p>
          <a:p>
            <a:pPr algn="ctr">
              <a:lnSpc>
                <a:spcPct val="100000"/>
              </a:lnSpc>
              <a:spcBef>
                <a:spcPct val="0"/>
              </a:spcBef>
            </a:pPr>
            <a:r>
              <a:rPr lang="en-US" sz="1600" b="0" dirty="0">
                <a:effectLst>
                  <a:outerShdw blurRad="38100" dist="38100" dir="2700000" algn="tl">
                    <a:srgbClr val="000000"/>
                  </a:outerShdw>
                </a:effectLst>
              </a:rPr>
              <a:t>intermediaries</a:t>
            </a:r>
          </a:p>
        </p:txBody>
      </p:sp>
      <p:sp>
        <p:nvSpPr>
          <p:cNvPr id="14" name="Text Box 10"/>
          <p:cNvSpPr txBox="1">
            <a:spLocks noChangeArrowheads="1"/>
          </p:cNvSpPr>
          <p:nvPr/>
        </p:nvSpPr>
        <p:spPr bwMode="auto">
          <a:xfrm>
            <a:off x="4319588" y="4675188"/>
            <a:ext cx="2191627"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spAutoFit/>
          </a:bodyPr>
          <a:lstStyle/>
          <a:p>
            <a:pPr algn="ctr">
              <a:lnSpc>
                <a:spcPct val="100000"/>
              </a:lnSpc>
              <a:spcBef>
                <a:spcPct val="0"/>
              </a:spcBef>
            </a:pPr>
            <a:r>
              <a:rPr lang="en-US" sz="1600" b="0" dirty="0">
                <a:effectLst>
                  <a:outerShdw blurRad="38100" dist="38100" dir="2700000" algn="tl">
                    <a:srgbClr val="000000"/>
                  </a:outerShdw>
                </a:effectLst>
              </a:rPr>
              <a:t>Government agencies</a:t>
            </a:r>
          </a:p>
          <a:p>
            <a:pPr algn="ctr">
              <a:lnSpc>
                <a:spcPct val="100000"/>
              </a:lnSpc>
              <a:spcBef>
                <a:spcPct val="0"/>
              </a:spcBef>
            </a:pPr>
            <a:r>
              <a:rPr lang="en-US" sz="1600" b="0" dirty="0">
                <a:effectLst>
                  <a:outerShdw blurRad="38100" dist="38100" dir="2700000" algn="tl">
                    <a:srgbClr val="000000"/>
                  </a:outerShdw>
                </a:effectLst>
              </a:rPr>
              <a:t>And administrators</a:t>
            </a:r>
          </a:p>
        </p:txBody>
      </p:sp>
      <p:sp>
        <p:nvSpPr>
          <p:cNvPr id="15" name="Text Box 11"/>
          <p:cNvSpPr txBox="1">
            <a:spLocks noChangeArrowheads="1"/>
          </p:cNvSpPr>
          <p:nvPr/>
        </p:nvSpPr>
        <p:spPr bwMode="auto">
          <a:xfrm>
            <a:off x="5791200" y="3048000"/>
            <a:ext cx="1335622" cy="5847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spAutoFit/>
          </a:bodyPr>
          <a:lstStyle/>
          <a:p>
            <a:pPr algn="ctr">
              <a:lnSpc>
                <a:spcPct val="100000"/>
              </a:lnSpc>
              <a:spcBef>
                <a:spcPct val="0"/>
              </a:spcBef>
            </a:pPr>
            <a:r>
              <a:rPr lang="en-US" sz="1600" b="0" dirty="0">
                <a:effectLst>
                  <a:outerShdw blurRad="38100" dist="38100" dir="2700000" algn="tl">
                    <a:srgbClr val="000000"/>
                  </a:outerShdw>
                </a:effectLst>
              </a:rPr>
              <a:t>Local</a:t>
            </a:r>
          </a:p>
          <a:p>
            <a:pPr algn="ctr">
              <a:lnSpc>
                <a:spcPct val="100000"/>
              </a:lnSpc>
              <a:spcBef>
                <a:spcPct val="0"/>
              </a:spcBef>
            </a:pPr>
            <a:r>
              <a:rPr lang="en-US" sz="1600" b="0" dirty="0">
                <a:effectLst>
                  <a:outerShdw blurRad="38100" dist="38100" dir="2700000" algn="tl">
                    <a:srgbClr val="000000"/>
                  </a:outerShdw>
                </a:effectLst>
              </a:rPr>
              <a:t>communities</a:t>
            </a:r>
          </a:p>
        </p:txBody>
      </p:sp>
      <p:sp>
        <p:nvSpPr>
          <p:cNvPr id="16" name="Text Box 12"/>
          <p:cNvSpPr txBox="1">
            <a:spLocks noChangeArrowheads="1"/>
          </p:cNvSpPr>
          <p:nvPr/>
        </p:nvSpPr>
        <p:spPr bwMode="auto">
          <a:xfrm>
            <a:off x="3886200" y="2922588"/>
            <a:ext cx="1279525" cy="3365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nSpc>
                <a:spcPct val="100000"/>
              </a:lnSpc>
              <a:spcBef>
                <a:spcPct val="0"/>
              </a:spcBef>
            </a:pPr>
            <a:r>
              <a:rPr lang="en-US" sz="1600" b="0" dirty="0">
                <a:effectLst>
                  <a:outerShdw blurRad="38100" dist="38100" dir="2700000" algn="tl">
                    <a:srgbClr val="000000"/>
                  </a:outerShdw>
                </a:effectLst>
              </a:rPr>
              <a:t>Competitors</a:t>
            </a:r>
          </a:p>
        </p:txBody>
      </p:sp>
      <p:sp>
        <p:nvSpPr>
          <p:cNvPr id="17" name="Text Box 13"/>
          <p:cNvSpPr txBox="1">
            <a:spLocks noChangeArrowheads="1"/>
          </p:cNvSpPr>
          <p:nvPr/>
        </p:nvSpPr>
        <p:spPr bwMode="auto">
          <a:xfrm>
            <a:off x="1447800" y="3684588"/>
            <a:ext cx="1040068" cy="33855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nSpc>
                <a:spcPct val="100000"/>
              </a:lnSpc>
              <a:spcBef>
                <a:spcPct val="0"/>
              </a:spcBef>
            </a:pPr>
            <a:r>
              <a:rPr lang="en-US" sz="1600" b="0" dirty="0">
                <a:effectLst>
                  <a:outerShdw blurRad="38100" dist="38100" dir="2700000" algn="tl">
                    <a:srgbClr val="000000"/>
                  </a:outerShdw>
                </a:effectLst>
              </a:rPr>
              <a:t>Suppliers</a:t>
            </a:r>
          </a:p>
        </p:txBody>
      </p:sp>
      <p:sp>
        <p:nvSpPr>
          <p:cNvPr id="18" name="Text Box 14"/>
          <p:cNvSpPr txBox="1">
            <a:spLocks noChangeArrowheads="1"/>
          </p:cNvSpPr>
          <p:nvPr/>
        </p:nvSpPr>
        <p:spPr bwMode="auto">
          <a:xfrm>
            <a:off x="6248400" y="3684588"/>
            <a:ext cx="1166813" cy="336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nSpc>
                <a:spcPct val="100000"/>
              </a:lnSpc>
              <a:spcBef>
                <a:spcPct val="0"/>
              </a:spcBef>
            </a:pPr>
            <a:r>
              <a:rPr lang="en-US" sz="1600" b="0">
                <a:effectLst>
                  <a:outerShdw blurRad="38100" dist="38100" dir="2700000" algn="tl">
                    <a:srgbClr val="000000"/>
                  </a:outerShdw>
                </a:effectLst>
              </a:rPr>
              <a:t>Customers</a:t>
            </a:r>
          </a:p>
        </p:txBody>
      </p:sp>
      <p:sp>
        <p:nvSpPr>
          <p:cNvPr id="19" name="Text Box 15"/>
          <p:cNvSpPr txBox="1">
            <a:spLocks noChangeArrowheads="1"/>
          </p:cNvSpPr>
          <p:nvPr/>
        </p:nvSpPr>
        <p:spPr bwMode="auto">
          <a:xfrm>
            <a:off x="1973263" y="3074988"/>
            <a:ext cx="850900" cy="5810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a:lnSpc>
                <a:spcPct val="100000"/>
              </a:lnSpc>
              <a:spcBef>
                <a:spcPct val="0"/>
              </a:spcBef>
            </a:pPr>
            <a:r>
              <a:rPr lang="en-US" sz="1600" b="0" dirty="0">
                <a:effectLst>
                  <a:outerShdw blurRad="38100" dist="38100" dir="2700000" algn="tl">
                    <a:srgbClr val="000000"/>
                  </a:outerShdw>
                </a:effectLst>
              </a:rPr>
              <a:t>Activist</a:t>
            </a:r>
          </a:p>
          <a:p>
            <a:pPr algn="ctr">
              <a:lnSpc>
                <a:spcPct val="100000"/>
              </a:lnSpc>
              <a:spcBef>
                <a:spcPct val="0"/>
              </a:spcBef>
            </a:pPr>
            <a:r>
              <a:rPr lang="en-US" sz="1600" b="0" dirty="0">
                <a:effectLst>
                  <a:outerShdw blurRad="38100" dist="38100" dir="2700000" algn="tl">
                    <a:srgbClr val="000000"/>
                  </a:outerShdw>
                </a:effectLst>
              </a:rPr>
              <a:t>groups</a:t>
            </a:r>
          </a:p>
        </p:txBody>
      </p:sp>
      <p:sp>
        <p:nvSpPr>
          <p:cNvPr id="20" name="Text Box 16"/>
          <p:cNvSpPr txBox="1">
            <a:spLocks noChangeArrowheads="1"/>
          </p:cNvSpPr>
          <p:nvPr/>
        </p:nvSpPr>
        <p:spPr bwMode="auto">
          <a:xfrm>
            <a:off x="1981200" y="4294188"/>
            <a:ext cx="823362" cy="33855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nSpc>
                <a:spcPct val="100000"/>
              </a:lnSpc>
              <a:spcBef>
                <a:spcPct val="0"/>
              </a:spcBef>
            </a:pPr>
            <a:r>
              <a:rPr lang="en-US" sz="1600" b="0" dirty="0">
                <a:effectLst>
                  <a:outerShdw blurRad="38100" dist="38100" dir="2700000" algn="tl">
                    <a:srgbClr val="000000"/>
                  </a:outerShdw>
                </a:effectLst>
              </a:rPr>
              <a:t>Unions</a:t>
            </a:r>
          </a:p>
        </p:txBody>
      </p:sp>
      <p:sp>
        <p:nvSpPr>
          <p:cNvPr id="21" name="Text Box 17"/>
          <p:cNvSpPr txBox="1">
            <a:spLocks noChangeArrowheads="1"/>
          </p:cNvSpPr>
          <p:nvPr/>
        </p:nvSpPr>
        <p:spPr bwMode="auto">
          <a:xfrm>
            <a:off x="533400" y="2084388"/>
            <a:ext cx="2395538" cy="336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nSpc>
                <a:spcPct val="100000"/>
              </a:lnSpc>
              <a:spcBef>
                <a:spcPct val="0"/>
              </a:spcBef>
            </a:pPr>
            <a:r>
              <a:rPr lang="en-US" sz="1600" b="0" dirty="0" err="1">
                <a:effectLst>
                  <a:outerShdw blurRad="38100" dist="38100" dir="2700000" algn="tl">
                    <a:srgbClr val="000000"/>
                  </a:outerShdw>
                </a:effectLst>
              </a:rPr>
              <a:t>Sociocultural</a:t>
            </a:r>
            <a:r>
              <a:rPr lang="en-US" sz="1600" b="0" dirty="0">
                <a:effectLst>
                  <a:outerShdw blurRad="38100" dist="38100" dir="2700000" algn="tl">
                    <a:srgbClr val="000000"/>
                  </a:outerShdw>
                </a:effectLst>
              </a:rPr>
              <a:t> Influences</a:t>
            </a:r>
          </a:p>
        </p:txBody>
      </p:sp>
      <p:sp>
        <p:nvSpPr>
          <p:cNvPr id="22" name="Text Box 18"/>
          <p:cNvSpPr txBox="1">
            <a:spLocks noChangeArrowheads="1"/>
          </p:cNvSpPr>
          <p:nvPr/>
        </p:nvSpPr>
        <p:spPr bwMode="auto">
          <a:xfrm>
            <a:off x="6477000" y="2008188"/>
            <a:ext cx="2416175" cy="3365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spAutoFit/>
          </a:bodyPr>
          <a:lstStyle/>
          <a:p>
            <a:pPr>
              <a:lnSpc>
                <a:spcPct val="100000"/>
              </a:lnSpc>
              <a:spcBef>
                <a:spcPct val="0"/>
              </a:spcBef>
            </a:pPr>
            <a:r>
              <a:rPr lang="en-US" sz="1600" b="0">
                <a:effectLst>
                  <a:outerShdw blurRad="38100" dist="38100" dir="2700000" algn="tl">
                    <a:srgbClr val="000000"/>
                  </a:outerShdw>
                </a:effectLst>
              </a:rPr>
              <a:t>Technological Influences</a:t>
            </a:r>
          </a:p>
        </p:txBody>
      </p:sp>
      <p:sp>
        <p:nvSpPr>
          <p:cNvPr id="23" name="Text Box 19"/>
          <p:cNvSpPr txBox="1">
            <a:spLocks noChangeArrowheads="1"/>
          </p:cNvSpPr>
          <p:nvPr/>
        </p:nvSpPr>
        <p:spPr bwMode="auto">
          <a:xfrm>
            <a:off x="457200" y="5437188"/>
            <a:ext cx="2077913" cy="3385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nSpc>
                <a:spcPct val="100000"/>
              </a:lnSpc>
              <a:spcBef>
                <a:spcPct val="0"/>
              </a:spcBef>
            </a:pPr>
            <a:r>
              <a:rPr lang="en-US" sz="1600" b="0">
                <a:effectLst>
                  <a:outerShdw blurRad="38100" dist="38100" dir="2700000" algn="tl">
                    <a:srgbClr val="000000"/>
                  </a:outerShdw>
                </a:effectLst>
              </a:rPr>
              <a:t>Economic Influences</a:t>
            </a:r>
          </a:p>
        </p:txBody>
      </p:sp>
      <p:sp>
        <p:nvSpPr>
          <p:cNvPr id="24" name="Text Box 20"/>
          <p:cNvSpPr txBox="1">
            <a:spLocks noChangeArrowheads="1"/>
          </p:cNvSpPr>
          <p:nvPr/>
        </p:nvSpPr>
        <p:spPr bwMode="auto">
          <a:xfrm>
            <a:off x="6477000" y="5437188"/>
            <a:ext cx="2250336" cy="33855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nSpc>
                <a:spcPct val="100000"/>
              </a:lnSpc>
              <a:spcBef>
                <a:spcPct val="0"/>
              </a:spcBef>
            </a:pPr>
            <a:r>
              <a:rPr lang="en-US" sz="1600" b="0" dirty="0">
                <a:effectLst>
                  <a:outerShdw blurRad="38100" dist="38100" dir="2700000" algn="tl">
                    <a:srgbClr val="000000"/>
                  </a:outerShdw>
                </a:effectLst>
              </a:rPr>
              <a:t>Political/Legal Influences</a:t>
            </a:r>
          </a:p>
        </p:txBody>
      </p:sp>
      <p:sp>
        <p:nvSpPr>
          <p:cNvPr id="25" name="Text Box 21"/>
          <p:cNvSpPr txBox="1">
            <a:spLocks noChangeArrowheads="1"/>
          </p:cNvSpPr>
          <p:nvPr/>
        </p:nvSpPr>
        <p:spPr bwMode="auto">
          <a:xfrm>
            <a:off x="5943600" y="4217988"/>
            <a:ext cx="1143000" cy="3365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spAutoFit/>
          </a:bodyPr>
          <a:lstStyle/>
          <a:p>
            <a:pPr>
              <a:lnSpc>
                <a:spcPct val="100000"/>
              </a:lnSpc>
              <a:spcBef>
                <a:spcPct val="0"/>
              </a:spcBef>
            </a:pPr>
            <a:r>
              <a:rPr lang="en-US" sz="1600" b="0" dirty="0">
                <a:effectLst>
                  <a:outerShdw blurRad="38100" dist="38100" dir="2700000" algn="tl">
                    <a:srgbClr val="000000"/>
                  </a:outerShdw>
                </a:effectLst>
              </a:rPr>
              <a:t>The Media</a:t>
            </a:r>
          </a:p>
        </p:txBody>
      </p:sp>
      <p:sp>
        <p:nvSpPr>
          <p:cNvPr id="26" name="Rectangle 8"/>
          <p:cNvSpPr>
            <a:spLocks noChangeArrowheads="1"/>
          </p:cNvSpPr>
          <p:nvPr/>
        </p:nvSpPr>
        <p:spPr bwMode="auto">
          <a:xfrm>
            <a:off x="3203848" y="5949280"/>
            <a:ext cx="2133197" cy="33598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p>
            <a:pPr>
              <a:lnSpc>
                <a:spcPct val="100000"/>
              </a:lnSpc>
              <a:spcBef>
                <a:spcPct val="0"/>
              </a:spcBef>
            </a:pPr>
            <a:r>
              <a:rPr lang="en-US" sz="1600" dirty="0">
                <a:effectLst>
                  <a:outerShdw blurRad="38100" dist="38100" dir="2700000" algn="tl">
                    <a:srgbClr val="000000"/>
                  </a:outerShdw>
                </a:effectLst>
              </a:rPr>
              <a:t>Ecological Environment</a:t>
            </a:r>
          </a:p>
        </p:txBody>
      </p:sp>
    </p:spTree>
    <p:extLst>
      <p:ext uri="{BB962C8B-B14F-4D97-AF65-F5344CB8AC3E}">
        <p14:creationId xmlns:p14="http://schemas.microsoft.com/office/powerpoint/2010/main" val="398234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6905625" cy="652791"/>
          </a:xfrm>
        </p:spPr>
        <p:style>
          <a:lnRef idx="2">
            <a:schemeClr val="dk1"/>
          </a:lnRef>
          <a:fillRef idx="1">
            <a:schemeClr val="lt1"/>
          </a:fillRef>
          <a:effectRef idx="0">
            <a:schemeClr val="dk1"/>
          </a:effectRef>
          <a:fontRef idx="minor">
            <a:schemeClr val="dk1"/>
          </a:fontRef>
        </p:style>
        <p:txBody>
          <a:bodyPr/>
          <a:lstStyle/>
          <a:p>
            <a:r>
              <a:rPr lang="en-US" dirty="0">
                <a:latin typeface="Arial"/>
                <a:cs typeface="Arial"/>
              </a:rPr>
              <a:t>Sociocultural Issues? </a:t>
            </a:r>
          </a:p>
        </p:txBody>
      </p:sp>
      <p:sp>
        <p:nvSpPr>
          <p:cNvPr id="7" name="Rectangle 6"/>
          <p:cNvSpPr/>
          <p:nvPr/>
        </p:nvSpPr>
        <p:spPr>
          <a:xfrm>
            <a:off x="179512" y="2348880"/>
            <a:ext cx="4572000" cy="386362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285750" indent="-285750">
              <a:lnSpc>
                <a:spcPct val="90000"/>
              </a:lnSpc>
              <a:buFont typeface="Arial"/>
              <a:buChar char="•"/>
            </a:pPr>
            <a:r>
              <a:rPr lang="en-US" sz="1600" dirty="0">
                <a:latin typeface="Arial"/>
                <a:cs typeface="Arial"/>
              </a:rPr>
              <a:t>Income distribution</a:t>
            </a:r>
          </a:p>
          <a:p>
            <a:pPr marL="285750" indent="-285750">
              <a:lnSpc>
                <a:spcPct val="90000"/>
              </a:lnSpc>
              <a:buFont typeface="Arial"/>
              <a:buChar char="•"/>
            </a:pPr>
            <a:endParaRPr lang="en-US" sz="1600" dirty="0">
              <a:latin typeface="Arial"/>
              <a:cs typeface="Arial"/>
            </a:endParaRPr>
          </a:p>
          <a:p>
            <a:pPr marL="285750" indent="-285750">
              <a:lnSpc>
                <a:spcPct val="90000"/>
              </a:lnSpc>
              <a:buFont typeface="Arial"/>
              <a:buChar char="•"/>
            </a:pPr>
            <a:r>
              <a:rPr lang="en-US" sz="1600" dirty="0">
                <a:latin typeface="Arial"/>
                <a:cs typeface="Arial"/>
              </a:rPr>
              <a:t>Demographics</a:t>
            </a:r>
          </a:p>
          <a:p>
            <a:pPr marL="285750" indent="-285750">
              <a:lnSpc>
                <a:spcPct val="90000"/>
              </a:lnSpc>
              <a:buFont typeface="Arial"/>
              <a:buChar char="•"/>
            </a:pPr>
            <a:endParaRPr lang="en-US" sz="1600" dirty="0">
              <a:latin typeface="Arial"/>
              <a:cs typeface="Arial"/>
            </a:endParaRPr>
          </a:p>
          <a:p>
            <a:pPr marL="285750" indent="-285750">
              <a:lnSpc>
                <a:spcPct val="90000"/>
              </a:lnSpc>
              <a:buFont typeface="Arial"/>
              <a:buChar char="•"/>
            </a:pPr>
            <a:r>
              <a:rPr lang="en-US" sz="1600" dirty="0">
                <a:latin typeface="Arial"/>
                <a:cs typeface="Arial"/>
              </a:rPr>
              <a:t>Lifestyle changes</a:t>
            </a:r>
          </a:p>
          <a:p>
            <a:pPr marL="285750" indent="-285750">
              <a:lnSpc>
                <a:spcPct val="90000"/>
              </a:lnSpc>
              <a:buFont typeface="Arial"/>
              <a:buChar char="•"/>
            </a:pPr>
            <a:endParaRPr lang="en-US" sz="1600" dirty="0">
              <a:latin typeface="Arial"/>
              <a:cs typeface="Arial"/>
            </a:endParaRPr>
          </a:p>
          <a:p>
            <a:pPr marL="285750" indent="-285750">
              <a:lnSpc>
                <a:spcPct val="90000"/>
              </a:lnSpc>
              <a:buFont typeface="Arial"/>
              <a:buChar char="•"/>
            </a:pPr>
            <a:r>
              <a:rPr lang="en-US" sz="1600" dirty="0">
                <a:latin typeface="Arial"/>
                <a:cs typeface="Arial"/>
              </a:rPr>
              <a:t>Attitudes to work and leisure</a:t>
            </a:r>
          </a:p>
          <a:p>
            <a:pPr marL="285750" indent="-285750">
              <a:lnSpc>
                <a:spcPct val="90000"/>
              </a:lnSpc>
              <a:buFont typeface="Arial"/>
              <a:buChar char="•"/>
            </a:pPr>
            <a:endParaRPr lang="en-US" sz="1600" dirty="0">
              <a:latin typeface="Arial"/>
              <a:cs typeface="Arial"/>
            </a:endParaRPr>
          </a:p>
          <a:p>
            <a:pPr marL="285750" indent="-285750">
              <a:lnSpc>
                <a:spcPct val="90000"/>
              </a:lnSpc>
              <a:buFont typeface="Arial"/>
              <a:buChar char="•"/>
            </a:pPr>
            <a:r>
              <a:rPr lang="en-US" sz="1600" dirty="0">
                <a:latin typeface="Arial"/>
                <a:cs typeface="Arial"/>
              </a:rPr>
              <a:t>Education</a:t>
            </a:r>
          </a:p>
          <a:p>
            <a:pPr marL="285750" indent="-285750">
              <a:lnSpc>
                <a:spcPct val="90000"/>
              </a:lnSpc>
              <a:buFont typeface="Arial"/>
              <a:buChar char="•"/>
            </a:pPr>
            <a:endParaRPr lang="en-US" sz="1600" dirty="0">
              <a:latin typeface="Arial"/>
              <a:cs typeface="Arial"/>
            </a:endParaRPr>
          </a:p>
          <a:p>
            <a:pPr marL="285750" indent="-285750">
              <a:lnSpc>
                <a:spcPct val="90000"/>
              </a:lnSpc>
              <a:buFont typeface="Arial"/>
              <a:buChar char="•"/>
            </a:pPr>
            <a:r>
              <a:rPr lang="en-US" sz="1600" dirty="0">
                <a:latin typeface="Arial"/>
                <a:cs typeface="Arial"/>
              </a:rPr>
              <a:t>Fashion and Fads</a:t>
            </a:r>
          </a:p>
          <a:p>
            <a:pPr marL="285750" indent="-285750">
              <a:lnSpc>
                <a:spcPct val="90000"/>
              </a:lnSpc>
              <a:buFont typeface="Arial"/>
              <a:buChar char="•"/>
            </a:pPr>
            <a:endParaRPr lang="en-US" sz="1600" dirty="0">
              <a:latin typeface="Arial"/>
              <a:cs typeface="Arial"/>
            </a:endParaRPr>
          </a:p>
          <a:p>
            <a:pPr marL="285750" indent="-285750">
              <a:lnSpc>
                <a:spcPct val="90000"/>
              </a:lnSpc>
              <a:buFont typeface="Arial"/>
              <a:buChar char="•"/>
            </a:pPr>
            <a:r>
              <a:rPr lang="en-US" sz="1600" dirty="0">
                <a:latin typeface="Arial"/>
                <a:cs typeface="Arial"/>
              </a:rPr>
              <a:t>Health &amp; Welfare</a:t>
            </a:r>
          </a:p>
          <a:p>
            <a:pPr marL="285750" indent="-285750">
              <a:lnSpc>
                <a:spcPct val="90000"/>
              </a:lnSpc>
              <a:buFont typeface="Arial"/>
              <a:buChar char="•"/>
            </a:pPr>
            <a:endParaRPr lang="en-US" sz="1600" dirty="0">
              <a:latin typeface="Arial"/>
              <a:cs typeface="Arial"/>
            </a:endParaRPr>
          </a:p>
          <a:p>
            <a:pPr marL="285750" indent="-285750">
              <a:lnSpc>
                <a:spcPct val="90000"/>
              </a:lnSpc>
              <a:buFont typeface="Arial"/>
              <a:buChar char="•"/>
            </a:pPr>
            <a:r>
              <a:rPr lang="en-US" sz="1600" dirty="0">
                <a:latin typeface="Arial"/>
                <a:cs typeface="Arial"/>
              </a:rPr>
              <a:t>Living conditions</a:t>
            </a:r>
          </a:p>
          <a:p>
            <a:pPr marL="285750" indent="-285750">
              <a:lnSpc>
                <a:spcPct val="90000"/>
              </a:lnSpc>
              <a:buFont typeface="Arial"/>
              <a:buChar char="•"/>
            </a:pPr>
            <a:endParaRPr lang="en-US" sz="1600" dirty="0">
              <a:latin typeface="Arial"/>
              <a:cs typeface="Arial"/>
            </a:endParaRPr>
          </a:p>
          <a:p>
            <a:pPr marL="285750" indent="-285750">
              <a:lnSpc>
                <a:spcPct val="90000"/>
              </a:lnSpc>
              <a:buFont typeface="Arial"/>
              <a:buChar char="•"/>
            </a:pPr>
            <a:r>
              <a:rPr lang="en-US" sz="1600" dirty="0">
                <a:latin typeface="Arial"/>
                <a:cs typeface="Arial"/>
              </a:rPr>
              <a:t>Cultural clash</a:t>
            </a:r>
          </a:p>
        </p:txBody>
      </p:sp>
      <p:pic>
        <p:nvPicPr>
          <p:cNvPr id="2" name="Picture 1"/>
          <p:cNvPicPr>
            <a:picLocks noChangeAspect="1"/>
          </p:cNvPicPr>
          <p:nvPr/>
        </p:nvPicPr>
        <p:blipFill>
          <a:blip r:embed="rId2"/>
          <a:stretch>
            <a:fillRect/>
          </a:stretch>
        </p:blipFill>
        <p:spPr>
          <a:xfrm>
            <a:off x="5076056" y="2852936"/>
            <a:ext cx="3942017" cy="2167055"/>
          </a:xfrm>
          <a:prstGeom prst="rect">
            <a:avLst/>
          </a:prstGeom>
        </p:spPr>
      </p:pic>
    </p:spTree>
    <p:extLst>
      <p:ext uri="{BB962C8B-B14F-4D97-AF65-F5344CB8AC3E}">
        <p14:creationId xmlns:p14="http://schemas.microsoft.com/office/powerpoint/2010/main" val="303106460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MS PPT Template New  2018" id="{48C0AEA8-1150-483D-9CB6-93A31E015A1E}" vid="{822457F7-BF5E-47B0-9DB7-2218455B76BF}"/>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MS PPT Template New  2018" id="{48C0AEA8-1150-483D-9CB6-93A31E015A1E}" vid="{9AE18794-8FBC-4F3B-BC67-7C49069436E4}"/>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MS PPT Template New  2018" id="{48C0AEA8-1150-483D-9CB6-93A31E015A1E}" vid="{7AF7E00A-5354-46FF-A876-0DFA925B614B}"/>
    </a:ext>
  </a:extLst>
</a:theme>
</file>

<file path=ppt/theme/theme4.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MS PPT Template New  2018" id="{48C0AEA8-1150-483D-9CB6-93A31E015A1E}" vid="{903BDFF6-1A14-4D07-BBE3-5FCFDA8ECAD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13c02fde-b48f-4d00-bac1-911d8ee6ee98">Template</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709477310369438C3E543C94179E2D" ma:contentTypeVersion="8" ma:contentTypeDescription="Create a new document." ma:contentTypeScope="" ma:versionID="40639e0939d655a4dc87506b01892c9e">
  <xsd:schema xmlns:xsd="http://www.w3.org/2001/XMLSchema" xmlns:xs="http://www.w3.org/2001/XMLSchema" xmlns:p="http://schemas.microsoft.com/office/2006/metadata/properties" xmlns:ns2="13c02fde-b48f-4d00-bac1-911d8ee6ee98" xmlns:ns3="6fd5926b-e52e-44d8-81d1-5e6608a23368" targetNamespace="http://schemas.microsoft.com/office/2006/metadata/properties" ma:root="true" ma:fieldsID="337014aa22b9b0ec50b4022cfab8c551" ns2:_="" ns3:_="">
    <xsd:import namespace="13c02fde-b48f-4d00-bac1-911d8ee6ee98"/>
    <xsd:import namespace="6fd5926b-e52e-44d8-81d1-5e6608a23368"/>
    <xsd:element name="properties">
      <xsd:complexType>
        <xsd:sequence>
          <xsd:element name="documentManagement">
            <xsd:complexType>
              <xsd:all>
                <xsd:element ref="ns2:Category"/>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02fde-b48f-4d00-bac1-911d8ee6ee98" elementFormDefault="qualified">
    <xsd:import namespace="http://schemas.microsoft.com/office/2006/documentManagement/types"/>
    <xsd:import namespace="http://schemas.microsoft.com/office/infopath/2007/PartnerControls"/>
    <xsd:element name="Category" ma:index="8" ma:displayName="Category" ma:description="Select from the pull down menu the correct category for this file type" ma:format="Dropdown" ma:internalName="Category">
      <xsd:simpleType>
        <xsd:restriction base="dms:Choice">
          <xsd:enumeration value="Meetings"/>
          <xsd:enumeration value="Purchase Order"/>
          <xsd:enumeration value="Invoice"/>
          <xsd:enumeration value="Policy"/>
          <xsd:enumeration value="Procedure"/>
          <xsd:enumeration value="Template"/>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d5926b-e52e-44d8-81d1-5e6608a23368"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324C9D-A4D4-4EA5-B76C-8491F2658EB9}">
  <ds:schemaRefs>
    <ds:schemaRef ds:uri="http://schemas.openxmlformats.org/package/2006/metadata/core-properties"/>
    <ds:schemaRef ds:uri="http://purl.org/dc/elements/1.1/"/>
    <ds:schemaRef ds:uri="http://schemas.microsoft.com/office/2006/metadata/properties"/>
    <ds:schemaRef ds:uri="http://purl.org/dc/terms/"/>
    <ds:schemaRef ds:uri="6fd5926b-e52e-44d8-81d1-5e6608a23368"/>
    <ds:schemaRef ds:uri="http://schemas.microsoft.com/office/infopath/2007/PartnerControls"/>
    <ds:schemaRef ds:uri="http://schemas.microsoft.com/office/2006/documentManagement/types"/>
    <ds:schemaRef ds:uri="13c02fde-b48f-4d00-bac1-911d8ee6ee98"/>
    <ds:schemaRef ds:uri="http://www.w3.org/XML/1998/namespace"/>
    <ds:schemaRef ds:uri="http://purl.org/dc/dcmitype/"/>
  </ds:schemaRefs>
</ds:datastoreItem>
</file>

<file path=customXml/itemProps2.xml><?xml version="1.0" encoding="utf-8"?>
<ds:datastoreItem xmlns:ds="http://schemas.openxmlformats.org/officeDocument/2006/customXml" ds:itemID="{F3D502E4-D18D-4EA6-BFF6-F7B2176D1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02fde-b48f-4d00-bac1-911d8ee6ee98"/>
    <ds:schemaRef ds:uri="6fd5926b-e52e-44d8-81d1-5e6608a23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E02B31-F34B-4E18-8C84-0623F31763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ICMS PPT Template New  2018</Template>
  <TotalTime>173</TotalTime>
  <Words>1652</Words>
  <Application>Microsoft Office PowerPoint</Application>
  <PresentationFormat>On-screen Show (4:3)</PresentationFormat>
  <Paragraphs>351</Paragraphs>
  <Slides>31</Slides>
  <Notes>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31</vt:i4>
      </vt:variant>
    </vt:vector>
  </HeadingPairs>
  <TitlesOfParts>
    <vt:vector size="40" baseType="lpstr">
      <vt:lpstr>MS PGothic</vt:lpstr>
      <vt:lpstr>Arial</vt:lpstr>
      <vt:lpstr>Calibri</vt:lpstr>
      <vt:lpstr>Calibri Light</vt:lpstr>
      <vt:lpstr>Microsoft Sans Serif</vt:lpstr>
      <vt:lpstr>1_Custom Design</vt:lpstr>
      <vt:lpstr>2_Custom Design</vt:lpstr>
      <vt:lpstr>3_Custom Design</vt:lpstr>
      <vt:lpstr>5_Custom Design</vt:lpstr>
      <vt:lpstr> HOS 801 Strategic Management in Hospitality &amp; Tourism </vt:lpstr>
      <vt:lpstr>Welcome: Week 2</vt:lpstr>
      <vt:lpstr>Re-Cap</vt:lpstr>
      <vt:lpstr>PowerPoint Presentation</vt:lpstr>
      <vt:lpstr>Learning Objectives</vt:lpstr>
      <vt:lpstr>STRATEGIC MANAGEMENT PROCESS</vt:lpstr>
      <vt:lpstr>PowerPoint Presentation</vt:lpstr>
      <vt:lpstr>The Firm, Stakeholders &amp; the Environment</vt:lpstr>
      <vt:lpstr>Sociocultural Issues? </vt:lpstr>
      <vt:lpstr>Sociocultural</vt:lpstr>
      <vt:lpstr>Why Monitor Society?</vt:lpstr>
      <vt:lpstr>Global Economic Forces to Monitor and Predict</vt:lpstr>
      <vt:lpstr>Political/Legal Forces</vt:lpstr>
      <vt:lpstr>Technological Forces</vt:lpstr>
      <vt:lpstr>Ecological Environment</vt:lpstr>
      <vt:lpstr>PowerPoint Presentation</vt:lpstr>
      <vt:lpstr>Environmental Analysis Exercise</vt:lpstr>
      <vt:lpstr>The Firm and Its Operating Environment</vt:lpstr>
      <vt:lpstr>PowerPoint Presentation</vt:lpstr>
      <vt:lpstr>Economic Power of Customers</vt:lpstr>
      <vt:lpstr>Economic Power of Suppliers</vt:lpstr>
      <vt:lpstr>Entry Barriers</vt:lpstr>
      <vt:lpstr>Substitute Products</vt:lpstr>
      <vt:lpstr>Industry Competition</vt:lpstr>
      <vt:lpstr>Managing the Operating Environment</vt:lpstr>
      <vt:lpstr>Common Forms of Interfirm Relationships</vt:lpstr>
      <vt:lpstr>PowerPoint Presentation</vt:lpstr>
      <vt:lpstr>The eight questions of strategy</vt:lpstr>
      <vt:lpstr>Group Case Analysis</vt:lpstr>
      <vt:lpstr>Hints</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 801 Strategic Management in Hospitality &amp; Tourism</dc:title>
  <dc:creator>Mirrin Locke</dc:creator>
  <cp:lastModifiedBy>Chengeto Chaderopa</cp:lastModifiedBy>
  <cp:revision>11</cp:revision>
  <dcterms:created xsi:type="dcterms:W3CDTF">2019-02-04T02:31:19Z</dcterms:created>
  <dcterms:modified xsi:type="dcterms:W3CDTF">2019-08-07T04:27:55Z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0x010100E1709477310369438C3E543C94179E2D</vt:lpwstr>
  </property>
</Properties>
</file>