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</p:sldMasterIdLst>
  <p:notesMasterIdLst>
    <p:notesMasterId r:id="rId52"/>
  </p:notesMasterIdLst>
  <p:sldIdLst>
    <p:sldId id="285" r:id="rId7"/>
    <p:sldId id="288" r:id="rId8"/>
    <p:sldId id="290" r:id="rId9"/>
    <p:sldId id="291" r:id="rId10"/>
    <p:sldId id="292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5"/>
            <p14:sldId id="288"/>
            <p14:sldId id="290"/>
            <p14:sldId id="291"/>
            <p14:sldId id="292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rin Locke" initials="ML" lastIdx="6" clrIdx="0">
    <p:extLst>
      <p:ext uri="{19B8F6BF-5375-455C-9EA6-DF929625EA0E}">
        <p15:presenceInfo xmlns:p15="http://schemas.microsoft.com/office/powerpoint/2012/main" userId="Mirrin Lo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/>
  </p:normalViewPr>
  <p:slideViewPr>
    <p:cSldViewPr snapToGrid="0" snapToObject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46695-ADAB-4A8C-9E3A-007ACAEB4E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B9FEAB2-D19D-46A1-92C7-29E5AA5DF4B7}">
      <dgm:prSet custT="1"/>
      <dgm:spPr>
        <a:xfrm>
          <a:off x="0" y="56"/>
          <a:ext cx="2468880" cy="226735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200" b="1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Resources</a:t>
          </a:r>
        </a:p>
      </dgm:t>
    </dgm:pt>
    <dgm:pt modelId="{50105C62-B812-4521-8941-1E50C9E2E9E1}" type="parTrans" cxnId="{D11D0163-B2F2-46DF-9F4F-9DAEEB08E96A}">
      <dgm:prSet/>
      <dgm:spPr/>
      <dgm:t>
        <a:bodyPr/>
        <a:lstStyle/>
        <a:p>
          <a:endParaRPr lang="en-AU"/>
        </a:p>
      </dgm:t>
    </dgm:pt>
    <dgm:pt modelId="{6EDC755A-54E4-4119-868D-4DD6D1B9CB2D}" type="sibTrans" cxnId="{D11D0163-B2F2-46DF-9F4F-9DAEEB08E96A}">
      <dgm:prSet/>
      <dgm:spPr/>
      <dgm:t>
        <a:bodyPr/>
        <a:lstStyle/>
        <a:p>
          <a:endParaRPr lang="en-AU"/>
        </a:p>
      </dgm:t>
    </dgm:pt>
    <dgm:pt modelId="{603A3B29-70F2-4E1F-8310-5D264E2D0C41}">
      <dgm:prSet custT="1"/>
      <dgm:spPr>
        <a:xfrm rot="5400000">
          <a:off x="3756496" y="-106082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36000" indent="-457200" algn="l" rtl="0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capital equipment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38CDED5-4C30-4435-A50F-F4DBCF41926B}" type="parTrans" cxnId="{5056FAF0-5D8D-41D8-8B83-47358C58C804}">
      <dgm:prSet/>
      <dgm:spPr/>
      <dgm:t>
        <a:bodyPr/>
        <a:lstStyle/>
        <a:p>
          <a:endParaRPr lang="en-AU"/>
        </a:p>
      </dgm:t>
    </dgm:pt>
    <dgm:pt modelId="{7D862C79-98AA-49CC-9ED2-74FCC77F88D7}" type="sibTrans" cxnId="{5056FAF0-5D8D-41D8-8B83-47358C58C804}">
      <dgm:prSet/>
      <dgm:spPr/>
      <dgm:t>
        <a:bodyPr/>
        <a:lstStyle/>
        <a:p>
          <a:endParaRPr lang="en-AU"/>
        </a:p>
      </dgm:t>
    </dgm:pt>
    <dgm:pt modelId="{CE2B582F-0950-436F-96D7-702AF58D3ECC}">
      <dgm:prSet custT="1"/>
      <dgm:spPr>
        <a:xfrm rot="5400000">
          <a:off x="3756496" y="-106082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36000" indent="-457200" algn="l" rtl="0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skills of individual employees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2C76924A-7D6A-4B56-8F51-8FDA55F7832B}" type="parTrans" cxnId="{399BC1C3-C274-42C0-9015-BBB6B97DB60F}">
      <dgm:prSet/>
      <dgm:spPr/>
      <dgm:t>
        <a:bodyPr/>
        <a:lstStyle/>
        <a:p>
          <a:endParaRPr lang="en-AU"/>
        </a:p>
      </dgm:t>
    </dgm:pt>
    <dgm:pt modelId="{B3EA1966-EB38-4BF8-95F4-199AB0AA80ED}" type="sibTrans" cxnId="{399BC1C3-C274-42C0-9015-BBB6B97DB60F}">
      <dgm:prSet/>
      <dgm:spPr/>
      <dgm:t>
        <a:bodyPr/>
        <a:lstStyle/>
        <a:p>
          <a:endParaRPr lang="en-AU"/>
        </a:p>
      </dgm:t>
    </dgm:pt>
    <dgm:pt modelId="{4F57DBF5-70B5-4821-8000-936F2DAD9450}">
      <dgm:prSet custT="1"/>
      <dgm:spPr>
        <a:xfrm rot="5400000">
          <a:off x="3756496" y="-106082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36000" indent="-457200" algn="l" rtl="0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patents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D7A8C852-FBA7-4629-B70D-75DCD2B35B38}" type="parTrans" cxnId="{6D8EADA0-B145-47B8-92BC-99EB84F0D321}">
      <dgm:prSet/>
      <dgm:spPr/>
      <dgm:t>
        <a:bodyPr/>
        <a:lstStyle/>
        <a:p>
          <a:endParaRPr lang="en-AU"/>
        </a:p>
      </dgm:t>
    </dgm:pt>
    <dgm:pt modelId="{C0C7100A-3EAD-4CA0-912F-CB715B478A34}" type="sibTrans" cxnId="{6D8EADA0-B145-47B8-92BC-99EB84F0D321}">
      <dgm:prSet/>
      <dgm:spPr/>
      <dgm:t>
        <a:bodyPr/>
        <a:lstStyle/>
        <a:p>
          <a:endParaRPr lang="en-AU"/>
        </a:p>
      </dgm:t>
    </dgm:pt>
    <dgm:pt modelId="{05E9F2D3-D28D-4CAC-8B5F-BF027A9C986C}">
      <dgm:prSet custT="1"/>
      <dgm:spPr>
        <a:xfrm rot="5400000">
          <a:off x="3756496" y="-106082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36000" marR="0" indent="-45720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talented managers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A90B7C9A-7BA1-41C1-848F-C1658304A0E0}" type="parTrans" cxnId="{7F426E06-9E1A-4558-A7EC-AE6AED96FE65}">
      <dgm:prSet/>
      <dgm:spPr/>
      <dgm:t>
        <a:bodyPr/>
        <a:lstStyle/>
        <a:p>
          <a:endParaRPr lang="en-AU"/>
        </a:p>
      </dgm:t>
    </dgm:pt>
    <dgm:pt modelId="{D347C930-A020-41C7-A418-86113010C329}" type="sibTrans" cxnId="{7F426E06-9E1A-4558-A7EC-AE6AED96FE65}">
      <dgm:prSet/>
      <dgm:spPr/>
      <dgm:t>
        <a:bodyPr/>
        <a:lstStyle/>
        <a:p>
          <a:endParaRPr lang="en-AU"/>
        </a:p>
      </dgm:t>
    </dgm:pt>
    <dgm:pt modelId="{E69F9647-BD2C-45E4-89E0-F570D3E8D3BE}">
      <dgm:prSet custT="1"/>
      <dgm:spPr>
        <a:xfrm>
          <a:off x="0" y="2380783"/>
          <a:ext cx="2468880" cy="226735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Capabilities</a:t>
          </a:r>
          <a:r>
            <a:rPr lang="en-US" sz="2200" b="1" dirty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 </a:t>
          </a:r>
          <a:br>
            <a:rPr lang="en-US" sz="2200" b="1" dirty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</a:br>
          <a:endParaRPr lang="en-AU" sz="20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7E198506-95A0-476B-AEFD-98C5269E8514}" type="parTrans" cxnId="{049FA898-0AA6-4BA1-9AD6-4E861F5904B3}">
      <dgm:prSet/>
      <dgm:spPr/>
      <dgm:t>
        <a:bodyPr/>
        <a:lstStyle/>
        <a:p>
          <a:endParaRPr lang="en-AU"/>
        </a:p>
      </dgm:t>
    </dgm:pt>
    <dgm:pt modelId="{D4EDEE78-389B-4874-9D4A-436BA562093A}" type="sibTrans" cxnId="{049FA898-0AA6-4BA1-9AD6-4E861F5904B3}">
      <dgm:prSet/>
      <dgm:spPr/>
      <dgm:t>
        <a:bodyPr/>
        <a:lstStyle/>
        <a:p>
          <a:endParaRPr lang="en-AU"/>
        </a:p>
      </dgm:t>
    </dgm:pt>
    <dgm:pt modelId="{8C4B39FC-C1A4-4261-9271-828C3C655005}">
      <dgm:prSet custT="1"/>
      <dgm:spPr>
        <a:xfrm rot="5400000">
          <a:off x="3756496" y="131990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68000" marR="0" indent="-45720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should not be so simple that it is highly imitable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FC6C0C7-2330-4DD0-AF4E-BEF8AC76929A}" type="parTrans" cxnId="{06E2A08D-5799-4051-9A63-D8B073337A8B}">
      <dgm:prSet/>
      <dgm:spPr/>
      <dgm:t>
        <a:bodyPr/>
        <a:lstStyle/>
        <a:p>
          <a:endParaRPr lang="en-AU"/>
        </a:p>
      </dgm:t>
    </dgm:pt>
    <dgm:pt modelId="{3A98ED0F-63D4-4CEC-81DE-F25B9DB1E90C}" type="sibTrans" cxnId="{06E2A08D-5799-4051-9A63-D8B073337A8B}">
      <dgm:prSet/>
      <dgm:spPr/>
      <dgm:t>
        <a:bodyPr/>
        <a:lstStyle/>
        <a:p>
          <a:endParaRPr lang="en-AU"/>
        </a:p>
      </dgm:t>
    </dgm:pt>
    <dgm:pt modelId="{D13A0CC8-0939-4CB6-AD55-1ECA2482997B}">
      <dgm:prSet custT="1"/>
      <dgm:spPr>
        <a:xfrm rot="5400000">
          <a:off x="3756496" y="-106082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36000" indent="-457200" algn="l" rtl="0"/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finances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EABA181-2385-432B-87F6-640FEB6AB7C7}" type="parTrans" cxnId="{17E2AF79-84D9-4CA4-B21D-98880CA9F994}">
      <dgm:prSet/>
      <dgm:spPr/>
      <dgm:t>
        <a:bodyPr/>
        <a:lstStyle/>
        <a:p>
          <a:endParaRPr lang="en-AU"/>
        </a:p>
      </dgm:t>
    </dgm:pt>
    <dgm:pt modelId="{6FBD297E-9903-491F-98ED-BA978A1BB860}" type="sibTrans" cxnId="{17E2AF79-84D9-4CA4-B21D-98880CA9F994}">
      <dgm:prSet/>
      <dgm:spPr/>
      <dgm:t>
        <a:bodyPr/>
        <a:lstStyle/>
        <a:p>
          <a:endParaRPr lang="en-AU"/>
        </a:p>
      </dgm:t>
    </dgm:pt>
    <dgm:pt modelId="{DE618BBF-68EC-41CF-A450-88FF6C8848FE}">
      <dgm:prSet custT="1"/>
      <dgm:spPr>
        <a:xfrm rot="5400000">
          <a:off x="3756496" y="1319903"/>
          <a:ext cx="1813887" cy="438912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468000" marR="0" indent="-45720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should not be 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so complex that it defies internal steering and control</a:t>
          </a:r>
          <a:endParaRPr lang="en-A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6C62F77-4B69-4DFC-A763-6ED4192CD5BB}" type="parTrans" cxnId="{AB715534-C5E3-4F6E-B839-518AB92294FC}">
      <dgm:prSet/>
      <dgm:spPr/>
      <dgm:t>
        <a:bodyPr/>
        <a:lstStyle/>
        <a:p>
          <a:endParaRPr lang="en-AU"/>
        </a:p>
      </dgm:t>
    </dgm:pt>
    <dgm:pt modelId="{4142A4A4-A9E4-4A10-91CD-6261F76E48DD}" type="sibTrans" cxnId="{AB715534-C5E3-4F6E-B839-518AB92294FC}">
      <dgm:prSet/>
      <dgm:spPr/>
      <dgm:t>
        <a:bodyPr/>
        <a:lstStyle/>
        <a:p>
          <a:endParaRPr lang="en-AU"/>
        </a:p>
      </dgm:t>
    </dgm:pt>
    <dgm:pt modelId="{409D271B-D816-4623-B044-39E0D73CAEB1}" type="pres">
      <dgm:prSet presAssocID="{2B346695-ADAB-4A8C-9E3A-007ACAEB4EA2}" presName="Name0" presStyleCnt="0">
        <dgm:presLayoutVars>
          <dgm:dir/>
          <dgm:animLvl val="lvl"/>
          <dgm:resizeHandles val="exact"/>
        </dgm:presLayoutVars>
      </dgm:prSet>
      <dgm:spPr/>
    </dgm:pt>
    <dgm:pt modelId="{07351C30-EE24-49F5-A45D-68C574771E1C}" type="pres">
      <dgm:prSet presAssocID="{1B9FEAB2-D19D-46A1-92C7-29E5AA5DF4B7}" presName="linNode" presStyleCnt="0"/>
      <dgm:spPr/>
    </dgm:pt>
    <dgm:pt modelId="{31525663-A7CF-4C0E-B43C-3799A6056C35}" type="pres">
      <dgm:prSet presAssocID="{1B9FEAB2-D19D-46A1-92C7-29E5AA5DF4B7}" presName="parentText" presStyleLbl="node1" presStyleIdx="0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170DC953-EB27-4B14-965B-C30E4388C0AE}" type="pres">
      <dgm:prSet presAssocID="{1B9FEAB2-D19D-46A1-92C7-29E5AA5DF4B7}" presName="descendantText" presStyleLbl="alignAccFollowNode1" presStyleIdx="0" presStyleCnt="2">
        <dgm:presLayoutVars>
          <dgm:bulletEnabled val="1"/>
        </dgm:presLayoutVars>
      </dgm:prSet>
      <dgm:spPr>
        <a:prstGeom prst="round2SameRect">
          <a:avLst/>
        </a:prstGeom>
      </dgm:spPr>
    </dgm:pt>
    <dgm:pt modelId="{EE95DCBE-E74E-4E34-8D99-12395600A021}" type="pres">
      <dgm:prSet presAssocID="{6EDC755A-54E4-4119-868D-4DD6D1B9CB2D}" presName="sp" presStyleCnt="0"/>
      <dgm:spPr/>
    </dgm:pt>
    <dgm:pt modelId="{AB1BBD9D-93B1-4224-AF9F-0C9F2B950484}" type="pres">
      <dgm:prSet presAssocID="{E69F9647-BD2C-45E4-89E0-F570D3E8D3BE}" presName="linNode" presStyleCnt="0"/>
      <dgm:spPr/>
    </dgm:pt>
    <dgm:pt modelId="{E2F61499-C3E8-4AE5-8CEB-97D4D7DD57F4}" type="pres">
      <dgm:prSet presAssocID="{E69F9647-BD2C-45E4-89E0-F570D3E8D3BE}" presName="parentText" presStyleLbl="node1" presStyleIdx="1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9E73921B-3BB6-485B-AD23-39E870AD60F0}" type="pres">
      <dgm:prSet presAssocID="{E69F9647-BD2C-45E4-89E0-F570D3E8D3BE}" presName="descendantText" presStyleLbl="alignAccFollowNode1" presStyleIdx="1" presStyleCnt="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7F426E06-9E1A-4558-A7EC-AE6AED96FE65}" srcId="{1B9FEAB2-D19D-46A1-92C7-29E5AA5DF4B7}" destId="{05E9F2D3-D28D-4CAC-8B5F-BF027A9C986C}" srcOrd="4" destOrd="0" parTransId="{A90B7C9A-7BA1-41C1-848F-C1658304A0E0}" sibTransId="{D347C930-A020-41C7-A418-86113010C329}"/>
    <dgm:cxn modelId="{AB715534-C5E3-4F6E-B839-518AB92294FC}" srcId="{E69F9647-BD2C-45E4-89E0-F570D3E8D3BE}" destId="{DE618BBF-68EC-41CF-A450-88FF6C8848FE}" srcOrd="1" destOrd="0" parTransId="{56C62F77-4B69-4DFC-A763-6ED4192CD5BB}" sibTransId="{4142A4A4-A9E4-4A10-91CD-6261F76E48DD}"/>
    <dgm:cxn modelId="{D11D0163-B2F2-46DF-9F4F-9DAEEB08E96A}" srcId="{2B346695-ADAB-4A8C-9E3A-007ACAEB4EA2}" destId="{1B9FEAB2-D19D-46A1-92C7-29E5AA5DF4B7}" srcOrd="0" destOrd="0" parTransId="{50105C62-B812-4521-8941-1E50C9E2E9E1}" sibTransId="{6EDC755A-54E4-4119-868D-4DD6D1B9CB2D}"/>
    <dgm:cxn modelId="{17E2AF79-84D9-4CA4-B21D-98880CA9F994}" srcId="{1B9FEAB2-D19D-46A1-92C7-29E5AA5DF4B7}" destId="{D13A0CC8-0939-4CB6-AD55-1ECA2482997B}" srcOrd="3" destOrd="0" parTransId="{EEABA181-2385-432B-87F6-640FEB6AB7C7}" sibTransId="{6FBD297E-9903-491F-98ED-BA978A1BB860}"/>
    <dgm:cxn modelId="{F5BF8B7E-7808-44C7-A44E-B0807DC86ECB}" type="presOf" srcId="{DE618BBF-68EC-41CF-A450-88FF6C8848FE}" destId="{9E73921B-3BB6-485B-AD23-39E870AD60F0}" srcOrd="0" destOrd="1" presId="urn:microsoft.com/office/officeart/2005/8/layout/vList5"/>
    <dgm:cxn modelId="{9C316A85-EF01-41F5-B948-087139B26B7C}" type="presOf" srcId="{8C4B39FC-C1A4-4261-9271-828C3C655005}" destId="{9E73921B-3BB6-485B-AD23-39E870AD60F0}" srcOrd="0" destOrd="0" presId="urn:microsoft.com/office/officeart/2005/8/layout/vList5"/>
    <dgm:cxn modelId="{E1F8018D-4274-4870-A761-E195EA8F16A2}" type="presOf" srcId="{D13A0CC8-0939-4CB6-AD55-1ECA2482997B}" destId="{170DC953-EB27-4B14-965B-C30E4388C0AE}" srcOrd="0" destOrd="3" presId="urn:microsoft.com/office/officeart/2005/8/layout/vList5"/>
    <dgm:cxn modelId="{06E2A08D-5799-4051-9A63-D8B073337A8B}" srcId="{E69F9647-BD2C-45E4-89E0-F570D3E8D3BE}" destId="{8C4B39FC-C1A4-4261-9271-828C3C655005}" srcOrd="0" destOrd="0" parTransId="{9FC6C0C7-2330-4DD0-AF4E-BEF8AC76929A}" sibTransId="{3A98ED0F-63D4-4CEC-81DE-F25B9DB1E90C}"/>
    <dgm:cxn modelId="{9903CF92-7357-4526-8D8A-57D399895BD2}" type="presOf" srcId="{4F57DBF5-70B5-4821-8000-936F2DAD9450}" destId="{170DC953-EB27-4B14-965B-C30E4388C0AE}" srcOrd="0" destOrd="2" presId="urn:microsoft.com/office/officeart/2005/8/layout/vList5"/>
    <dgm:cxn modelId="{049FA898-0AA6-4BA1-9AD6-4E861F5904B3}" srcId="{2B346695-ADAB-4A8C-9E3A-007ACAEB4EA2}" destId="{E69F9647-BD2C-45E4-89E0-F570D3E8D3BE}" srcOrd="1" destOrd="0" parTransId="{7E198506-95A0-476B-AEFD-98C5269E8514}" sibTransId="{D4EDEE78-389B-4874-9D4A-436BA562093A}"/>
    <dgm:cxn modelId="{6D8EADA0-B145-47B8-92BC-99EB84F0D321}" srcId="{1B9FEAB2-D19D-46A1-92C7-29E5AA5DF4B7}" destId="{4F57DBF5-70B5-4821-8000-936F2DAD9450}" srcOrd="2" destOrd="0" parTransId="{D7A8C852-FBA7-4629-B70D-75DCD2B35B38}" sibTransId="{C0C7100A-3EAD-4CA0-912F-CB715B478A34}"/>
    <dgm:cxn modelId="{FAA8B1B8-8B12-4424-8935-4A018101A4E4}" type="presOf" srcId="{CE2B582F-0950-436F-96D7-702AF58D3ECC}" destId="{170DC953-EB27-4B14-965B-C30E4388C0AE}" srcOrd="0" destOrd="1" presId="urn:microsoft.com/office/officeart/2005/8/layout/vList5"/>
    <dgm:cxn modelId="{399BC1C3-C274-42C0-9015-BBB6B97DB60F}" srcId="{1B9FEAB2-D19D-46A1-92C7-29E5AA5DF4B7}" destId="{CE2B582F-0950-436F-96D7-702AF58D3ECC}" srcOrd="1" destOrd="0" parTransId="{2C76924A-7D6A-4B56-8F51-8FDA55F7832B}" sibTransId="{B3EA1966-EB38-4BF8-95F4-199AB0AA80ED}"/>
    <dgm:cxn modelId="{2DA762CB-555B-49AC-93E4-E8D3913227F0}" type="presOf" srcId="{603A3B29-70F2-4E1F-8310-5D264E2D0C41}" destId="{170DC953-EB27-4B14-965B-C30E4388C0AE}" srcOrd="0" destOrd="0" presId="urn:microsoft.com/office/officeart/2005/8/layout/vList5"/>
    <dgm:cxn modelId="{13128CCE-8B51-4FA9-BDE1-AAE7EFA646F2}" type="presOf" srcId="{2B346695-ADAB-4A8C-9E3A-007ACAEB4EA2}" destId="{409D271B-D816-4623-B044-39E0D73CAEB1}" srcOrd="0" destOrd="0" presId="urn:microsoft.com/office/officeart/2005/8/layout/vList5"/>
    <dgm:cxn modelId="{CD2484D3-A6A6-4051-92E5-4A0D76DA37BF}" type="presOf" srcId="{05E9F2D3-D28D-4CAC-8B5F-BF027A9C986C}" destId="{170DC953-EB27-4B14-965B-C30E4388C0AE}" srcOrd="0" destOrd="4" presId="urn:microsoft.com/office/officeart/2005/8/layout/vList5"/>
    <dgm:cxn modelId="{1382DDE1-48C2-4BDB-A77B-C86C047FB101}" type="presOf" srcId="{1B9FEAB2-D19D-46A1-92C7-29E5AA5DF4B7}" destId="{31525663-A7CF-4C0E-B43C-3799A6056C35}" srcOrd="0" destOrd="0" presId="urn:microsoft.com/office/officeart/2005/8/layout/vList5"/>
    <dgm:cxn modelId="{5056FAF0-5D8D-41D8-8B83-47358C58C804}" srcId="{1B9FEAB2-D19D-46A1-92C7-29E5AA5DF4B7}" destId="{603A3B29-70F2-4E1F-8310-5D264E2D0C41}" srcOrd="0" destOrd="0" parTransId="{E38CDED5-4C30-4435-A50F-F4DBCF41926B}" sibTransId="{7D862C79-98AA-49CC-9ED2-74FCC77F88D7}"/>
    <dgm:cxn modelId="{E2CF32F6-737A-453B-BD42-158EEAEA0B29}" type="presOf" srcId="{E69F9647-BD2C-45E4-89E0-F570D3E8D3BE}" destId="{E2F61499-C3E8-4AE5-8CEB-97D4D7DD57F4}" srcOrd="0" destOrd="0" presId="urn:microsoft.com/office/officeart/2005/8/layout/vList5"/>
    <dgm:cxn modelId="{2298E873-7063-49F1-934D-A3AA3A551953}" type="presParOf" srcId="{409D271B-D816-4623-B044-39E0D73CAEB1}" destId="{07351C30-EE24-49F5-A45D-68C574771E1C}" srcOrd="0" destOrd="0" presId="urn:microsoft.com/office/officeart/2005/8/layout/vList5"/>
    <dgm:cxn modelId="{823E4340-09BE-4E12-A9E9-86A8B0B2713D}" type="presParOf" srcId="{07351C30-EE24-49F5-A45D-68C574771E1C}" destId="{31525663-A7CF-4C0E-B43C-3799A6056C35}" srcOrd="0" destOrd="0" presId="urn:microsoft.com/office/officeart/2005/8/layout/vList5"/>
    <dgm:cxn modelId="{44C13D7F-65D6-430E-BE79-0D0A3E0BED1C}" type="presParOf" srcId="{07351C30-EE24-49F5-A45D-68C574771E1C}" destId="{170DC953-EB27-4B14-965B-C30E4388C0AE}" srcOrd="1" destOrd="0" presId="urn:microsoft.com/office/officeart/2005/8/layout/vList5"/>
    <dgm:cxn modelId="{59F817E3-60AC-4354-A6B2-0E0D0FC23238}" type="presParOf" srcId="{409D271B-D816-4623-B044-39E0D73CAEB1}" destId="{EE95DCBE-E74E-4E34-8D99-12395600A021}" srcOrd="1" destOrd="0" presId="urn:microsoft.com/office/officeart/2005/8/layout/vList5"/>
    <dgm:cxn modelId="{58F7938A-989C-4675-B6E5-DD6E3E2303AA}" type="presParOf" srcId="{409D271B-D816-4623-B044-39E0D73CAEB1}" destId="{AB1BBD9D-93B1-4224-AF9F-0C9F2B950484}" srcOrd="2" destOrd="0" presId="urn:microsoft.com/office/officeart/2005/8/layout/vList5"/>
    <dgm:cxn modelId="{68E6892A-1770-4D7B-A1C7-04720CB9FC56}" type="presParOf" srcId="{AB1BBD9D-93B1-4224-AF9F-0C9F2B950484}" destId="{E2F61499-C3E8-4AE5-8CEB-97D4D7DD57F4}" srcOrd="0" destOrd="0" presId="urn:microsoft.com/office/officeart/2005/8/layout/vList5"/>
    <dgm:cxn modelId="{8B0A1405-0DDE-49D4-8C39-331884EDC770}" type="presParOf" srcId="{AB1BBD9D-93B1-4224-AF9F-0C9F2B950484}" destId="{9E73921B-3BB6-485B-AD23-39E870AD60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7CBB5-768B-450C-882A-58298B85CD2A}" type="doc">
      <dgm:prSet loTypeId="urn:microsoft.com/office/officeart/2005/8/layout/vList6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A15820E-CFE2-4805-9351-A4F2603A5F2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latin typeface="+mj-lt"/>
            <a:cs typeface="Arial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>
              <a:latin typeface="+mn-lt"/>
              <a:cs typeface="Arial"/>
            </a:rPr>
            <a:t>VALUABLE</a:t>
          </a:r>
          <a:endParaRPr lang="en-US" sz="3200" dirty="0">
            <a:latin typeface="+mn-lt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dirty="0">
            <a:latin typeface="+mj-lt"/>
          </a:endParaRPr>
        </a:p>
      </dgm:t>
    </dgm:pt>
    <dgm:pt modelId="{622D7849-0585-463A-B16E-3558406D4B40}" type="parTrans" cxnId="{8B3E8274-A733-43C1-A2EF-F7BCB0EE3C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1B8793E-DBA4-4070-B8E0-1FA8C8D9753D}" type="sibTrans" cxnId="{8B3E8274-A733-43C1-A2EF-F7BCB0EE3C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95CBD8-1112-45EC-A347-2D5A46688FC1}">
      <dgm:prSet phldrT="[Text]" custT="1"/>
      <dgm:spPr/>
      <dgm:t>
        <a:bodyPr/>
        <a:lstStyle/>
        <a:p>
          <a:r>
            <a:rPr lang="en-AU" sz="1800" noProof="0" dirty="0">
              <a:latin typeface="+mn-lt"/>
            </a:rPr>
            <a:t>They are </a:t>
          </a:r>
          <a:r>
            <a:rPr lang="en-AU" sz="1800" b="1" i="0" noProof="0" dirty="0">
              <a:latin typeface="+mn-lt"/>
            </a:rPr>
            <a:t>valuable </a:t>
          </a:r>
          <a:r>
            <a:rPr lang="en-AU" sz="1800" noProof="0" dirty="0">
              <a:latin typeface="+mn-lt"/>
            </a:rPr>
            <a:t>when they allow a firm to take advantage of opportunities or neutralise threats. </a:t>
          </a:r>
        </a:p>
      </dgm:t>
    </dgm:pt>
    <dgm:pt modelId="{F0A9FC3A-7D5F-461A-ADDF-A7DFDB336962}" type="parTrans" cxnId="{ADDA76B0-4926-4755-BD11-1677EAAFA9C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BE2EEA6-78D2-4609-904B-A0BA09A172E3}" type="sibTrans" cxnId="{ADDA76B0-4926-4755-BD11-1677EAAFA9C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239CA2-8718-4151-AC8D-C2720639138F}">
      <dgm:prSet phldrT="[Text]" custT="1"/>
      <dgm:spPr/>
      <dgm:t>
        <a:bodyPr/>
        <a:lstStyle/>
        <a:p>
          <a:r>
            <a:rPr lang="en-US" sz="2800" b="1" dirty="0">
              <a:latin typeface="+mn-lt"/>
              <a:cs typeface="Arial"/>
            </a:rPr>
            <a:t>NON-SUBSTITUTABLE</a:t>
          </a:r>
          <a:endParaRPr lang="en-US" sz="2800" dirty="0">
            <a:latin typeface="+mn-lt"/>
          </a:endParaRPr>
        </a:p>
      </dgm:t>
    </dgm:pt>
    <dgm:pt modelId="{A5F3B307-D2AA-434E-9C19-33A9AABFBA9F}" type="parTrans" cxnId="{123372F0-1269-4ABE-9208-D1CBB621BF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9B909B-6591-415A-9DD7-497F9D8CD3FD}" type="sibTrans" cxnId="{123372F0-1269-4ABE-9208-D1CBB621BF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A033249-BD8A-4710-9ADC-9475EE62BC2E}">
      <dgm:prSet custT="1"/>
      <dgm:spPr/>
      <dgm:t>
        <a:bodyPr/>
        <a:lstStyle/>
        <a:p>
          <a:r>
            <a:rPr lang="en-US" sz="3200" b="1" dirty="0">
              <a:latin typeface="+mn-lt"/>
            </a:rPr>
            <a:t>RARE</a:t>
          </a:r>
        </a:p>
      </dgm:t>
    </dgm:pt>
    <dgm:pt modelId="{562C9123-8869-4A63-B34C-97692575E894}" type="parTrans" cxnId="{9437679E-89DE-4493-97A0-57B99249BF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701AF44-7E06-45CA-BEB4-195A6A5C1EDA}" type="sibTrans" cxnId="{9437679E-89DE-4493-97A0-57B99249BF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5794B50-9021-412B-A6D5-041A31463596}">
      <dgm:prSet custT="1"/>
      <dgm:spPr/>
      <dgm:t>
        <a:bodyPr/>
        <a:lstStyle/>
        <a:p>
          <a:r>
            <a:rPr lang="en-US" sz="3000" b="1" dirty="0">
              <a:latin typeface="+mn-lt"/>
              <a:cs typeface="Arial"/>
            </a:rPr>
            <a:t>COSTLY TO IMITATE </a:t>
          </a:r>
          <a:endParaRPr lang="en-US" sz="3000" dirty="0">
            <a:latin typeface="+mn-lt"/>
          </a:endParaRPr>
        </a:p>
      </dgm:t>
    </dgm:pt>
    <dgm:pt modelId="{DAE0ABA2-7CF7-414F-99DC-1C9C648042F5}" type="parTrans" cxnId="{94F51A1E-C683-4F92-9AE3-EF9D05D1BF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27512A-85C3-4AE5-B868-A0471201BF61}" type="sibTrans" cxnId="{94F51A1E-C683-4F92-9AE3-EF9D05D1BF5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EACD054-C1B8-4181-84AB-A3DC96FCC79E}">
      <dgm:prSet custT="1"/>
      <dgm:spPr/>
      <dgm:t>
        <a:bodyPr/>
        <a:lstStyle/>
        <a:p>
          <a:r>
            <a:rPr lang="en-US" sz="1800" dirty="0">
              <a:latin typeface="+mn-lt"/>
            </a:rPr>
            <a:t>Resources are </a:t>
          </a:r>
          <a:r>
            <a:rPr lang="en-US" sz="1800" b="1" i="0" dirty="0">
              <a:latin typeface="+mn-lt"/>
            </a:rPr>
            <a:t>costly</a:t>
          </a:r>
          <a:r>
            <a:rPr lang="en-US" sz="1800" i="1" dirty="0">
              <a:latin typeface="+mn-lt"/>
            </a:rPr>
            <a:t> </a:t>
          </a:r>
          <a:r>
            <a:rPr lang="en-US" sz="1800" b="1" i="0" dirty="0">
              <a:latin typeface="+mn-lt"/>
            </a:rPr>
            <a:t>to imitate </a:t>
          </a:r>
          <a:r>
            <a:rPr lang="en-US" sz="1800" dirty="0">
              <a:latin typeface="+mn-lt"/>
            </a:rPr>
            <a:t>when other firms cannot obtain them or are at a cost disadvantage</a:t>
          </a:r>
          <a:r>
            <a:rPr lang="en-US" sz="1300" dirty="0">
              <a:latin typeface="+mn-lt"/>
            </a:rPr>
            <a:t>. </a:t>
          </a:r>
        </a:p>
      </dgm:t>
    </dgm:pt>
    <dgm:pt modelId="{F2F19385-DA09-4CAD-ADEF-FDF5B0DFBE0C}" type="parTrans" cxnId="{3FA38080-D4FD-4E70-BB41-D28C9D15EC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613968-EC11-48C7-A39B-EB3553CDD303}" type="sibTrans" cxnId="{3FA38080-D4FD-4E70-BB41-D28C9D15EC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FAD2442-08F8-4F16-9E44-1F0039FFA60C}">
      <dgm:prSet custT="1"/>
      <dgm:spPr/>
      <dgm:t>
        <a:bodyPr/>
        <a:lstStyle/>
        <a:p>
          <a:r>
            <a:rPr lang="en-US" sz="1800" dirty="0">
              <a:latin typeface="+mn-lt"/>
            </a:rPr>
            <a:t>They are </a:t>
          </a:r>
          <a:r>
            <a:rPr lang="en-US" sz="1800" b="1" i="0" dirty="0">
              <a:latin typeface="+mn-lt"/>
            </a:rPr>
            <a:t>rare</a:t>
          </a:r>
          <a:r>
            <a:rPr lang="en-US" sz="1800" i="1" dirty="0">
              <a:latin typeface="+mn-lt"/>
            </a:rPr>
            <a:t> </a:t>
          </a:r>
          <a:r>
            <a:rPr lang="en-US" sz="1800" dirty="0">
              <a:latin typeface="+mn-lt"/>
            </a:rPr>
            <a:t>when possessed by few, if any, current and potential competitors.</a:t>
          </a:r>
          <a:endParaRPr lang="en-US" sz="800" dirty="0">
            <a:latin typeface="+mn-lt"/>
          </a:endParaRPr>
        </a:p>
      </dgm:t>
    </dgm:pt>
    <dgm:pt modelId="{7764E3CF-8F37-4E41-9F1F-CC46E90D60D5}" type="parTrans" cxnId="{3DEAFC32-DB53-40F3-A83E-6A3A3CB08107}">
      <dgm:prSet/>
      <dgm:spPr/>
      <dgm:t>
        <a:bodyPr/>
        <a:lstStyle/>
        <a:p>
          <a:endParaRPr lang="en-US"/>
        </a:p>
      </dgm:t>
    </dgm:pt>
    <dgm:pt modelId="{2DFA4878-C7B9-4BA8-91F2-F7A92C353F11}" type="sibTrans" cxnId="{3DEAFC32-DB53-40F3-A83E-6A3A3CB08107}">
      <dgm:prSet/>
      <dgm:spPr/>
      <dgm:t>
        <a:bodyPr/>
        <a:lstStyle/>
        <a:p>
          <a:endParaRPr lang="en-US"/>
        </a:p>
      </dgm:t>
    </dgm:pt>
    <dgm:pt modelId="{9F7F5DE5-F444-49E1-8F8E-FC56F1DC86BB}">
      <dgm:prSet phldrT="[Text]" custT="1"/>
      <dgm:spPr/>
      <dgm:t>
        <a:bodyPr/>
        <a:lstStyle/>
        <a:p>
          <a:r>
            <a:rPr lang="en-US" sz="1800" dirty="0">
              <a:latin typeface="+mn-lt"/>
              <a:cs typeface="Arial"/>
            </a:rPr>
            <a:t>T</a:t>
          </a:r>
          <a:r>
            <a:rPr lang="en-US" sz="1800" dirty="0">
              <a:latin typeface="+mn-lt"/>
            </a:rPr>
            <a:t>hey are </a:t>
          </a:r>
          <a:r>
            <a:rPr lang="en-US" sz="1800" b="1" i="0" dirty="0">
              <a:latin typeface="+mn-lt"/>
            </a:rPr>
            <a:t>non-substitutable</a:t>
          </a:r>
          <a:r>
            <a:rPr lang="en-US" sz="1800" i="1" dirty="0">
              <a:latin typeface="+mn-lt"/>
            </a:rPr>
            <a:t> </a:t>
          </a:r>
          <a:r>
            <a:rPr lang="en-US" sz="1800" dirty="0">
              <a:latin typeface="+mn-lt"/>
            </a:rPr>
            <a:t>when they have no structural equivalents.</a:t>
          </a:r>
          <a:endParaRPr lang="en-US" sz="800" dirty="0">
            <a:latin typeface="+mn-lt"/>
          </a:endParaRPr>
        </a:p>
      </dgm:t>
    </dgm:pt>
    <dgm:pt modelId="{3B98F100-197B-4D01-87CA-6E3C5A116869}" type="parTrans" cxnId="{BEB29BD4-1937-4D06-8B79-B5E9C862D97E}">
      <dgm:prSet/>
      <dgm:spPr/>
      <dgm:t>
        <a:bodyPr/>
        <a:lstStyle/>
        <a:p>
          <a:endParaRPr lang="en-US"/>
        </a:p>
      </dgm:t>
    </dgm:pt>
    <dgm:pt modelId="{617FED2E-7AEB-4AB4-B430-99D4641A5E50}" type="sibTrans" cxnId="{BEB29BD4-1937-4D06-8B79-B5E9C862D97E}">
      <dgm:prSet/>
      <dgm:spPr/>
      <dgm:t>
        <a:bodyPr/>
        <a:lstStyle/>
        <a:p>
          <a:endParaRPr lang="en-US"/>
        </a:p>
      </dgm:t>
    </dgm:pt>
    <dgm:pt modelId="{4442EA69-4551-4CFE-A749-B2D550419A42}" type="pres">
      <dgm:prSet presAssocID="{33D7CBB5-768B-450C-882A-58298B85CD2A}" presName="Name0" presStyleCnt="0">
        <dgm:presLayoutVars>
          <dgm:dir/>
          <dgm:animLvl val="lvl"/>
          <dgm:resizeHandles/>
        </dgm:presLayoutVars>
      </dgm:prSet>
      <dgm:spPr/>
    </dgm:pt>
    <dgm:pt modelId="{363DC9D7-9FE9-4D4F-B6A2-DCB4FB5DC5A7}" type="pres">
      <dgm:prSet presAssocID="{4A15820E-CFE2-4805-9351-A4F2603A5F20}" presName="linNode" presStyleCnt="0"/>
      <dgm:spPr/>
    </dgm:pt>
    <dgm:pt modelId="{B5B1680A-E02B-4733-BB72-FF3A97733279}" type="pres">
      <dgm:prSet presAssocID="{4A15820E-CFE2-4805-9351-A4F2603A5F20}" presName="parentShp" presStyleLbl="node1" presStyleIdx="0" presStyleCnt="4" custScaleY="671439" custLinFactNeighborX="-81" custLinFactNeighborY="40402">
        <dgm:presLayoutVars>
          <dgm:bulletEnabled val="1"/>
        </dgm:presLayoutVars>
      </dgm:prSet>
      <dgm:spPr/>
    </dgm:pt>
    <dgm:pt modelId="{D4F3E1BF-07BB-4AA1-847E-CFB1D3C646CA}" type="pres">
      <dgm:prSet presAssocID="{4A15820E-CFE2-4805-9351-A4F2603A5F20}" presName="childShp" presStyleLbl="bgAccFollowNode1" presStyleIdx="0" presStyleCnt="4" custScaleY="839079">
        <dgm:presLayoutVars>
          <dgm:bulletEnabled val="1"/>
        </dgm:presLayoutVars>
      </dgm:prSet>
      <dgm:spPr/>
    </dgm:pt>
    <dgm:pt modelId="{3111F94C-23E1-46D9-BA6A-9397E34BB421}" type="pres">
      <dgm:prSet presAssocID="{A1B8793E-DBA4-4070-B8E0-1FA8C8D9753D}" presName="spacing" presStyleCnt="0"/>
      <dgm:spPr/>
    </dgm:pt>
    <dgm:pt modelId="{B654D839-34C2-4DF2-A640-4AA9053165B3}" type="pres">
      <dgm:prSet presAssocID="{6A033249-BD8A-4710-9ADC-9475EE62BC2E}" presName="linNode" presStyleCnt="0"/>
      <dgm:spPr/>
    </dgm:pt>
    <dgm:pt modelId="{FBA40300-D264-4B56-A26C-54C3D1737BE0}" type="pres">
      <dgm:prSet presAssocID="{6A033249-BD8A-4710-9ADC-9475EE62BC2E}" presName="parentShp" presStyleLbl="node1" presStyleIdx="1" presStyleCnt="4" custScaleY="590341" custLinFactNeighborY="-60462">
        <dgm:presLayoutVars>
          <dgm:bulletEnabled val="1"/>
        </dgm:presLayoutVars>
      </dgm:prSet>
      <dgm:spPr/>
    </dgm:pt>
    <dgm:pt modelId="{66EBD6CC-B123-4865-A32D-DFBC9752E9DC}" type="pres">
      <dgm:prSet presAssocID="{6A033249-BD8A-4710-9ADC-9475EE62BC2E}" presName="childShp" presStyleLbl="bgAccFollowNode1" presStyleIdx="1" presStyleCnt="4" custScaleY="597791" custLinFactNeighborY="-56736">
        <dgm:presLayoutVars>
          <dgm:bulletEnabled val="1"/>
        </dgm:presLayoutVars>
      </dgm:prSet>
      <dgm:spPr/>
    </dgm:pt>
    <dgm:pt modelId="{67DB351C-7587-4D2A-90BD-528FD65D7C8D}" type="pres">
      <dgm:prSet presAssocID="{8701AF44-7E06-45CA-BEB4-195A6A5C1EDA}" presName="spacing" presStyleCnt="0"/>
      <dgm:spPr/>
    </dgm:pt>
    <dgm:pt modelId="{36C20FC5-8D62-4D07-B563-0795E2567DB9}" type="pres">
      <dgm:prSet presAssocID="{15794B50-9021-412B-A6D5-041A31463596}" presName="linNode" presStyleCnt="0"/>
      <dgm:spPr/>
    </dgm:pt>
    <dgm:pt modelId="{4F3F96E4-49B9-42B2-84A6-109887A47C95}" type="pres">
      <dgm:prSet presAssocID="{15794B50-9021-412B-A6D5-041A31463596}" presName="parentShp" presStyleLbl="node1" presStyleIdx="2" presStyleCnt="4" custScaleY="669481" custLinFactY="-42407" custLinFactNeighborY="-100000">
        <dgm:presLayoutVars>
          <dgm:bulletEnabled val="1"/>
        </dgm:presLayoutVars>
      </dgm:prSet>
      <dgm:spPr/>
    </dgm:pt>
    <dgm:pt modelId="{1A6446BE-5992-45C1-ADCE-1E212129EF13}" type="pres">
      <dgm:prSet presAssocID="{15794B50-9021-412B-A6D5-041A31463596}" presName="childShp" presStyleLbl="bgAccFollowNode1" presStyleIdx="2" presStyleCnt="4" custScaleY="826434" custLinFactY="-10130" custLinFactNeighborY="-100000">
        <dgm:presLayoutVars>
          <dgm:bulletEnabled val="1"/>
        </dgm:presLayoutVars>
      </dgm:prSet>
      <dgm:spPr/>
    </dgm:pt>
    <dgm:pt modelId="{91D002FF-3B18-49F1-AEBD-CAFB7E605615}" type="pres">
      <dgm:prSet presAssocID="{6627512A-85C3-4AE5-B868-A0471201BF61}" presName="spacing" presStyleCnt="0"/>
      <dgm:spPr/>
    </dgm:pt>
    <dgm:pt modelId="{A7F4A0DD-9D7C-4A52-96E2-5635576EFEF3}" type="pres">
      <dgm:prSet presAssocID="{7F239CA2-8718-4151-AC8D-C2720639138F}" presName="linNode" presStyleCnt="0"/>
      <dgm:spPr/>
    </dgm:pt>
    <dgm:pt modelId="{E4256A64-1103-4539-9671-EC570AAAD3D9}" type="pres">
      <dgm:prSet presAssocID="{7F239CA2-8718-4151-AC8D-C2720639138F}" presName="parentShp" presStyleLbl="node1" presStyleIdx="3" presStyleCnt="4" custScaleY="701762" custLinFactY="-100000" custLinFactNeighborY="-113111">
        <dgm:presLayoutVars>
          <dgm:bulletEnabled val="1"/>
        </dgm:presLayoutVars>
      </dgm:prSet>
      <dgm:spPr/>
    </dgm:pt>
    <dgm:pt modelId="{F02EDB26-5976-436E-875E-F18FA3374F42}" type="pres">
      <dgm:prSet presAssocID="{7F239CA2-8718-4151-AC8D-C2720639138F}" presName="childShp" presStyleLbl="bgAccFollowNode1" presStyleIdx="3" presStyleCnt="4" custScaleY="638105" custLinFactY="-100000" custLinFactNeighborY="-102695">
        <dgm:presLayoutVars>
          <dgm:bulletEnabled val="1"/>
        </dgm:presLayoutVars>
      </dgm:prSet>
      <dgm:spPr/>
    </dgm:pt>
  </dgm:ptLst>
  <dgm:cxnLst>
    <dgm:cxn modelId="{A16C0A19-CC80-4AFC-B98A-61956EEED057}" type="presOf" srcId="{33D7CBB5-768B-450C-882A-58298B85CD2A}" destId="{4442EA69-4551-4CFE-A749-B2D550419A42}" srcOrd="0" destOrd="0" presId="urn:microsoft.com/office/officeart/2005/8/layout/vList6"/>
    <dgm:cxn modelId="{94F51A1E-C683-4F92-9AE3-EF9D05D1BF54}" srcId="{33D7CBB5-768B-450C-882A-58298B85CD2A}" destId="{15794B50-9021-412B-A6D5-041A31463596}" srcOrd="2" destOrd="0" parTransId="{DAE0ABA2-7CF7-414F-99DC-1C9C648042F5}" sibTransId="{6627512A-85C3-4AE5-B868-A0471201BF61}"/>
    <dgm:cxn modelId="{3DEAFC32-DB53-40F3-A83E-6A3A3CB08107}" srcId="{6A033249-BD8A-4710-9ADC-9475EE62BC2E}" destId="{AFAD2442-08F8-4F16-9E44-1F0039FFA60C}" srcOrd="0" destOrd="0" parTransId="{7764E3CF-8F37-4E41-9F1F-CC46E90D60D5}" sibTransId="{2DFA4878-C7B9-4BA8-91F2-F7A92C353F11}"/>
    <dgm:cxn modelId="{B6D90564-0A67-4A68-AB7C-E11A5BDC9039}" type="presOf" srcId="{AEACD054-C1B8-4181-84AB-A3DC96FCC79E}" destId="{1A6446BE-5992-45C1-ADCE-1E212129EF13}" srcOrd="0" destOrd="0" presId="urn:microsoft.com/office/officeart/2005/8/layout/vList6"/>
    <dgm:cxn modelId="{8B3E8274-A733-43C1-A2EF-F7BCB0EE3C61}" srcId="{33D7CBB5-768B-450C-882A-58298B85CD2A}" destId="{4A15820E-CFE2-4805-9351-A4F2603A5F20}" srcOrd="0" destOrd="0" parTransId="{622D7849-0585-463A-B16E-3558406D4B40}" sibTransId="{A1B8793E-DBA4-4070-B8E0-1FA8C8D9753D}"/>
    <dgm:cxn modelId="{CE3E0359-46B5-4BF8-B83F-0051BF7CF846}" type="presOf" srcId="{AFAD2442-08F8-4F16-9E44-1F0039FFA60C}" destId="{66EBD6CC-B123-4865-A32D-DFBC9752E9DC}" srcOrd="0" destOrd="0" presId="urn:microsoft.com/office/officeart/2005/8/layout/vList6"/>
    <dgm:cxn modelId="{284A395A-5F34-43C4-964F-BBAB07EC6793}" type="presOf" srcId="{7F239CA2-8718-4151-AC8D-C2720639138F}" destId="{E4256A64-1103-4539-9671-EC570AAAD3D9}" srcOrd="0" destOrd="0" presId="urn:microsoft.com/office/officeart/2005/8/layout/vList6"/>
    <dgm:cxn modelId="{EA20E47C-706F-40DC-B1C1-F8D5F37986A5}" type="presOf" srcId="{6795CBD8-1112-45EC-A347-2D5A46688FC1}" destId="{D4F3E1BF-07BB-4AA1-847E-CFB1D3C646CA}" srcOrd="0" destOrd="0" presId="urn:microsoft.com/office/officeart/2005/8/layout/vList6"/>
    <dgm:cxn modelId="{3FA38080-D4FD-4E70-BB41-D28C9D15EC41}" srcId="{15794B50-9021-412B-A6D5-041A31463596}" destId="{AEACD054-C1B8-4181-84AB-A3DC96FCC79E}" srcOrd="0" destOrd="0" parTransId="{F2F19385-DA09-4CAD-ADEF-FDF5B0DFBE0C}" sibTransId="{73613968-EC11-48C7-A39B-EB3553CDD303}"/>
    <dgm:cxn modelId="{78F8B292-5553-4122-98AB-2991EBBBB89C}" type="presOf" srcId="{6A033249-BD8A-4710-9ADC-9475EE62BC2E}" destId="{FBA40300-D264-4B56-A26C-54C3D1737BE0}" srcOrd="0" destOrd="0" presId="urn:microsoft.com/office/officeart/2005/8/layout/vList6"/>
    <dgm:cxn modelId="{9437679E-89DE-4493-97A0-57B99249BF93}" srcId="{33D7CBB5-768B-450C-882A-58298B85CD2A}" destId="{6A033249-BD8A-4710-9ADC-9475EE62BC2E}" srcOrd="1" destOrd="0" parTransId="{562C9123-8869-4A63-B34C-97692575E894}" sibTransId="{8701AF44-7E06-45CA-BEB4-195A6A5C1EDA}"/>
    <dgm:cxn modelId="{1DDAFAA7-2C07-4D86-ABA5-E3AACE5AFF8A}" type="presOf" srcId="{15794B50-9021-412B-A6D5-041A31463596}" destId="{4F3F96E4-49B9-42B2-84A6-109887A47C95}" srcOrd="0" destOrd="0" presId="urn:microsoft.com/office/officeart/2005/8/layout/vList6"/>
    <dgm:cxn modelId="{ADDA76B0-4926-4755-BD11-1677EAAFA9CF}" srcId="{4A15820E-CFE2-4805-9351-A4F2603A5F20}" destId="{6795CBD8-1112-45EC-A347-2D5A46688FC1}" srcOrd="0" destOrd="0" parTransId="{F0A9FC3A-7D5F-461A-ADDF-A7DFDB336962}" sibTransId="{2BE2EEA6-78D2-4609-904B-A0BA09A172E3}"/>
    <dgm:cxn modelId="{F70DBEC8-0DFC-4C5C-826A-C1A1B1B627AA}" type="presOf" srcId="{4A15820E-CFE2-4805-9351-A4F2603A5F20}" destId="{B5B1680A-E02B-4733-BB72-FF3A97733279}" srcOrd="0" destOrd="0" presId="urn:microsoft.com/office/officeart/2005/8/layout/vList6"/>
    <dgm:cxn modelId="{B1260CD0-3218-4451-9CC6-0578AB7FECD9}" type="presOf" srcId="{9F7F5DE5-F444-49E1-8F8E-FC56F1DC86BB}" destId="{F02EDB26-5976-436E-875E-F18FA3374F42}" srcOrd="0" destOrd="0" presId="urn:microsoft.com/office/officeart/2005/8/layout/vList6"/>
    <dgm:cxn modelId="{BEB29BD4-1937-4D06-8B79-B5E9C862D97E}" srcId="{7F239CA2-8718-4151-AC8D-C2720639138F}" destId="{9F7F5DE5-F444-49E1-8F8E-FC56F1DC86BB}" srcOrd="0" destOrd="0" parTransId="{3B98F100-197B-4D01-87CA-6E3C5A116869}" sibTransId="{617FED2E-7AEB-4AB4-B430-99D4641A5E50}"/>
    <dgm:cxn modelId="{123372F0-1269-4ABE-9208-D1CBB621BF6F}" srcId="{33D7CBB5-768B-450C-882A-58298B85CD2A}" destId="{7F239CA2-8718-4151-AC8D-C2720639138F}" srcOrd="3" destOrd="0" parTransId="{A5F3B307-D2AA-434E-9C19-33A9AABFBA9F}" sibTransId="{B49B909B-6591-415A-9DD7-497F9D8CD3FD}"/>
    <dgm:cxn modelId="{9489B341-D666-4A9C-ADB4-131D2E83CF64}" type="presParOf" srcId="{4442EA69-4551-4CFE-A749-B2D550419A42}" destId="{363DC9D7-9FE9-4D4F-B6A2-DCB4FB5DC5A7}" srcOrd="0" destOrd="0" presId="urn:microsoft.com/office/officeart/2005/8/layout/vList6"/>
    <dgm:cxn modelId="{7890966C-7734-43DE-AF1F-C14ACEDD5F69}" type="presParOf" srcId="{363DC9D7-9FE9-4D4F-B6A2-DCB4FB5DC5A7}" destId="{B5B1680A-E02B-4733-BB72-FF3A97733279}" srcOrd="0" destOrd="0" presId="urn:microsoft.com/office/officeart/2005/8/layout/vList6"/>
    <dgm:cxn modelId="{7A7819F6-BF98-4DD5-9833-A6D1621E48A4}" type="presParOf" srcId="{363DC9D7-9FE9-4D4F-B6A2-DCB4FB5DC5A7}" destId="{D4F3E1BF-07BB-4AA1-847E-CFB1D3C646CA}" srcOrd="1" destOrd="0" presId="urn:microsoft.com/office/officeart/2005/8/layout/vList6"/>
    <dgm:cxn modelId="{74D4CE2B-10C7-490C-A025-C8E271B2A8FA}" type="presParOf" srcId="{4442EA69-4551-4CFE-A749-B2D550419A42}" destId="{3111F94C-23E1-46D9-BA6A-9397E34BB421}" srcOrd="1" destOrd="0" presId="urn:microsoft.com/office/officeart/2005/8/layout/vList6"/>
    <dgm:cxn modelId="{8AD93B2A-76A1-4CC8-9D6C-99AD97E2EFC5}" type="presParOf" srcId="{4442EA69-4551-4CFE-A749-B2D550419A42}" destId="{B654D839-34C2-4DF2-A640-4AA9053165B3}" srcOrd="2" destOrd="0" presId="urn:microsoft.com/office/officeart/2005/8/layout/vList6"/>
    <dgm:cxn modelId="{9B58B905-BE2A-45DA-9E49-20292DAF4B03}" type="presParOf" srcId="{B654D839-34C2-4DF2-A640-4AA9053165B3}" destId="{FBA40300-D264-4B56-A26C-54C3D1737BE0}" srcOrd="0" destOrd="0" presId="urn:microsoft.com/office/officeart/2005/8/layout/vList6"/>
    <dgm:cxn modelId="{E3995B67-6F2E-426E-AFD0-3751B37F8ED7}" type="presParOf" srcId="{B654D839-34C2-4DF2-A640-4AA9053165B3}" destId="{66EBD6CC-B123-4865-A32D-DFBC9752E9DC}" srcOrd="1" destOrd="0" presId="urn:microsoft.com/office/officeart/2005/8/layout/vList6"/>
    <dgm:cxn modelId="{1CB50571-6B52-42D4-9DD2-40868F231FC5}" type="presParOf" srcId="{4442EA69-4551-4CFE-A749-B2D550419A42}" destId="{67DB351C-7587-4D2A-90BD-528FD65D7C8D}" srcOrd="3" destOrd="0" presId="urn:microsoft.com/office/officeart/2005/8/layout/vList6"/>
    <dgm:cxn modelId="{A211B239-0BD9-4122-A81B-0C100992EC86}" type="presParOf" srcId="{4442EA69-4551-4CFE-A749-B2D550419A42}" destId="{36C20FC5-8D62-4D07-B563-0795E2567DB9}" srcOrd="4" destOrd="0" presId="urn:microsoft.com/office/officeart/2005/8/layout/vList6"/>
    <dgm:cxn modelId="{4CFC5710-F811-47AE-8801-7C19512EC5F6}" type="presParOf" srcId="{36C20FC5-8D62-4D07-B563-0795E2567DB9}" destId="{4F3F96E4-49B9-42B2-84A6-109887A47C95}" srcOrd="0" destOrd="0" presId="urn:microsoft.com/office/officeart/2005/8/layout/vList6"/>
    <dgm:cxn modelId="{3A8CAEAF-5361-4A49-94C3-DECF20A41E60}" type="presParOf" srcId="{36C20FC5-8D62-4D07-B563-0795E2567DB9}" destId="{1A6446BE-5992-45C1-ADCE-1E212129EF13}" srcOrd="1" destOrd="0" presId="urn:microsoft.com/office/officeart/2005/8/layout/vList6"/>
    <dgm:cxn modelId="{D3056F1D-F981-4D85-987D-BF273426ED6F}" type="presParOf" srcId="{4442EA69-4551-4CFE-A749-B2D550419A42}" destId="{91D002FF-3B18-49F1-AEBD-CAFB7E605615}" srcOrd="5" destOrd="0" presId="urn:microsoft.com/office/officeart/2005/8/layout/vList6"/>
    <dgm:cxn modelId="{D7E12C4D-5A57-49CB-92A3-8450B3BB3DC6}" type="presParOf" srcId="{4442EA69-4551-4CFE-A749-B2D550419A42}" destId="{A7F4A0DD-9D7C-4A52-96E2-5635576EFEF3}" srcOrd="6" destOrd="0" presId="urn:microsoft.com/office/officeart/2005/8/layout/vList6"/>
    <dgm:cxn modelId="{969E1CD6-2039-4BA1-9016-F1E57D111DB7}" type="presParOf" srcId="{A7F4A0DD-9D7C-4A52-96E2-5635576EFEF3}" destId="{E4256A64-1103-4539-9671-EC570AAAD3D9}" srcOrd="0" destOrd="0" presId="urn:microsoft.com/office/officeart/2005/8/layout/vList6"/>
    <dgm:cxn modelId="{D6D57C4D-74D1-4144-AB0A-FEC613385AD0}" type="presParOf" srcId="{A7F4A0DD-9D7C-4A52-96E2-5635576EFEF3}" destId="{F02EDB26-5976-436E-875E-F18FA3374F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DC953-EB27-4B14-965B-C30E4388C0AE}">
      <dsp:nvSpPr>
        <dsp:cNvPr id="0" name=""/>
        <dsp:cNvSpPr/>
      </dsp:nvSpPr>
      <dsp:spPr>
        <a:xfrm rot="5400000">
          <a:off x="3467535" y="-979221"/>
          <a:ext cx="1674357" cy="405149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" lvl="1" indent="-45720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capital equipment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36000" lvl="1" indent="-45720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skills of individual employees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36000" lvl="1" indent="-45720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patents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36000" lvl="1" indent="-45720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finances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36000" marR="0" lvl="1" indent="-4572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talented managers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 rot="-5400000">
        <a:off x="2278967" y="291082"/>
        <a:ext cx="3969760" cy="1510887"/>
      </dsp:txXfrm>
    </dsp:sp>
    <dsp:sp modelId="{31525663-A7CF-4C0E-B43C-3799A6056C35}">
      <dsp:nvSpPr>
        <dsp:cNvPr id="0" name=""/>
        <dsp:cNvSpPr/>
      </dsp:nvSpPr>
      <dsp:spPr>
        <a:xfrm>
          <a:off x="0" y="52"/>
          <a:ext cx="2278966" cy="209294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Resources</a:t>
          </a:r>
        </a:p>
      </dsp:txBody>
      <dsp:txXfrm>
        <a:off x="102169" y="102221"/>
        <a:ext cx="2074628" cy="1888608"/>
      </dsp:txXfrm>
    </dsp:sp>
    <dsp:sp modelId="{9E73921B-3BB6-485B-AD23-39E870AD60F0}">
      <dsp:nvSpPr>
        <dsp:cNvPr id="0" name=""/>
        <dsp:cNvSpPr/>
      </dsp:nvSpPr>
      <dsp:spPr>
        <a:xfrm rot="5400000">
          <a:off x="3467535" y="1218372"/>
          <a:ext cx="1674357" cy="4051495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68000" marR="0" lvl="1" indent="-4572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should not be so simple that it is highly imitable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  <a:p>
          <a:pPr marL="468000" marR="0" lvl="1" indent="-4572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should not be 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itchFamily="34" charset="0"/>
              <a:ea typeface="+mn-ea"/>
              <a:cs typeface="Arial" pitchFamily="34" charset="0"/>
            </a:rPr>
            <a:t>so complex that it defies internal steering and control</a:t>
          </a:r>
          <a:endParaRPr lang="en-A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2278967" y="2488676"/>
        <a:ext cx="3969760" cy="1510887"/>
      </dsp:txXfrm>
    </dsp:sp>
    <dsp:sp modelId="{E2F61499-C3E8-4AE5-8CEB-97D4D7DD57F4}">
      <dsp:nvSpPr>
        <dsp:cNvPr id="0" name=""/>
        <dsp:cNvSpPr/>
      </dsp:nvSpPr>
      <dsp:spPr>
        <a:xfrm>
          <a:off x="0" y="2197646"/>
          <a:ext cx="2278966" cy="209294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 dirty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Capabilities</a:t>
          </a:r>
          <a:r>
            <a:rPr lang="en-US" sz="2200" b="1" kern="1200" dirty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 </a:t>
          </a:r>
          <a:br>
            <a:rPr lang="en-US" sz="2200" b="1" kern="1200" dirty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</a:br>
          <a:endParaRPr lang="en-AU" sz="20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102169" y="2299815"/>
        <a:ext cx="2074628" cy="1888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3E1BF-07BB-4AA1-847E-CFB1D3C646CA}">
      <dsp:nvSpPr>
        <dsp:cNvPr id="0" name=""/>
        <dsp:cNvSpPr/>
      </dsp:nvSpPr>
      <dsp:spPr>
        <a:xfrm>
          <a:off x="3371662" y="102"/>
          <a:ext cx="5051321" cy="9495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>
              <a:latin typeface="+mn-lt"/>
            </a:rPr>
            <a:t>They are </a:t>
          </a:r>
          <a:r>
            <a:rPr lang="en-AU" sz="1800" b="1" i="0" kern="1200" noProof="0" dirty="0">
              <a:latin typeface="+mn-lt"/>
            </a:rPr>
            <a:t>valuable </a:t>
          </a:r>
          <a:r>
            <a:rPr lang="en-AU" sz="1800" kern="1200" noProof="0" dirty="0">
              <a:latin typeface="+mn-lt"/>
            </a:rPr>
            <a:t>when they allow a firm to take advantage of opportunities or neutralise threats. </a:t>
          </a:r>
        </a:p>
      </dsp:txBody>
      <dsp:txXfrm>
        <a:off x="3371662" y="118794"/>
        <a:ext cx="4695246" cy="712150"/>
      </dsp:txXfrm>
    </dsp:sp>
    <dsp:sp modelId="{B5B1680A-E02B-4733-BB72-FF3A97733279}">
      <dsp:nvSpPr>
        <dsp:cNvPr id="0" name=""/>
        <dsp:cNvSpPr/>
      </dsp:nvSpPr>
      <dsp:spPr>
        <a:xfrm>
          <a:off x="23" y="140676"/>
          <a:ext cx="3367547" cy="75982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kern="1200" dirty="0">
            <a:latin typeface="+mj-lt"/>
            <a:cs typeface="Arial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>
              <a:latin typeface="+mn-lt"/>
              <a:cs typeface="Arial"/>
            </a:rPr>
            <a:t>VALUABLE</a:t>
          </a:r>
          <a:endParaRPr lang="en-US" sz="3200" kern="1200" dirty="0">
            <a:latin typeface="+mn-lt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+mj-lt"/>
          </a:endParaRPr>
        </a:p>
      </dsp:txBody>
      <dsp:txXfrm>
        <a:off x="37115" y="177768"/>
        <a:ext cx="3293363" cy="685642"/>
      </dsp:txXfrm>
    </dsp:sp>
    <dsp:sp modelId="{66EBD6CC-B123-4865-A32D-DFBC9752E9DC}">
      <dsp:nvSpPr>
        <dsp:cNvPr id="0" name=""/>
        <dsp:cNvSpPr/>
      </dsp:nvSpPr>
      <dsp:spPr>
        <a:xfrm>
          <a:off x="3371662" y="896748"/>
          <a:ext cx="5051321" cy="676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They are </a:t>
          </a:r>
          <a:r>
            <a:rPr lang="en-US" sz="1800" b="1" i="0" kern="1200" dirty="0">
              <a:latin typeface="+mn-lt"/>
            </a:rPr>
            <a:t>rare</a:t>
          </a:r>
          <a:r>
            <a:rPr lang="en-US" sz="1800" i="1" kern="1200" dirty="0">
              <a:latin typeface="+mn-lt"/>
            </a:rPr>
            <a:t> </a:t>
          </a:r>
          <a:r>
            <a:rPr lang="en-US" sz="1800" kern="1200" dirty="0">
              <a:latin typeface="+mn-lt"/>
            </a:rPr>
            <a:t>when possessed by few, if any, current and potential competitors.</a:t>
          </a:r>
          <a:endParaRPr lang="en-US" sz="800" kern="1200" dirty="0">
            <a:latin typeface="+mn-lt"/>
          </a:endParaRPr>
        </a:p>
      </dsp:txBody>
      <dsp:txXfrm>
        <a:off x="3371662" y="981308"/>
        <a:ext cx="4797640" cy="507363"/>
      </dsp:txXfrm>
    </dsp:sp>
    <dsp:sp modelId="{FBA40300-D264-4B56-A26C-54C3D1737BE0}">
      <dsp:nvSpPr>
        <dsp:cNvPr id="0" name=""/>
        <dsp:cNvSpPr/>
      </dsp:nvSpPr>
      <dsp:spPr>
        <a:xfrm>
          <a:off x="4114" y="896747"/>
          <a:ext cx="3367547" cy="66805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n-lt"/>
            </a:rPr>
            <a:t>RARE</a:t>
          </a:r>
        </a:p>
      </dsp:txBody>
      <dsp:txXfrm>
        <a:off x="36726" y="929359"/>
        <a:ext cx="3302323" cy="602828"/>
      </dsp:txXfrm>
    </dsp:sp>
    <dsp:sp modelId="{1A6446BE-5992-45C1-ADCE-1E212129EF13}">
      <dsp:nvSpPr>
        <dsp:cNvPr id="0" name=""/>
        <dsp:cNvSpPr/>
      </dsp:nvSpPr>
      <dsp:spPr>
        <a:xfrm>
          <a:off x="3371662" y="1524125"/>
          <a:ext cx="5051321" cy="9352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Resources are </a:t>
          </a:r>
          <a:r>
            <a:rPr lang="en-US" sz="1800" b="1" i="0" kern="1200" dirty="0">
              <a:latin typeface="+mn-lt"/>
            </a:rPr>
            <a:t>costly</a:t>
          </a:r>
          <a:r>
            <a:rPr lang="en-US" sz="1800" i="1" kern="1200" dirty="0">
              <a:latin typeface="+mn-lt"/>
            </a:rPr>
            <a:t> </a:t>
          </a:r>
          <a:r>
            <a:rPr lang="en-US" sz="1800" b="1" i="0" kern="1200" dirty="0">
              <a:latin typeface="+mn-lt"/>
            </a:rPr>
            <a:t>to imitate </a:t>
          </a:r>
          <a:r>
            <a:rPr lang="en-US" sz="1800" kern="1200" dirty="0">
              <a:latin typeface="+mn-lt"/>
            </a:rPr>
            <a:t>when other firms cannot obtain them or are at a cost disadvantage</a:t>
          </a:r>
          <a:r>
            <a:rPr lang="en-US" sz="1300" kern="1200" dirty="0">
              <a:latin typeface="+mn-lt"/>
            </a:rPr>
            <a:t>. </a:t>
          </a:r>
        </a:p>
      </dsp:txBody>
      <dsp:txXfrm>
        <a:off x="3371662" y="1641028"/>
        <a:ext cx="4700612" cy="701418"/>
      </dsp:txXfrm>
    </dsp:sp>
    <dsp:sp modelId="{4F3F96E4-49B9-42B2-84A6-109887A47C95}">
      <dsp:nvSpPr>
        <dsp:cNvPr id="0" name=""/>
        <dsp:cNvSpPr/>
      </dsp:nvSpPr>
      <dsp:spPr>
        <a:xfrm>
          <a:off x="4114" y="1576406"/>
          <a:ext cx="3367547" cy="75761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+mn-lt"/>
              <a:cs typeface="Arial"/>
            </a:rPr>
            <a:t>COSTLY TO IMITATE </a:t>
          </a:r>
          <a:endParaRPr lang="en-US" sz="3000" kern="1200" dirty="0">
            <a:latin typeface="+mn-lt"/>
          </a:endParaRPr>
        </a:p>
      </dsp:txBody>
      <dsp:txXfrm>
        <a:off x="41097" y="1613389"/>
        <a:ext cx="3293581" cy="683644"/>
      </dsp:txXfrm>
    </dsp:sp>
    <dsp:sp modelId="{F02EDB26-5976-436E-875E-F18FA3374F42}">
      <dsp:nvSpPr>
        <dsp:cNvPr id="0" name=""/>
        <dsp:cNvSpPr/>
      </dsp:nvSpPr>
      <dsp:spPr>
        <a:xfrm>
          <a:off x="3371662" y="2401935"/>
          <a:ext cx="5051321" cy="7221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  <a:cs typeface="Arial"/>
            </a:rPr>
            <a:t>T</a:t>
          </a:r>
          <a:r>
            <a:rPr lang="en-US" sz="1800" kern="1200" dirty="0">
              <a:latin typeface="+mn-lt"/>
            </a:rPr>
            <a:t>hey are </a:t>
          </a:r>
          <a:r>
            <a:rPr lang="en-US" sz="1800" b="1" i="0" kern="1200" dirty="0">
              <a:latin typeface="+mn-lt"/>
            </a:rPr>
            <a:t>non-substitutable</a:t>
          </a:r>
          <a:r>
            <a:rPr lang="en-US" sz="1800" i="1" kern="1200" dirty="0">
              <a:latin typeface="+mn-lt"/>
            </a:rPr>
            <a:t> </a:t>
          </a:r>
          <a:r>
            <a:rPr lang="en-US" sz="1800" kern="1200" dirty="0">
              <a:latin typeface="+mn-lt"/>
            </a:rPr>
            <a:t>when they have no structural equivalents.</a:t>
          </a:r>
          <a:endParaRPr lang="en-US" sz="800" kern="1200" dirty="0">
            <a:latin typeface="+mn-lt"/>
          </a:endParaRPr>
        </a:p>
      </dsp:txBody>
      <dsp:txXfrm>
        <a:off x="3371662" y="2492198"/>
        <a:ext cx="4780532" cy="541578"/>
      </dsp:txXfrm>
    </dsp:sp>
    <dsp:sp modelId="{E4256A64-1103-4539-9671-EC570AAAD3D9}">
      <dsp:nvSpPr>
        <dsp:cNvPr id="0" name=""/>
        <dsp:cNvSpPr/>
      </dsp:nvSpPr>
      <dsp:spPr>
        <a:xfrm>
          <a:off x="4114" y="2354129"/>
          <a:ext cx="3367547" cy="794141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/>
            </a:rPr>
            <a:t>NON-SUBSTITUTABLE</a:t>
          </a:r>
          <a:endParaRPr lang="en-US" sz="2800" kern="1200" dirty="0">
            <a:latin typeface="+mn-lt"/>
          </a:endParaRPr>
        </a:p>
      </dsp:txBody>
      <dsp:txXfrm>
        <a:off x="42881" y="2392896"/>
        <a:ext cx="3290013" cy="71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A79CA-BA7D-44FA-9FA5-CD6E86B8C4D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0F862-760A-46C5-A632-52B79BE7C730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62936-EE16-4B31-90FD-46A5449E6C9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5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C8029-7961-4AD9-AB56-E2CDB9FFBF7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0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42320-9E56-4AD3-9FD1-09718A7F8E1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7/10/2019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3976" y="230787"/>
            <a:ext cx="7772400" cy="605929"/>
          </a:xfrm>
          <a:prstGeom prst="rect">
            <a:avLst/>
          </a:prstGeom>
        </p:spPr>
        <p:txBody>
          <a:bodyPr/>
          <a:lstStyle>
            <a:lvl1pPr algn="l">
              <a:defRPr sz="2954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5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671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3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1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E5D44FE-6F7E-8F46-B603-D056C9D49F3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07B4A800-AAFF-6A4F-8366-A9BF983523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3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8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8" r:id="rId7"/>
    <p:sldLayoutId id="2147483719" r:id="rId8"/>
    <p:sldLayoutId id="214748372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7/10/2019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rxIP0H84M&amp;feature=youtu.be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oceanunderwaterhotel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188643"/>
            <a:ext cx="6482831" cy="533921"/>
          </a:xfrm>
        </p:spPr>
        <p:txBody>
          <a:bodyPr>
            <a:normAutofit fontScale="90000"/>
          </a:bodyPr>
          <a:lstStyle/>
          <a:p>
            <a:r>
              <a:rPr lang="en-AU" sz="2954" dirty="0"/>
              <a:t>Welcome To Strategic Management in Tourism and Hospitality 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Content Placeholder 4" descr="Happy Person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706"/>
            <a:ext cx="8229600" cy="2456454"/>
          </a:xfrm>
        </p:spPr>
      </p:pic>
    </p:spTree>
    <p:extLst>
      <p:ext uri="{BB962C8B-B14F-4D97-AF65-F5344CB8AC3E}">
        <p14:creationId xmlns:p14="http://schemas.microsoft.com/office/powerpoint/2010/main" val="12749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122"/>
            <a:ext cx="8686800" cy="41778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Alfred Chandler – 1962</a:t>
            </a:r>
          </a:p>
          <a:p>
            <a:pPr>
              <a:buNone/>
            </a:pPr>
            <a:r>
              <a:rPr lang="en-AU" sz="2031" dirty="0"/>
              <a:t>	</a:t>
            </a:r>
            <a:r>
              <a:rPr lang="en-AU" sz="2031" i="1" dirty="0">
                <a:solidFill>
                  <a:srgbClr val="00B0F0"/>
                </a:solidFill>
              </a:rPr>
              <a:t>Strategy will determine structure</a:t>
            </a:r>
            <a:r>
              <a:rPr lang="en-AU" sz="2031" dirty="0"/>
              <a:t>.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Igor </a:t>
            </a:r>
            <a:r>
              <a:rPr lang="en-AU" sz="2031" dirty="0" err="1"/>
              <a:t>Ansoff</a:t>
            </a:r>
            <a:r>
              <a:rPr lang="en-AU" sz="2031" dirty="0"/>
              <a:t> – 1965 </a:t>
            </a:r>
            <a:r>
              <a:rPr lang="en-AU" sz="2031" i="1" dirty="0"/>
              <a:t>Corporate Strategy</a:t>
            </a:r>
            <a:endParaRPr lang="en-AU" sz="2031" dirty="0"/>
          </a:p>
          <a:p>
            <a:pPr marL="0" indent="0">
              <a:buNone/>
            </a:pPr>
            <a:r>
              <a:rPr lang="en-AU" sz="2031" dirty="0"/>
              <a:t>     Strategic planning could be derived in a controlled manner by     	conducting </a:t>
            </a:r>
            <a:r>
              <a:rPr lang="en-AU" sz="2031" i="1" dirty="0">
                <a:solidFill>
                  <a:srgbClr val="00B0F0"/>
                </a:solidFill>
              </a:rPr>
              <a:t>a detailed analysis of the past to predict the future</a:t>
            </a:r>
            <a:r>
              <a:rPr lang="en-AU" sz="2031" dirty="0"/>
              <a:t>.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Peter Drucker – "Strategic planning is the continuous process of making present entrepreneurial (risk-taking) decisions systematically and with the </a:t>
            </a:r>
            <a:r>
              <a:rPr lang="en-AU" sz="2031" i="1" dirty="0">
                <a:solidFill>
                  <a:srgbClr val="00B0F0"/>
                </a:solidFill>
              </a:rPr>
              <a:t>greatest knowledge of their futurity</a:t>
            </a:r>
            <a:r>
              <a:rPr lang="en-AU" sz="2031" dirty="0"/>
              <a:t>; organizing systematically the efforts needed to carry out these decisions; and measuring the results of these decisions against the expectations through organized, systematic feedback”.    (Drucker, 1973)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Henry </a:t>
            </a:r>
            <a:r>
              <a:rPr lang="en-AU" sz="2031" dirty="0" err="1"/>
              <a:t>Mintzberg</a:t>
            </a:r>
            <a:r>
              <a:rPr lang="en-AU" sz="2031" dirty="0"/>
              <a:t> – describes strategy as “</a:t>
            </a:r>
            <a:r>
              <a:rPr lang="en-AU" sz="2031" i="1" dirty="0">
                <a:solidFill>
                  <a:srgbClr val="00B0F0"/>
                </a:solidFill>
              </a:rPr>
              <a:t>a pattern in a stream of decisions</a:t>
            </a:r>
            <a:r>
              <a:rPr lang="en-AU" sz="2031" dirty="0"/>
              <a:t>”. (</a:t>
            </a:r>
            <a:r>
              <a:rPr lang="en-AU" sz="2031" dirty="0" err="1"/>
              <a:t>Mintzberg</a:t>
            </a:r>
            <a:r>
              <a:rPr lang="en-AU" sz="2031" dirty="0"/>
              <a:t>, 1978)</a:t>
            </a:r>
          </a:p>
          <a:p>
            <a:pPr>
              <a:buNone/>
            </a:pPr>
            <a:endParaRPr lang="en-AU" sz="1846" dirty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61CBF0-720C-4972-850E-D8680F96AE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Michael Porter – </a:t>
            </a:r>
          </a:p>
          <a:p>
            <a:pPr>
              <a:buNone/>
            </a:pPr>
            <a:r>
              <a:rPr lang="en-AU" sz="2031" dirty="0"/>
              <a:t>	Competitive strategy “is about </a:t>
            </a:r>
            <a:r>
              <a:rPr lang="en-AU" sz="2031" i="1" dirty="0">
                <a:solidFill>
                  <a:srgbClr val="00B0F0"/>
                </a:solidFill>
              </a:rPr>
              <a:t>being different</a:t>
            </a:r>
            <a:r>
              <a:rPr lang="en-AU" sz="2031" dirty="0"/>
              <a:t>” and further,         “</a:t>
            </a:r>
            <a:r>
              <a:rPr lang="en-AU" sz="2031" i="1" dirty="0">
                <a:solidFill>
                  <a:srgbClr val="00B0F0"/>
                </a:solidFill>
              </a:rPr>
              <a:t>deliberately choosing</a:t>
            </a:r>
            <a:r>
              <a:rPr lang="en-AU" sz="2031" dirty="0"/>
              <a:t> a </a:t>
            </a:r>
            <a:r>
              <a:rPr lang="en-AU" sz="2031" i="1" dirty="0">
                <a:solidFill>
                  <a:srgbClr val="00B0F0"/>
                </a:solidFill>
              </a:rPr>
              <a:t>different set of activities </a:t>
            </a:r>
            <a:r>
              <a:rPr lang="en-AU" sz="2031" dirty="0"/>
              <a:t>to</a:t>
            </a:r>
            <a:r>
              <a:rPr lang="en-AU" sz="2031" i="1" dirty="0">
                <a:solidFill>
                  <a:srgbClr val="00B0F0"/>
                </a:solidFill>
              </a:rPr>
              <a:t> </a:t>
            </a:r>
            <a:r>
              <a:rPr lang="en-AU" sz="2031" dirty="0"/>
              <a:t>deliver                         a </a:t>
            </a:r>
            <a:r>
              <a:rPr lang="en-AU" sz="2031" i="1" dirty="0">
                <a:solidFill>
                  <a:srgbClr val="00B0F0"/>
                </a:solidFill>
              </a:rPr>
              <a:t>unique mix of value</a:t>
            </a:r>
            <a:r>
              <a:rPr lang="en-AU" sz="2031" dirty="0"/>
              <a:t>”.</a:t>
            </a:r>
          </a:p>
          <a:p>
            <a:pPr>
              <a:buNone/>
            </a:pPr>
            <a:r>
              <a:rPr lang="en-AU" sz="2031" dirty="0"/>
              <a:t>     (Porter 1986)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Kim &amp; </a:t>
            </a:r>
            <a:r>
              <a:rPr lang="en-AU" sz="2031" dirty="0" err="1"/>
              <a:t>Mauborgne</a:t>
            </a:r>
            <a:r>
              <a:rPr lang="en-AU" sz="2031" dirty="0"/>
              <a:t> – </a:t>
            </a:r>
          </a:p>
          <a:p>
            <a:pPr>
              <a:buNone/>
            </a:pPr>
            <a:r>
              <a:rPr lang="en-AU" sz="2031" dirty="0"/>
              <a:t>	Contend that the real strategic opportunity is,                                             “to create </a:t>
            </a:r>
            <a:r>
              <a:rPr lang="en-AU" sz="2031" i="1" dirty="0">
                <a:solidFill>
                  <a:srgbClr val="00B0F0"/>
                </a:solidFill>
              </a:rPr>
              <a:t>blue oceans </a:t>
            </a:r>
            <a:r>
              <a:rPr lang="en-AU" sz="2031" dirty="0"/>
              <a:t>of </a:t>
            </a:r>
            <a:r>
              <a:rPr lang="en-AU" sz="2031" i="1" dirty="0">
                <a:solidFill>
                  <a:srgbClr val="00B0F0"/>
                </a:solidFill>
              </a:rPr>
              <a:t>uncontested market space</a:t>
            </a:r>
            <a:r>
              <a:rPr lang="en-AU" sz="2031" dirty="0"/>
              <a:t>”.</a:t>
            </a:r>
          </a:p>
          <a:p>
            <a:pPr marL="0" indent="0">
              <a:buNone/>
            </a:pPr>
            <a:r>
              <a:rPr lang="en-AU" sz="2031" dirty="0"/>
              <a:t>     (Kim &amp; </a:t>
            </a:r>
            <a:r>
              <a:rPr lang="en-AU" sz="2031" dirty="0" err="1"/>
              <a:t>Mauborgne</a:t>
            </a:r>
            <a:r>
              <a:rPr lang="en-AU" sz="2031" dirty="0"/>
              <a:t>, 2004) </a:t>
            </a:r>
          </a:p>
          <a:p>
            <a:pPr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Max </a:t>
            </a:r>
            <a:r>
              <a:rPr lang="en-AU" sz="2031" dirty="0" err="1"/>
              <a:t>McKeown</a:t>
            </a:r>
            <a:r>
              <a:rPr lang="en-AU" sz="2031" dirty="0"/>
              <a:t> – </a:t>
            </a:r>
          </a:p>
          <a:p>
            <a:pPr>
              <a:buNone/>
            </a:pPr>
            <a:r>
              <a:rPr lang="en-AU" sz="2031" dirty="0"/>
              <a:t>	Argues that “strategy is about </a:t>
            </a:r>
            <a:r>
              <a:rPr lang="en-AU" sz="2031" i="1" dirty="0">
                <a:solidFill>
                  <a:srgbClr val="00B0F0"/>
                </a:solidFill>
              </a:rPr>
              <a:t>shaping the future</a:t>
            </a:r>
            <a:r>
              <a:rPr lang="en-AU" sz="2031" dirty="0"/>
              <a:t>” and is                          the human attempt to get to “desirable ends with available means”.    </a:t>
            </a:r>
          </a:p>
          <a:p>
            <a:pPr marL="0" indent="0">
              <a:buNone/>
            </a:pPr>
            <a:r>
              <a:rPr lang="en-AU" sz="2031" dirty="0"/>
              <a:t>     (</a:t>
            </a:r>
            <a:r>
              <a:rPr lang="en-AU" sz="2031" dirty="0" err="1"/>
              <a:t>McKeown</a:t>
            </a:r>
            <a:r>
              <a:rPr lang="en-AU" sz="2031" dirty="0"/>
              <a:t>, 2011)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Successful strategy is all about delivering </a:t>
            </a:r>
            <a:r>
              <a:rPr lang="en-AU" sz="2031" i="1" dirty="0">
                <a:solidFill>
                  <a:srgbClr val="00B0F0"/>
                </a:solidFill>
              </a:rPr>
              <a:t>value</a:t>
            </a:r>
            <a:r>
              <a:rPr lang="en-AU" sz="203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 marL="0" indent="0">
              <a:buNone/>
            </a:pPr>
            <a:r>
              <a:rPr lang="en-AU" sz="2031" i="1" dirty="0">
                <a:solidFill>
                  <a:srgbClr val="00B0F0"/>
                </a:solidFill>
              </a:rPr>
              <a:t>	Value</a:t>
            </a:r>
            <a:r>
              <a:rPr lang="en-AU" sz="2031" dirty="0"/>
              <a:t> – for the </a:t>
            </a:r>
            <a:r>
              <a:rPr lang="en-AU" sz="2031" i="1" dirty="0">
                <a:solidFill>
                  <a:srgbClr val="00B0F0"/>
                </a:solidFill>
              </a:rPr>
              <a:t>customer</a:t>
            </a:r>
          </a:p>
          <a:p>
            <a:pPr marL="0" indent="0">
              <a:buNone/>
            </a:pPr>
            <a:endParaRPr lang="en-AU" sz="923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031" i="1" dirty="0">
                <a:solidFill>
                  <a:srgbClr val="00B0F0"/>
                </a:solidFill>
              </a:rPr>
              <a:t>		</a:t>
            </a:r>
            <a:r>
              <a:rPr lang="en-AU" sz="2031" i="1" dirty="0"/>
              <a:t>and</a:t>
            </a:r>
          </a:p>
          <a:p>
            <a:pPr marL="0" indent="0">
              <a:buNone/>
            </a:pPr>
            <a:endParaRPr lang="en-AU" sz="923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031" i="1" dirty="0">
                <a:solidFill>
                  <a:srgbClr val="00B0F0"/>
                </a:solidFill>
              </a:rPr>
              <a:t>	</a:t>
            </a:r>
            <a:r>
              <a:rPr lang="en-AU" sz="2031" dirty="0">
                <a:solidFill>
                  <a:srgbClr val="00B0F0"/>
                </a:solidFill>
              </a:rPr>
              <a:t>Value</a:t>
            </a:r>
            <a:r>
              <a:rPr lang="en-AU" sz="2031" i="1" dirty="0"/>
              <a:t> –</a:t>
            </a:r>
            <a:r>
              <a:rPr lang="en-AU" sz="2031" i="1" dirty="0">
                <a:solidFill>
                  <a:srgbClr val="00B0F0"/>
                </a:solidFill>
              </a:rPr>
              <a:t> </a:t>
            </a:r>
            <a:r>
              <a:rPr lang="en-AU" sz="2031" dirty="0"/>
              <a:t>for the </a:t>
            </a:r>
            <a:r>
              <a:rPr lang="en-AU" sz="2031" i="1" dirty="0">
                <a:solidFill>
                  <a:srgbClr val="00B0F0"/>
                </a:solidFill>
              </a:rPr>
              <a:t>firm</a:t>
            </a:r>
            <a:r>
              <a:rPr lang="en-AU" sz="2031" dirty="0"/>
              <a:t>.</a:t>
            </a:r>
            <a:endParaRPr lang="en-AU" sz="2031" i="1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122"/>
            <a:ext cx="8686800" cy="4177812"/>
          </a:xfrm>
        </p:spPr>
        <p:txBody>
          <a:bodyPr/>
          <a:lstStyle/>
          <a:p>
            <a:pPr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Michael Porter describes strategy –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	</a:t>
            </a:r>
            <a:r>
              <a:rPr lang="en-AU" sz="2031" dirty="0">
                <a:hlinkClick r:id="rId2"/>
              </a:rPr>
              <a:t>https://www.youtube.com/watch?v=ibrxIP0H84M&amp;feature=youtu.be</a:t>
            </a:r>
            <a:endParaRPr lang="en-AU" sz="2031" dirty="0"/>
          </a:p>
          <a:p>
            <a:pPr marL="0" indent="0">
              <a:buNone/>
            </a:pPr>
            <a:endParaRPr lang="en-AU" sz="2031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That </a:t>
            </a:r>
            <a:r>
              <a:rPr lang="en-AU" sz="2031" i="1" dirty="0">
                <a:solidFill>
                  <a:srgbClr val="00B0F0"/>
                </a:solidFill>
              </a:rPr>
              <a:t>unique</a:t>
            </a:r>
            <a:r>
              <a:rPr lang="en-AU" sz="2031" dirty="0"/>
              <a:t> place you want your business to be in where you have a </a:t>
            </a:r>
            <a:r>
              <a:rPr lang="en-AU" sz="2031" i="1" dirty="0">
                <a:solidFill>
                  <a:srgbClr val="00B0F0"/>
                </a:solidFill>
              </a:rPr>
              <a:t>competitive advantage</a:t>
            </a:r>
            <a:r>
              <a:rPr lang="en-AU" sz="2031" dirty="0"/>
              <a:t> that is </a:t>
            </a:r>
            <a:r>
              <a:rPr lang="en-AU" sz="2031" i="1" dirty="0">
                <a:solidFill>
                  <a:srgbClr val="00B0F0"/>
                </a:solidFill>
              </a:rPr>
              <a:t>sustainable</a:t>
            </a:r>
            <a:r>
              <a:rPr lang="en-AU" sz="2031" dirty="0"/>
              <a:t> over time.</a:t>
            </a:r>
          </a:p>
          <a:p>
            <a:pPr marL="0" indent="0">
              <a:buNone/>
            </a:pPr>
            <a:endParaRPr lang="en-AU" sz="203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AU" sz="2031" i="1" dirty="0">
                <a:solidFill>
                  <a:srgbClr val="00B0F0"/>
                </a:solidFill>
              </a:rPr>
              <a:t>Uniquely differentiated sustainable competitive advantage</a:t>
            </a:r>
            <a:r>
              <a:rPr lang="en-AU" sz="2031" dirty="0"/>
              <a:t>.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pPr>
              <a:buNone/>
            </a:pPr>
            <a:r>
              <a:rPr lang="en-AU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Strategy creates a </a:t>
            </a:r>
            <a:r>
              <a:rPr lang="en-AU" sz="2031" i="1" dirty="0">
                <a:solidFill>
                  <a:srgbClr val="00B0F0"/>
                </a:solidFill>
              </a:rPr>
              <a:t>unique and valuable position </a:t>
            </a:r>
            <a:r>
              <a:rPr lang="en-AU" sz="2031" dirty="0"/>
              <a:t>for a firm through the utilisation of a </a:t>
            </a:r>
            <a:r>
              <a:rPr lang="en-AU" sz="2031" i="1" dirty="0">
                <a:solidFill>
                  <a:srgbClr val="00B0F0"/>
                </a:solidFill>
              </a:rPr>
              <a:t>different set of activities</a:t>
            </a:r>
            <a:r>
              <a:rPr lang="en-AU" sz="2031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AU" sz="2031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Effective strategy requires a firm to make competitive trade-offs, most importantly choosing </a:t>
            </a:r>
            <a:r>
              <a:rPr lang="en-AU" sz="2031" i="1" dirty="0">
                <a:solidFill>
                  <a:srgbClr val="00B0F0"/>
                </a:solidFill>
              </a:rPr>
              <a:t>what not to do</a:t>
            </a:r>
            <a:r>
              <a:rPr lang="en-AU" sz="2031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AU" sz="2031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Successful strategy creates </a:t>
            </a:r>
            <a:r>
              <a:rPr lang="en-AU" sz="2031" i="1" dirty="0">
                <a:solidFill>
                  <a:srgbClr val="00B0F0"/>
                </a:solidFill>
              </a:rPr>
              <a:t>fit</a:t>
            </a:r>
            <a:r>
              <a:rPr lang="en-AU" sz="2031" dirty="0"/>
              <a:t> amongst a company’s key activities.</a:t>
            </a:r>
          </a:p>
          <a:p>
            <a:pPr>
              <a:buFont typeface="Wingdings" pitchFamily="2" charset="2"/>
              <a:buChar char="§"/>
            </a:pPr>
            <a:endParaRPr lang="en-AU" sz="2031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Successful strategy requires </a:t>
            </a:r>
            <a:r>
              <a:rPr lang="en-AU" sz="2031" i="1" dirty="0">
                <a:solidFill>
                  <a:srgbClr val="00B0F0"/>
                </a:solidFill>
              </a:rPr>
              <a:t>strategic flexibility</a:t>
            </a:r>
            <a:r>
              <a:rPr lang="en-AU" sz="2031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AU" sz="2031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Successful strategy requires </a:t>
            </a:r>
            <a:r>
              <a:rPr lang="en-AU" sz="2031" i="1" dirty="0">
                <a:solidFill>
                  <a:srgbClr val="00B0F0"/>
                </a:solidFill>
              </a:rPr>
              <a:t>effective leadership</a:t>
            </a:r>
            <a:r>
              <a:rPr lang="en-AU" sz="2031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Operational Effectiveness means performing activities better than competitors.</a:t>
            </a:r>
          </a:p>
          <a:p>
            <a:pPr>
              <a:buFont typeface="Wingdings" pitchFamily="2" charset="2"/>
              <a:buChar char="§"/>
            </a:pPr>
            <a:endParaRPr lang="en-AU" sz="2031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Faster with better quality, utilising fewer inputs and producing less defects.</a:t>
            </a:r>
          </a:p>
          <a:p>
            <a:pPr>
              <a:buFont typeface="Wingdings" pitchFamily="2" charset="2"/>
              <a:buChar char="§"/>
            </a:pPr>
            <a:endParaRPr lang="en-AU" sz="2031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2031" i="1" dirty="0">
                <a:solidFill>
                  <a:srgbClr val="00B0F0"/>
                </a:solidFill>
              </a:rPr>
              <a:t>The worst thing you can do strategically is to compete on the same dimensions as your competitors.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7899"/>
            <a:ext cx="7772400" cy="492850"/>
          </a:xfrm>
        </p:spPr>
        <p:txBody>
          <a:bodyPr>
            <a:normAutofit fontScale="90000"/>
          </a:bodyPr>
          <a:lstStyle/>
          <a:p>
            <a:r>
              <a:rPr lang="en-AU" sz="2954" dirty="0"/>
              <a:t>Operational Effectiveness </a:t>
            </a:r>
            <a:r>
              <a:rPr lang="en-AU" sz="2954" i="1" dirty="0">
                <a:solidFill>
                  <a:srgbClr val="00B0F0"/>
                </a:solidFill>
              </a:rPr>
              <a:t>is not </a:t>
            </a:r>
            <a:r>
              <a:rPr lang="en-AU" sz="2954" dirty="0"/>
              <a:t>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n-US" sz="923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Customers perceive a firm’s goods or services to perform in ways that are important to customers, meeting or exceeding their expectations.</a:t>
            </a:r>
          </a:p>
          <a:p>
            <a:pPr>
              <a:buFont typeface="Wingdings" pitchFamily="2" charset="2"/>
              <a:buChar char="§"/>
            </a:pPr>
            <a:endParaRPr lang="en-US" sz="2031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From a strategic perspective, quality is the outcome of how a firm completes its primary and support activities.</a:t>
            </a:r>
          </a:p>
          <a:p>
            <a:pPr>
              <a:buFont typeface="Wingdings" pitchFamily="2" charset="2"/>
              <a:buChar char="§"/>
            </a:pPr>
            <a:endParaRPr lang="en-US" sz="2031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Quality is possible only when top-level managers support it and when its importance is institutionalized throughout the entire organisation and its value chain.</a:t>
            </a:r>
          </a:p>
          <a:p>
            <a:pPr>
              <a:buFont typeface="Wingdings" pitchFamily="2" charset="2"/>
              <a:buChar char="§"/>
            </a:pPr>
            <a:endParaRPr lang="en-US" sz="2031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31" i="1" dirty="0">
                <a:solidFill>
                  <a:srgbClr val="00B0F0"/>
                </a:solidFill>
              </a:rPr>
              <a:t>Quality is a universal theme in the global economy and is a necessary, but insufficient, condition for competitive success.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31" dirty="0"/>
              <a:t>Is a set of capabilities used to respond to various demands and opportunities that are a part of a dynamic and uncertain competitive environment.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2031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31" dirty="0"/>
              <a:t>To achieve strategic flexibility, many firms have to </a:t>
            </a:r>
            <a:r>
              <a:rPr lang="en-US" sz="2031" i="1" dirty="0">
                <a:solidFill>
                  <a:srgbClr val="00B0F0"/>
                </a:solidFill>
              </a:rPr>
              <a:t>develop new </a:t>
            </a:r>
            <a:r>
              <a:rPr lang="en-AU" sz="2031" i="1" dirty="0">
                <a:solidFill>
                  <a:srgbClr val="00B0F0"/>
                </a:solidFill>
              </a:rPr>
              <a:t>organisational</a:t>
            </a:r>
            <a:r>
              <a:rPr lang="en-US" sz="2031" i="1" dirty="0">
                <a:solidFill>
                  <a:srgbClr val="00B0F0"/>
                </a:solidFill>
              </a:rPr>
              <a:t> capabilities</a:t>
            </a:r>
            <a:r>
              <a:rPr lang="en-US" sz="2031" dirty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2031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31" dirty="0"/>
              <a:t>To be strategically flexible on a continuing basis, a firm has to develop the </a:t>
            </a:r>
            <a:r>
              <a:rPr lang="en-US" sz="2031" i="1" dirty="0">
                <a:solidFill>
                  <a:srgbClr val="00B0F0"/>
                </a:solidFill>
              </a:rPr>
              <a:t>capacity to learn</a:t>
            </a:r>
            <a:r>
              <a:rPr lang="en-US" sz="2031" dirty="0"/>
              <a:t>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Strategic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83271" y="1036119"/>
            <a:ext cx="8042740" cy="41778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31" dirty="0"/>
              <a:t>There is an increasing rate of technological </a:t>
            </a:r>
            <a:r>
              <a:rPr lang="en-US" sz="2031" i="1" dirty="0">
                <a:solidFill>
                  <a:srgbClr val="00B0F0"/>
                </a:solidFill>
              </a:rPr>
              <a:t>change and diffusion</a:t>
            </a:r>
            <a:r>
              <a:rPr lang="en-US" sz="2031" dirty="0"/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031" dirty="0"/>
              <a:t>Perpetual innovation – the rapid and consistent </a:t>
            </a:r>
            <a:r>
              <a:rPr lang="en-US" sz="2031" i="1" dirty="0">
                <a:solidFill>
                  <a:srgbClr val="00B0F0"/>
                </a:solidFill>
              </a:rPr>
              <a:t>replacement</a:t>
            </a:r>
            <a:r>
              <a:rPr lang="en-US" sz="2031" dirty="0"/>
              <a:t>                of new information-intensive technologies.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031" dirty="0"/>
              <a:t>Disruptive technologies – technologies that </a:t>
            </a:r>
            <a:r>
              <a:rPr lang="en-US" sz="2031" i="1" dirty="0">
                <a:solidFill>
                  <a:srgbClr val="00B0F0"/>
                </a:solidFill>
              </a:rPr>
              <a:t>destroy the value               </a:t>
            </a:r>
            <a:r>
              <a:rPr lang="en-US" sz="2031" dirty="0"/>
              <a:t>of existing technology and create new markets.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31" dirty="0"/>
              <a:t>The information age – the ability to effectively and efficiently         </a:t>
            </a:r>
            <a:r>
              <a:rPr lang="en-US" sz="2031" i="1" dirty="0">
                <a:solidFill>
                  <a:srgbClr val="00B0F0"/>
                </a:solidFill>
              </a:rPr>
              <a:t>access and use information</a:t>
            </a:r>
            <a:r>
              <a:rPr lang="en-US" sz="2031" dirty="0"/>
              <a:t> has become an important source of </a:t>
            </a:r>
            <a:r>
              <a:rPr lang="en-US" sz="2031" i="1" dirty="0">
                <a:solidFill>
                  <a:srgbClr val="00B0F0"/>
                </a:solidFill>
              </a:rPr>
              <a:t>competitive advantage</a:t>
            </a:r>
            <a:r>
              <a:rPr lang="en-US" sz="2031" dirty="0"/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031" dirty="0"/>
              <a:t>Increasing knowledge intensity – firms must be able to </a:t>
            </a:r>
            <a:r>
              <a:rPr lang="en-US" sz="2031" i="1" dirty="0">
                <a:solidFill>
                  <a:srgbClr val="00B0F0"/>
                </a:solidFill>
              </a:rPr>
              <a:t>adapt quickly  </a:t>
            </a:r>
            <a:r>
              <a:rPr lang="en-US" sz="2031" dirty="0"/>
              <a:t>to achieve </a:t>
            </a:r>
            <a:r>
              <a:rPr lang="en-US" sz="2031" i="1" dirty="0">
                <a:solidFill>
                  <a:srgbClr val="00B0F0"/>
                </a:solidFill>
              </a:rPr>
              <a:t>strategic competitiveness</a:t>
            </a:r>
            <a:r>
              <a:rPr lang="en-US" sz="2031" i="1" dirty="0"/>
              <a:t>.</a:t>
            </a:r>
            <a:endParaRPr lang="en-US" sz="2031" dirty="0"/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eaLnBrk="1" hangingPunct="1">
              <a:lnSpc>
                <a:spcPct val="150000"/>
              </a:lnSpc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954" dirty="0"/>
              <a:t>Technology and Technological Changes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98523" y="5794131"/>
            <a:ext cx="445477" cy="246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05EA1-9A58-4655-ACE7-32A6DC1945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None/>
            </a:pPr>
            <a:endParaRPr lang="en-US" sz="923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31" dirty="0" err="1"/>
              <a:t>Hypercompetition</a:t>
            </a:r>
            <a:r>
              <a:rPr lang="en-US" sz="2031" dirty="0"/>
              <a:t> is a condition of </a:t>
            </a:r>
            <a:r>
              <a:rPr lang="en-US" sz="2031" i="1" dirty="0">
                <a:solidFill>
                  <a:srgbClr val="00B0F0"/>
                </a:solidFill>
              </a:rPr>
              <a:t>rapidly escalating competition </a:t>
            </a:r>
            <a:r>
              <a:rPr lang="en-US" sz="2031" dirty="0"/>
              <a:t>arising from strategic maneuvering among global and innovative combatants.</a:t>
            </a:r>
          </a:p>
          <a:p>
            <a:pPr eaLnBrk="1" hangingPunct="1">
              <a:buNone/>
            </a:pPr>
            <a:endParaRPr lang="en-US" sz="2031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31" dirty="0"/>
              <a:t>Competition is based on</a:t>
            </a:r>
            <a:endParaRPr lang="en-US" sz="923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price and quality positioning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new know-how (open web)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first-mover advantage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protecting and invading product or geographic markets.</a:t>
            </a:r>
          </a:p>
          <a:p>
            <a:pPr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954" dirty="0" err="1"/>
              <a:t>Hypercompetition</a:t>
            </a:r>
            <a:endParaRPr lang="en-US" sz="2954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98523" y="5794131"/>
            <a:ext cx="445477" cy="246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CCA3D-136E-46BB-A4BA-00EE2E89B5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Hospitality Strategic Management : Concepts and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Cathy A. </a:t>
            </a:r>
            <a:r>
              <a:rPr lang="en-US" dirty="0" err="1"/>
              <a:t>Enz</a:t>
            </a:r>
            <a:r>
              <a:rPr lang="en-US" dirty="0"/>
              <a:t>, 2009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0E6AB2-FECB-4084-80EB-E0661129D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371600"/>
            <a:ext cx="3809155" cy="48864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Recommended e-Text</a:t>
            </a:r>
          </a:p>
        </p:txBody>
      </p:sp>
    </p:spTree>
    <p:extLst>
      <p:ext uri="{BB962C8B-B14F-4D97-AF65-F5344CB8AC3E}">
        <p14:creationId xmlns:p14="http://schemas.microsoft.com/office/powerpoint/2010/main" val="117408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923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sz="1846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31" dirty="0"/>
              <a:t>This model specifies that the </a:t>
            </a:r>
            <a:r>
              <a:rPr lang="en-US" sz="2031" i="1" dirty="0">
                <a:solidFill>
                  <a:srgbClr val="00B0F0"/>
                </a:solidFill>
              </a:rPr>
              <a:t>industry in which a firm competes    </a:t>
            </a:r>
            <a:r>
              <a:rPr lang="en-US" sz="2031" dirty="0"/>
              <a:t>has a </a:t>
            </a:r>
            <a:r>
              <a:rPr lang="en-US" sz="2031" i="1" dirty="0">
                <a:solidFill>
                  <a:srgbClr val="00B0F0"/>
                </a:solidFill>
              </a:rPr>
              <a:t>stronger influence on performance</a:t>
            </a:r>
            <a:r>
              <a:rPr lang="en-US" sz="2031" dirty="0"/>
              <a:t> than </a:t>
            </a:r>
            <a:r>
              <a:rPr lang="en-US" sz="2031" i="1" dirty="0">
                <a:solidFill>
                  <a:srgbClr val="00B0F0"/>
                </a:solidFill>
              </a:rPr>
              <a:t>the choices managers make </a:t>
            </a:r>
            <a:r>
              <a:rPr lang="en-US" sz="2031" dirty="0"/>
              <a:t>inside their </a:t>
            </a:r>
            <a:r>
              <a:rPr lang="en-AU" sz="2031" dirty="0"/>
              <a:t>organisations</a:t>
            </a:r>
            <a:r>
              <a:rPr lang="en-US" sz="2031" dirty="0"/>
              <a:t>.</a:t>
            </a:r>
          </a:p>
          <a:p>
            <a:pPr eaLnBrk="1" hangingPunct="1">
              <a:lnSpc>
                <a:spcPct val="120000"/>
              </a:lnSpc>
              <a:buNone/>
            </a:pPr>
            <a:endParaRPr lang="en-US" sz="923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31" dirty="0"/>
              <a:t>Determinants of a firm’s performance are</a:t>
            </a:r>
            <a:endParaRPr lang="en-US" sz="923" dirty="0"/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economies of scale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barriers to market entry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diversification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product differentiation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031" dirty="0"/>
              <a:t>		- degree of concentration of firms in the industry.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954" dirty="0"/>
              <a:t>Industrial </a:t>
            </a:r>
            <a:r>
              <a:rPr lang="en-AU" sz="2954" dirty="0"/>
              <a:t>Organisation</a:t>
            </a:r>
            <a:r>
              <a:rPr lang="en-US" sz="2954" dirty="0"/>
              <a:t> Model of              Above  Average Returns</a:t>
            </a:r>
            <a:endParaRPr lang="en-AU" sz="2954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923"/>
              </a:spcAft>
              <a:buNone/>
            </a:pPr>
            <a:endParaRPr lang="en-US" dirty="0"/>
          </a:p>
          <a:p>
            <a:pPr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The resource-based model has four underlying assumptions</a:t>
            </a:r>
          </a:p>
          <a:p>
            <a:pPr marL="0" indent="0">
              <a:spcAft>
                <a:spcPts val="923"/>
              </a:spcAft>
              <a:buNone/>
            </a:pPr>
            <a:endParaRPr lang="en-US" sz="185" dirty="0"/>
          </a:p>
          <a:p>
            <a:pPr marL="422041" indent="-422041">
              <a:spcAft>
                <a:spcPts val="923"/>
              </a:spcAft>
              <a:buNone/>
            </a:pPr>
            <a:r>
              <a:rPr lang="en-US" sz="2031" dirty="0"/>
              <a:t>		1) Differences in firms’ performances across time are due 		primarily to their </a:t>
            </a:r>
            <a:r>
              <a:rPr lang="en-US" sz="2031" i="1" dirty="0">
                <a:solidFill>
                  <a:srgbClr val="00B0F0"/>
                </a:solidFill>
              </a:rPr>
              <a:t>unique resources and capabilities</a:t>
            </a:r>
            <a:r>
              <a:rPr lang="en-US" sz="2031" dirty="0"/>
              <a:t> rather 	than the industry’s structural characteristics. </a:t>
            </a:r>
          </a:p>
          <a:p>
            <a:pPr marL="422041" indent="-422041">
              <a:spcAft>
                <a:spcPts val="923"/>
              </a:spcAft>
              <a:buNone/>
            </a:pPr>
            <a:r>
              <a:rPr lang="en-US" sz="2031" dirty="0"/>
              <a:t>		2) Firms acquire different resources and develop </a:t>
            </a:r>
            <a:r>
              <a:rPr lang="en-US" sz="2031" i="1" dirty="0">
                <a:solidFill>
                  <a:srgbClr val="00B0F0"/>
                </a:solidFill>
              </a:rPr>
              <a:t>unique 	capabilities </a:t>
            </a:r>
            <a:r>
              <a:rPr lang="en-US" sz="2031" dirty="0"/>
              <a:t>based on how they combine and use the 	resources. </a:t>
            </a:r>
          </a:p>
          <a:p>
            <a:pPr marL="422041" indent="-422041">
              <a:spcAft>
                <a:spcPts val="923"/>
              </a:spcAft>
              <a:buNone/>
            </a:pPr>
            <a:r>
              <a:rPr lang="en-US" sz="2031" dirty="0"/>
              <a:t>		3) Resources and capabilities are </a:t>
            </a:r>
            <a:r>
              <a:rPr lang="en-US" sz="2031" i="1" dirty="0">
                <a:solidFill>
                  <a:srgbClr val="00B0F0"/>
                </a:solidFill>
              </a:rPr>
              <a:t>not highly mobile          	</a:t>
            </a:r>
            <a:r>
              <a:rPr lang="en-US" sz="2031" dirty="0"/>
              <a:t>across 	firms.</a:t>
            </a:r>
          </a:p>
          <a:p>
            <a:pPr marL="422041" indent="-422041">
              <a:spcAft>
                <a:spcPts val="923"/>
              </a:spcAft>
              <a:buNone/>
            </a:pPr>
            <a:r>
              <a:rPr lang="en-US" sz="2031" dirty="0"/>
              <a:t>		4) The </a:t>
            </a:r>
            <a:r>
              <a:rPr lang="en-US" sz="2031" i="1" dirty="0">
                <a:solidFill>
                  <a:srgbClr val="00B0F0"/>
                </a:solidFill>
              </a:rPr>
              <a:t>differences</a:t>
            </a:r>
            <a:r>
              <a:rPr lang="en-US" sz="2031" dirty="0"/>
              <a:t> in resources and capabilities are the     	bases of </a:t>
            </a:r>
            <a:r>
              <a:rPr lang="en-US" sz="2031" i="1" dirty="0">
                <a:solidFill>
                  <a:srgbClr val="00B0F0"/>
                </a:solidFill>
              </a:rPr>
              <a:t>competitive advantages</a:t>
            </a:r>
            <a:r>
              <a:rPr lang="en-US" sz="2031" dirty="0"/>
              <a:t>. 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954" dirty="0"/>
              <a:t>Resource Based Model of                      Above Average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61CBF0-720C-4972-850E-D8680F96AE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954" dirty="0"/>
              <a:t>Resources and Capabilities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98523" y="5794131"/>
            <a:ext cx="445477" cy="246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ABAE4-6D5D-4431-BDC2-0839DE4996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125415" y="1459523"/>
          <a:ext cx="6330462" cy="429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580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0" y="1268168"/>
            <a:ext cx="8229600" cy="4525963"/>
          </a:xfrm>
        </p:spPr>
        <p:txBody>
          <a:bodyPr/>
          <a:lstStyle/>
          <a:p>
            <a:pPr marL="422041" indent="-422041">
              <a:spcAft>
                <a:spcPts val="923"/>
              </a:spcAft>
              <a:buNone/>
            </a:pPr>
            <a:endParaRPr lang="en-US" sz="185" dirty="0"/>
          </a:p>
          <a:p>
            <a:pPr marL="422041" indent="-422041"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A capability</a:t>
            </a:r>
            <a:r>
              <a:rPr lang="en-US" sz="2031" b="1" dirty="0"/>
              <a:t> </a:t>
            </a:r>
            <a:r>
              <a:rPr lang="en-US" sz="2031" dirty="0"/>
              <a:t>is the capacity for a set of resources to perform a task or an activity in an </a:t>
            </a:r>
            <a:r>
              <a:rPr lang="en-US" sz="2031" i="1" dirty="0">
                <a:solidFill>
                  <a:srgbClr val="00B0F0"/>
                </a:solidFill>
              </a:rPr>
              <a:t>integrative manner</a:t>
            </a:r>
            <a:r>
              <a:rPr lang="en-US" sz="2031" dirty="0"/>
              <a:t>.</a:t>
            </a:r>
          </a:p>
          <a:p>
            <a:pPr marL="0" indent="0">
              <a:spcAft>
                <a:spcPts val="923"/>
              </a:spcAft>
              <a:buNone/>
            </a:pPr>
            <a:endParaRPr lang="en-US" sz="923" dirty="0"/>
          </a:p>
          <a:p>
            <a:pPr marL="422041" indent="-422041"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Capabilities </a:t>
            </a:r>
            <a:r>
              <a:rPr lang="en-US" sz="2031" i="1" dirty="0">
                <a:solidFill>
                  <a:srgbClr val="00B0F0"/>
                </a:solidFill>
              </a:rPr>
              <a:t>evolve over time </a:t>
            </a:r>
            <a:r>
              <a:rPr lang="en-US" sz="2031" dirty="0"/>
              <a:t>and must be managed dynamically in pursuit of above average returns.</a:t>
            </a:r>
          </a:p>
          <a:p>
            <a:pPr marL="422041" indent="-422041">
              <a:spcAft>
                <a:spcPts val="923"/>
              </a:spcAft>
              <a:buNone/>
            </a:pPr>
            <a:r>
              <a:rPr lang="en-US" b="1" dirty="0"/>
              <a:t> 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954" dirty="0"/>
              <a:t>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2681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923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Are resources and capabilities that serve as a </a:t>
            </a:r>
            <a:r>
              <a:rPr lang="en-US" sz="2031" i="1" dirty="0">
                <a:solidFill>
                  <a:srgbClr val="00B0F0"/>
                </a:solidFill>
              </a:rPr>
              <a:t>source</a:t>
            </a:r>
            <a:r>
              <a:rPr lang="en-US" sz="2031" b="1" i="1" dirty="0">
                <a:solidFill>
                  <a:srgbClr val="00B0F0"/>
                </a:solidFill>
              </a:rPr>
              <a:t> </a:t>
            </a:r>
            <a:r>
              <a:rPr lang="en-US" sz="2031" i="1" dirty="0">
                <a:solidFill>
                  <a:srgbClr val="00B0F0"/>
                </a:solidFill>
              </a:rPr>
              <a:t>of competitive advantage</a:t>
            </a:r>
            <a:r>
              <a:rPr lang="en-US" sz="2031" dirty="0"/>
              <a:t> for a firm over its rivals.</a:t>
            </a:r>
          </a:p>
          <a:p>
            <a:pPr>
              <a:buFont typeface="Wingdings" pitchFamily="2" charset="2"/>
              <a:buChar char="§"/>
            </a:pPr>
            <a:endParaRPr lang="en-US" sz="2031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When the following four criteria are met, resources and capabilities become core competencies – </a:t>
            </a:r>
          </a:p>
          <a:p>
            <a:pPr marL="0" indent="0">
              <a:buNone/>
            </a:pPr>
            <a:endParaRPr lang="en-US" sz="923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31" dirty="0"/>
              <a:t>	1)  Valuable.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31" dirty="0"/>
              <a:t>	2)  Rare.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31" dirty="0"/>
              <a:t>	3)  Costly to imitate.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31" dirty="0"/>
              <a:t>	4)  Non-substitutable.	</a:t>
            </a:r>
            <a:r>
              <a:rPr lang="en-US" sz="1846" dirty="0"/>
              <a:t>	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Core Competencies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61CBF0-720C-4972-850E-D8680F96AE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976" y="1501402"/>
            <a:ext cx="8496551" cy="41778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/>
              <a:t>	</a:t>
            </a:r>
            <a:endParaRPr lang="en-US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954" dirty="0"/>
              <a:t>Core Competencies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7441314"/>
              </p:ext>
            </p:extLst>
          </p:nvPr>
        </p:nvGraphicFramePr>
        <p:xfrm>
          <a:off x="517395" y="1900215"/>
          <a:ext cx="8427099" cy="338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944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sz="923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031" dirty="0"/>
              <a:t>Are resources and capabilities that serve as a </a:t>
            </a:r>
            <a:r>
              <a:rPr lang="en-US" sz="2031" i="1" dirty="0">
                <a:solidFill>
                  <a:srgbClr val="00B0F0"/>
                </a:solidFill>
              </a:rPr>
              <a:t>source</a:t>
            </a:r>
            <a:r>
              <a:rPr lang="en-US" sz="2031" b="1" i="1" dirty="0">
                <a:solidFill>
                  <a:srgbClr val="00B0F0"/>
                </a:solidFill>
              </a:rPr>
              <a:t> </a:t>
            </a:r>
            <a:r>
              <a:rPr lang="en-US" sz="2031" i="1" dirty="0">
                <a:solidFill>
                  <a:srgbClr val="00B0F0"/>
                </a:solidFill>
              </a:rPr>
              <a:t>of  competitive advantage</a:t>
            </a:r>
            <a:r>
              <a:rPr lang="en-US" sz="2031" dirty="0"/>
              <a:t> for a firm over its rivals.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31" dirty="0"/>
              <a:t>They are often </a:t>
            </a:r>
            <a:r>
              <a:rPr lang="en-US" sz="2031" i="1" dirty="0">
                <a:solidFill>
                  <a:srgbClr val="00B0F0"/>
                </a:solidFill>
              </a:rPr>
              <a:t>visible</a:t>
            </a:r>
            <a:r>
              <a:rPr lang="en-US" sz="2031" dirty="0"/>
              <a:t> in the form of </a:t>
            </a:r>
            <a:r>
              <a:rPr lang="en-AU" sz="2031" dirty="0"/>
              <a:t>organisational</a:t>
            </a:r>
            <a:r>
              <a:rPr lang="en-US" sz="2031" dirty="0"/>
              <a:t> functions.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31" dirty="0"/>
              <a:t>They </a:t>
            </a:r>
            <a:r>
              <a:rPr lang="en-US" sz="2031" i="1" dirty="0">
                <a:solidFill>
                  <a:srgbClr val="00B0F0"/>
                </a:solidFill>
              </a:rPr>
              <a:t>underpin</a:t>
            </a:r>
            <a:r>
              <a:rPr lang="en-US" sz="2031" dirty="0"/>
              <a:t> the vision and mission of the </a:t>
            </a:r>
            <a:r>
              <a:rPr lang="en-AU" sz="2031" dirty="0"/>
              <a:t>organisation</a:t>
            </a:r>
            <a:r>
              <a:rPr lang="en-US" sz="2031" dirty="0"/>
              <a:t>.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1846" dirty="0"/>
          </a:p>
        </p:txBody>
      </p:sp>
      <p:sp>
        <p:nvSpPr>
          <p:cNvPr id="358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954" dirty="0"/>
              <a:t>Core Competencies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98523" y="5794131"/>
            <a:ext cx="445477" cy="246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E3C3F-2A68-4B77-B771-0FBE20F8BB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428" y="5024254"/>
            <a:ext cx="227339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upload.wikimedia.org/wikipedia/commons/4/4a/Logo_2013_Googl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185" y="5157192"/>
            <a:ext cx="2602523" cy="9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pushingsocial.com/wp-content/uploads/2013/08/facebook_logo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380" y="3488905"/>
            <a:ext cx="1195754" cy="14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59" y="3244178"/>
            <a:ext cx="3213588" cy="19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52" y="3114494"/>
            <a:ext cx="1525374" cy="19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To gain an advantage over competitors by offering superior value to customers through either –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	</a:t>
            </a:r>
            <a:r>
              <a:rPr lang="en-AU" sz="2031" i="1" dirty="0">
                <a:solidFill>
                  <a:srgbClr val="00B0F0"/>
                </a:solidFill>
              </a:rPr>
              <a:t>lower prices 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	</a:t>
            </a:r>
            <a:r>
              <a:rPr lang="en-AU" sz="2031" i="1" dirty="0"/>
              <a:t>or</a:t>
            </a:r>
            <a:endParaRPr lang="en-AU" sz="2031" dirty="0"/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	delivering </a:t>
            </a:r>
            <a:r>
              <a:rPr lang="en-AU" sz="2031" i="1" dirty="0">
                <a:solidFill>
                  <a:srgbClr val="00B0F0"/>
                </a:solidFill>
              </a:rPr>
              <a:t>greater benefits and services </a:t>
            </a:r>
            <a:r>
              <a:rPr lang="en-AU" sz="2031" dirty="0"/>
              <a:t>at </a:t>
            </a:r>
            <a:r>
              <a:rPr lang="en-AU" sz="2031" i="1" dirty="0">
                <a:solidFill>
                  <a:srgbClr val="00B0F0"/>
                </a:solidFill>
              </a:rPr>
              <a:t>higher prices</a:t>
            </a:r>
            <a:r>
              <a:rPr lang="en-AU" sz="2031" dirty="0"/>
              <a:t>.</a:t>
            </a:r>
            <a:endParaRPr lang="en-US" sz="2031" dirty="0"/>
          </a:p>
          <a:p>
            <a:pPr marL="0" indent="0">
              <a:buNone/>
            </a:pPr>
            <a:endParaRPr lang="en-AU" sz="2031" dirty="0"/>
          </a:p>
          <a:p>
            <a:pPr marL="0" indent="0">
              <a:buNone/>
            </a:pPr>
            <a:endParaRPr lang="en-AU" sz="2031" dirty="0"/>
          </a:p>
          <a:p>
            <a:pPr marL="0" indent="0">
              <a:buNone/>
            </a:pPr>
            <a:r>
              <a:rPr lang="en-AU" sz="2031" dirty="0"/>
              <a:t>			“</a:t>
            </a:r>
            <a:r>
              <a:rPr lang="en-AU" sz="2031" i="1" dirty="0">
                <a:solidFill>
                  <a:srgbClr val="00B0F0"/>
                </a:solidFill>
              </a:rPr>
              <a:t>If you don’t have a competitive advantage,</a:t>
            </a:r>
          </a:p>
          <a:p>
            <a:pPr marL="0" indent="0">
              <a:buNone/>
            </a:pPr>
            <a:endParaRPr lang="en-AU" sz="923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031" i="1" dirty="0">
                <a:solidFill>
                  <a:srgbClr val="00B0F0"/>
                </a:solidFill>
              </a:rPr>
              <a:t>					don’t compete</a:t>
            </a:r>
            <a:r>
              <a:rPr lang="en-AU" sz="2031" dirty="0"/>
              <a:t>.”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							(Jack Welch)</a:t>
            </a:r>
          </a:p>
          <a:p>
            <a:pPr marL="0" indent="0">
              <a:buNone/>
            </a:pPr>
            <a:r>
              <a:rPr lang="en-AU" dirty="0"/>
              <a:t>			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Competitive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08609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The advantage that a company gains by being the </a:t>
            </a:r>
            <a:r>
              <a:rPr lang="en-AU" sz="2031" i="1" dirty="0">
                <a:solidFill>
                  <a:srgbClr val="00B0F0"/>
                </a:solidFill>
              </a:rPr>
              <a:t>first to enter    </a:t>
            </a:r>
            <a:r>
              <a:rPr lang="en-AU" sz="2031" dirty="0"/>
              <a:t>and occupy a market before any competitors, that may lead to heightened brand recognition and customer loyalty resulting in an advantageous and possibly </a:t>
            </a:r>
            <a:r>
              <a:rPr lang="en-AU" sz="2031" i="1" dirty="0">
                <a:solidFill>
                  <a:srgbClr val="00B0F0"/>
                </a:solidFill>
              </a:rPr>
              <a:t>insurmountable market position </a:t>
            </a:r>
            <a:r>
              <a:rPr lang="en-AU" sz="2031" dirty="0"/>
              <a:t>certainly in the short term before competition emerges.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2031" dirty="0"/>
          </a:p>
          <a:p>
            <a:pPr>
              <a:buFont typeface="Wingdings" panose="05000000000000000000" pitchFamily="2" charset="2"/>
              <a:buChar char="§"/>
            </a:pPr>
            <a:endParaRPr lang="en-AU" sz="2031" dirty="0"/>
          </a:p>
          <a:p>
            <a:pPr marL="0" indent="0">
              <a:buNone/>
            </a:pPr>
            <a:r>
              <a:rPr lang="en-AU" sz="2031" dirty="0"/>
              <a:t>			“</a:t>
            </a:r>
            <a:r>
              <a:rPr lang="en-AU" sz="2031" i="1" dirty="0">
                <a:solidFill>
                  <a:srgbClr val="00B0F0"/>
                </a:solidFill>
              </a:rPr>
              <a:t>The first man gets the oyster,</a:t>
            </a:r>
          </a:p>
          <a:p>
            <a:pPr marL="0" indent="0">
              <a:buNone/>
            </a:pPr>
            <a:endParaRPr lang="en-AU" sz="923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031" i="1" dirty="0">
                <a:solidFill>
                  <a:srgbClr val="00B0F0"/>
                </a:solidFill>
              </a:rPr>
              <a:t>				the second man gets the shell</a:t>
            </a:r>
            <a:r>
              <a:rPr lang="en-AU" sz="2031" i="1" dirty="0"/>
              <a:t>.</a:t>
            </a:r>
            <a:r>
              <a:rPr lang="en-AU" sz="2031" dirty="0"/>
              <a:t>”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						(</a:t>
            </a:r>
            <a:r>
              <a:rPr lang="en-AU" sz="2031" i="1" dirty="0"/>
              <a:t>Andrew Carnegie</a:t>
            </a:r>
            <a:r>
              <a:rPr lang="en-AU" sz="2031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First Mover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119349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Competitive Advantage is the cornerstone of strategic management</a:t>
            </a:r>
          </a:p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None/>
            </a:pPr>
            <a:r>
              <a:rPr lang="en-AU" sz="2031" dirty="0"/>
              <a:t>		- </a:t>
            </a:r>
            <a:r>
              <a:rPr lang="en-AU" sz="2031" i="1" dirty="0">
                <a:solidFill>
                  <a:srgbClr val="00B0F0"/>
                </a:solidFill>
              </a:rPr>
              <a:t>without it </a:t>
            </a:r>
            <a:r>
              <a:rPr lang="en-AU" sz="2031" dirty="0"/>
              <a:t>you are a </a:t>
            </a:r>
            <a:r>
              <a:rPr lang="en-AU" sz="2031" i="1" dirty="0">
                <a:solidFill>
                  <a:srgbClr val="00B0F0"/>
                </a:solidFill>
              </a:rPr>
              <a:t>follower</a:t>
            </a:r>
          </a:p>
          <a:p>
            <a:pPr>
              <a:buNone/>
            </a:pPr>
            <a:endParaRPr lang="en-AU" sz="923" dirty="0"/>
          </a:p>
          <a:p>
            <a:pPr>
              <a:buNone/>
            </a:pPr>
            <a:r>
              <a:rPr lang="en-AU" sz="2031" dirty="0"/>
              <a:t>		- </a:t>
            </a:r>
            <a:r>
              <a:rPr lang="en-AU" sz="2031" i="1" dirty="0">
                <a:solidFill>
                  <a:srgbClr val="00B0F0"/>
                </a:solidFill>
              </a:rPr>
              <a:t>with it</a:t>
            </a:r>
            <a:r>
              <a:rPr lang="en-AU" sz="2031" dirty="0"/>
              <a:t> you are a </a:t>
            </a:r>
            <a:r>
              <a:rPr lang="en-AU" sz="2031" i="1" dirty="0">
                <a:solidFill>
                  <a:srgbClr val="00B0F0"/>
                </a:solidFill>
              </a:rPr>
              <a:t>market leader</a:t>
            </a:r>
            <a:r>
              <a:rPr lang="en-AU" sz="2031" i="1" dirty="0"/>
              <a:t>.</a:t>
            </a:r>
          </a:p>
          <a:p>
            <a:pPr>
              <a:buNone/>
            </a:pPr>
            <a:endParaRPr lang="en-AU" sz="2031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Competitive Advantage occurs when a firm implements a strategy which competitors are </a:t>
            </a:r>
            <a:r>
              <a:rPr lang="en-US" sz="2031" i="1" dirty="0">
                <a:solidFill>
                  <a:srgbClr val="00B0F0"/>
                </a:solidFill>
              </a:rPr>
              <a:t>unable to duplicate</a:t>
            </a:r>
            <a:r>
              <a:rPr lang="en-US" sz="2031" dirty="0"/>
              <a:t>,</a:t>
            </a:r>
            <a:r>
              <a:rPr lang="en-US" sz="2031" b="1" dirty="0">
                <a:solidFill>
                  <a:srgbClr val="0070C0"/>
                </a:solidFill>
              </a:rPr>
              <a:t> </a:t>
            </a:r>
            <a:r>
              <a:rPr lang="en-US" sz="2031" dirty="0"/>
              <a:t>or find </a:t>
            </a:r>
            <a:r>
              <a:rPr lang="en-US" sz="2031" i="1" dirty="0">
                <a:solidFill>
                  <a:srgbClr val="00B0F0"/>
                </a:solidFill>
              </a:rPr>
              <a:t>too costly to imitate</a:t>
            </a:r>
            <a:r>
              <a:rPr lang="en-US" sz="2031" dirty="0"/>
              <a:t>.</a:t>
            </a:r>
            <a:endParaRPr lang="en-AU" sz="2031" dirty="0"/>
          </a:p>
          <a:p>
            <a:pPr>
              <a:buNone/>
            </a:pPr>
            <a:endParaRPr lang="en-AU" sz="2031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AU" sz="2031" i="1" dirty="0">
                <a:solidFill>
                  <a:srgbClr val="00B0F0"/>
                </a:solidFill>
              </a:rPr>
              <a:t>A uniquely differentiated and sustainable competitive advantage will lead to above average returns</a:t>
            </a:r>
            <a:r>
              <a:rPr lang="en-AU" sz="2031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Competitive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Prescribed text readings.</a:t>
            </a:r>
          </a:p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Lecture PowerPoint presentations for definitions, concepts and frameworks.</a:t>
            </a:r>
          </a:p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Tutorials including Case Studies, Discussion Articles and Videos.</a:t>
            </a:r>
          </a:p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Discussions in class and Tutorials.</a:t>
            </a:r>
          </a:p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Individual study.</a:t>
            </a:r>
          </a:p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Individual Assessment.</a:t>
            </a:r>
          </a:p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Group Assessment and Presentation.</a:t>
            </a:r>
            <a:endParaRPr lang="en-AU" dirty="0"/>
          </a:p>
          <a:p>
            <a:pPr>
              <a:buFont typeface="Wingdings" pitchFamily="2" charset="2"/>
              <a:buChar char="§"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Learning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3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923" y="107778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Above average returns are </a:t>
            </a:r>
            <a:r>
              <a:rPr lang="en-AU" sz="2031" i="1" dirty="0">
                <a:solidFill>
                  <a:srgbClr val="00B0F0"/>
                </a:solidFill>
              </a:rPr>
              <a:t>in excess</a:t>
            </a:r>
            <a:r>
              <a:rPr lang="en-AU" sz="2031" dirty="0"/>
              <a:t> of what investors would expect to earn from </a:t>
            </a:r>
            <a:r>
              <a:rPr lang="en-AU" sz="2031" i="1" dirty="0">
                <a:solidFill>
                  <a:srgbClr val="00B0F0"/>
                </a:solidFill>
              </a:rPr>
              <a:t>other investments with similar risk</a:t>
            </a:r>
            <a:r>
              <a:rPr lang="en-AU" sz="2031" dirty="0"/>
              <a:t>.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Above Average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9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09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The strategic vision </a:t>
            </a:r>
            <a:r>
              <a:rPr lang="en-US" sz="2031" dirty="0"/>
              <a:t>is a picture of what a firm wants to be in the future and what it wants to </a:t>
            </a:r>
            <a:r>
              <a:rPr lang="en-US" sz="2031" i="1" dirty="0">
                <a:solidFill>
                  <a:srgbClr val="00B0F0"/>
                </a:solidFill>
              </a:rPr>
              <a:t>achieve</a:t>
            </a:r>
            <a:r>
              <a:rPr lang="en-US" sz="2031" dirty="0"/>
              <a:t> in a targeted period</a:t>
            </a:r>
          </a:p>
          <a:p>
            <a:pPr>
              <a:buFont typeface="Wingdings" pitchFamily="2" charset="2"/>
              <a:buChar char="§"/>
            </a:pPr>
            <a:endParaRPr lang="en-US" sz="923" dirty="0"/>
          </a:p>
          <a:p>
            <a:pPr>
              <a:buNone/>
            </a:pPr>
            <a:r>
              <a:rPr lang="en-AU" sz="2031" dirty="0"/>
              <a:t>		- are </a:t>
            </a:r>
            <a:r>
              <a:rPr lang="en-US" sz="2031" dirty="0"/>
              <a:t>intended to </a:t>
            </a:r>
            <a:r>
              <a:rPr lang="en-US" sz="2031" i="1" dirty="0">
                <a:solidFill>
                  <a:srgbClr val="00B0F0"/>
                </a:solidFill>
              </a:rPr>
              <a:t>capture the hearts and minds</a:t>
            </a:r>
            <a:r>
              <a:rPr lang="en-US" sz="2031" dirty="0"/>
              <a:t> of employees and 		  other stakeholders</a:t>
            </a:r>
          </a:p>
          <a:p>
            <a:pPr>
              <a:buNone/>
            </a:pPr>
            <a:endParaRPr lang="en-US" sz="923" dirty="0"/>
          </a:p>
          <a:p>
            <a:pPr>
              <a:buNone/>
            </a:pPr>
            <a:r>
              <a:rPr lang="en-US" sz="2031" dirty="0"/>
              <a:t>		- can incorporate values – </a:t>
            </a:r>
            <a:r>
              <a:rPr lang="en-US" sz="2031" i="1" dirty="0">
                <a:solidFill>
                  <a:srgbClr val="00B0F0"/>
                </a:solidFill>
              </a:rPr>
              <a:t>beliefs</a:t>
            </a:r>
            <a:r>
              <a:rPr lang="en-US" sz="2031" dirty="0"/>
              <a:t> that are shared among the 			  stakeholders of an organisation and </a:t>
            </a:r>
            <a:r>
              <a:rPr lang="en-US" sz="2031" i="1" dirty="0">
                <a:solidFill>
                  <a:srgbClr val="00B0F0"/>
                </a:solidFill>
              </a:rPr>
              <a:t>drive culture</a:t>
            </a:r>
          </a:p>
          <a:p>
            <a:pPr>
              <a:buNone/>
            </a:pPr>
            <a:endParaRPr lang="en-US" sz="923" dirty="0"/>
          </a:p>
          <a:p>
            <a:pPr>
              <a:buNone/>
            </a:pPr>
            <a:r>
              <a:rPr lang="en-US" sz="2031" dirty="0"/>
              <a:t>		- tend to be </a:t>
            </a:r>
            <a:r>
              <a:rPr lang="en-US" sz="2031" i="1" dirty="0">
                <a:solidFill>
                  <a:srgbClr val="00B0F0"/>
                </a:solidFill>
              </a:rPr>
              <a:t>enduring</a:t>
            </a:r>
            <a:r>
              <a:rPr lang="en-US" sz="2031" dirty="0"/>
              <a:t>, while missions can change in view of 			  changing environmental conditions</a:t>
            </a:r>
          </a:p>
          <a:p>
            <a:pPr>
              <a:buNone/>
            </a:pPr>
            <a:endParaRPr lang="en-US" sz="923" dirty="0"/>
          </a:p>
          <a:p>
            <a:pPr>
              <a:buNone/>
            </a:pPr>
            <a:r>
              <a:rPr lang="en-US" sz="2031" dirty="0"/>
              <a:t>		- tend to be relatively short and </a:t>
            </a:r>
            <a:r>
              <a:rPr lang="en-US" sz="2031" i="1" dirty="0">
                <a:solidFill>
                  <a:srgbClr val="00B0F0"/>
                </a:solidFill>
              </a:rPr>
              <a:t>concise</a:t>
            </a:r>
            <a:r>
              <a:rPr lang="en-US" sz="2031" dirty="0"/>
              <a:t>, and therefore easily 			  remembered.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Strategic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1110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To fill the earth with the light and warmth of hospitality – by delivering exceptional experiences – every hotel, every guest, every time.</a:t>
            </a:r>
          </a:p>
          <a:p>
            <a:pPr marL="0" indent="0">
              <a:buNone/>
            </a:pPr>
            <a:r>
              <a:rPr lang="en-AU" sz="2031" dirty="0"/>
              <a:t>	- Hilton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To be the #1 hospitality company in the world.</a:t>
            </a:r>
          </a:p>
          <a:p>
            <a:pPr marL="0" indent="0">
              <a:buNone/>
            </a:pPr>
            <a:r>
              <a:rPr lang="en-AU" sz="2031" dirty="0"/>
              <a:t>	- Marriott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Our ambition is to be the world’s benchmark hospitality player so we can offer our guests, employees and partners a unique experience. </a:t>
            </a:r>
            <a:r>
              <a:rPr lang="en-AU" sz="2215" b="1" dirty="0"/>
              <a:t> </a:t>
            </a:r>
            <a:r>
              <a:rPr lang="en-AU" sz="2031" dirty="0"/>
              <a:t>	</a:t>
            </a:r>
          </a:p>
          <a:p>
            <a:pPr marL="0" indent="0">
              <a:buNone/>
            </a:pPr>
            <a:r>
              <a:rPr lang="en-AU" sz="2031" dirty="0"/>
              <a:t>	- Accor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Our goals, beliefs and principles are the foundation of the work we do every day on behalf of our guests.</a:t>
            </a:r>
          </a:p>
          <a:p>
            <a:pPr marL="0" indent="0">
              <a:buNone/>
            </a:pPr>
            <a:r>
              <a:rPr lang="en-AU" sz="2031" dirty="0"/>
              <a:t>	- Four Seasons</a:t>
            </a:r>
          </a:p>
          <a:p>
            <a:pPr marL="0" indent="0">
              <a:buNone/>
            </a:pPr>
            <a:endParaRPr lang="en-AU" sz="2031" dirty="0"/>
          </a:p>
          <a:p>
            <a:pPr>
              <a:buFont typeface="Wingdings" panose="05000000000000000000" pitchFamily="2" charset="2"/>
              <a:buChar char="§"/>
            </a:pPr>
            <a:endParaRPr lang="en-AU" sz="203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Vision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3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6829" y="11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031" dirty="0"/>
              <a:t>At Starwood‚ we call our shared values “promises.” These promises guide our everyday actions and ensure a common understanding of what we can expect from one another.</a:t>
            </a:r>
          </a:p>
          <a:p>
            <a:pPr marL="0" indent="0">
              <a:buNone/>
            </a:pPr>
            <a:r>
              <a:rPr lang="en-AU" sz="2031" dirty="0"/>
              <a:t>Starwood’s values are:</a:t>
            </a:r>
          </a:p>
          <a:p>
            <a:pPr marL="0" indent="0">
              <a:buNone/>
            </a:pPr>
            <a:r>
              <a:rPr lang="en-AU" sz="2031" b="1" dirty="0"/>
              <a:t>Go the Extra Step</a:t>
            </a:r>
            <a:r>
              <a:rPr lang="en-AU" sz="2031" dirty="0"/>
              <a:t> by taking actions that build lasting connections and loyalty</a:t>
            </a:r>
          </a:p>
          <a:p>
            <a:pPr marL="0" indent="0">
              <a:buNone/>
            </a:pPr>
            <a:r>
              <a:rPr lang="en-AU" sz="2031" b="1" dirty="0"/>
              <a:t>Play as a Team</a:t>
            </a:r>
            <a:r>
              <a:rPr lang="en-AU" sz="2031" dirty="0"/>
              <a:t> by working globally and across all teams in the company</a:t>
            </a:r>
          </a:p>
          <a:p>
            <a:pPr marL="0" indent="0">
              <a:buNone/>
            </a:pPr>
            <a:r>
              <a:rPr lang="en-AU" sz="2031" b="1" dirty="0"/>
              <a:t>Do the Right Thing</a:t>
            </a:r>
            <a:r>
              <a:rPr lang="en-AU" sz="2031" dirty="0"/>
              <a:t> by using good judgment, respecting our communities, associates, owners, partners and the environment</a:t>
            </a:r>
          </a:p>
          <a:p>
            <a:pPr marL="0" indent="0">
              <a:buNone/>
            </a:pPr>
            <a:r>
              <a:rPr lang="en-AU" sz="2031" dirty="0"/>
              <a:t>We’re committed to creating a company that is a great place to work and provides wonderful guest experiences, great returns to stakeholders and is:</a:t>
            </a:r>
          </a:p>
          <a:p>
            <a:pPr marL="0" indent="0">
              <a:buNone/>
            </a:pPr>
            <a:r>
              <a:rPr lang="en-AU" sz="2031" dirty="0"/>
              <a:t>Growing</a:t>
            </a:r>
          </a:p>
          <a:p>
            <a:pPr marL="0" indent="0">
              <a:buNone/>
            </a:pPr>
            <a:r>
              <a:rPr lang="en-AU" sz="2031" dirty="0"/>
              <a:t>Strong</a:t>
            </a:r>
          </a:p>
          <a:p>
            <a:pPr marL="0" indent="0">
              <a:buNone/>
            </a:pPr>
            <a:r>
              <a:rPr lang="en-AU" sz="2031" dirty="0"/>
              <a:t>Stable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Starwood Shared Values “Promises”</a:t>
            </a:r>
          </a:p>
        </p:txBody>
      </p:sp>
    </p:spTree>
    <p:extLst>
      <p:ext uri="{BB962C8B-B14F-4D97-AF65-F5344CB8AC3E}">
        <p14:creationId xmlns:p14="http://schemas.microsoft.com/office/powerpoint/2010/main" val="102513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94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The Ritz-Carlton Hotel is a</a:t>
            </a:r>
            <a:br>
              <a:rPr lang="en-AU" sz="2031" dirty="0"/>
            </a:br>
            <a:r>
              <a:rPr lang="en-AU" sz="2031" dirty="0"/>
              <a:t>place where the genuine care</a:t>
            </a:r>
            <a:br>
              <a:rPr lang="en-AU" sz="2031" dirty="0"/>
            </a:br>
            <a:r>
              <a:rPr lang="en-AU" sz="2031" dirty="0"/>
              <a:t>and comfort of our guests is</a:t>
            </a:r>
            <a:br>
              <a:rPr lang="en-AU" sz="2031" dirty="0"/>
            </a:br>
            <a:r>
              <a:rPr lang="en-AU" sz="2031" dirty="0"/>
              <a:t>our highest mission.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We pledge to provide the finest</a:t>
            </a:r>
            <a:br>
              <a:rPr lang="en-AU" sz="2031" dirty="0"/>
            </a:br>
            <a:r>
              <a:rPr lang="en-AU" sz="2031" dirty="0"/>
              <a:t>personal service and facilities</a:t>
            </a:r>
            <a:br>
              <a:rPr lang="en-AU" sz="2031" dirty="0"/>
            </a:br>
            <a:r>
              <a:rPr lang="en-AU" sz="2031" dirty="0"/>
              <a:t>for our guests who will always</a:t>
            </a:r>
            <a:br>
              <a:rPr lang="en-AU" sz="2031" dirty="0"/>
            </a:br>
            <a:r>
              <a:rPr lang="en-AU" sz="2031" dirty="0"/>
              <a:t>enjoy a warm, relaxed, yet</a:t>
            </a:r>
            <a:br>
              <a:rPr lang="en-AU" sz="2031" dirty="0"/>
            </a:br>
            <a:r>
              <a:rPr lang="en-AU" sz="2031" dirty="0"/>
              <a:t>refined ambience.</a:t>
            </a:r>
            <a:br>
              <a:rPr lang="en-AU" sz="2031" dirty="0"/>
            </a:br>
            <a:endParaRPr lang="en-AU" sz="923" dirty="0"/>
          </a:p>
          <a:p>
            <a:pPr marL="0" indent="0">
              <a:buNone/>
            </a:pPr>
            <a:r>
              <a:rPr lang="en-AU" sz="2031" dirty="0"/>
              <a:t>The Ritz-Carlton experience</a:t>
            </a:r>
            <a:br>
              <a:rPr lang="en-AU" sz="2031" dirty="0"/>
            </a:br>
            <a:r>
              <a:rPr lang="en-AU" sz="2031" dirty="0"/>
              <a:t>enlivens the senses, instils</a:t>
            </a:r>
            <a:br>
              <a:rPr lang="en-AU" sz="2031" dirty="0"/>
            </a:br>
            <a:r>
              <a:rPr lang="en-AU" sz="2031" dirty="0"/>
              <a:t>well-being, and </a:t>
            </a:r>
            <a:r>
              <a:rPr lang="en-AU" sz="2031" dirty="0" err="1"/>
              <a:t>fulfills</a:t>
            </a:r>
            <a:r>
              <a:rPr lang="en-AU" sz="2031" dirty="0"/>
              <a:t> even</a:t>
            </a:r>
            <a:br>
              <a:rPr lang="en-AU" sz="2031" dirty="0"/>
            </a:br>
            <a:r>
              <a:rPr lang="en-AU" sz="2031" dirty="0"/>
              <a:t>the unexpressed wishes</a:t>
            </a:r>
            <a:br>
              <a:rPr lang="en-AU" sz="2031" dirty="0"/>
            </a:br>
            <a:r>
              <a:rPr lang="en-AU" sz="2031" dirty="0"/>
              <a:t>and needs of our guests.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br>
              <a:rPr lang="en-AU" dirty="0"/>
            </a:b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The Ritz Carlton Credo</a:t>
            </a:r>
          </a:p>
        </p:txBody>
      </p:sp>
    </p:spTree>
    <p:extLst>
      <p:ext uri="{BB962C8B-B14F-4D97-AF65-F5344CB8AC3E}">
        <p14:creationId xmlns:p14="http://schemas.microsoft.com/office/powerpoint/2010/main" val="3908734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778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At The Ritz-Carlton Hotel Company, L.L.C.,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"We are ladies and gentlemen serving ladies and gentlemen." 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This motto exemplifies the anticipatory service provided by all staff members.</a:t>
            </a:r>
            <a:br>
              <a:rPr lang="en-AU" dirty="0"/>
            </a:br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The Ritz Carlton Motto</a:t>
            </a:r>
          </a:p>
        </p:txBody>
      </p:sp>
    </p:spTree>
    <p:extLst>
      <p:ext uri="{BB962C8B-B14F-4D97-AF65-F5344CB8AC3E}">
        <p14:creationId xmlns:p14="http://schemas.microsoft.com/office/powerpoint/2010/main" val="188280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974"/>
            <a:ext cx="8229600" cy="4525963"/>
          </a:xfrm>
        </p:spPr>
        <p:txBody>
          <a:bodyPr/>
          <a:lstStyle/>
          <a:p>
            <a:pPr>
              <a:buNone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The business </a:t>
            </a:r>
            <a:r>
              <a:rPr lang="en-US" sz="2031" dirty="0"/>
              <a:t>or businesses in which a firm </a:t>
            </a:r>
            <a:r>
              <a:rPr lang="en-US" sz="2031" i="1" dirty="0">
                <a:solidFill>
                  <a:srgbClr val="00B0F0"/>
                </a:solidFill>
              </a:rPr>
              <a:t>intends to compete </a:t>
            </a:r>
            <a:r>
              <a:rPr lang="en-US" sz="2031" dirty="0"/>
              <a:t>and the customers it </a:t>
            </a:r>
            <a:r>
              <a:rPr lang="en-US" sz="2031" i="1" dirty="0">
                <a:solidFill>
                  <a:srgbClr val="00B0F0"/>
                </a:solidFill>
              </a:rPr>
              <a:t>intends to serve</a:t>
            </a:r>
            <a:r>
              <a:rPr lang="en-US" sz="2031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2031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An effective strategic mission </a:t>
            </a:r>
            <a:r>
              <a:rPr lang="en-US" sz="2031" dirty="0"/>
              <a:t>defines what a firm does at present and</a:t>
            </a:r>
            <a:r>
              <a:rPr lang="en-US" sz="2031" b="1" dirty="0">
                <a:solidFill>
                  <a:srgbClr val="0070C0"/>
                </a:solidFill>
              </a:rPr>
              <a:t> </a:t>
            </a:r>
            <a:r>
              <a:rPr lang="en-US" sz="2031" dirty="0"/>
              <a:t>establishes a firm’s </a:t>
            </a:r>
            <a:r>
              <a:rPr lang="en-US" sz="2031" i="1" dirty="0">
                <a:solidFill>
                  <a:srgbClr val="00B0F0"/>
                </a:solidFill>
              </a:rPr>
              <a:t>uniqueness</a:t>
            </a:r>
            <a:r>
              <a:rPr lang="en-US" sz="2031" dirty="0"/>
              <a:t>.</a:t>
            </a:r>
            <a:endParaRPr lang="en-AU" sz="203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Strategic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36122"/>
            <a:ext cx="8501749" cy="4177812"/>
          </a:xfrm>
        </p:spPr>
        <p:txBody>
          <a:bodyPr/>
          <a:lstStyle/>
          <a:p>
            <a:pPr eaLnBrk="1" hangingPunct="1">
              <a:buNone/>
            </a:pPr>
            <a:endParaRPr lang="en-US" sz="923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31" dirty="0"/>
              <a:t>The complex set of ideologies, symbols and </a:t>
            </a:r>
            <a:r>
              <a:rPr lang="en-US" sz="2031" i="1" dirty="0">
                <a:solidFill>
                  <a:srgbClr val="00B0F0"/>
                </a:solidFill>
              </a:rPr>
              <a:t>core values </a:t>
            </a:r>
            <a:r>
              <a:rPr lang="en-US" sz="2031" dirty="0"/>
              <a:t>shared throughout the firm that influence the way it conducts its business.</a:t>
            </a:r>
          </a:p>
          <a:p>
            <a:pPr eaLnBrk="1" hangingPunct="1">
              <a:buNone/>
            </a:pPr>
            <a:endParaRPr lang="en-US" sz="2031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AU" sz="2031" dirty="0"/>
              <a:t>Organisational</a:t>
            </a:r>
            <a:r>
              <a:rPr lang="en-US" sz="2031" dirty="0"/>
              <a:t> culture is the </a:t>
            </a:r>
            <a:r>
              <a:rPr lang="en-US" sz="2031" i="1" dirty="0">
                <a:solidFill>
                  <a:srgbClr val="00B0F0"/>
                </a:solidFill>
              </a:rPr>
              <a:t>social energy </a:t>
            </a:r>
            <a:r>
              <a:rPr lang="en-US" sz="2031" dirty="0"/>
              <a:t>that drives – or fails to drive – the </a:t>
            </a:r>
            <a:r>
              <a:rPr lang="en-AU" sz="2031" dirty="0"/>
              <a:t>organisation</a:t>
            </a:r>
            <a:r>
              <a:rPr lang="en-US" sz="2031" dirty="0"/>
              <a:t>.</a:t>
            </a:r>
          </a:p>
          <a:p>
            <a:pPr eaLnBrk="1" hangingPunct="1">
              <a:buNone/>
            </a:pPr>
            <a:endParaRPr lang="en-US" sz="203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31" dirty="0"/>
              <a:t>Culture is </a:t>
            </a:r>
            <a:r>
              <a:rPr lang="en-US" sz="2031" i="1" dirty="0">
                <a:solidFill>
                  <a:srgbClr val="00B0F0"/>
                </a:solidFill>
              </a:rPr>
              <a:t>critical</a:t>
            </a:r>
            <a:r>
              <a:rPr lang="en-US" sz="2031" dirty="0">
                <a:solidFill>
                  <a:srgbClr val="0070C0"/>
                </a:solidFill>
              </a:rPr>
              <a:t> </a:t>
            </a:r>
            <a:r>
              <a:rPr lang="en-US" sz="2031" dirty="0"/>
              <a:t>to strategic leadership and strategic implementation.</a:t>
            </a:r>
          </a:p>
          <a:p>
            <a:pPr eaLnBrk="1" hangingPunct="1">
              <a:buNone/>
            </a:pPr>
            <a:endParaRPr lang="en-US" sz="203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31" dirty="0"/>
              <a:t>An </a:t>
            </a:r>
            <a:r>
              <a:rPr lang="en-US" sz="2031" i="1" dirty="0">
                <a:solidFill>
                  <a:srgbClr val="00B0F0"/>
                </a:solidFill>
              </a:rPr>
              <a:t>effective culture</a:t>
            </a:r>
            <a:r>
              <a:rPr lang="en-US" sz="2031" dirty="0"/>
              <a:t> is a potential source of </a:t>
            </a:r>
            <a:r>
              <a:rPr lang="en-US" sz="2031" i="1" dirty="0">
                <a:solidFill>
                  <a:srgbClr val="00B0F0"/>
                </a:solidFill>
              </a:rPr>
              <a:t>competitive advantage</a:t>
            </a:r>
            <a:r>
              <a:rPr lang="en-US" sz="2031" dirty="0"/>
              <a:t>.</a:t>
            </a:r>
          </a:p>
        </p:txBody>
      </p:sp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z="2954" dirty="0"/>
              <a:t>Organisational</a:t>
            </a:r>
            <a:r>
              <a:rPr lang="en-US" sz="2954" dirty="0"/>
              <a:t> Culture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98523" y="5794131"/>
            <a:ext cx="445477" cy="246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charset="0"/>
              </a:defRPr>
            </a:lvl5pPr>
            <a:lvl6pPr marL="2321227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3269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65310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87351" indent="-2110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10102-4E3F-4B57-9955-0F3BD930FA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122"/>
            <a:ext cx="8686800" cy="417781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462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Are individuals, groups and </a:t>
            </a:r>
            <a:r>
              <a:rPr lang="en-AU" sz="2031" dirty="0"/>
              <a:t>organisations</a:t>
            </a:r>
            <a:r>
              <a:rPr lang="en-US" sz="2031" dirty="0"/>
              <a:t> that have a </a:t>
            </a:r>
            <a:r>
              <a:rPr lang="en-US" sz="2031" i="1" dirty="0">
                <a:solidFill>
                  <a:srgbClr val="00B0F0"/>
                </a:solidFill>
              </a:rPr>
              <a:t>stake</a:t>
            </a:r>
            <a:r>
              <a:rPr lang="en-US" sz="2031" dirty="0"/>
              <a:t> in the firm.</a:t>
            </a:r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endParaRPr lang="en-US" sz="185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Can </a:t>
            </a:r>
            <a:r>
              <a:rPr lang="en-US" sz="2031" i="1" dirty="0">
                <a:solidFill>
                  <a:srgbClr val="00B0F0"/>
                </a:solidFill>
              </a:rPr>
              <a:t>affect</a:t>
            </a:r>
            <a:r>
              <a:rPr lang="en-US" sz="2031" dirty="0"/>
              <a:t> a firm’s vision and mission.</a:t>
            </a:r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endParaRPr lang="en-US" sz="185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Are </a:t>
            </a:r>
            <a:r>
              <a:rPr lang="en-US" sz="2031" i="1" dirty="0">
                <a:solidFill>
                  <a:srgbClr val="00B0F0"/>
                </a:solidFill>
              </a:rPr>
              <a:t>affected</a:t>
            </a:r>
            <a:r>
              <a:rPr lang="en-US" sz="2031" dirty="0"/>
              <a:t> by the strategic outcomes achieved.</a:t>
            </a:r>
          </a:p>
          <a:p>
            <a:pPr marL="0" indent="0">
              <a:spcBef>
                <a:spcPts val="0"/>
              </a:spcBef>
              <a:spcAft>
                <a:spcPts val="923"/>
              </a:spcAft>
              <a:buNone/>
            </a:pPr>
            <a:endParaRPr lang="en-US" sz="185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Have </a:t>
            </a:r>
            <a:r>
              <a:rPr lang="en-US" sz="2031" i="1" dirty="0">
                <a:solidFill>
                  <a:srgbClr val="00B0F0"/>
                </a:solidFill>
              </a:rPr>
              <a:t>enforceable claims </a:t>
            </a:r>
            <a:r>
              <a:rPr lang="en-US" sz="2031" dirty="0"/>
              <a:t>on a firm’s performance.</a:t>
            </a:r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endParaRPr lang="en-US" sz="185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AU" sz="2031" dirty="0"/>
              <a:t>Organisations</a:t>
            </a:r>
            <a:r>
              <a:rPr lang="en-US" sz="2031" dirty="0"/>
              <a:t> are not equally dependent on all stakeholders, so not every stakeholder has the </a:t>
            </a:r>
            <a:r>
              <a:rPr lang="en-US" sz="2031" i="1" dirty="0">
                <a:solidFill>
                  <a:srgbClr val="00B0F0"/>
                </a:solidFill>
              </a:rPr>
              <a:t>same level of influence</a:t>
            </a:r>
            <a:r>
              <a:rPr lang="en-US" sz="2031" dirty="0"/>
              <a:t>. </a:t>
            </a:r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endParaRPr lang="en-US" sz="185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The more </a:t>
            </a:r>
            <a:r>
              <a:rPr lang="en-US" sz="2031" i="1" dirty="0">
                <a:solidFill>
                  <a:srgbClr val="00B0F0"/>
                </a:solidFill>
              </a:rPr>
              <a:t>critical and valued </a:t>
            </a:r>
            <a:r>
              <a:rPr lang="en-US" sz="2031" dirty="0"/>
              <a:t>a stakeholder’s participation, the greater a firm’s dependence on it, which gives the stakeholder more </a:t>
            </a:r>
            <a:r>
              <a:rPr lang="en-US" sz="2031" i="1" dirty="0">
                <a:solidFill>
                  <a:srgbClr val="00B0F0"/>
                </a:solidFill>
              </a:rPr>
              <a:t>potential influence</a:t>
            </a:r>
            <a:r>
              <a:rPr lang="en-US" sz="2031" dirty="0"/>
              <a:t> over the firm.</a:t>
            </a:r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endParaRPr lang="en-US" sz="185" dirty="0"/>
          </a:p>
          <a:p>
            <a:pPr marL="422041" indent="-422041">
              <a:spcBef>
                <a:spcPts val="0"/>
              </a:spcBef>
              <a:spcAft>
                <a:spcPts val="923"/>
              </a:spcAft>
              <a:buFont typeface="Wingdings" pitchFamily="2" charset="2"/>
              <a:buChar char="§"/>
            </a:pPr>
            <a:r>
              <a:rPr lang="en-US" sz="2031" dirty="0"/>
              <a:t>Firms </a:t>
            </a:r>
            <a:r>
              <a:rPr lang="en-US" sz="2031" i="1" dirty="0">
                <a:solidFill>
                  <a:srgbClr val="00B0F0"/>
                </a:solidFill>
              </a:rPr>
              <a:t>effectively managing</a:t>
            </a:r>
            <a:r>
              <a:rPr lang="en-US" sz="2031" dirty="0"/>
              <a:t> stakeholder relationships </a:t>
            </a:r>
            <a:r>
              <a:rPr lang="en-US" sz="2031" i="1" dirty="0">
                <a:solidFill>
                  <a:srgbClr val="00B0F0"/>
                </a:solidFill>
              </a:rPr>
              <a:t>outperform</a:t>
            </a:r>
            <a:r>
              <a:rPr lang="en-US" sz="2031" dirty="0"/>
              <a:t> those that do not – </a:t>
            </a:r>
            <a:r>
              <a:rPr lang="en-US" sz="2031" i="1" dirty="0">
                <a:solidFill>
                  <a:srgbClr val="00B0F0"/>
                </a:solidFill>
              </a:rPr>
              <a:t>competitive advantage</a:t>
            </a:r>
            <a:r>
              <a:rPr lang="en-US" sz="2031" dirty="0"/>
              <a:t>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7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4401" y="1480771"/>
            <a:ext cx="6176871" cy="41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The Four Stakeholder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0927" y="2444261"/>
            <a:ext cx="1828800" cy="2250831"/>
          </a:xfrm>
          <a:prstGeom prst="rect">
            <a:avLst/>
          </a:prstGeom>
          <a:solidFill>
            <a:schemeClr val="tx1"/>
          </a:solidFill>
        </p:spPr>
        <p:txBody>
          <a:bodyPr vert="horz" lIns="84406" tIns="42203" rIns="84406" bIns="42203" rtlCol="0" anchor="ctr">
            <a:noAutofit/>
          </a:bodyPr>
          <a:lstStyle/>
          <a:p>
            <a:pPr algn="ctr" defTabSz="844083">
              <a:spcBef>
                <a:spcPct val="0"/>
              </a:spcBef>
              <a:defRPr/>
            </a:pPr>
            <a:r>
              <a:rPr lang="en-US" sz="1477" dirty="0">
                <a:solidFill>
                  <a:schemeClr val="bg1"/>
                </a:solidFill>
                <a:ea typeface="+mj-ea"/>
                <a:cs typeface="+mj-cs"/>
              </a:rPr>
              <a:t>FIGURE  1.4</a:t>
            </a:r>
          </a:p>
          <a:p>
            <a:pPr algn="ctr" defTabSz="844083">
              <a:spcBef>
                <a:spcPct val="0"/>
              </a:spcBef>
              <a:defRPr/>
            </a:pPr>
            <a:endParaRPr lang="en-US" sz="1477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defTabSz="844083">
              <a:spcBef>
                <a:spcPct val="0"/>
              </a:spcBef>
              <a:defRPr/>
            </a:pPr>
            <a:r>
              <a:rPr lang="en-US" sz="1477" b="1" dirty="0">
                <a:solidFill>
                  <a:schemeClr val="bg1"/>
                </a:solidFill>
                <a:ea typeface="+mj-ea"/>
                <a:cs typeface="+mj-cs"/>
              </a:rPr>
              <a:t>THE FOUR STAKEHOLDER GROUPS</a:t>
            </a:r>
          </a:p>
        </p:txBody>
      </p:sp>
    </p:spTree>
    <p:extLst>
      <p:ext uri="{BB962C8B-B14F-4D97-AF65-F5344CB8AC3E}">
        <p14:creationId xmlns:p14="http://schemas.microsoft.com/office/powerpoint/2010/main" val="201239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The aim of the subject is to expose students to -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 marL="422041" indent="-422041">
              <a:buFont typeface="+mj-lt"/>
              <a:buAutoNum type="alphaLcParenR"/>
            </a:pPr>
            <a:r>
              <a:rPr lang="en-AU" sz="2031" dirty="0"/>
              <a:t>Methods of strategic thinking and a set of practical tools and concepts that will enable students to develop, evaluate and implement innovative strategies.</a:t>
            </a:r>
          </a:p>
          <a:p>
            <a:pPr marL="422041" indent="-422041">
              <a:buFont typeface="+mj-lt"/>
              <a:buAutoNum type="alphaLcParenR"/>
            </a:pPr>
            <a:endParaRPr lang="en-AU" sz="923" dirty="0"/>
          </a:p>
          <a:p>
            <a:pPr marL="422041" indent="-422041">
              <a:buFont typeface="+mj-lt"/>
              <a:buAutoNum type="alphaLcParenR"/>
            </a:pPr>
            <a:r>
              <a:rPr lang="en-AU" sz="2031" dirty="0"/>
              <a:t>Theories, frameworks and examples relating to the management of critical aspects of strategic management activity in a Tourism and Hospitality context.</a:t>
            </a:r>
          </a:p>
          <a:p>
            <a:pPr>
              <a:buFont typeface="+mj-lt"/>
              <a:buAutoNum type="alphaLcParenR"/>
            </a:pPr>
            <a:endParaRPr lang="en-AU" sz="923" dirty="0"/>
          </a:p>
          <a:p>
            <a:pPr marL="422041" indent="-422041">
              <a:buFont typeface="+mj-lt"/>
              <a:buAutoNum type="alphaLcParenR"/>
            </a:pPr>
            <a:r>
              <a:rPr lang="en-AU" sz="2031" dirty="0"/>
              <a:t>Develop their ability to critically analyse strategic management issues and present the results of this analysis in an engaging and informative fashion.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Aims Of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6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Stakeholder Power and 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371600" y="3464169"/>
            <a:ext cx="3024554" cy="1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9779" y="4984029"/>
            <a:ext cx="3868615" cy="1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446585" y="3429000"/>
            <a:ext cx="2813538" cy="1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89836" y="3463436"/>
            <a:ext cx="3446585" cy="1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420216" y="5149893"/>
            <a:ext cx="428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6531" indent="-316531" defTabSz="422041">
              <a:spcBef>
                <a:spcPct val="20000"/>
              </a:spcBef>
            </a:pPr>
            <a:r>
              <a:rPr lang="en-AU" sz="2000" dirty="0">
                <a:solidFill>
                  <a:prstClr val="black"/>
                </a:solidFill>
                <a:latin typeface="Arial"/>
              </a:rPr>
              <a:t>Hi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574" y="2232560"/>
            <a:ext cx="139584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85" dirty="0"/>
              <a:t>Manage Closely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9144" y="3966699"/>
            <a:ext cx="134417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585" dirty="0"/>
              <a:t>Monitor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292" y="319149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/>
              <a:t>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583" y="515767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/>
              <a:t>Influence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5981" y="512142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660" y="46056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Lo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5660" y="1952625"/>
            <a:ext cx="428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6531" indent="-316531" defTabSz="422041">
              <a:spcBef>
                <a:spcPct val="20000"/>
              </a:spcBef>
            </a:pPr>
            <a:r>
              <a:rPr lang="en-AU" sz="2000" dirty="0">
                <a:solidFill>
                  <a:prstClr val="black"/>
                </a:solidFill>
                <a:latin typeface="Arial"/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9677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3" y="1011283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923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Strategic leaders are people located in different areas and levels   of a firm who use the strategic management process to </a:t>
            </a:r>
            <a:r>
              <a:rPr lang="en-US" sz="2031" i="1" dirty="0">
                <a:solidFill>
                  <a:srgbClr val="00B0F0"/>
                </a:solidFill>
              </a:rPr>
              <a:t>select strategic actions </a:t>
            </a:r>
            <a:r>
              <a:rPr lang="en-US" sz="2031" dirty="0"/>
              <a:t>that help the firm achieve its Vision and fulfill        its Mission.</a:t>
            </a:r>
          </a:p>
          <a:p>
            <a:pPr>
              <a:buNone/>
            </a:pPr>
            <a:endParaRPr lang="en-US" sz="2031" dirty="0"/>
          </a:p>
          <a:p>
            <a:pPr>
              <a:buFont typeface="Wingdings" pitchFamily="2" charset="2"/>
              <a:buChar char="§"/>
            </a:pPr>
            <a:r>
              <a:rPr lang="en-US" sz="2031" dirty="0"/>
              <a:t>Successful strategic leaders are </a:t>
            </a:r>
            <a:r>
              <a:rPr lang="en-US" sz="2031" i="1" dirty="0">
                <a:solidFill>
                  <a:srgbClr val="00B0F0"/>
                </a:solidFill>
              </a:rPr>
              <a:t>decisive</a:t>
            </a:r>
            <a:r>
              <a:rPr lang="en-US" sz="2031" dirty="0"/>
              <a:t>, committed to nurturing those around them and committed to helping the firm </a:t>
            </a:r>
            <a:r>
              <a:rPr lang="en-US" sz="2031" i="1" dirty="0">
                <a:solidFill>
                  <a:srgbClr val="00B0F0"/>
                </a:solidFill>
              </a:rPr>
              <a:t>create value</a:t>
            </a:r>
            <a:r>
              <a:rPr lang="en-US" sz="2031" dirty="0"/>
              <a:t> for all stakeholder groups.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Strategic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6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Cesar Ritz</a:t>
            </a:r>
          </a:p>
          <a:p>
            <a:pPr marL="0" indent="0">
              <a:buNone/>
            </a:pPr>
            <a:r>
              <a:rPr lang="en-AU" sz="2031" dirty="0"/>
              <a:t>     Ritz &amp; Savoy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Conrad Hilton</a:t>
            </a:r>
          </a:p>
          <a:p>
            <a:pPr marL="0" indent="0">
              <a:buNone/>
            </a:pPr>
            <a:r>
              <a:rPr lang="en-AU" sz="2031" dirty="0"/>
              <a:t>     Hilton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Bill Marriott Jr.</a:t>
            </a:r>
          </a:p>
          <a:p>
            <a:pPr marL="0" indent="0">
              <a:buNone/>
            </a:pPr>
            <a:r>
              <a:rPr lang="en-AU" sz="2031" dirty="0"/>
              <a:t>     Marriott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 err="1"/>
              <a:t>Kemmons</a:t>
            </a:r>
            <a:r>
              <a:rPr lang="en-AU" sz="2031" dirty="0"/>
              <a:t> Wilson</a:t>
            </a:r>
          </a:p>
          <a:p>
            <a:pPr marL="0" indent="0">
              <a:buNone/>
            </a:pPr>
            <a:r>
              <a:rPr lang="en-AU" sz="2031" dirty="0"/>
              <a:t>     Holiday Inn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Barry </a:t>
            </a:r>
            <a:r>
              <a:rPr lang="en-AU" sz="2031" dirty="0" err="1"/>
              <a:t>Sternlicht</a:t>
            </a:r>
            <a:endParaRPr lang="en-AU" sz="2031" dirty="0"/>
          </a:p>
          <a:p>
            <a:pPr marL="0" indent="0">
              <a:buNone/>
            </a:pPr>
            <a:r>
              <a:rPr lang="en-AU" sz="2031" dirty="0"/>
              <a:t>     Starwood, Westin, Sheraton &amp; St. Regis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2031" dirty="0"/>
          </a:p>
          <a:p>
            <a:pPr>
              <a:buFont typeface="Wingdings" panose="05000000000000000000" pitchFamily="2" charset="2"/>
              <a:buChar char="§"/>
            </a:pPr>
            <a:endParaRPr lang="en-AU" sz="203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585" dirty="0"/>
              <a:t>Strategic Leaders in Tourism and Hospitality</a:t>
            </a:r>
          </a:p>
        </p:txBody>
      </p:sp>
    </p:spTree>
    <p:extLst>
      <p:ext uri="{BB962C8B-B14F-4D97-AF65-F5344CB8AC3E}">
        <p14:creationId xmlns:p14="http://schemas.microsoft.com/office/powerpoint/2010/main" val="2380676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Paul </a:t>
            </a:r>
            <a:r>
              <a:rPr lang="en-AU" sz="2031" dirty="0" err="1"/>
              <a:t>Dubrule</a:t>
            </a:r>
            <a:r>
              <a:rPr lang="en-AU" sz="2031" dirty="0"/>
              <a:t> and Gerard </a:t>
            </a:r>
            <a:r>
              <a:rPr lang="en-AU" sz="2031" dirty="0" err="1"/>
              <a:t>Pellisson</a:t>
            </a:r>
            <a:endParaRPr lang="en-AU" sz="2031" dirty="0"/>
          </a:p>
          <a:p>
            <a:pPr marL="0" indent="0">
              <a:buNone/>
            </a:pPr>
            <a:r>
              <a:rPr lang="en-AU" sz="2031" dirty="0"/>
              <a:t>     Accor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Jay Pritzker</a:t>
            </a:r>
          </a:p>
          <a:p>
            <a:pPr marL="0" indent="0">
              <a:buNone/>
            </a:pPr>
            <a:r>
              <a:rPr lang="en-AU" sz="2031" dirty="0"/>
              <a:t>     Hyatt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PRS </a:t>
            </a:r>
            <a:r>
              <a:rPr lang="en-AU" sz="2031" dirty="0" err="1"/>
              <a:t>Biki</a:t>
            </a:r>
            <a:r>
              <a:rPr lang="en-AU" sz="2031" dirty="0"/>
              <a:t> Oberoi</a:t>
            </a:r>
          </a:p>
          <a:p>
            <a:pPr marL="0" indent="0">
              <a:buNone/>
            </a:pPr>
            <a:r>
              <a:rPr lang="en-AU" sz="2031" dirty="0"/>
              <a:t>     Oberoi &amp; Raj Villas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Isadore Sharp &amp; Murray </a:t>
            </a:r>
            <a:r>
              <a:rPr lang="en-AU" sz="2031" dirty="0" err="1"/>
              <a:t>Koffler</a:t>
            </a:r>
            <a:endParaRPr lang="en-AU" sz="2031" dirty="0"/>
          </a:p>
          <a:p>
            <a:pPr marL="0" indent="0">
              <a:buNone/>
            </a:pPr>
            <a:r>
              <a:rPr lang="en-AU" sz="2031" dirty="0"/>
              <a:t>     Four Seasons</a:t>
            </a:r>
          </a:p>
          <a:p>
            <a:pPr marL="0" indent="0">
              <a:buNone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Adrian </a:t>
            </a:r>
            <a:r>
              <a:rPr lang="en-AU" sz="2031" dirty="0" err="1"/>
              <a:t>Zecha</a:t>
            </a:r>
            <a:endParaRPr lang="en-AU" sz="2031" dirty="0"/>
          </a:p>
          <a:p>
            <a:pPr marL="0" indent="0">
              <a:buNone/>
            </a:pPr>
            <a:r>
              <a:rPr lang="en-AU" sz="2031" dirty="0"/>
              <a:t>     Regent &amp; </a:t>
            </a:r>
            <a:r>
              <a:rPr lang="en-AU" sz="2031" dirty="0" err="1"/>
              <a:t>Aman</a:t>
            </a:r>
            <a:endParaRPr lang="en-AU" sz="2031" dirty="0"/>
          </a:p>
          <a:p>
            <a:pPr marL="0" indent="0">
              <a:buNone/>
            </a:pPr>
            <a:endParaRPr lang="en-AU" sz="203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585" dirty="0"/>
              <a:t>Strategic Leaders in Tourism and Hospitality</a:t>
            </a:r>
          </a:p>
        </p:txBody>
      </p:sp>
    </p:spTree>
    <p:extLst>
      <p:ext uri="{BB962C8B-B14F-4D97-AF65-F5344CB8AC3E}">
        <p14:creationId xmlns:p14="http://schemas.microsoft.com/office/powerpoint/2010/main" val="557787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0927" y="1036122"/>
            <a:ext cx="8235873" cy="418753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Title 11"/>
          <p:cNvSpPr>
            <a:spLocks noGrp="1"/>
          </p:cNvSpPr>
          <p:nvPr>
            <p:ph type="ctrTitle"/>
          </p:nvPr>
        </p:nvSpPr>
        <p:spPr>
          <a:xfrm>
            <a:off x="183976" y="455603"/>
            <a:ext cx="7772400" cy="533921"/>
          </a:xfrm>
        </p:spPr>
        <p:txBody>
          <a:bodyPr/>
          <a:lstStyle/>
          <a:p>
            <a:r>
              <a:rPr lang="en-AU" sz="2585" dirty="0"/>
              <a:t>Strategic Thinking in Tourism and Hospitality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3824096"/>
            <a:ext cx="3744203" cy="2497918"/>
          </a:xfrm>
          <a:prstGeom prst="rect">
            <a:avLst/>
          </a:prstGeom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19" y="1077932"/>
            <a:ext cx="3976537" cy="27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ump tower new york hot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19" y="3811076"/>
            <a:ext cx="3976537" cy="25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6" y="1077933"/>
            <a:ext cx="3744203" cy="27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39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6742" y="1014006"/>
            <a:ext cx="8574491" cy="18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846" dirty="0"/>
              <a:t>Planet Ocean Underwater Hotel, Key West, Florida will have 12 ‘aqua pods’ located some 28 </a:t>
            </a:r>
            <a:r>
              <a:rPr lang="en-AU" sz="1846" dirty="0" err="1"/>
              <a:t>ft</a:t>
            </a:r>
            <a:r>
              <a:rPr lang="en-AU" sz="1846" dirty="0"/>
              <a:t> below sea level. The hotel, which will technically be classed as a vessel, can navigate waters using electromechanical propulsion technology. It will be made of double-welded steel and thick, clear acrylic, through which guests will be able to view the surrounding marine life in crystal-clear waters. Rooms will contain luxury amenities, and could be named after seafarers such as Cousteau or Captain Nemo.</a:t>
            </a: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7598" y="342417"/>
            <a:ext cx="7772400" cy="533921"/>
          </a:xfrm>
        </p:spPr>
        <p:txBody>
          <a:bodyPr/>
          <a:lstStyle/>
          <a:p>
            <a:r>
              <a:rPr lang="en-AU" sz="2585" dirty="0"/>
              <a:t>Strategic Thinking in Tourism and Hospitality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119" y="3171203"/>
            <a:ext cx="4791265" cy="2993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85288" y="6220695"/>
            <a:ext cx="30484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8" dirty="0">
                <a:hlinkClick r:id="rId3"/>
              </a:rPr>
              <a:t>http://www.planetoceanunderwaterhotel.com/</a:t>
            </a:r>
            <a:r>
              <a:rPr lang="en-AU" sz="1108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1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2041" indent="-422041">
              <a:buFont typeface="Wingdings" pitchFamily="2" charset="2"/>
              <a:buChar char="§"/>
              <a:defRPr/>
            </a:pPr>
            <a:endParaRPr lang="en-US" sz="923" dirty="0"/>
          </a:p>
          <a:p>
            <a:pPr marL="422041" indent="-422041">
              <a:buFont typeface="+mj-lt"/>
              <a:buAutoNum type="arabicPeriod"/>
              <a:defRPr/>
            </a:pPr>
            <a:r>
              <a:rPr lang="en-AU" sz="2215" dirty="0"/>
              <a:t>Critically assess and apply highly developed strategic management concepts, tools, and techniques for the tourism and hospitality industry.</a:t>
            </a:r>
          </a:p>
          <a:p>
            <a:pPr marL="0" indent="0">
              <a:buNone/>
              <a:defRPr/>
            </a:pPr>
            <a:endParaRPr lang="en-AU" sz="923" dirty="0"/>
          </a:p>
          <a:p>
            <a:pPr marL="422041" indent="-422041">
              <a:buFont typeface="+mj-lt"/>
              <a:buAutoNum type="arabicPeriod" startAt="2"/>
              <a:defRPr/>
            </a:pPr>
            <a:r>
              <a:rPr lang="en-AU" sz="2215" dirty="0"/>
              <a:t>Critically evaluate the strategic management process and the relationship between strategy formulation, implementation and control.</a:t>
            </a:r>
          </a:p>
          <a:p>
            <a:pPr marL="0" indent="0">
              <a:buNone/>
              <a:defRPr/>
            </a:pPr>
            <a:endParaRPr lang="en-AU" sz="923" dirty="0"/>
          </a:p>
          <a:p>
            <a:pPr marL="422041" indent="-422041">
              <a:buFont typeface="+mj-lt"/>
              <a:buAutoNum type="arabicPeriod" startAt="3"/>
              <a:defRPr/>
            </a:pPr>
            <a:r>
              <a:rPr lang="en-AU" sz="2215" dirty="0"/>
              <a:t>Undertake research and analyse and interpret tourism and hospitality industry data to inform the development of strategic options. </a:t>
            </a:r>
          </a:p>
          <a:p>
            <a:pPr marL="0" indent="0">
              <a:buNone/>
              <a:defRPr/>
            </a:pPr>
            <a:endParaRPr lang="en-AU" sz="923" dirty="0"/>
          </a:p>
          <a:p>
            <a:pPr marL="422041" indent="-422041">
              <a:buFont typeface="+mj-lt"/>
              <a:buAutoNum type="arabicPeriod" startAt="4"/>
              <a:defRPr/>
            </a:pPr>
            <a:r>
              <a:rPr lang="en-AU" sz="2215" dirty="0"/>
              <a:t>Succinctly communicate evidence-based solutions to tourism and hospitality management problems.</a:t>
            </a:r>
            <a:endParaRPr lang="en-US" sz="92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Course Learning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Strategic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37" y="1314175"/>
            <a:ext cx="5853158" cy="45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0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endParaRPr lang="en-AU" sz="923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Define Strategy, Resources, Capabilities, Core Competencies, Competitive Advantage and Above Average Returns.</a:t>
            </a:r>
          </a:p>
          <a:p>
            <a:pPr>
              <a:buNone/>
            </a:pPr>
            <a:endParaRPr lang="en-AU" sz="462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Describe the competitive landscape and explain how globalisation and technological changes shape it.</a:t>
            </a:r>
          </a:p>
          <a:p>
            <a:pPr>
              <a:buNone/>
            </a:pPr>
            <a:endParaRPr lang="en-AU" sz="462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Use the Industrial Organisation (IO) model to explain how firms can earn above average returns.</a:t>
            </a:r>
          </a:p>
          <a:p>
            <a:pPr>
              <a:buNone/>
            </a:pPr>
            <a:endParaRPr lang="en-AU" sz="462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Use the Resource Based model to explain how firms can earn above average returns.</a:t>
            </a:r>
          </a:p>
          <a:p>
            <a:pPr>
              <a:buFont typeface="Wingdings" pitchFamily="2" charset="2"/>
              <a:buChar char="§"/>
            </a:pPr>
            <a:endParaRPr lang="en-AU" sz="462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Describe Vision, Mission, Values and Organisational Culture - discuss their importance.</a:t>
            </a:r>
          </a:p>
          <a:p>
            <a:pPr>
              <a:buFont typeface="Wingdings" pitchFamily="2" charset="2"/>
              <a:buChar char="§"/>
            </a:pPr>
            <a:endParaRPr lang="en-AU" sz="462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Define Stakeholders and describe their ability to influence organisations.</a:t>
            </a:r>
          </a:p>
          <a:p>
            <a:pPr>
              <a:buFont typeface="Wingdings" pitchFamily="2" charset="2"/>
              <a:buChar char="§"/>
            </a:pPr>
            <a:endParaRPr lang="en-AU" sz="462" dirty="0"/>
          </a:p>
          <a:p>
            <a:pPr>
              <a:buFont typeface="Wingdings" pitchFamily="2" charset="2"/>
              <a:buChar char="§"/>
            </a:pPr>
            <a:r>
              <a:rPr lang="en-AU" sz="2031" dirty="0"/>
              <a:t>Describe the work of Strategic Leaders.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Learning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Font typeface="Wingdings" panose="05000000000000000000" pitchFamily="2" charset="2"/>
              <a:buChar char="§"/>
            </a:pPr>
            <a:endParaRPr lang="en-AU" sz="1846" dirty="0"/>
          </a:p>
          <a:p>
            <a:pPr>
              <a:buFont typeface="Wingdings" panose="05000000000000000000" pitchFamily="2" charset="2"/>
              <a:buChar char="§"/>
            </a:pPr>
            <a:endParaRPr lang="en-AU" sz="1846" dirty="0"/>
          </a:p>
          <a:p>
            <a:pPr>
              <a:buNone/>
            </a:pPr>
            <a:endParaRPr lang="en-AU" sz="1846" dirty="0"/>
          </a:p>
          <a:p>
            <a:pPr>
              <a:buFont typeface="Wingdings" panose="05000000000000000000" pitchFamily="2" charset="2"/>
              <a:buChar char="§"/>
            </a:pPr>
            <a:endParaRPr lang="en-AU" sz="1846" dirty="0"/>
          </a:p>
          <a:p>
            <a:pPr>
              <a:buFont typeface="Wingdings" panose="05000000000000000000" pitchFamily="2" charset="2"/>
              <a:buChar char="§"/>
            </a:pPr>
            <a:endParaRPr lang="en-AU" sz="1846" dirty="0"/>
          </a:p>
          <a:p>
            <a:pPr>
              <a:buFont typeface="Wingdings" panose="05000000000000000000" pitchFamily="2" charset="2"/>
              <a:buChar char="§"/>
            </a:pPr>
            <a:endParaRPr lang="en-AU" sz="1846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 err="1"/>
              <a:t>Strategos</a:t>
            </a:r>
            <a:r>
              <a:rPr lang="en-AU" sz="2031" dirty="0"/>
              <a:t> – Greek military origin </a:t>
            </a:r>
          </a:p>
          <a:p>
            <a:pPr>
              <a:buNone/>
            </a:pPr>
            <a:r>
              <a:rPr lang="en-AU" sz="2031" dirty="0"/>
              <a:t>		                  meaning </a:t>
            </a:r>
            <a:r>
              <a:rPr lang="en-AU" sz="2031" dirty="0" err="1"/>
              <a:t>Generalship</a:t>
            </a:r>
            <a:r>
              <a:rPr lang="en-AU" sz="2031" dirty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1501402"/>
            <a:ext cx="3190508" cy="43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2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sz="923" dirty="0"/>
          </a:p>
          <a:p>
            <a:pPr>
              <a:buNone/>
            </a:pPr>
            <a:endParaRPr lang="en-AU" sz="2031" dirty="0"/>
          </a:p>
          <a:p>
            <a:pPr>
              <a:buNone/>
            </a:pPr>
            <a:endParaRPr lang="en-AU" sz="2031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031" dirty="0"/>
              <a:t>Sun Tzu – The Art of War</a:t>
            </a:r>
          </a:p>
          <a:p>
            <a:pPr marL="0" indent="0">
              <a:buNone/>
            </a:pPr>
            <a:endParaRPr lang="en-AU" sz="923" dirty="0"/>
          </a:p>
          <a:p>
            <a:pPr marL="0" indent="0">
              <a:buNone/>
            </a:pPr>
            <a:r>
              <a:rPr lang="en-AU" sz="2031" dirty="0"/>
              <a:t>     “All men can see these </a:t>
            </a:r>
            <a:r>
              <a:rPr lang="en-AU" sz="2031" i="1" dirty="0">
                <a:solidFill>
                  <a:srgbClr val="00B0F0"/>
                </a:solidFill>
              </a:rPr>
              <a:t>tactics</a:t>
            </a:r>
            <a:r>
              <a:rPr lang="en-AU" sz="2031" dirty="0"/>
              <a:t>                                                     </a:t>
            </a:r>
          </a:p>
          <a:p>
            <a:pPr marL="0" indent="0">
              <a:buNone/>
            </a:pPr>
            <a:r>
              <a:rPr lang="en-AU" sz="2031" dirty="0"/>
              <a:t>	whereby I conquer,                                                          </a:t>
            </a:r>
          </a:p>
          <a:p>
            <a:pPr marL="0" indent="0">
              <a:buNone/>
            </a:pPr>
            <a:r>
              <a:rPr lang="en-AU" sz="2031" dirty="0"/>
              <a:t>	but what none can see is the </a:t>
            </a:r>
            <a:r>
              <a:rPr lang="en-AU" sz="2031" i="1" dirty="0">
                <a:solidFill>
                  <a:srgbClr val="00B0F0"/>
                </a:solidFill>
              </a:rPr>
              <a:t>strategy                                                  </a:t>
            </a:r>
          </a:p>
          <a:p>
            <a:pPr marL="0" indent="0">
              <a:buNone/>
            </a:pPr>
            <a:r>
              <a:rPr lang="en-AU" sz="2031" i="1" dirty="0">
                <a:solidFill>
                  <a:srgbClr val="00B0F0"/>
                </a:solidFill>
              </a:rPr>
              <a:t>	</a:t>
            </a:r>
            <a:r>
              <a:rPr lang="en-AU" sz="2031" dirty="0"/>
              <a:t>out of which victory is evolved.”</a:t>
            </a:r>
          </a:p>
          <a:p>
            <a:pPr marL="0" indent="0">
              <a:buNone/>
            </a:pPr>
            <a:endParaRPr lang="en-AU" sz="923" dirty="0"/>
          </a:p>
          <a:p>
            <a:pPr marL="316531" lvl="1" indent="-316531">
              <a:buFont typeface="Wingdings" pitchFamily="2" charset="2"/>
              <a:buChar char="§"/>
            </a:pPr>
            <a:r>
              <a:rPr lang="en-AU" sz="2031" dirty="0"/>
              <a:t>Tactics – win the battle.</a:t>
            </a:r>
          </a:p>
          <a:p>
            <a:pPr marL="0" indent="0">
              <a:buFont typeface="Wingdings" pitchFamily="2" charset="2"/>
              <a:buChar char="§"/>
            </a:pPr>
            <a:endParaRPr lang="en-AU" sz="923" dirty="0"/>
          </a:p>
          <a:p>
            <a:pPr marL="316531" lvl="1" indent="-316531">
              <a:buFont typeface="Wingdings" pitchFamily="2" charset="2"/>
              <a:buChar char="§"/>
            </a:pPr>
            <a:r>
              <a:rPr lang="en-AU" sz="2031" dirty="0"/>
              <a:t>Strategy – wins the war.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954" dirty="0"/>
              <a:t>What is Strategy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8523" y="5794131"/>
            <a:ext cx="445477" cy="2461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691F90-A655-48BC-9958-98A34208E3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 descr="http://mrdallasjmoore.com/wp-content/uploads/2011/09/sunt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289" y="1501402"/>
            <a:ext cx="3152332" cy="4220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7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MS PPT Template New  2018" id="{48C0AEA8-1150-483D-9CB6-93A31E015A1E}" vid="{822457F7-BF5E-47B0-9DB7-2218455B76BF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MS PPT Template New  2018" id="{48C0AEA8-1150-483D-9CB6-93A31E015A1E}" vid="{9AE18794-8FBC-4F3B-BC67-7C49069436E4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MS PPT Template New  2018" id="{48C0AEA8-1150-483D-9CB6-93A31E015A1E}" vid="{7AF7E00A-5354-46FF-A876-0DFA925B614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4FDD506F3A5489598E81D1734D077" ma:contentTypeVersion="10" ma:contentTypeDescription="Create a new document." ma:contentTypeScope="" ma:versionID="3dac7c5f8a382e410c6aec5f079577bd">
  <xsd:schema xmlns:xsd="http://www.w3.org/2001/XMLSchema" xmlns:xs="http://www.w3.org/2001/XMLSchema" xmlns:p="http://schemas.microsoft.com/office/2006/metadata/properties" xmlns:ns3="51f01a58-7211-4918-b04f-9f9178b6cf65" xmlns:ns4="ada2727e-cd49-468f-9dc0-581a0c177e32" targetNamespace="http://schemas.microsoft.com/office/2006/metadata/properties" ma:root="true" ma:fieldsID="2673fdf26c3c39980ad67b75b4c6cece" ns3:_="" ns4:_="">
    <xsd:import namespace="51f01a58-7211-4918-b04f-9f9178b6cf65"/>
    <xsd:import namespace="ada2727e-cd49-468f-9dc0-581a0c177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01a58-7211-4918-b04f-9f9178b6cf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2727e-cd49-468f-9dc0-581a0c177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24C9D-A4D4-4EA5-B76C-8491F2658EB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ada2727e-cd49-468f-9dc0-581a0c177e32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1f01a58-7211-4918-b04f-9f9178b6cf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DB272-A960-4CD7-A48A-EE423240E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01a58-7211-4918-b04f-9f9178b6cf65"/>
    <ds:schemaRef ds:uri="ada2727e-cd49-468f-9dc0-581a0c177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ICMS PPT Template New  2018</Template>
  <TotalTime>43</TotalTime>
  <Words>1799</Words>
  <Application>Microsoft Office PowerPoint</Application>
  <PresentationFormat>On-screen Show (4:3)</PresentationFormat>
  <Paragraphs>460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1_Custom Design</vt:lpstr>
      <vt:lpstr>2_Custom Design</vt:lpstr>
      <vt:lpstr>3_Custom Design</vt:lpstr>
      <vt:lpstr>Welcome To Strategic Management in Tourism and Hospitality !!</vt:lpstr>
      <vt:lpstr>Recommended e-Text</vt:lpstr>
      <vt:lpstr>Learning Framework</vt:lpstr>
      <vt:lpstr>Aims Of The Course</vt:lpstr>
      <vt:lpstr>Course Learning Outcomes</vt:lpstr>
      <vt:lpstr>Strategic Management</vt:lpstr>
      <vt:lpstr>Learning Objectives</vt:lpstr>
      <vt:lpstr>What is Strategy ?</vt:lpstr>
      <vt:lpstr>What is Strategy ?</vt:lpstr>
      <vt:lpstr>What Is Strategy ?</vt:lpstr>
      <vt:lpstr>What is Strategy ?</vt:lpstr>
      <vt:lpstr>What Is Strategy ?</vt:lpstr>
      <vt:lpstr>What Is Strategy ?</vt:lpstr>
      <vt:lpstr>What Is Strategy ?</vt:lpstr>
      <vt:lpstr>Operational Effectiveness is not Strategy</vt:lpstr>
      <vt:lpstr>Quality</vt:lpstr>
      <vt:lpstr>Strategic Flexibility</vt:lpstr>
      <vt:lpstr>Technology and Technological Changes</vt:lpstr>
      <vt:lpstr>Hypercompetition</vt:lpstr>
      <vt:lpstr>Industrial Organisation Model of              Above  Average Returns</vt:lpstr>
      <vt:lpstr>Resource Based Model of                      Above Average Returns</vt:lpstr>
      <vt:lpstr>Resources and Capabilities</vt:lpstr>
      <vt:lpstr>Capabilities</vt:lpstr>
      <vt:lpstr>Core Competencies</vt:lpstr>
      <vt:lpstr>Core Competencies</vt:lpstr>
      <vt:lpstr>Core Competencies</vt:lpstr>
      <vt:lpstr>Competitive Advantage</vt:lpstr>
      <vt:lpstr>First Mover Advantage</vt:lpstr>
      <vt:lpstr>Competitive Advantage</vt:lpstr>
      <vt:lpstr>Above Average Returns</vt:lpstr>
      <vt:lpstr>Strategic Vision</vt:lpstr>
      <vt:lpstr>Vision Statements</vt:lpstr>
      <vt:lpstr>Starwood Shared Values “Promises”</vt:lpstr>
      <vt:lpstr>The Ritz Carlton Credo</vt:lpstr>
      <vt:lpstr>The Ritz Carlton Motto</vt:lpstr>
      <vt:lpstr>Strategic Mission</vt:lpstr>
      <vt:lpstr>Organisational Culture</vt:lpstr>
      <vt:lpstr>Stakeholders</vt:lpstr>
      <vt:lpstr>The Four Stakeholder Groups</vt:lpstr>
      <vt:lpstr>Stakeholder Power and Influence</vt:lpstr>
      <vt:lpstr>Strategic Leaders</vt:lpstr>
      <vt:lpstr>Strategic Leaders in Tourism and Hospitality</vt:lpstr>
      <vt:lpstr>Strategic Leaders in Tourism and Hospitality</vt:lpstr>
      <vt:lpstr>Strategic Thinking in Tourism and Hospitality</vt:lpstr>
      <vt:lpstr>Strategic Thinking in Tourism and Hospitality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Mirrin Locke</dc:creator>
  <cp:lastModifiedBy> </cp:lastModifiedBy>
  <cp:revision>8</cp:revision>
  <dcterms:created xsi:type="dcterms:W3CDTF">2019-02-04T03:27:20Z</dcterms:created>
  <dcterms:modified xsi:type="dcterms:W3CDTF">2019-10-06T13:05:52Z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0x010100D414FDD506F3A5489598E81D1734D077</vt:lpwstr>
  </property>
</Properties>
</file>