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1" r:id="rId5"/>
    <p:sldId id="259" r:id="rId6"/>
    <p:sldId id="267" r:id="rId7"/>
    <p:sldId id="260" r:id="rId8"/>
    <p:sldId id="262" r:id="rId9"/>
    <p:sldId id="264" r:id="rId10"/>
    <p:sldId id="263" r:id="rId11"/>
    <p:sldId id="266" r:id="rId12"/>
    <p:sldId id="265"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11" autoAdjust="0"/>
    <p:restoredTop sz="94118" autoAdjust="0"/>
  </p:normalViewPr>
  <p:slideViewPr>
    <p:cSldViewPr>
      <p:cViewPr varScale="1">
        <p:scale>
          <a:sx n="118" d="100"/>
          <a:sy n="118" d="100"/>
        </p:scale>
        <p:origin x="318" y="9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4E22997-88BB-42AB-B5A4-732294086C47}" type="datetimeFigureOut">
              <a:rPr lang="en-AU" smtClean="0"/>
              <a:t>28/08/2019</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4969E65-574E-447A-AC2D-43F5C414D4CA}" type="slidenum">
              <a:rPr lang="en-AU" smtClean="0"/>
              <a:t>‹#›</a:t>
            </a:fld>
            <a:endParaRPr lang="en-AU"/>
          </a:p>
        </p:txBody>
      </p:sp>
    </p:spTree>
    <p:extLst>
      <p:ext uri="{BB962C8B-B14F-4D97-AF65-F5344CB8AC3E}">
        <p14:creationId xmlns:p14="http://schemas.microsoft.com/office/powerpoint/2010/main" val="3527931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1F93826C-AFD7-4067-950C-CFCEF826DB8F}" type="datetimeFigureOut">
              <a:rPr lang="en-AU" smtClean="0"/>
              <a:t>28/08/2019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58592A-BAE4-4F9D-A9D2-226A25C00D82}" type="slidenum">
              <a:rPr lang="en-AU" smtClean="0"/>
              <a:t>‹#›</a:t>
            </a:fld>
            <a:endParaRPr lang="en-AU"/>
          </a:p>
        </p:txBody>
      </p:sp>
    </p:spTree>
    <p:extLst>
      <p:ext uri="{BB962C8B-B14F-4D97-AF65-F5344CB8AC3E}">
        <p14:creationId xmlns:p14="http://schemas.microsoft.com/office/powerpoint/2010/main" val="3428778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F93826C-AFD7-4067-950C-CFCEF826DB8F}" type="datetimeFigureOut">
              <a:rPr lang="en-AU" smtClean="0"/>
              <a:t>28/08/2019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58592A-BAE4-4F9D-A9D2-226A25C00D82}" type="slidenum">
              <a:rPr lang="en-AU" smtClean="0"/>
              <a:t>‹#›</a:t>
            </a:fld>
            <a:endParaRPr lang="en-AU"/>
          </a:p>
        </p:txBody>
      </p:sp>
    </p:spTree>
    <p:extLst>
      <p:ext uri="{BB962C8B-B14F-4D97-AF65-F5344CB8AC3E}">
        <p14:creationId xmlns:p14="http://schemas.microsoft.com/office/powerpoint/2010/main" val="3131263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F93826C-AFD7-4067-950C-CFCEF826DB8F}" type="datetimeFigureOut">
              <a:rPr lang="en-AU" smtClean="0"/>
              <a:t>28/08/2019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58592A-BAE4-4F9D-A9D2-226A25C00D82}" type="slidenum">
              <a:rPr lang="en-AU" smtClean="0"/>
              <a:t>‹#›</a:t>
            </a:fld>
            <a:endParaRPr lang="en-AU"/>
          </a:p>
        </p:txBody>
      </p:sp>
    </p:spTree>
    <p:extLst>
      <p:ext uri="{BB962C8B-B14F-4D97-AF65-F5344CB8AC3E}">
        <p14:creationId xmlns:p14="http://schemas.microsoft.com/office/powerpoint/2010/main" val="4108179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F93826C-AFD7-4067-950C-CFCEF826DB8F}" type="datetimeFigureOut">
              <a:rPr lang="en-AU" smtClean="0"/>
              <a:t>28/08/2019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58592A-BAE4-4F9D-A9D2-226A25C00D82}" type="slidenum">
              <a:rPr lang="en-AU" smtClean="0"/>
              <a:t>‹#›</a:t>
            </a:fld>
            <a:endParaRPr lang="en-AU"/>
          </a:p>
        </p:txBody>
      </p:sp>
    </p:spTree>
    <p:extLst>
      <p:ext uri="{BB962C8B-B14F-4D97-AF65-F5344CB8AC3E}">
        <p14:creationId xmlns:p14="http://schemas.microsoft.com/office/powerpoint/2010/main" val="1670716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93826C-AFD7-4067-950C-CFCEF826DB8F}" type="datetimeFigureOut">
              <a:rPr lang="en-AU" smtClean="0"/>
              <a:t>28/08/2019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58592A-BAE4-4F9D-A9D2-226A25C00D82}" type="slidenum">
              <a:rPr lang="en-AU" smtClean="0"/>
              <a:t>‹#›</a:t>
            </a:fld>
            <a:endParaRPr lang="en-AU"/>
          </a:p>
        </p:txBody>
      </p:sp>
    </p:spTree>
    <p:extLst>
      <p:ext uri="{BB962C8B-B14F-4D97-AF65-F5344CB8AC3E}">
        <p14:creationId xmlns:p14="http://schemas.microsoft.com/office/powerpoint/2010/main" val="2326189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1F93826C-AFD7-4067-950C-CFCEF826DB8F}" type="datetimeFigureOut">
              <a:rPr lang="en-AU" smtClean="0"/>
              <a:t>28/08/2019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C58592A-BAE4-4F9D-A9D2-226A25C00D82}" type="slidenum">
              <a:rPr lang="en-AU" smtClean="0"/>
              <a:t>‹#›</a:t>
            </a:fld>
            <a:endParaRPr lang="en-AU"/>
          </a:p>
        </p:txBody>
      </p:sp>
    </p:spTree>
    <p:extLst>
      <p:ext uri="{BB962C8B-B14F-4D97-AF65-F5344CB8AC3E}">
        <p14:creationId xmlns:p14="http://schemas.microsoft.com/office/powerpoint/2010/main" val="2331511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1F93826C-AFD7-4067-950C-CFCEF826DB8F}" type="datetimeFigureOut">
              <a:rPr lang="en-AU" smtClean="0"/>
              <a:t>28/08/2019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C58592A-BAE4-4F9D-A9D2-226A25C00D82}" type="slidenum">
              <a:rPr lang="en-AU" smtClean="0"/>
              <a:t>‹#›</a:t>
            </a:fld>
            <a:endParaRPr lang="en-AU"/>
          </a:p>
        </p:txBody>
      </p:sp>
    </p:spTree>
    <p:extLst>
      <p:ext uri="{BB962C8B-B14F-4D97-AF65-F5344CB8AC3E}">
        <p14:creationId xmlns:p14="http://schemas.microsoft.com/office/powerpoint/2010/main" val="4234322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1F93826C-AFD7-4067-950C-CFCEF826DB8F}" type="datetimeFigureOut">
              <a:rPr lang="en-AU" smtClean="0"/>
              <a:t>28/08/2019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C58592A-BAE4-4F9D-A9D2-226A25C00D82}" type="slidenum">
              <a:rPr lang="en-AU" smtClean="0"/>
              <a:t>‹#›</a:t>
            </a:fld>
            <a:endParaRPr lang="en-AU"/>
          </a:p>
        </p:txBody>
      </p:sp>
    </p:spTree>
    <p:extLst>
      <p:ext uri="{BB962C8B-B14F-4D97-AF65-F5344CB8AC3E}">
        <p14:creationId xmlns:p14="http://schemas.microsoft.com/office/powerpoint/2010/main" val="2835174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93826C-AFD7-4067-950C-CFCEF826DB8F}" type="datetimeFigureOut">
              <a:rPr lang="en-AU" smtClean="0"/>
              <a:t>28/08/2019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C58592A-BAE4-4F9D-A9D2-226A25C00D82}" type="slidenum">
              <a:rPr lang="en-AU" smtClean="0"/>
              <a:t>‹#›</a:t>
            </a:fld>
            <a:endParaRPr lang="en-AU"/>
          </a:p>
        </p:txBody>
      </p:sp>
    </p:spTree>
    <p:extLst>
      <p:ext uri="{BB962C8B-B14F-4D97-AF65-F5344CB8AC3E}">
        <p14:creationId xmlns:p14="http://schemas.microsoft.com/office/powerpoint/2010/main" val="2897149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93826C-AFD7-4067-950C-CFCEF826DB8F}" type="datetimeFigureOut">
              <a:rPr lang="en-AU" smtClean="0"/>
              <a:t>28/08/2019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C58592A-BAE4-4F9D-A9D2-226A25C00D82}" type="slidenum">
              <a:rPr lang="en-AU" smtClean="0"/>
              <a:t>‹#›</a:t>
            </a:fld>
            <a:endParaRPr lang="en-AU"/>
          </a:p>
        </p:txBody>
      </p:sp>
    </p:spTree>
    <p:extLst>
      <p:ext uri="{BB962C8B-B14F-4D97-AF65-F5344CB8AC3E}">
        <p14:creationId xmlns:p14="http://schemas.microsoft.com/office/powerpoint/2010/main" val="2773017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93826C-AFD7-4067-950C-CFCEF826DB8F}" type="datetimeFigureOut">
              <a:rPr lang="en-AU" smtClean="0"/>
              <a:t>28/08/2019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C58592A-BAE4-4F9D-A9D2-226A25C00D82}" type="slidenum">
              <a:rPr lang="en-AU" smtClean="0"/>
              <a:t>‹#›</a:t>
            </a:fld>
            <a:endParaRPr lang="en-AU"/>
          </a:p>
        </p:txBody>
      </p:sp>
    </p:spTree>
    <p:extLst>
      <p:ext uri="{BB962C8B-B14F-4D97-AF65-F5344CB8AC3E}">
        <p14:creationId xmlns:p14="http://schemas.microsoft.com/office/powerpoint/2010/main" val="3639324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93826C-AFD7-4067-950C-CFCEF826DB8F}" type="datetimeFigureOut">
              <a:rPr lang="en-AU" smtClean="0"/>
              <a:t>28/08/2019</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58592A-BAE4-4F9D-A9D2-226A25C00D82}" type="slidenum">
              <a:rPr lang="en-AU" smtClean="0"/>
              <a:t>‹#›</a:t>
            </a:fld>
            <a:endParaRPr lang="en-AU"/>
          </a:p>
        </p:txBody>
      </p:sp>
    </p:spTree>
    <p:extLst>
      <p:ext uri="{BB962C8B-B14F-4D97-AF65-F5344CB8AC3E}">
        <p14:creationId xmlns:p14="http://schemas.microsoft.com/office/powerpoint/2010/main" val="3500785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hyperlink" Target="http://www.unicef.org.au/Upload/UNICEF/Media/Documents/At-What-Cost-Report.pdf"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s://www.theguardian.com/world/2014/aug/05/-sp-australias-detention-regime-sets-out-to-make-asylum-seekers-suffer-says-chief-immigration-psychiatrist" TargetMode="Externa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www.abc.net.au/news/2018-08-27/daintree-suspected-illegal-fishing-boat-two-arrested/10167836"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tbinternet.ohchr.org/_layouts/treatybodyexternal/TBSearch.aspx?Lang=en&amp;TreatyID=8&amp;DocTypeID=1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88640"/>
            <a:ext cx="7772400" cy="1362367"/>
          </a:xfrm>
          <a:solidFill>
            <a:schemeClr val="tx2">
              <a:lumMod val="60000"/>
              <a:lumOff val="40000"/>
            </a:schemeClr>
          </a:solidFill>
        </p:spPr>
        <p:txBody>
          <a:bodyPr>
            <a:normAutofit fontScale="90000"/>
          </a:bodyPr>
          <a:lstStyle/>
          <a:p>
            <a:r>
              <a:rPr lang="en-AU" sz="3600" dirty="0" smtClean="0">
                <a:latin typeface="Cambria" panose="02040503050406030204" pitchFamily="18" charset="0"/>
              </a:rPr>
              <a:t>LAWS7714 </a:t>
            </a:r>
            <a:br>
              <a:rPr lang="en-AU" sz="3600" dirty="0" smtClean="0">
                <a:latin typeface="Cambria" panose="02040503050406030204" pitchFamily="18" charset="0"/>
              </a:rPr>
            </a:br>
            <a:r>
              <a:rPr lang="en-AU" sz="3600" dirty="0" smtClean="0">
                <a:latin typeface="Cambria" panose="02040503050406030204" pitchFamily="18" charset="0"/>
              </a:rPr>
              <a:t>Seminar four: Access to Asylum and Administrative Detention</a:t>
            </a:r>
            <a:endParaRPr lang="en-AU" sz="3600" dirty="0">
              <a:latin typeface="Cambria" panose="020405030504060302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2081" y="1688201"/>
            <a:ext cx="3523581" cy="1905280"/>
          </a:xfrm>
          <a:prstGeom prst="rect">
            <a:avLst/>
          </a:prstGeom>
        </p:spPr>
      </p:pic>
      <p:pic>
        <p:nvPicPr>
          <p:cNvPr id="2054" name="Picture 6" descr="Image result for detention centres on US Mexico bor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4142" y="4929761"/>
            <a:ext cx="3479741" cy="1918357"/>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Image result for US detention centres on US Mexico bord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53600" y="1688201"/>
            <a:ext cx="3546382" cy="1905280"/>
          </a:xfrm>
          <a:prstGeom prst="rect">
            <a:avLst/>
          </a:prstGeom>
          <a:noFill/>
          <a:extLst>
            <a:ext uri="{909E8E84-426E-40DD-AFC4-6F175D3DCCD1}">
              <a14:hiddenFill xmlns:a14="http://schemas.microsoft.com/office/drawing/2010/main">
                <a:solidFill>
                  <a:srgbClr val="FFFFFF"/>
                </a:solidFill>
              </a14:hiddenFill>
            </a:ext>
          </a:extLst>
        </p:spPr>
      </p:pic>
      <p:pic>
        <p:nvPicPr>
          <p:cNvPr id="2068" name="Picture 20" descr="Image result for detention centres in Europe for refuge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852082" y="4929761"/>
            <a:ext cx="3528392" cy="190408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852081" y="3593481"/>
            <a:ext cx="7747901" cy="13505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AU" sz="1100" dirty="0" smtClean="0">
                <a:latin typeface="Cambria" panose="02040503050406030204" pitchFamily="18" charset="0"/>
              </a:rPr>
              <a:t>Art 31(1) </a:t>
            </a:r>
            <a:r>
              <a:rPr lang="en-AU" sz="1100" i="1" dirty="0" smtClean="0">
                <a:latin typeface="Cambria" panose="02040503050406030204" pitchFamily="18" charset="0"/>
              </a:rPr>
              <a:t>Refugees Convention</a:t>
            </a:r>
            <a:r>
              <a:rPr lang="en-AU" sz="1100" dirty="0" smtClean="0">
                <a:latin typeface="Cambria" panose="02040503050406030204" pitchFamily="18" charset="0"/>
              </a:rPr>
              <a:t>: ‘The </a:t>
            </a:r>
            <a:r>
              <a:rPr lang="en-AU" sz="1100" dirty="0">
                <a:latin typeface="Cambria" panose="02040503050406030204" pitchFamily="18" charset="0"/>
              </a:rPr>
              <a:t>Contracting States </a:t>
            </a:r>
            <a:r>
              <a:rPr lang="en-AU" sz="1100" b="1" dirty="0">
                <a:latin typeface="Cambria" panose="02040503050406030204" pitchFamily="18" charset="0"/>
              </a:rPr>
              <a:t>shall not impose penalties</a:t>
            </a:r>
            <a:r>
              <a:rPr lang="en-AU" sz="1100" dirty="0">
                <a:latin typeface="Cambria" panose="02040503050406030204" pitchFamily="18" charset="0"/>
              </a:rPr>
              <a:t>, on account of their illegal entry or presence</a:t>
            </a:r>
            <a:r>
              <a:rPr lang="en-AU" sz="1100" b="1" dirty="0">
                <a:latin typeface="Cambria" panose="02040503050406030204" pitchFamily="18" charset="0"/>
              </a:rPr>
              <a:t>, on refugees who</a:t>
            </a:r>
            <a:r>
              <a:rPr lang="en-AU" sz="1100" dirty="0">
                <a:latin typeface="Cambria" panose="02040503050406030204" pitchFamily="18" charset="0"/>
              </a:rPr>
              <a:t>, coming directly from a territory where their life or freedom was threatened </a:t>
            </a:r>
            <a:r>
              <a:rPr lang="en-AU" sz="1100" dirty="0" smtClean="0">
                <a:latin typeface="Cambria" panose="02040503050406030204" pitchFamily="18" charset="0"/>
              </a:rPr>
              <a:t>…, </a:t>
            </a:r>
            <a:r>
              <a:rPr lang="en-AU" sz="1100" b="1" dirty="0">
                <a:latin typeface="Cambria" panose="02040503050406030204" pitchFamily="18" charset="0"/>
              </a:rPr>
              <a:t>enter or are present in their territory without authorization</a:t>
            </a:r>
            <a:r>
              <a:rPr lang="en-AU" sz="1100" dirty="0">
                <a:latin typeface="Cambria" panose="02040503050406030204" pitchFamily="18" charset="0"/>
              </a:rPr>
              <a:t>, provided they present themselves without delay to the authorities and show good cause for their illegal entry or </a:t>
            </a:r>
            <a:r>
              <a:rPr lang="en-AU" sz="1100" dirty="0" smtClean="0">
                <a:latin typeface="Cambria" panose="02040503050406030204" pitchFamily="18" charset="0"/>
              </a:rPr>
              <a:t>presence’. </a:t>
            </a:r>
          </a:p>
          <a:p>
            <a:pPr algn="just"/>
            <a:endParaRPr lang="en-AU" sz="1100" dirty="0">
              <a:latin typeface="Cambria" panose="02040503050406030204" pitchFamily="18" charset="0"/>
            </a:endParaRPr>
          </a:p>
          <a:p>
            <a:pPr algn="just"/>
            <a:r>
              <a:rPr lang="en-AU" sz="1100" dirty="0" smtClean="0">
                <a:latin typeface="Cambria" panose="02040503050406030204" pitchFamily="18" charset="0"/>
              </a:rPr>
              <a:t>Art 31(2). ‘Contracting </a:t>
            </a:r>
            <a:r>
              <a:rPr lang="en-AU" sz="1100" dirty="0">
                <a:latin typeface="Cambria" panose="02040503050406030204" pitchFamily="18" charset="0"/>
              </a:rPr>
              <a:t>States </a:t>
            </a:r>
            <a:r>
              <a:rPr lang="en-AU" sz="1100" b="1" dirty="0">
                <a:latin typeface="Cambria" panose="02040503050406030204" pitchFamily="18" charset="0"/>
              </a:rPr>
              <a:t>shall not apply to the movements of such refugees restrictions other than those which are necessary </a:t>
            </a:r>
            <a:r>
              <a:rPr lang="en-AU" sz="1100" dirty="0">
                <a:latin typeface="Cambria" panose="02040503050406030204" pitchFamily="18" charset="0"/>
              </a:rPr>
              <a:t>and such restrictions shall only be applied until their status in the country is regularized or they obtain admission into another country</a:t>
            </a:r>
            <a:r>
              <a:rPr lang="en-AU" sz="1100" dirty="0" smtClean="0">
                <a:latin typeface="Cambria" panose="02040503050406030204" pitchFamily="18" charset="0"/>
              </a:rPr>
              <a:t>.’</a:t>
            </a:r>
            <a:endParaRPr lang="en-AU" sz="1100" dirty="0">
              <a:latin typeface="Cambria" panose="02040503050406030204" pitchFamily="18" charset="0"/>
            </a:endParaRPr>
          </a:p>
        </p:txBody>
      </p:sp>
    </p:spTree>
    <p:extLst>
      <p:ext uri="{BB962C8B-B14F-4D97-AF65-F5344CB8AC3E}">
        <p14:creationId xmlns:p14="http://schemas.microsoft.com/office/powerpoint/2010/main" val="5887903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r>
              <a:rPr lang="en-AU" dirty="0" smtClean="0"/>
              <a:t>What are the costs of detention (in Australia)?</a:t>
            </a:r>
            <a:endParaRPr lang="en-AU" dirty="0"/>
          </a:p>
        </p:txBody>
      </p:sp>
      <p:sp>
        <p:nvSpPr>
          <p:cNvPr id="3" name="Content Placeholder 2"/>
          <p:cNvSpPr>
            <a:spLocks noGrp="1"/>
          </p:cNvSpPr>
          <p:nvPr>
            <p:ph sz="half" idx="1"/>
          </p:nvPr>
        </p:nvSpPr>
        <p:spPr>
          <a:xfrm>
            <a:off x="323528" y="1556792"/>
            <a:ext cx="8363272" cy="5141168"/>
          </a:xfrm>
          <a:solidFill>
            <a:schemeClr val="accent2">
              <a:lumMod val="20000"/>
              <a:lumOff val="80000"/>
            </a:schemeClr>
          </a:solidFill>
        </p:spPr>
        <p:txBody>
          <a:bodyPr>
            <a:normAutofit/>
          </a:bodyPr>
          <a:lstStyle/>
          <a:p>
            <a:pPr marL="0" indent="0" algn="just">
              <a:buNone/>
            </a:pPr>
            <a:r>
              <a:rPr lang="en-AU" sz="1800" b="1" dirty="0" smtClean="0">
                <a:latin typeface="Cambria" panose="02040503050406030204" pitchFamily="18" charset="0"/>
              </a:rPr>
              <a:t>Financial costs </a:t>
            </a:r>
            <a:r>
              <a:rPr lang="en-AU" sz="1800" dirty="0" smtClean="0">
                <a:latin typeface="Cambria" panose="02040503050406030204" pitchFamily="18" charset="0"/>
              </a:rPr>
              <a:t> </a:t>
            </a:r>
          </a:p>
          <a:p>
            <a:pPr marL="0" indent="0" algn="just">
              <a:buNone/>
            </a:pPr>
            <a:endParaRPr lang="en-AU" sz="1800" dirty="0">
              <a:latin typeface="Cambria" panose="02040503050406030204" pitchFamily="18" charset="0"/>
            </a:endParaRPr>
          </a:p>
          <a:p>
            <a:pPr marL="0" indent="0" algn="just">
              <a:buNone/>
            </a:pPr>
            <a:r>
              <a:rPr lang="en-AU" sz="1600" dirty="0" smtClean="0">
                <a:effectLst/>
                <a:latin typeface="Cambria" panose="02040503050406030204" pitchFamily="18" charset="0"/>
              </a:rPr>
              <a:t>In April 2014, the </a:t>
            </a:r>
            <a:r>
              <a:rPr lang="en-AU" sz="1600" b="1" dirty="0" smtClean="0">
                <a:effectLst/>
                <a:latin typeface="Cambria" panose="02040503050406030204" pitchFamily="18" charset="0"/>
              </a:rPr>
              <a:t>National Commission of Audit </a:t>
            </a:r>
            <a:r>
              <a:rPr lang="en-AU" sz="1600" dirty="0" smtClean="0">
                <a:effectLst/>
                <a:latin typeface="Cambria" panose="02040503050406030204" pitchFamily="18" charset="0"/>
              </a:rPr>
              <a:t>reported that it costs:</a:t>
            </a:r>
          </a:p>
          <a:p>
            <a:pPr algn="just"/>
            <a:r>
              <a:rPr lang="en-AU" sz="1600" dirty="0">
                <a:latin typeface="Cambria" panose="02040503050406030204" pitchFamily="18" charset="0"/>
              </a:rPr>
              <a:t>$400,000 a year to hold an asylum seeker in offshore </a:t>
            </a:r>
            <a:r>
              <a:rPr lang="en-AU" sz="1600" dirty="0" smtClean="0">
                <a:latin typeface="Cambria" panose="02040503050406030204" pitchFamily="18" charset="0"/>
              </a:rPr>
              <a:t>detention (</a:t>
            </a:r>
            <a:r>
              <a:rPr lang="en-AU" sz="1600" dirty="0" err="1" smtClean="0">
                <a:latin typeface="Cambria" panose="02040503050406030204" pitchFamily="18" charset="0"/>
              </a:rPr>
              <a:t>eg</a:t>
            </a:r>
            <a:r>
              <a:rPr lang="en-AU" sz="1600" dirty="0" smtClean="0">
                <a:latin typeface="Cambria" panose="02040503050406030204" pitchFamily="18" charset="0"/>
              </a:rPr>
              <a:t> Nauru);</a:t>
            </a:r>
            <a:r>
              <a:rPr lang="en-AU" sz="1600" dirty="0">
                <a:latin typeface="Cambria" panose="02040503050406030204" pitchFamily="18" charset="0"/>
              </a:rPr>
              <a:t> </a:t>
            </a:r>
          </a:p>
          <a:p>
            <a:pPr algn="just"/>
            <a:r>
              <a:rPr lang="en-AU" sz="1600" dirty="0">
                <a:latin typeface="Cambria" panose="02040503050406030204" pitchFamily="18" charset="0"/>
              </a:rPr>
              <a:t>$239,000 to hold them in detention in Australia; </a:t>
            </a:r>
          </a:p>
          <a:p>
            <a:pPr algn="just"/>
            <a:r>
              <a:rPr lang="en-AU" sz="1600" dirty="0">
                <a:latin typeface="Cambria" panose="02040503050406030204" pitchFamily="18" charset="0"/>
              </a:rPr>
              <a:t>less than $100,000 for an asylum seeker to live in </a:t>
            </a:r>
            <a:r>
              <a:rPr lang="en-AU" sz="1600" dirty="0" smtClean="0">
                <a:latin typeface="Cambria" panose="02040503050406030204" pitchFamily="18" charset="0"/>
              </a:rPr>
              <a:t>‘community detention’; </a:t>
            </a:r>
            <a:r>
              <a:rPr lang="en-AU" sz="1600" dirty="0">
                <a:latin typeface="Cambria" panose="02040503050406030204" pitchFamily="18" charset="0"/>
              </a:rPr>
              <a:t>and,</a:t>
            </a:r>
          </a:p>
          <a:p>
            <a:pPr algn="just"/>
            <a:r>
              <a:rPr lang="en-AU" sz="1600" dirty="0">
                <a:latin typeface="Cambria" panose="02040503050406030204" pitchFamily="18" charset="0"/>
              </a:rPr>
              <a:t>around $40,000 for an asylum seeker to live in the community on a bridging visa while their claim is </a:t>
            </a:r>
            <a:r>
              <a:rPr lang="en-AU" sz="1600" dirty="0" smtClean="0">
                <a:latin typeface="Cambria" panose="02040503050406030204" pitchFamily="18" charset="0"/>
              </a:rPr>
              <a:t>processed</a:t>
            </a:r>
          </a:p>
          <a:p>
            <a:pPr marL="0" indent="0" algn="just">
              <a:buNone/>
            </a:pPr>
            <a:endParaRPr lang="en-AU" sz="1600" dirty="0" smtClean="0">
              <a:latin typeface="Cambria" panose="02040503050406030204" pitchFamily="18" charset="0"/>
            </a:endParaRPr>
          </a:p>
          <a:p>
            <a:pPr marL="0" indent="0" algn="just">
              <a:buNone/>
            </a:pPr>
            <a:r>
              <a:rPr lang="en-AU" sz="1600" dirty="0" smtClean="0">
                <a:latin typeface="Cambria" panose="02040503050406030204" pitchFamily="18" charset="0"/>
              </a:rPr>
              <a:t>A </a:t>
            </a:r>
            <a:r>
              <a:rPr lang="en-AU" sz="1600" dirty="0">
                <a:latin typeface="Cambria" panose="02040503050406030204" pitchFamily="18" charset="0"/>
              </a:rPr>
              <a:t>2016 </a:t>
            </a:r>
            <a:r>
              <a:rPr lang="en-AU" sz="1600" dirty="0" smtClean="0">
                <a:latin typeface="Cambria" panose="02040503050406030204" pitchFamily="18" charset="0"/>
              </a:rPr>
              <a:t>report </a:t>
            </a:r>
            <a:r>
              <a:rPr lang="en-AU" sz="1600" i="1" dirty="0" smtClean="0">
                <a:latin typeface="Cambria" panose="02040503050406030204" pitchFamily="18" charset="0"/>
                <a:hlinkClick r:id="rId2"/>
              </a:rPr>
              <a:t>At what cost? </a:t>
            </a:r>
            <a:r>
              <a:rPr lang="en-AU" sz="1600" dirty="0" smtClean="0">
                <a:latin typeface="Cambria" panose="02040503050406030204" pitchFamily="18" charset="0"/>
              </a:rPr>
              <a:t> by UNICEF/Save </a:t>
            </a:r>
            <a:r>
              <a:rPr lang="en-AU" sz="1600" dirty="0">
                <a:latin typeface="Cambria" panose="02040503050406030204" pitchFamily="18" charset="0"/>
              </a:rPr>
              <a:t>the Children </a:t>
            </a:r>
            <a:r>
              <a:rPr lang="en-AU" sz="1600" dirty="0" smtClean="0">
                <a:latin typeface="Cambria" panose="02040503050406030204" pitchFamily="18" charset="0"/>
              </a:rPr>
              <a:t>estimated </a:t>
            </a:r>
            <a:r>
              <a:rPr lang="en-AU" sz="1600" dirty="0">
                <a:latin typeface="Cambria" panose="02040503050406030204" pitchFamily="18" charset="0"/>
              </a:rPr>
              <a:t>that expenditure </a:t>
            </a:r>
            <a:r>
              <a:rPr lang="en-AU" sz="1600" dirty="0" smtClean="0">
                <a:latin typeface="Cambria" panose="02040503050406030204" pitchFamily="18" charset="0"/>
              </a:rPr>
              <a:t>on deterrence policies - </a:t>
            </a:r>
            <a:r>
              <a:rPr lang="en-AU" sz="1600" dirty="0">
                <a:latin typeface="Cambria" panose="02040503050406030204" pitchFamily="18" charset="0"/>
              </a:rPr>
              <a:t>boat turn-backs, </a:t>
            </a:r>
            <a:r>
              <a:rPr lang="en-AU" sz="1600" b="1" dirty="0">
                <a:latin typeface="Cambria" panose="02040503050406030204" pitchFamily="18" charset="0"/>
              </a:rPr>
              <a:t>onshore and offshore detention </a:t>
            </a:r>
            <a:r>
              <a:rPr lang="en-AU" sz="1600" dirty="0">
                <a:latin typeface="Cambria" panose="02040503050406030204" pitchFamily="18" charset="0"/>
              </a:rPr>
              <a:t>and other programs </a:t>
            </a:r>
            <a:r>
              <a:rPr lang="en-AU" sz="1600" dirty="0" smtClean="0">
                <a:latin typeface="Cambria" panose="02040503050406030204" pitchFamily="18" charset="0"/>
              </a:rPr>
              <a:t>- amounted </a:t>
            </a:r>
            <a:r>
              <a:rPr lang="en-AU" sz="1600" dirty="0">
                <a:latin typeface="Cambria" panose="02040503050406030204" pitchFamily="18" charset="0"/>
              </a:rPr>
              <a:t>to more than $9.6 billion.</a:t>
            </a:r>
            <a:endParaRPr lang="en-AU" sz="1600" dirty="0" smtClean="0">
              <a:latin typeface="Cambria" panose="02040503050406030204" pitchFamily="18" charset="0"/>
            </a:endParaRPr>
          </a:p>
          <a:p>
            <a:pPr marL="0" indent="0">
              <a:buNone/>
            </a:pPr>
            <a:endParaRPr lang="en-AU" sz="1600" dirty="0" smtClean="0">
              <a:latin typeface="Cambria" panose="02040503050406030204" pitchFamily="18" charset="0"/>
            </a:endParaRPr>
          </a:p>
          <a:p>
            <a:pPr marL="0" indent="0" algn="just">
              <a:buNone/>
            </a:pPr>
            <a:r>
              <a:rPr lang="en-AU" sz="1700" b="1" dirty="0" smtClean="0">
                <a:latin typeface="Cambria" panose="02040503050406030204" pitchFamily="18" charset="0"/>
              </a:rPr>
              <a:t>Strategic costs – </a:t>
            </a:r>
            <a:r>
              <a:rPr lang="en-AU" sz="1700" dirty="0" smtClean="0">
                <a:latin typeface="Cambria" panose="02040503050406030204" pitchFamily="18" charset="0"/>
              </a:rPr>
              <a:t>reputational, and weakens regional commitment to international human rights law refugee protection</a:t>
            </a:r>
            <a:endParaRPr lang="en-AU" sz="1700" dirty="0">
              <a:latin typeface="Cambria" panose="02040503050406030204" pitchFamily="18" charset="0"/>
            </a:endParaRPr>
          </a:p>
          <a:p>
            <a:endParaRPr lang="en-AU" sz="1600" dirty="0"/>
          </a:p>
          <a:p>
            <a:pPr marL="0" indent="0">
              <a:buNone/>
            </a:pPr>
            <a:endParaRPr lang="en-AU" sz="1600" dirty="0" smtClean="0"/>
          </a:p>
        </p:txBody>
      </p:sp>
    </p:spTree>
    <p:extLst>
      <p:ext uri="{BB962C8B-B14F-4D97-AF65-F5344CB8AC3E}">
        <p14:creationId xmlns:p14="http://schemas.microsoft.com/office/powerpoint/2010/main" val="252778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fontScale="90000"/>
          </a:bodyPr>
          <a:lstStyle/>
          <a:p>
            <a:r>
              <a:rPr lang="en-AU" dirty="0"/>
              <a:t>What are the </a:t>
            </a:r>
            <a:r>
              <a:rPr lang="en-AU" dirty="0" smtClean="0"/>
              <a:t>human costs </a:t>
            </a:r>
            <a:r>
              <a:rPr lang="en-AU" dirty="0"/>
              <a:t>of detention?</a:t>
            </a:r>
          </a:p>
        </p:txBody>
      </p:sp>
      <p:sp>
        <p:nvSpPr>
          <p:cNvPr id="4" name="Content Placeholder 3"/>
          <p:cNvSpPr>
            <a:spLocks noGrp="1"/>
          </p:cNvSpPr>
          <p:nvPr>
            <p:ph idx="1"/>
          </p:nvPr>
        </p:nvSpPr>
        <p:spPr>
          <a:xfrm>
            <a:off x="457200" y="1600200"/>
            <a:ext cx="5338936" cy="4997152"/>
          </a:xfrm>
          <a:solidFill>
            <a:schemeClr val="accent4">
              <a:lumMod val="20000"/>
              <a:lumOff val="80000"/>
            </a:schemeClr>
          </a:solidFill>
        </p:spPr>
        <p:txBody>
          <a:bodyPr>
            <a:normAutofit fontScale="92500" lnSpcReduction="10000"/>
          </a:bodyPr>
          <a:lstStyle/>
          <a:p>
            <a:pPr marL="0" indent="0">
              <a:buNone/>
            </a:pPr>
            <a:r>
              <a:rPr lang="en-AU" sz="1400" b="1" dirty="0" smtClean="0">
                <a:latin typeface="Cambria" panose="02040503050406030204" pitchFamily="18" charset="0"/>
              </a:rPr>
              <a:t>Human Costs</a:t>
            </a:r>
          </a:p>
          <a:p>
            <a:pPr marL="0" indent="0">
              <a:buNone/>
            </a:pPr>
            <a:endParaRPr lang="en-AU" sz="1400" b="1" dirty="0">
              <a:latin typeface="Cambria" panose="02040503050406030204" pitchFamily="18" charset="0"/>
            </a:endParaRPr>
          </a:p>
          <a:p>
            <a:pPr marL="0" indent="0" algn="just">
              <a:buNone/>
            </a:pPr>
            <a:r>
              <a:rPr lang="en-AU" sz="1500" dirty="0" smtClean="0">
                <a:latin typeface="Cambria" panose="02040503050406030204" pitchFamily="18" charset="0"/>
              </a:rPr>
              <a:t>Detention </a:t>
            </a:r>
            <a:r>
              <a:rPr lang="en-AU" sz="1500" i="1" dirty="0" smtClean="0">
                <a:latin typeface="Cambria" panose="02040503050406030204" pitchFamily="18" charset="0"/>
              </a:rPr>
              <a:t>causes</a:t>
            </a:r>
            <a:r>
              <a:rPr lang="en-AU" sz="1500" dirty="0" smtClean="0">
                <a:latin typeface="Cambria" panose="02040503050406030204" pitchFamily="18" charset="0"/>
              </a:rPr>
              <a:t> or </a:t>
            </a:r>
            <a:r>
              <a:rPr lang="en-AU" sz="1500" i="1" dirty="0" smtClean="0">
                <a:latin typeface="Cambria" panose="02040503050406030204" pitchFamily="18" charset="0"/>
              </a:rPr>
              <a:t>exacerbates</a:t>
            </a:r>
            <a:r>
              <a:rPr lang="en-AU" sz="1500" dirty="0" smtClean="0">
                <a:latin typeface="Cambria" panose="02040503050406030204" pitchFamily="18" charset="0"/>
              </a:rPr>
              <a:t> physical and mental health problems experienced by refugees, in part due to uncertainties as to duration of confinement and the future</a:t>
            </a:r>
          </a:p>
          <a:p>
            <a:pPr marL="0" indent="0" algn="just">
              <a:buNone/>
            </a:pPr>
            <a:endParaRPr lang="en-AU" sz="1500" dirty="0">
              <a:latin typeface="Cambria" panose="02040503050406030204" pitchFamily="18" charset="0"/>
            </a:endParaRPr>
          </a:p>
          <a:p>
            <a:pPr marL="0" indent="0" algn="just">
              <a:buNone/>
            </a:pPr>
            <a:r>
              <a:rPr lang="en-AU" sz="1500" dirty="0" smtClean="0">
                <a:latin typeface="Cambria" panose="02040503050406030204" pitchFamily="18" charset="0"/>
              </a:rPr>
              <a:t>Medical research shows </a:t>
            </a:r>
            <a:r>
              <a:rPr lang="en-AU" sz="1500" i="1" dirty="0" smtClean="0">
                <a:latin typeface="Cambria" panose="02040503050406030204" pitchFamily="18" charset="0"/>
              </a:rPr>
              <a:t>health deterioration </a:t>
            </a:r>
            <a:r>
              <a:rPr lang="en-AU" sz="1500" dirty="0" smtClean="0">
                <a:latin typeface="Cambria" panose="02040503050406030204" pitchFamily="18" charset="0"/>
              </a:rPr>
              <a:t>and high levels of</a:t>
            </a:r>
            <a:r>
              <a:rPr lang="en-AU" sz="1500" i="1" dirty="0" smtClean="0">
                <a:latin typeface="Cambria" panose="02040503050406030204" pitchFamily="18" charset="0"/>
              </a:rPr>
              <a:t> </a:t>
            </a:r>
            <a:r>
              <a:rPr lang="en-AU" sz="1500" dirty="0" smtClean="0">
                <a:latin typeface="Cambria" panose="02040503050406030204" pitchFamily="18" charset="0"/>
              </a:rPr>
              <a:t>stress, depression, suicidal ideation and self-harm among detainees (including children) - linked to </a:t>
            </a:r>
            <a:r>
              <a:rPr lang="en-AU" sz="1500" i="1" dirty="0" smtClean="0">
                <a:latin typeface="Cambria" panose="02040503050406030204" pitchFamily="18" charset="0"/>
              </a:rPr>
              <a:t>length and repressive conditions of detention</a:t>
            </a:r>
            <a:endParaRPr lang="en-AU" sz="1500" dirty="0">
              <a:latin typeface="Cambria" panose="02040503050406030204" pitchFamily="18" charset="0"/>
            </a:endParaRPr>
          </a:p>
          <a:p>
            <a:pPr marL="0" indent="0" algn="just">
              <a:buNone/>
            </a:pPr>
            <a:endParaRPr lang="en-AU" sz="1500" dirty="0" smtClean="0">
              <a:latin typeface="Cambria" panose="02040503050406030204" pitchFamily="18" charset="0"/>
            </a:endParaRPr>
          </a:p>
          <a:p>
            <a:pPr marL="0" indent="0" algn="just">
              <a:buNone/>
            </a:pPr>
            <a:r>
              <a:rPr lang="en-AU" sz="1500" dirty="0" smtClean="0">
                <a:latin typeface="Cambria" panose="02040503050406030204" pitchFamily="18" charset="0"/>
              </a:rPr>
              <a:t>Inadequate healthcare, recreation and education for children </a:t>
            </a:r>
            <a:r>
              <a:rPr lang="en-AU" sz="1500" i="1" dirty="0" smtClean="0">
                <a:latin typeface="Cambria" panose="02040503050406030204" pitchFamily="18" charset="0"/>
              </a:rPr>
              <a:t>detrimental to children’s development</a:t>
            </a:r>
          </a:p>
          <a:p>
            <a:pPr marL="0" indent="0" algn="just">
              <a:buNone/>
            </a:pPr>
            <a:endParaRPr lang="en-AU" sz="1500" dirty="0">
              <a:latin typeface="Cambria" panose="02040503050406030204" pitchFamily="18" charset="0"/>
            </a:endParaRPr>
          </a:p>
          <a:p>
            <a:pPr marL="0" indent="0" algn="just">
              <a:buNone/>
            </a:pPr>
            <a:r>
              <a:rPr lang="en-AU" sz="1500" i="1" dirty="0" smtClean="0">
                <a:latin typeface="Cambria" panose="02040503050406030204" pitchFamily="18" charset="0"/>
              </a:rPr>
              <a:t>Health problems impede effective participation in migration processes</a:t>
            </a:r>
            <a:r>
              <a:rPr lang="en-AU" sz="1500" dirty="0" smtClean="0">
                <a:latin typeface="Cambria" panose="02040503050406030204" pitchFamily="18" charset="0"/>
              </a:rPr>
              <a:t>; RSD, fitness to travel (removal) and repatriation </a:t>
            </a:r>
            <a:r>
              <a:rPr lang="en-AU" sz="1500" i="1" dirty="0" smtClean="0">
                <a:latin typeface="Cambria" panose="02040503050406030204" pitchFamily="18" charset="0"/>
              </a:rPr>
              <a:t>and/or reintegration in society </a:t>
            </a:r>
          </a:p>
          <a:p>
            <a:pPr marL="0" indent="0" algn="just">
              <a:buNone/>
            </a:pPr>
            <a:endParaRPr lang="en-AU" sz="1400" i="1" dirty="0">
              <a:latin typeface="Cambria" panose="02040503050406030204" pitchFamily="18" charset="0"/>
            </a:endParaRPr>
          </a:p>
          <a:p>
            <a:pPr marL="0" indent="0" algn="just">
              <a:buNone/>
            </a:pPr>
            <a:endParaRPr lang="en-AU" sz="1200" dirty="0" smtClean="0">
              <a:latin typeface="Cambria" panose="02040503050406030204" pitchFamily="18" charset="0"/>
            </a:endParaRPr>
          </a:p>
          <a:p>
            <a:pPr marL="0" indent="0" algn="just">
              <a:buNone/>
            </a:pPr>
            <a:endParaRPr lang="en-AU" sz="1200" dirty="0" smtClean="0">
              <a:latin typeface="Cambria" panose="02040503050406030204" pitchFamily="18" charset="0"/>
            </a:endParaRPr>
          </a:p>
          <a:p>
            <a:pPr marL="0" indent="0" algn="just">
              <a:buNone/>
            </a:pPr>
            <a:r>
              <a:rPr lang="en-AU" sz="1200" dirty="0" smtClean="0">
                <a:latin typeface="Cambria" panose="02040503050406030204" pitchFamily="18" charset="0"/>
              </a:rPr>
              <a:t>See further, M Bull, “Sickness in the System of Long-term Detention” (2013) 26(1) </a:t>
            </a:r>
            <a:r>
              <a:rPr lang="en-AU" sz="1200" i="1" dirty="0" smtClean="0">
                <a:latin typeface="Cambria" panose="02040503050406030204" pitchFamily="18" charset="0"/>
              </a:rPr>
              <a:t>Journal of Refugee Studies </a:t>
            </a:r>
            <a:r>
              <a:rPr lang="en-AU" sz="1200" dirty="0" smtClean="0">
                <a:latin typeface="Cambria" panose="02040503050406030204" pitchFamily="18" charset="0"/>
              </a:rPr>
              <a:t>47.; and D Marr </a:t>
            </a:r>
            <a:r>
              <a:rPr lang="en-AU" sz="1200" dirty="0" smtClean="0">
                <a:latin typeface="Cambria" panose="02040503050406030204" pitchFamily="18" charset="0"/>
                <a:hlinkClick r:id="rId2"/>
              </a:rPr>
              <a:t>“Australia’s Detention regime sets out to make asylum seekers suffer”</a:t>
            </a:r>
            <a:r>
              <a:rPr lang="en-AU" sz="1200" dirty="0" smtClean="0">
                <a:latin typeface="Cambria" panose="02040503050406030204" pitchFamily="18" charset="0"/>
              </a:rPr>
              <a:t> </a:t>
            </a:r>
            <a:r>
              <a:rPr lang="en-AU" sz="1200" i="1" dirty="0" smtClean="0">
                <a:latin typeface="Cambria" panose="02040503050406030204" pitchFamily="18" charset="0"/>
              </a:rPr>
              <a:t>The Guardian </a:t>
            </a:r>
            <a:r>
              <a:rPr lang="en-AU" sz="1200" dirty="0" smtClean="0">
                <a:latin typeface="Cambria" panose="02040503050406030204" pitchFamily="18" charset="0"/>
              </a:rPr>
              <a:t>(August 5, 2014).</a:t>
            </a:r>
            <a:endParaRPr lang="en-AU" sz="16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21071" y="4725144"/>
            <a:ext cx="2943225" cy="1872208"/>
          </a:xfrm>
          <a:prstGeom prst="rect">
            <a:avLst/>
          </a:prstGeom>
        </p:spPr>
      </p:pic>
      <p:pic>
        <p:nvPicPr>
          <p:cNvPr id="1026" name="Picture 2" descr="Image result for Detention harms refuge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21070" y="1600200"/>
            <a:ext cx="2943225" cy="1728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883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r>
              <a:rPr lang="en-AU" dirty="0" smtClean="0"/>
              <a:t>Less coercive means: law/policy alternatives to closed detention?</a:t>
            </a:r>
            <a:endParaRPr lang="en-AU" dirty="0"/>
          </a:p>
        </p:txBody>
      </p:sp>
      <p:sp>
        <p:nvSpPr>
          <p:cNvPr id="3" name="Content Placeholder 2"/>
          <p:cNvSpPr>
            <a:spLocks noGrp="1"/>
          </p:cNvSpPr>
          <p:nvPr>
            <p:ph idx="1"/>
          </p:nvPr>
        </p:nvSpPr>
        <p:spPr>
          <a:xfrm>
            <a:off x="457200" y="1600200"/>
            <a:ext cx="8229600" cy="4925144"/>
          </a:xfrm>
        </p:spPr>
        <p:txBody>
          <a:bodyPr>
            <a:normAutofit/>
          </a:bodyPr>
          <a:lstStyle/>
          <a:p>
            <a:pPr marL="0" indent="0" algn="just">
              <a:buNone/>
            </a:pPr>
            <a:endParaRPr lang="en-AU" sz="1600" dirty="0" smtClean="0">
              <a:latin typeface="Cambria" panose="02040503050406030204" pitchFamily="18" charset="0"/>
            </a:endParaRPr>
          </a:p>
          <a:p>
            <a:pPr marL="0" indent="0" algn="just">
              <a:buNone/>
            </a:pPr>
            <a:r>
              <a:rPr lang="en-AU" sz="1600" dirty="0" smtClean="0">
                <a:latin typeface="Cambria" panose="02040503050406030204" pitchFamily="18" charset="0"/>
              </a:rPr>
              <a:t>Non-custodial options may be compliant with international law because they are necessary </a:t>
            </a:r>
            <a:r>
              <a:rPr lang="en-AU" sz="1600" u="sng" dirty="0" smtClean="0">
                <a:latin typeface="Cambria" panose="02040503050406030204" pitchFamily="18" charset="0"/>
              </a:rPr>
              <a:t>and</a:t>
            </a:r>
            <a:r>
              <a:rPr lang="en-AU" sz="1600" dirty="0" smtClean="0">
                <a:latin typeface="Cambria" panose="02040503050406030204" pitchFamily="18" charset="0"/>
              </a:rPr>
              <a:t> less intrusive means to achieve aims (i.e. proportionate) in the circumstances given the risks:</a:t>
            </a:r>
          </a:p>
          <a:p>
            <a:pPr marL="0" indent="0" algn="just">
              <a:buNone/>
            </a:pPr>
            <a:endParaRPr lang="en-AU" sz="1600" dirty="0">
              <a:latin typeface="Cambria" panose="02040503050406030204" pitchFamily="18" charset="0"/>
            </a:endParaRPr>
          </a:p>
          <a:p>
            <a:pPr algn="just"/>
            <a:r>
              <a:rPr lang="en-AU" sz="1600" dirty="0" smtClean="0">
                <a:latin typeface="Cambria" panose="02040503050406030204" pitchFamily="18" charset="0"/>
              </a:rPr>
              <a:t>Payment of </a:t>
            </a:r>
            <a:r>
              <a:rPr lang="en-AU" sz="1600" b="1" dirty="0" smtClean="0">
                <a:latin typeface="Cambria" panose="02040503050406030204" pitchFamily="18" charset="0"/>
              </a:rPr>
              <a:t>bond or bail</a:t>
            </a:r>
            <a:r>
              <a:rPr lang="en-AU" sz="1600" dirty="0" smtClean="0">
                <a:latin typeface="Cambria" panose="02040503050406030204" pitchFamily="18" charset="0"/>
              </a:rPr>
              <a:t>; </a:t>
            </a:r>
          </a:p>
          <a:p>
            <a:pPr algn="just"/>
            <a:endParaRPr lang="en-AU" sz="1600" dirty="0" smtClean="0">
              <a:latin typeface="Cambria" panose="02040503050406030204" pitchFamily="18" charset="0"/>
            </a:endParaRPr>
          </a:p>
          <a:p>
            <a:pPr algn="just"/>
            <a:r>
              <a:rPr lang="en-AU" sz="1600" dirty="0" smtClean="0">
                <a:latin typeface="Cambria" panose="02040503050406030204" pitchFamily="18" charset="0"/>
              </a:rPr>
              <a:t>Periodic (daily) </a:t>
            </a:r>
            <a:r>
              <a:rPr lang="en-AU" sz="1600" b="1" dirty="0" smtClean="0">
                <a:latin typeface="Cambria" panose="02040503050406030204" pitchFamily="18" charset="0"/>
              </a:rPr>
              <a:t>reporting</a:t>
            </a:r>
            <a:r>
              <a:rPr lang="en-AU" sz="1600" dirty="0" smtClean="0">
                <a:latin typeface="Cambria" panose="02040503050406030204" pitchFamily="18" charset="0"/>
              </a:rPr>
              <a:t> requirements to police of immigration officials;</a:t>
            </a:r>
          </a:p>
          <a:p>
            <a:pPr algn="just"/>
            <a:endParaRPr lang="en-AU" sz="1600" dirty="0" smtClean="0">
              <a:latin typeface="Cambria" panose="02040503050406030204" pitchFamily="18" charset="0"/>
            </a:endParaRPr>
          </a:p>
          <a:p>
            <a:pPr algn="just"/>
            <a:r>
              <a:rPr lang="en-AU" sz="1600" dirty="0" smtClean="0">
                <a:latin typeface="Cambria" panose="02040503050406030204" pitchFamily="18" charset="0"/>
              </a:rPr>
              <a:t>Restrictions on freedom of movement (</a:t>
            </a:r>
            <a:r>
              <a:rPr lang="en-AU" sz="1600" b="1" dirty="0" smtClean="0">
                <a:latin typeface="Cambria" panose="02040503050406030204" pitchFamily="18" charset="0"/>
              </a:rPr>
              <a:t>designated residence </a:t>
            </a:r>
            <a:r>
              <a:rPr lang="en-AU" sz="1600" dirty="0" smtClean="0">
                <a:latin typeface="Cambria" panose="02040503050406030204" pitchFamily="18" charset="0"/>
              </a:rPr>
              <a:t>(‘community detention’));</a:t>
            </a:r>
          </a:p>
          <a:p>
            <a:pPr algn="just"/>
            <a:endParaRPr lang="en-AU" sz="1600" dirty="0" smtClean="0">
              <a:latin typeface="Cambria" panose="02040503050406030204" pitchFamily="18" charset="0"/>
            </a:endParaRPr>
          </a:p>
          <a:p>
            <a:pPr algn="just"/>
            <a:r>
              <a:rPr lang="en-AU" sz="1600" dirty="0" smtClean="0">
                <a:latin typeface="Cambria" panose="02040503050406030204" pitchFamily="18" charset="0"/>
              </a:rPr>
              <a:t>Restrictions on freedom of movement (</a:t>
            </a:r>
            <a:r>
              <a:rPr lang="en-AU" sz="1600" b="1" dirty="0" smtClean="0">
                <a:latin typeface="Cambria" panose="02040503050406030204" pitchFamily="18" charset="0"/>
              </a:rPr>
              <a:t>electronic tagging</a:t>
            </a:r>
            <a:r>
              <a:rPr lang="en-AU" sz="1600" dirty="0" smtClean="0">
                <a:latin typeface="Cambria" panose="02040503050406030204" pitchFamily="18" charset="0"/>
              </a:rPr>
              <a:t>);</a:t>
            </a:r>
          </a:p>
          <a:p>
            <a:pPr algn="just"/>
            <a:endParaRPr lang="en-AU" sz="1600" dirty="0" smtClean="0">
              <a:latin typeface="Cambria" panose="02040503050406030204" pitchFamily="18" charset="0"/>
            </a:endParaRPr>
          </a:p>
          <a:p>
            <a:pPr algn="just"/>
            <a:r>
              <a:rPr lang="en-AU" sz="1600" dirty="0" smtClean="0">
                <a:latin typeface="Cambria" panose="02040503050406030204" pitchFamily="18" charset="0"/>
              </a:rPr>
              <a:t>Restrictions on freedom of movement (home </a:t>
            </a:r>
            <a:r>
              <a:rPr lang="en-AU" sz="1600" b="1" dirty="0" smtClean="0">
                <a:latin typeface="Cambria" panose="02040503050406030204" pitchFamily="18" charset="0"/>
              </a:rPr>
              <a:t>curfew</a:t>
            </a:r>
            <a:r>
              <a:rPr lang="en-AU" sz="1600" dirty="0" smtClean="0">
                <a:latin typeface="Cambria" panose="02040503050406030204" pitchFamily="18" charset="0"/>
              </a:rPr>
              <a:t>);</a:t>
            </a:r>
          </a:p>
          <a:p>
            <a:pPr algn="just"/>
            <a:endParaRPr lang="en-AU" sz="1600" dirty="0" smtClean="0">
              <a:latin typeface="Cambria" panose="02040503050406030204" pitchFamily="18" charset="0"/>
            </a:endParaRPr>
          </a:p>
          <a:p>
            <a:pPr algn="just"/>
            <a:r>
              <a:rPr lang="en-AU" sz="1600" b="1" dirty="0" smtClean="0">
                <a:latin typeface="Cambria" panose="02040503050406030204" pitchFamily="18" charset="0"/>
              </a:rPr>
              <a:t>Conditional release</a:t>
            </a:r>
            <a:r>
              <a:rPr lang="en-AU" sz="1600" dirty="0" smtClean="0">
                <a:latin typeface="Cambria" panose="02040503050406030204" pitchFamily="18" charset="0"/>
              </a:rPr>
              <a:t> from detention pending migration outcomes (‘bridging visas’).</a:t>
            </a:r>
          </a:p>
          <a:p>
            <a:pPr marL="0" indent="0">
              <a:buNone/>
            </a:pPr>
            <a:endParaRPr lang="en-AU" sz="2400" dirty="0"/>
          </a:p>
        </p:txBody>
      </p:sp>
    </p:spTree>
    <p:extLst>
      <p:ext uri="{BB962C8B-B14F-4D97-AF65-F5344CB8AC3E}">
        <p14:creationId xmlns:p14="http://schemas.microsoft.com/office/powerpoint/2010/main" val="1256332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500"/>
                                        <p:tgtEl>
                                          <p:spTgt spid="3">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1" end="11"/>
                                            </p:txEl>
                                          </p:spTgt>
                                        </p:tgtEl>
                                        <p:attrNameLst>
                                          <p:attrName>style.visibility</p:attrName>
                                        </p:attrNameLst>
                                      </p:cBhvr>
                                      <p:to>
                                        <p:strVal val="visible"/>
                                      </p:to>
                                    </p:set>
                                    <p:animEffect transition="in" filter="fade">
                                      <p:cBhvr>
                                        <p:cTn id="32" dur="500"/>
                                        <p:tgtEl>
                                          <p:spTgt spid="3">
                                            <p:txEl>
                                              <p:pRg st="11" end="1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fade">
                                      <p:cBhvr>
                                        <p:cTn id="3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a:solidFill>
            <a:schemeClr val="accent1"/>
          </a:solidFill>
        </p:spPr>
        <p:txBody>
          <a:bodyPr>
            <a:normAutofit fontScale="90000"/>
          </a:bodyPr>
          <a:lstStyle/>
          <a:p>
            <a:r>
              <a:rPr lang="en-AU" dirty="0" smtClean="0"/>
              <a:t>Right to personal </a:t>
            </a:r>
            <a:r>
              <a:rPr lang="en-AU" u="sng" dirty="0" smtClean="0"/>
              <a:t>liberty</a:t>
            </a:r>
            <a:r>
              <a:rPr lang="en-AU" dirty="0" smtClean="0"/>
              <a:t> and </a:t>
            </a:r>
            <a:r>
              <a:rPr lang="en-AU" u="sng" dirty="0" smtClean="0"/>
              <a:t>security</a:t>
            </a:r>
            <a:endParaRPr lang="en-AU" u="sng" dirty="0"/>
          </a:p>
        </p:txBody>
      </p:sp>
      <p:sp>
        <p:nvSpPr>
          <p:cNvPr id="3" name="Content Placeholder 2"/>
          <p:cNvSpPr>
            <a:spLocks noGrp="1"/>
          </p:cNvSpPr>
          <p:nvPr>
            <p:ph sz="half" idx="1"/>
          </p:nvPr>
        </p:nvSpPr>
        <p:spPr>
          <a:xfrm>
            <a:off x="469682" y="1484784"/>
            <a:ext cx="8517631" cy="5373216"/>
          </a:xfrm>
        </p:spPr>
        <p:txBody>
          <a:bodyPr>
            <a:noAutofit/>
          </a:bodyPr>
          <a:lstStyle/>
          <a:p>
            <a:pPr marL="0" indent="0" algn="just">
              <a:buNone/>
            </a:pPr>
            <a:r>
              <a:rPr lang="en-AU" sz="1400" b="1" dirty="0" smtClean="0">
                <a:effectLst/>
                <a:latin typeface="Cambria" panose="02040503050406030204" pitchFamily="18" charset="0"/>
              </a:rPr>
              <a:t>Art 9(1) </a:t>
            </a:r>
            <a:r>
              <a:rPr lang="en-AU" sz="1400" i="1" dirty="0" err="1" smtClean="0">
                <a:effectLst/>
                <a:latin typeface="Cambria" panose="02040503050406030204" pitchFamily="18" charset="0"/>
              </a:rPr>
              <a:t>Int</a:t>
            </a:r>
            <a:r>
              <a:rPr lang="en-AU" sz="1400" i="1" dirty="0" smtClean="0">
                <a:effectLst/>
                <a:latin typeface="Cambria" panose="02040503050406030204" pitchFamily="18" charset="0"/>
              </a:rPr>
              <a:t> Covenant Civil and Political Rights</a:t>
            </a:r>
            <a:r>
              <a:rPr lang="en-AU" sz="1400" dirty="0">
                <a:latin typeface="Cambria" panose="02040503050406030204" pitchFamily="18" charset="0"/>
              </a:rPr>
              <a:t> </a:t>
            </a:r>
            <a:r>
              <a:rPr lang="en-AU" sz="1400" dirty="0" smtClean="0">
                <a:latin typeface="Cambria" panose="02040503050406030204" pitchFamily="18" charset="0"/>
              </a:rPr>
              <a:t>(‘ICCPR’), contains a </a:t>
            </a:r>
            <a:r>
              <a:rPr lang="en-AU" sz="1400" b="1" dirty="0" smtClean="0">
                <a:latin typeface="Cambria" panose="02040503050406030204" pitchFamily="18" charset="0"/>
              </a:rPr>
              <a:t>substantive guarantee</a:t>
            </a:r>
            <a:r>
              <a:rPr lang="en-AU" sz="1400" dirty="0" smtClean="0">
                <a:latin typeface="Cambria" panose="02040503050406030204" pitchFamily="18" charset="0"/>
              </a:rPr>
              <a:t>: </a:t>
            </a:r>
            <a:r>
              <a:rPr lang="en-AU" sz="1400" b="1" u="sng" dirty="0" smtClean="0">
                <a:effectLst/>
                <a:latin typeface="Cambria" panose="02040503050406030204" pitchFamily="18" charset="0"/>
              </a:rPr>
              <a:t>Everyone</a:t>
            </a:r>
            <a:r>
              <a:rPr lang="en-AU" sz="1400" b="1" dirty="0" smtClean="0">
                <a:effectLst/>
                <a:latin typeface="Cambria" panose="02040503050406030204" pitchFamily="18" charset="0"/>
              </a:rPr>
              <a:t> has the right to liberty</a:t>
            </a:r>
            <a:r>
              <a:rPr lang="en-AU" sz="1400" dirty="0" smtClean="0">
                <a:effectLst/>
                <a:latin typeface="Cambria" panose="02040503050406030204" pitchFamily="18" charset="0"/>
              </a:rPr>
              <a:t> and </a:t>
            </a:r>
            <a:r>
              <a:rPr lang="en-AU" sz="1400" b="1" dirty="0" smtClean="0">
                <a:effectLst/>
                <a:latin typeface="Cambria" panose="02040503050406030204" pitchFamily="18" charset="0"/>
              </a:rPr>
              <a:t>security of person</a:t>
            </a:r>
            <a:r>
              <a:rPr lang="en-AU" sz="1400" dirty="0" smtClean="0">
                <a:effectLst/>
                <a:latin typeface="Cambria" panose="02040503050406030204" pitchFamily="18" charset="0"/>
              </a:rPr>
              <a:t>. No one shall be subjected to arbitrary arrest or detention. No one shall be deprived of his liberty except on such grounds and in accordance with such procedure as are established by law.</a:t>
            </a:r>
          </a:p>
          <a:p>
            <a:pPr marL="0" indent="0" algn="just">
              <a:buNone/>
            </a:pPr>
            <a:endParaRPr lang="en-AU" sz="1400" dirty="0">
              <a:latin typeface="Cambria" panose="02040503050406030204" pitchFamily="18" charset="0"/>
            </a:endParaRPr>
          </a:p>
          <a:p>
            <a:pPr marL="0" indent="0" algn="just">
              <a:buNone/>
            </a:pPr>
            <a:r>
              <a:rPr lang="en-AU" sz="1400" b="1" dirty="0" smtClean="0">
                <a:latin typeface="Cambria" panose="02040503050406030204" pitchFamily="18" charset="0"/>
              </a:rPr>
              <a:t>Art 9(4) </a:t>
            </a:r>
            <a:r>
              <a:rPr lang="en-AU" sz="1400" dirty="0" smtClean="0">
                <a:latin typeface="Cambria" panose="02040503050406030204" pitchFamily="18" charset="0"/>
              </a:rPr>
              <a:t>contains a</a:t>
            </a:r>
            <a:r>
              <a:rPr lang="en-AU" sz="1400" b="1" dirty="0" smtClean="0">
                <a:latin typeface="Cambria" panose="02040503050406030204" pitchFamily="18" charset="0"/>
              </a:rPr>
              <a:t> procedural guarantee. </a:t>
            </a:r>
            <a:r>
              <a:rPr lang="en-AU" sz="1400" dirty="0">
                <a:latin typeface="Cambria" panose="02040503050406030204" pitchFamily="18" charset="0"/>
              </a:rPr>
              <a:t>Anyone who is deprived of his liberty by arrest or detention shall be entitled to take proceedings before a court, in order that that court may decide without delay on the lawfulness of his detention and order his release if the detention is not lawful.</a:t>
            </a:r>
            <a:endParaRPr lang="en-AU" sz="1400" dirty="0" smtClean="0">
              <a:effectLst/>
              <a:latin typeface="Cambria" panose="02040503050406030204" pitchFamily="18" charset="0"/>
            </a:endParaRPr>
          </a:p>
          <a:p>
            <a:pPr marL="0" indent="0" algn="just">
              <a:buNone/>
            </a:pPr>
            <a:endParaRPr lang="en-AU" sz="1400" dirty="0" smtClean="0">
              <a:effectLst/>
              <a:latin typeface="Cambria" panose="02040503050406030204" pitchFamily="18" charset="0"/>
            </a:endParaRPr>
          </a:p>
          <a:p>
            <a:pPr marL="0" indent="0" algn="just">
              <a:buNone/>
            </a:pPr>
            <a:r>
              <a:rPr lang="en-AU" sz="1400" b="1" dirty="0" smtClean="0">
                <a:latin typeface="Cambria" panose="02040503050406030204" pitchFamily="18" charset="0"/>
              </a:rPr>
              <a:t>Liberty</a:t>
            </a:r>
            <a:r>
              <a:rPr lang="en-AU" sz="1400" dirty="0" smtClean="0">
                <a:latin typeface="Cambria" panose="02040503050406030204" pitchFamily="18" charset="0"/>
              </a:rPr>
              <a:t> of person concerns freedom from confinement; and s</a:t>
            </a:r>
            <a:r>
              <a:rPr lang="en-AU" sz="1400" b="1" dirty="0" smtClean="0">
                <a:latin typeface="Cambria" panose="02040503050406030204" pitchFamily="18" charset="0"/>
              </a:rPr>
              <a:t>ecurity</a:t>
            </a:r>
            <a:r>
              <a:rPr lang="en-AU" sz="1400" dirty="0" smtClean="0">
                <a:latin typeface="Cambria" panose="02040503050406030204" pitchFamily="18" charset="0"/>
              </a:rPr>
              <a:t> of person concerns freedom from injury to body and mind (this overlaps with Art 7 ICCPR).</a:t>
            </a:r>
            <a:endParaRPr lang="en-AU" sz="1400" dirty="0">
              <a:latin typeface="Cambria" panose="02040503050406030204" pitchFamily="18" charset="0"/>
            </a:endParaRPr>
          </a:p>
          <a:p>
            <a:pPr marL="0" indent="0" algn="just">
              <a:buNone/>
            </a:pPr>
            <a:endParaRPr lang="en-AU" sz="1400" dirty="0" smtClean="0">
              <a:effectLst/>
              <a:latin typeface="Cambria" panose="02040503050406030204" pitchFamily="18" charset="0"/>
            </a:endParaRPr>
          </a:p>
          <a:p>
            <a:pPr marL="0" indent="0" algn="just">
              <a:buNone/>
            </a:pPr>
            <a:r>
              <a:rPr lang="en-AU" sz="1400" dirty="0" smtClean="0">
                <a:latin typeface="Cambria" panose="02040503050406030204" pitchFamily="18" charset="0"/>
              </a:rPr>
              <a:t>Is the personal ‘right to liberty’ an absolute right, or is deprivation of liberty sometimes justified in respect of migration control and so extend to asylum seekers and refugees?</a:t>
            </a:r>
          </a:p>
          <a:p>
            <a:pPr marL="0" indent="0" algn="just">
              <a:buNone/>
            </a:pPr>
            <a:endParaRPr lang="en-AU" sz="1400" dirty="0" smtClean="0">
              <a:latin typeface="Cambria" panose="02040503050406030204" pitchFamily="18" charset="0"/>
            </a:endParaRPr>
          </a:p>
          <a:p>
            <a:pPr marL="0" indent="0" algn="just">
              <a:buNone/>
            </a:pPr>
            <a:r>
              <a:rPr lang="en-AU" sz="1400" u="sng" dirty="0" smtClean="0">
                <a:latin typeface="Cambria" panose="02040503050406030204" pitchFamily="18" charset="0"/>
              </a:rPr>
              <a:t>Yes </a:t>
            </a:r>
            <a:r>
              <a:rPr lang="en-AU" sz="1400" dirty="0" smtClean="0">
                <a:latin typeface="Cambria" panose="02040503050406030204" pitchFamily="18" charset="0"/>
              </a:rPr>
              <a:t>deprivation of liberty is permissible, but deprivation of liberty </a:t>
            </a:r>
            <a:r>
              <a:rPr lang="en-AU" sz="1400" u="sng" dirty="0" smtClean="0">
                <a:latin typeface="Cambria" panose="02040503050406030204" pitchFamily="18" charset="0"/>
              </a:rPr>
              <a:t>must not be ‘arbitrary’ </a:t>
            </a:r>
            <a:r>
              <a:rPr lang="en-AU" sz="1400" dirty="0" smtClean="0">
                <a:latin typeface="Cambria" panose="02040503050406030204" pitchFamily="18" charset="0"/>
              </a:rPr>
              <a:t>and must be </a:t>
            </a:r>
            <a:r>
              <a:rPr lang="en-AU" sz="1400" u="sng" dirty="0" smtClean="0">
                <a:latin typeface="Cambria" panose="02040503050406030204" pitchFamily="18" charset="0"/>
              </a:rPr>
              <a:t>legally permitted </a:t>
            </a:r>
            <a:r>
              <a:rPr lang="en-AU" sz="1400" dirty="0" smtClean="0">
                <a:latin typeface="Cambria" panose="02040503050406030204" pitchFamily="18" charset="0"/>
              </a:rPr>
              <a:t>(‘rule of law’). </a:t>
            </a:r>
            <a:r>
              <a:rPr lang="en-AU" sz="1400" u="sng" dirty="0" smtClean="0">
                <a:latin typeface="Cambria" panose="02040503050406030204" pitchFamily="18" charset="0"/>
              </a:rPr>
              <a:t>Detention must be justified </a:t>
            </a:r>
            <a:r>
              <a:rPr lang="en-AU" sz="1400" dirty="0" smtClean="0">
                <a:latin typeface="Cambria" panose="02040503050406030204" pitchFamily="18" charset="0"/>
              </a:rPr>
              <a:t>as ‘reasonable, necessary and proportionate’.</a:t>
            </a:r>
          </a:p>
          <a:p>
            <a:pPr marL="0" indent="0" algn="just">
              <a:buNone/>
            </a:pPr>
            <a:endParaRPr lang="en-AU" sz="1400" dirty="0">
              <a:latin typeface="Cambria" panose="02040503050406030204" pitchFamily="18" charset="0"/>
            </a:endParaRPr>
          </a:p>
          <a:p>
            <a:pPr marL="0" indent="0" algn="just">
              <a:buNone/>
            </a:pPr>
            <a:r>
              <a:rPr lang="en-AU" sz="1400" b="1" dirty="0" smtClean="0">
                <a:latin typeface="Cambria" panose="02040503050406030204" pitchFamily="18" charset="0"/>
              </a:rPr>
              <a:t>Conditions of detention </a:t>
            </a:r>
            <a:r>
              <a:rPr lang="en-AU" sz="1400" dirty="0" smtClean="0">
                <a:latin typeface="Cambria" panose="02040503050406030204" pitchFamily="18" charset="0"/>
              </a:rPr>
              <a:t>(treatment of detainees) </a:t>
            </a:r>
            <a:r>
              <a:rPr lang="en-AU" sz="1400" dirty="0">
                <a:latin typeface="Cambria" panose="02040503050406030204" pitchFamily="18" charset="0"/>
              </a:rPr>
              <a:t>are subject </a:t>
            </a:r>
            <a:r>
              <a:rPr lang="en-AU" sz="1400" dirty="0" smtClean="0">
                <a:latin typeface="Cambria" panose="02040503050406030204" pitchFamily="18" charset="0"/>
              </a:rPr>
              <a:t>to constraints: ‘No </a:t>
            </a:r>
            <a:r>
              <a:rPr lang="en-AU" sz="1400" dirty="0">
                <a:latin typeface="Cambria" panose="02040503050406030204" pitchFamily="18" charset="0"/>
              </a:rPr>
              <a:t>one should be subjected to </a:t>
            </a:r>
            <a:r>
              <a:rPr lang="en-AU" sz="1400" b="1" dirty="0">
                <a:latin typeface="Cambria" panose="02040503050406030204" pitchFamily="18" charset="0"/>
              </a:rPr>
              <a:t>torture or to cruel, inhuman or degrading treatment or </a:t>
            </a:r>
            <a:r>
              <a:rPr lang="en-AU" sz="1400" b="1" dirty="0" smtClean="0">
                <a:latin typeface="Cambria" panose="02040503050406030204" pitchFamily="18" charset="0"/>
              </a:rPr>
              <a:t>punishment</a:t>
            </a:r>
            <a:r>
              <a:rPr lang="en-AU" sz="1400" dirty="0" smtClean="0">
                <a:latin typeface="Cambria" panose="02040503050406030204" pitchFamily="18" charset="0"/>
              </a:rPr>
              <a:t>’</a:t>
            </a:r>
            <a:r>
              <a:rPr lang="en-AU" sz="1400" b="1" dirty="0" smtClean="0">
                <a:latin typeface="Cambria" panose="02040503050406030204" pitchFamily="18" charset="0"/>
              </a:rPr>
              <a:t> </a:t>
            </a:r>
            <a:r>
              <a:rPr lang="en-AU" sz="1400" dirty="0" smtClean="0">
                <a:latin typeface="Cambria" panose="02040503050406030204" pitchFamily="18" charset="0"/>
              </a:rPr>
              <a:t>(</a:t>
            </a:r>
            <a:r>
              <a:rPr lang="en-AU" sz="1400" i="1" dirty="0" smtClean="0">
                <a:latin typeface="Cambria" panose="02040503050406030204" pitchFamily="18" charset="0"/>
              </a:rPr>
              <a:t>ICCPR</a:t>
            </a:r>
            <a:r>
              <a:rPr lang="en-AU" sz="1400" dirty="0" smtClean="0">
                <a:latin typeface="Cambria" panose="02040503050406030204" pitchFamily="18" charset="0"/>
              </a:rPr>
              <a:t> </a:t>
            </a:r>
            <a:r>
              <a:rPr lang="en-AU" sz="1400" dirty="0">
                <a:latin typeface="Cambria" panose="02040503050406030204" pitchFamily="18" charset="0"/>
              </a:rPr>
              <a:t>art </a:t>
            </a:r>
            <a:r>
              <a:rPr lang="en-AU" sz="1400" dirty="0" smtClean="0">
                <a:latin typeface="Cambria" panose="02040503050406030204" pitchFamily="18" charset="0"/>
              </a:rPr>
              <a:t>7). And persons shall be treated with humanity (Art 10(1)).</a:t>
            </a:r>
            <a:endParaRPr lang="en-AU" sz="1400" dirty="0">
              <a:latin typeface="Cambria" panose="02040503050406030204" pitchFamily="18" charset="0"/>
            </a:endParaRPr>
          </a:p>
          <a:p>
            <a:pPr marL="0" indent="0" algn="just">
              <a:buNone/>
            </a:pPr>
            <a:endParaRPr lang="en-AU" sz="1400" dirty="0">
              <a:latin typeface="Cambria" panose="02040503050406030204" pitchFamily="18" charset="0"/>
            </a:endParaRPr>
          </a:p>
        </p:txBody>
      </p:sp>
    </p:spTree>
    <p:extLst>
      <p:ext uri="{BB962C8B-B14F-4D97-AF65-F5344CB8AC3E}">
        <p14:creationId xmlns:p14="http://schemas.microsoft.com/office/powerpoint/2010/main" val="435580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a:solidFill>
            <a:schemeClr val="accent1"/>
          </a:solidFill>
        </p:spPr>
        <p:txBody>
          <a:bodyPr>
            <a:noAutofit/>
          </a:bodyPr>
          <a:lstStyle/>
          <a:p>
            <a:r>
              <a:rPr lang="en-AU" sz="3600" dirty="0" smtClean="0"/>
              <a:t>What are the purpose(s) of administrative detention?</a:t>
            </a:r>
            <a:endParaRPr lang="en-AU" sz="3600" dirty="0"/>
          </a:p>
        </p:txBody>
      </p:sp>
      <p:sp>
        <p:nvSpPr>
          <p:cNvPr id="3" name="Content Placeholder 2"/>
          <p:cNvSpPr>
            <a:spLocks noGrp="1"/>
          </p:cNvSpPr>
          <p:nvPr>
            <p:ph idx="1"/>
          </p:nvPr>
        </p:nvSpPr>
        <p:spPr>
          <a:xfrm>
            <a:off x="251520" y="1600200"/>
            <a:ext cx="8496944" cy="5141168"/>
          </a:xfrm>
        </p:spPr>
        <p:txBody>
          <a:bodyPr>
            <a:normAutofit lnSpcReduction="10000"/>
          </a:bodyPr>
          <a:lstStyle/>
          <a:p>
            <a:pPr marL="0" indent="0" algn="just">
              <a:buNone/>
            </a:pPr>
            <a:r>
              <a:rPr lang="en-AU" sz="1800" b="1" dirty="0" smtClean="0">
                <a:latin typeface="Cambria" panose="02040503050406030204" pitchFamily="18" charset="0"/>
              </a:rPr>
              <a:t>Administrative detention:</a:t>
            </a:r>
            <a:r>
              <a:rPr lang="en-AU" sz="1800" dirty="0" smtClean="0">
                <a:latin typeface="Cambria" panose="02040503050406030204" pitchFamily="18" charset="0"/>
              </a:rPr>
              <a:t> How is it distinguishable from criminal detention?</a:t>
            </a:r>
          </a:p>
          <a:p>
            <a:pPr marL="0" indent="0" algn="just">
              <a:buNone/>
            </a:pPr>
            <a:endParaRPr lang="en-AU" sz="1800" dirty="0" smtClean="0">
              <a:latin typeface="Cambria" panose="02040503050406030204" pitchFamily="18" charset="0"/>
            </a:endParaRPr>
          </a:p>
          <a:p>
            <a:pPr marL="0" indent="0" algn="just">
              <a:buNone/>
            </a:pPr>
            <a:r>
              <a:rPr lang="en-AU" sz="1600" dirty="0" smtClean="0">
                <a:latin typeface="Cambria" panose="02040503050406030204" pitchFamily="18" charset="0"/>
              </a:rPr>
              <a:t>Without </a:t>
            </a:r>
            <a:r>
              <a:rPr lang="en-AU" sz="1600" u="sng" dirty="0" smtClean="0">
                <a:latin typeface="Cambria" panose="02040503050406030204" pitchFamily="18" charset="0"/>
              </a:rPr>
              <a:t>judicial</a:t>
            </a:r>
            <a:r>
              <a:rPr lang="en-AU" sz="1600" dirty="0" smtClean="0">
                <a:latin typeface="Cambria" panose="02040503050406030204" pitchFamily="18" charset="0"/>
              </a:rPr>
              <a:t> order or warrant: not pursuant to a conviction by a competent court or for non-compliance with a court order, but used to promote other objectives. e.g. </a:t>
            </a:r>
          </a:p>
          <a:p>
            <a:pPr marL="0" indent="0" algn="just">
              <a:buNone/>
            </a:pPr>
            <a:r>
              <a:rPr lang="en-AU" sz="1600" dirty="0" smtClean="0">
                <a:latin typeface="Cambria" panose="02040503050406030204" pitchFamily="18" charset="0"/>
              </a:rPr>
              <a:t>quarantine laws, mental health laws, anti-terrorism laws and </a:t>
            </a:r>
            <a:r>
              <a:rPr lang="en-AU" sz="1600" b="1" dirty="0" smtClean="0">
                <a:latin typeface="Cambria" panose="02040503050406030204" pitchFamily="18" charset="0"/>
              </a:rPr>
              <a:t>immigration and refugee laws</a:t>
            </a:r>
          </a:p>
          <a:p>
            <a:pPr marL="0" indent="0" algn="just">
              <a:buNone/>
            </a:pPr>
            <a:endParaRPr lang="en-AU" sz="1800" dirty="0" smtClean="0">
              <a:latin typeface="Cambria" panose="02040503050406030204" pitchFamily="18" charset="0"/>
            </a:endParaRPr>
          </a:p>
          <a:p>
            <a:pPr marL="0" indent="0" algn="just">
              <a:buNone/>
            </a:pPr>
            <a:r>
              <a:rPr lang="en-AU" sz="1600" b="1" dirty="0" smtClean="0">
                <a:latin typeface="Cambria" panose="02040503050406030204" pitchFamily="18" charset="0"/>
              </a:rPr>
              <a:t>Rationale for immigration detention?</a:t>
            </a:r>
          </a:p>
          <a:p>
            <a:pPr marL="0" indent="0" algn="just">
              <a:buNone/>
            </a:pPr>
            <a:endParaRPr lang="en-AU" sz="1800" b="1" dirty="0">
              <a:latin typeface="Cambria" panose="02040503050406030204" pitchFamily="18" charset="0"/>
            </a:endParaRPr>
          </a:p>
          <a:p>
            <a:pPr algn="just">
              <a:buFont typeface="Courier New" panose="02070309020205020404" pitchFamily="49" charset="0"/>
              <a:buChar char="o"/>
            </a:pPr>
            <a:r>
              <a:rPr lang="en-AU" sz="1600" dirty="0" smtClean="0">
                <a:latin typeface="Cambria" panose="02040503050406030204" pitchFamily="18" charset="0"/>
              </a:rPr>
              <a:t>Administrative </a:t>
            </a:r>
            <a:r>
              <a:rPr lang="en-AU" sz="1600" b="1" i="1" dirty="0" smtClean="0">
                <a:latin typeface="Cambria" panose="02040503050406030204" pitchFamily="18" charset="0"/>
              </a:rPr>
              <a:t>efficiency</a:t>
            </a:r>
            <a:r>
              <a:rPr lang="en-AU" sz="1600" dirty="0" smtClean="0">
                <a:latin typeface="Cambria" panose="02040503050406030204" pitchFamily="18" charset="0"/>
              </a:rPr>
              <a:t>: facilitate prompt health and security checks</a:t>
            </a:r>
          </a:p>
          <a:p>
            <a:pPr algn="just">
              <a:buFont typeface="Courier New" panose="02070309020205020404" pitchFamily="49" charset="0"/>
              <a:buChar char="o"/>
            </a:pPr>
            <a:r>
              <a:rPr lang="en-AU" sz="1600" dirty="0" smtClean="0">
                <a:latin typeface="Cambria" panose="02040503050406030204" pitchFamily="18" charset="0"/>
              </a:rPr>
              <a:t>Administrative </a:t>
            </a:r>
            <a:r>
              <a:rPr lang="en-AU" sz="1600" b="1" i="1" dirty="0" smtClean="0">
                <a:latin typeface="Cambria" panose="02040503050406030204" pitchFamily="18" charset="0"/>
              </a:rPr>
              <a:t>processing</a:t>
            </a:r>
            <a:r>
              <a:rPr lang="en-AU" sz="1600" b="1" dirty="0" smtClean="0">
                <a:latin typeface="Cambria" panose="02040503050406030204" pitchFamily="18" charset="0"/>
              </a:rPr>
              <a:t>:</a:t>
            </a:r>
            <a:r>
              <a:rPr lang="en-AU" sz="1600" dirty="0" smtClean="0">
                <a:latin typeface="Cambria" panose="02040503050406030204" pitchFamily="18" charset="0"/>
              </a:rPr>
              <a:t> detention (for visa-less arrivals) pending refugee status determination or pending removal/deportation</a:t>
            </a:r>
          </a:p>
          <a:p>
            <a:pPr algn="just">
              <a:buFont typeface="Courier New" panose="02070309020205020404" pitchFamily="49" charset="0"/>
              <a:buChar char="o"/>
            </a:pPr>
            <a:r>
              <a:rPr lang="en-AU" sz="1600" b="1" i="1" dirty="0" smtClean="0">
                <a:latin typeface="Cambria" panose="02040503050406030204" pitchFamily="18" charset="0"/>
              </a:rPr>
              <a:t>Public health, safety and security</a:t>
            </a:r>
            <a:r>
              <a:rPr lang="en-AU" sz="1600" dirty="0" smtClean="0">
                <a:latin typeface="Cambria" panose="02040503050406030204" pitchFamily="18" charset="0"/>
              </a:rPr>
              <a:t>: </a:t>
            </a:r>
            <a:r>
              <a:rPr lang="en-AU" sz="1600" i="1" dirty="0" smtClean="0">
                <a:latin typeface="Cambria" panose="02040503050406030204" pitchFamily="18" charset="0"/>
              </a:rPr>
              <a:t>protective rationale </a:t>
            </a:r>
            <a:r>
              <a:rPr lang="en-AU" sz="1600" dirty="0" smtClean="0">
                <a:latin typeface="Cambria" panose="02040503050406030204" pitchFamily="18" charset="0"/>
              </a:rPr>
              <a:t>(captures excludable protection seekers – e.g. those who fail security checks)</a:t>
            </a:r>
          </a:p>
          <a:p>
            <a:pPr algn="just">
              <a:buFont typeface="Courier New" panose="02070309020205020404" pitchFamily="49" charset="0"/>
              <a:buChar char="o"/>
            </a:pPr>
            <a:r>
              <a:rPr lang="en-AU" sz="1600" b="1" i="1" dirty="0" smtClean="0">
                <a:latin typeface="Cambria" panose="02040503050406030204" pitchFamily="18" charset="0"/>
              </a:rPr>
              <a:t>Non-compliance</a:t>
            </a:r>
            <a:r>
              <a:rPr lang="en-AU" sz="1600" dirty="0" smtClean="0">
                <a:latin typeface="Cambria" panose="02040503050406030204" pitchFamily="18" charset="0"/>
              </a:rPr>
              <a:t> grounds: person’s deemed </a:t>
            </a:r>
            <a:r>
              <a:rPr lang="en-AU" sz="1600" i="1" dirty="0" smtClean="0">
                <a:latin typeface="Cambria" panose="02040503050406030204" pitchFamily="18" charset="0"/>
              </a:rPr>
              <a:t>‘flight risks’ </a:t>
            </a:r>
            <a:r>
              <a:rPr lang="en-AU" sz="1600" dirty="0" smtClean="0">
                <a:latin typeface="Cambria" panose="02040503050406030204" pitchFamily="18" charset="0"/>
              </a:rPr>
              <a:t>(</a:t>
            </a:r>
            <a:r>
              <a:rPr lang="en-AU" sz="1600" dirty="0">
                <a:latin typeface="Cambria" panose="02040503050406030204" pitchFamily="18" charset="0"/>
              </a:rPr>
              <a:t>p</a:t>
            </a:r>
            <a:r>
              <a:rPr lang="en-AU" sz="1600" dirty="0" smtClean="0">
                <a:latin typeface="Cambria" panose="02040503050406030204" pitchFamily="18" charset="0"/>
              </a:rPr>
              <a:t>otential absconders)</a:t>
            </a:r>
          </a:p>
          <a:p>
            <a:pPr algn="just">
              <a:buFont typeface="Courier New" panose="02070309020205020404" pitchFamily="49" charset="0"/>
              <a:buChar char="o"/>
            </a:pPr>
            <a:r>
              <a:rPr lang="en-AU" sz="1600" b="1" i="1" dirty="0" smtClean="0">
                <a:latin typeface="Cambria" panose="02040503050406030204" pitchFamily="18" charset="0"/>
              </a:rPr>
              <a:t>Deterrence</a:t>
            </a:r>
            <a:r>
              <a:rPr lang="en-AU" sz="1600" dirty="0" smtClean="0">
                <a:latin typeface="Cambria" panose="02040503050406030204" pitchFamily="18" charset="0"/>
              </a:rPr>
              <a:t>: desire to dissuade unlawful ‘irregular’ migration– a lawful purpose?</a:t>
            </a:r>
          </a:p>
          <a:p>
            <a:pPr algn="just">
              <a:buFont typeface="Courier New" panose="02070309020205020404" pitchFamily="49" charset="0"/>
              <a:buChar char="o"/>
            </a:pPr>
            <a:r>
              <a:rPr lang="en-AU" sz="1600" b="1" i="1" dirty="0" smtClean="0">
                <a:latin typeface="Cambria" panose="02040503050406030204" pitchFamily="18" charset="0"/>
              </a:rPr>
              <a:t>Punishment</a:t>
            </a:r>
            <a:r>
              <a:rPr lang="en-AU" sz="1600" dirty="0" smtClean="0">
                <a:latin typeface="Cambria" panose="02040503050406030204" pitchFamily="18" charset="0"/>
              </a:rPr>
              <a:t> for unlawful mode of arrival in a state?</a:t>
            </a:r>
          </a:p>
          <a:p>
            <a:pPr marL="0" indent="0" algn="just">
              <a:buNone/>
            </a:pPr>
            <a:endParaRPr lang="en-AU" sz="1600" dirty="0">
              <a:latin typeface="Cambria" panose="02040503050406030204" pitchFamily="18" charset="0"/>
            </a:endParaRPr>
          </a:p>
          <a:p>
            <a:pPr marL="0" indent="0" algn="just">
              <a:buNone/>
            </a:pPr>
            <a:r>
              <a:rPr lang="en-AU" sz="1600" dirty="0" smtClean="0">
                <a:latin typeface="Cambria" panose="02040503050406030204" pitchFamily="18" charset="0"/>
              </a:rPr>
              <a:t>Detention in the course of controlling immigration is not, </a:t>
            </a:r>
            <a:r>
              <a:rPr lang="en-AU" sz="1600" i="1" dirty="0" smtClean="0">
                <a:latin typeface="Cambria" panose="02040503050406030204" pitchFamily="18" charset="0"/>
              </a:rPr>
              <a:t>per se</a:t>
            </a:r>
            <a:r>
              <a:rPr lang="en-AU" sz="1600" dirty="0" smtClean="0">
                <a:latin typeface="Cambria" panose="02040503050406030204" pitchFamily="18" charset="0"/>
              </a:rPr>
              <a:t>, arbitrary. But are all of these rationales consistent with Art 9 ICCPR?</a:t>
            </a:r>
            <a:endParaRPr lang="en-AU" sz="1600" dirty="0">
              <a:latin typeface="Cambria" panose="02040503050406030204" pitchFamily="18" charset="0"/>
            </a:endParaRPr>
          </a:p>
        </p:txBody>
      </p:sp>
    </p:spTree>
    <p:extLst>
      <p:ext uri="{BB962C8B-B14F-4D97-AF65-F5344CB8AC3E}">
        <p14:creationId xmlns:p14="http://schemas.microsoft.com/office/powerpoint/2010/main" val="1059299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fade">
                                      <p:cBhvr>
                                        <p:cTn id="47" dur="500"/>
                                        <p:tgtEl>
                                          <p:spTgt spid="3">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Effect transition="in" filter="fade">
                                      <p:cBhvr>
                                        <p:cTn id="52" dur="500"/>
                                        <p:tgtEl>
                                          <p:spTgt spid="3">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4" end="14"/>
                                            </p:txEl>
                                          </p:spTgt>
                                        </p:tgtEl>
                                        <p:attrNameLst>
                                          <p:attrName>style.visibility</p:attrName>
                                        </p:attrNameLst>
                                      </p:cBhvr>
                                      <p:to>
                                        <p:strVal val="visible"/>
                                      </p:to>
                                    </p:set>
                                    <p:animEffect transition="in" filter="fade">
                                      <p:cBhvr>
                                        <p:cTn id="57"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Autofit/>
          </a:bodyPr>
          <a:lstStyle/>
          <a:p>
            <a:r>
              <a:rPr lang="en-AU" sz="3600" dirty="0" smtClean="0">
                <a:latin typeface="Cambria" panose="02040503050406030204" pitchFamily="18" charset="0"/>
              </a:rPr>
              <a:t>The subjects of detention: </a:t>
            </a:r>
            <a:r>
              <a:rPr lang="en-AU" sz="3600" b="1" dirty="0" smtClean="0">
                <a:latin typeface="Cambria" panose="02040503050406030204" pitchFamily="18" charset="0"/>
              </a:rPr>
              <a:t>who</a:t>
            </a:r>
            <a:r>
              <a:rPr lang="en-AU" sz="3600" dirty="0" smtClean="0">
                <a:latin typeface="Cambria" panose="02040503050406030204" pitchFamily="18" charset="0"/>
              </a:rPr>
              <a:t> faces (prolonged and indefinite) detention?</a:t>
            </a:r>
            <a:endParaRPr lang="en-AU" sz="3600" dirty="0">
              <a:latin typeface="Cambria" panose="02040503050406030204" pitchFamily="18" charset="0"/>
            </a:endParaRPr>
          </a:p>
        </p:txBody>
      </p:sp>
      <p:sp>
        <p:nvSpPr>
          <p:cNvPr id="3" name="Content Placeholder 2"/>
          <p:cNvSpPr>
            <a:spLocks noGrp="1"/>
          </p:cNvSpPr>
          <p:nvPr>
            <p:ph sz="half" idx="1"/>
          </p:nvPr>
        </p:nvSpPr>
        <p:spPr>
          <a:xfrm>
            <a:off x="179512" y="1600200"/>
            <a:ext cx="5256584" cy="4853136"/>
          </a:xfrm>
        </p:spPr>
        <p:txBody>
          <a:bodyPr>
            <a:normAutofit fontScale="92500" lnSpcReduction="10000"/>
          </a:bodyPr>
          <a:lstStyle/>
          <a:p>
            <a:pPr marL="0" indent="0">
              <a:buNone/>
            </a:pPr>
            <a:endParaRPr lang="en-AU" sz="1800" dirty="0" smtClean="0"/>
          </a:p>
          <a:p>
            <a:pPr marL="0" indent="0">
              <a:buNone/>
            </a:pPr>
            <a:endParaRPr lang="en-AU" sz="1800" b="1" dirty="0" smtClean="0"/>
          </a:p>
          <a:p>
            <a:pPr marL="0" indent="0" algn="just">
              <a:buNone/>
            </a:pPr>
            <a:r>
              <a:rPr lang="en-AU" sz="1700" b="1" dirty="0" smtClean="0">
                <a:latin typeface="Cambria" panose="02040503050406030204" pitchFamily="18" charset="0"/>
              </a:rPr>
              <a:t>‘Irregular’ asylum seekers </a:t>
            </a:r>
            <a:r>
              <a:rPr lang="en-AU" sz="1700" dirty="0" smtClean="0">
                <a:latin typeface="Cambria" panose="02040503050406030204" pitchFamily="18" charset="0"/>
              </a:rPr>
              <a:t>pending administrative decisions about lawful entry to a state or removal: health checks, security clearance and refugee status outcomes</a:t>
            </a:r>
          </a:p>
          <a:p>
            <a:pPr marL="0" indent="0" algn="just">
              <a:buNone/>
            </a:pPr>
            <a:endParaRPr lang="en-AU" sz="1700" dirty="0" smtClean="0">
              <a:latin typeface="Cambria" panose="02040503050406030204" pitchFamily="18" charset="0"/>
            </a:endParaRPr>
          </a:p>
          <a:p>
            <a:pPr marL="0" indent="0" algn="just">
              <a:buNone/>
            </a:pPr>
            <a:r>
              <a:rPr lang="en-AU" sz="1700" b="1" dirty="0" smtClean="0">
                <a:latin typeface="Cambria" panose="02040503050406030204" pitchFamily="18" charset="0"/>
              </a:rPr>
              <a:t>‘Risky’ refugees denied a visa or who have visas cancelled </a:t>
            </a:r>
            <a:r>
              <a:rPr lang="en-AU" sz="1700" dirty="0" smtClean="0">
                <a:latin typeface="Cambria" panose="02040503050406030204" pitchFamily="18" charset="0"/>
              </a:rPr>
              <a:t>on adverse character grounds </a:t>
            </a:r>
            <a:r>
              <a:rPr lang="en-AU" sz="1700" b="1" dirty="0" smtClean="0">
                <a:latin typeface="Cambria" panose="02040503050406030204" pitchFamily="18" charset="0"/>
              </a:rPr>
              <a:t>or  who </a:t>
            </a:r>
            <a:r>
              <a:rPr lang="en-AU" sz="1700" dirty="0" smtClean="0">
                <a:latin typeface="Cambria" panose="02040503050406030204" pitchFamily="18" charset="0"/>
              </a:rPr>
              <a:t>fail national security checks but who may not be simply excludable (due to human rights (</a:t>
            </a:r>
            <a:r>
              <a:rPr lang="en-AU" sz="1700" i="1" dirty="0" smtClean="0">
                <a:latin typeface="Cambria" panose="02040503050406030204" pitchFamily="18" charset="0"/>
              </a:rPr>
              <a:t>non-</a:t>
            </a:r>
            <a:r>
              <a:rPr lang="en-AU" sz="1700" i="1" dirty="0" err="1" smtClean="0">
                <a:latin typeface="Cambria" panose="02040503050406030204" pitchFamily="18" charset="0"/>
              </a:rPr>
              <a:t>refoulement</a:t>
            </a:r>
            <a:r>
              <a:rPr lang="en-AU" sz="1700" dirty="0" smtClean="0">
                <a:latin typeface="Cambria" panose="02040503050406030204" pitchFamily="18" charset="0"/>
              </a:rPr>
              <a:t>) principles)</a:t>
            </a:r>
          </a:p>
          <a:p>
            <a:pPr marL="0" indent="0" algn="just">
              <a:buNone/>
            </a:pPr>
            <a:endParaRPr lang="en-AU" sz="1700" dirty="0">
              <a:latin typeface="Cambria" panose="02040503050406030204" pitchFamily="18" charset="0"/>
            </a:endParaRPr>
          </a:p>
          <a:p>
            <a:pPr marL="0" indent="0" algn="just">
              <a:buNone/>
            </a:pPr>
            <a:r>
              <a:rPr lang="en-AU" sz="1700" b="1" dirty="0" smtClean="0">
                <a:latin typeface="Cambria" panose="02040503050406030204" pitchFamily="18" charset="0"/>
              </a:rPr>
              <a:t>Stateless</a:t>
            </a:r>
            <a:r>
              <a:rPr lang="en-AU" sz="1700" dirty="0" smtClean="0">
                <a:latin typeface="Cambria" panose="02040503050406030204" pitchFamily="18" charset="0"/>
              </a:rPr>
              <a:t> persons (</a:t>
            </a:r>
            <a:r>
              <a:rPr lang="en-AU" sz="1700" i="1" dirty="0" smtClean="0">
                <a:latin typeface="Cambria" panose="02040503050406030204" pitchFamily="18" charset="0"/>
              </a:rPr>
              <a:t>Al-</a:t>
            </a:r>
            <a:r>
              <a:rPr lang="en-AU" sz="1700" i="1" dirty="0" err="1" smtClean="0">
                <a:latin typeface="Cambria" panose="02040503050406030204" pitchFamily="18" charset="0"/>
              </a:rPr>
              <a:t>Kateb</a:t>
            </a:r>
            <a:r>
              <a:rPr lang="en-AU" sz="1700" i="1" dirty="0" smtClean="0">
                <a:latin typeface="Cambria" panose="02040503050406030204" pitchFamily="18" charset="0"/>
              </a:rPr>
              <a:t> v Godwin </a:t>
            </a:r>
            <a:r>
              <a:rPr lang="en-AU" sz="1700" dirty="0" smtClean="0">
                <a:latin typeface="Cambria" panose="02040503050406030204" pitchFamily="18" charset="0"/>
              </a:rPr>
              <a:t>(2004) 219 CLR 562) – removal may be impractical or impossible</a:t>
            </a:r>
          </a:p>
          <a:p>
            <a:pPr marL="0" indent="0" algn="just">
              <a:buNone/>
            </a:pPr>
            <a:endParaRPr lang="en-AU" sz="1700" dirty="0" smtClean="0">
              <a:latin typeface="Cambria" panose="02040503050406030204" pitchFamily="18" charset="0"/>
            </a:endParaRPr>
          </a:p>
          <a:p>
            <a:pPr marL="0" indent="0" algn="just">
              <a:buNone/>
            </a:pPr>
            <a:r>
              <a:rPr lang="en-AU" sz="1700" b="1" dirty="0" smtClean="0">
                <a:latin typeface="Cambria" panose="02040503050406030204" pitchFamily="18" charset="0"/>
              </a:rPr>
              <a:t>Other migrants </a:t>
            </a:r>
            <a:r>
              <a:rPr lang="en-AU" sz="1700" dirty="0" smtClean="0">
                <a:latin typeface="Cambria" panose="02040503050406030204" pitchFamily="18" charset="0"/>
              </a:rPr>
              <a:t>- who are </a:t>
            </a:r>
            <a:r>
              <a:rPr lang="en-AU" sz="1700" b="1" dirty="0" smtClean="0">
                <a:latin typeface="Cambria" panose="02040503050406030204" pitchFamily="18" charset="0"/>
              </a:rPr>
              <a:t>overstayers</a:t>
            </a:r>
            <a:r>
              <a:rPr lang="en-AU" sz="1700" dirty="0" smtClean="0">
                <a:latin typeface="Cambria" panose="02040503050406030204" pitchFamily="18" charset="0"/>
              </a:rPr>
              <a:t> or otherwise in breach of visa conditions, or </a:t>
            </a:r>
            <a:r>
              <a:rPr lang="en-AU" sz="1700" b="1" dirty="0" smtClean="0">
                <a:latin typeface="Cambria" panose="02040503050406030204" pitchFamily="18" charset="0"/>
              </a:rPr>
              <a:t>illegal foreign fishers</a:t>
            </a:r>
            <a:r>
              <a:rPr lang="en-AU" sz="1700" dirty="0" smtClean="0">
                <a:latin typeface="Cambria" panose="02040503050406030204" pitchFamily="18" charset="0"/>
              </a:rPr>
              <a:t>. Go </a:t>
            </a:r>
            <a:r>
              <a:rPr lang="en-AU" sz="1700" dirty="0" smtClean="0">
                <a:latin typeface="Cambria" panose="02040503050406030204" pitchFamily="18" charset="0"/>
                <a:hlinkClick r:id="rId2"/>
              </a:rPr>
              <a:t>here</a:t>
            </a:r>
            <a:r>
              <a:rPr lang="en-AU" sz="1700" dirty="0" smtClean="0">
                <a:latin typeface="Cambria" panose="02040503050406030204" pitchFamily="18" charset="0"/>
              </a:rPr>
              <a:t> for a report on the recent arrival of an illegal fishing vessel.</a:t>
            </a:r>
            <a:endParaRPr lang="en-AU" sz="1700" dirty="0">
              <a:latin typeface="Cambria" panose="02040503050406030204" pitchFamily="18" charset="0"/>
            </a:endParaRPr>
          </a:p>
          <a:p>
            <a:pPr marL="0" indent="0">
              <a:buNone/>
            </a:pPr>
            <a:endParaRPr lang="en-AU" sz="2000"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692241" y="2376651"/>
            <a:ext cx="2994558" cy="2204477"/>
          </a:xfrm>
        </p:spPr>
      </p:pic>
      <p:sp>
        <p:nvSpPr>
          <p:cNvPr id="6" name="Footer Placeholder 5"/>
          <p:cNvSpPr>
            <a:spLocks noGrp="1"/>
          </p:cNvSpPr>
          <p:nvPr>
            <p:ph type="ftr" sz="quarter" idx="11"/>
          </p:nvPr>
        </p:nvSpPr>
        <p:spPr>
          <a:xfrm>
            <a:off x="5724985" y="4725144"/>
            <a:ext cx="2895600" cy="365125"/>
          </a:xfrm>
        </p:spPr>
        <p:txBody>
          <a:bodyPr/>
          <a:lstStyle/>
          <a:p>
            <a:r>
              <a:rPr lang="en-AU" dirty="0" smtClean="0">
                <a:solidFill>
                  <a:schemeClr val="tx1"/>
                </a:solidFill>
              </a:rPr>
              <a:t>Christmas Island Detention Centre</a:t>
            </a:r>
            <a:endParaRPr lang="en-AU" dirty="0">
              <a:solidFill>
                <a:schemeClr val="tx1"/>
              </a:solidFill>
            </a:endParaRPr>
          </a:p>
        </p:txBody>
      </p:sp>
    </p:spTree>
    <p:extLst>
      <p:ext uri="{BB962C8B-B14F-4D97-AF65-F5344CB8AC3E}">
        <p14:creationId xmlns:p14="http://schemas.microsoft.com/office/powerpoint/2010/main" val="1271429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7992888" cy="1143000"/>
          </a:xfrm>
          <a:solidFill>
            <a:schemeClr val="accent1"/>
          </a:solidFill>
        </p:spPr>
        <p:txBody>
          <a:bodyPr>
            <a:noAutofit/>
          </a:bodyPr>
          <a:lstStyle/>
          <a:p>
            <a:r>
              <a:rPr lang="en-AU" sz="3200" dirty="0" smtClean="0">
                <a:latin typeface="Cambria" panose="02040503050406030204" pitchFamily="18" charset="0"/>
              </a:rPr>
              <a:t>Core human rights principles applicable to regulate administrative detention</a:t>
            </a:r>
            <a:endParaRPr lang="en-AU" sz="3200" dirty="0">
              <a:latin typeface="Cambria" panose="02040503050406030204" pitchFamily="18" charset="0"/>
            </a:endParaRPr>
          </a:p>
        </p:txBody>
      </p:sp>
      <p:sp>
        <p:nvSpPr>
          <p:cNvPr id="3" name="Content Placeholder 2"/>
          <p:cNvSpPr>
            <a:spLocks noGrp="1"/>
          </p:cNvSpPr>
          <p:nvPr>
            <p:ph idx="1"/>
          </p:nvPr>
        </p:nvSpPr>
        <p:spPr>
          <a:xfrm>
            <a:off x="539552" y="1484784"/>
            <a:ext cx="7920880" cy="5112568"/>
          </a:xfrm>
        </p:spPr>
        <p:txBody>
          <a:bodyPr>
            <a:normAutofit lnSpcReduction="10000"/>
          </a:bodyPr>
          <a:lstStyle/>
          <a:p>
            <a:pPr marL="0" indent="0">
              <a:buNone/>
            </a:pPr>
            <a:endParaRPr lang="en-AU" sz="2000" b="1" dirty="0" smtClean="0"/>
          </a:p>
          <a:p>
            <a:pPr marL="0" indent="0" algn="just">
              <a:buNone/>
            </a:pPr>
            <a:r>
              <a:rPr lang="en-AU" sz="1600" b="1" dirty="0" smtClean="0">
                <a:latin typeface="Cambria" panose="02040503050406030204" pitchFamily="18" charset="0"/>
              </a:rPr>
              <a:t>Right to liberty - </a:t>
            </a:r>
            <a:r>
              <a:rPr lang="en-AU" sz="1600" i="1" dirty="0" smtClean="0">
                <a:latin typeface="Cambria" panose="02040503050406030204" pitchFamily="18" charset="0"/>
              </a:rPr>
              <a:t>ICCPR</a:t>
            </a:r>
            <a:r>
              <a:rPr lang="en-AU" sz="1600" dirty="0" smtClean="0">
                <a:latin typeface="Cambria" panose="02040503050406030204" pitchFamily="18" charset="0"/>
              </a:rPr>
              <a:t> Art 9(1) – applicable to </a:t>
            </a:r>
            <a:r>
              <a:rPr lang="en-AU" sz="1600" u="sng" dirty="0" smtClean="0">
                <a:latin typeface="Cambria" panose="02040503050406030204" pitchFamily="18" charset="0"/>
              </a:rPr>
              <a:t>all persons</a:t>
            </a:r>
            <a:r>
              <a:rPr lang="en-AU" sz="1600" dirty="0" smtClean="0">
                <a:latin typeface="Cambria" panose="02040503050406030204" pitchFamily="18" charset="0"/>
              </a:rPr>
              <a:t>; asylum seekers, refugees and stateless persons within a State’s territory and subject to that State’s jurisdiction.</a:t>
            </a:r>
          </a:p>
          <a:p>
            <a:pPr marL="0" indent="0" algn="just">
              <a:buNone/>
            </a:pPr>
            <a:endParaRPr lang="en-AU" sz="1600" dirty="0">
              <a:latin typeface="Cambria" panose="02040503050406030204" pitchFamily="18" charset="0"/>
            </a:endParaRPr>
          </a:p>
          <a:p>
            <a:pPr marL="0" indent="0" algn="just">
              <a:buNone/>
            </a:pPr>
            <a:r>
              <a:rPr lang="en-AU" sz="1600" b="1" dirty="0" smtClean="0">
                <a:latin typeface="Cambria" panose="02040503050406030204" pitchFamily="18" charset="0"/>
              </a:rPr>
              <a:t>Access to justice: prompt judicial oversight </a:t>
            </a:r>
            <a:r>
              <a:rPr lang="en-AU" sz="1600" dirty="0" smtClean="0">
                <a:latin typeface="Cambria" panose="02040503050406030204" pitchFamily="18" charset="0"/>
              </a:rPr>
              <a:t>– </a:t>
            </a:r>
            <a:r>
              <a:rPr lang="en-AU" sz="1600" i="1" dirty="0" smtClean="0">
                <a:latin typeface="Cambria" panose="02040503050406030204" pitchFamily="18" charset="0"/>
              </a:rPr>
              <a:t>ICCPR</a:t>
            </a:r>
            <a:r>
              <a:rPr lang="en-AU" sz="1600" dirty="0" smtClean="0">
                <a:latin typeface="Cambria" panose="02040503050406030204" pitchFamily="18" charset="0"/>
              </a:rPr>
              <a:t> Art 9(4) – to guard against arbitrariness and illegality; and, to facilitate release if necessary</a:t>
            </a:r>
          </a:p>
          <a:p>
            <a:pPr marL="0" indent="0" algn="just">
              <a:buNone/>
            </a:pPr>
            <a:endParaRPr lang="en-AU" sz="1600" dirty="0">
              <a:latin typeface="Cambria" panose="02040503050406030204" pitchFamily="18" charset="0"/>
            </a:endParaRPr>
          </a:p>
          <a:p>
            <a:pPr algn="just">
              <a:buFont typeface="Courier New" panose="02070309020205020404" pitchFamily="49" charset="0"/>
              <a:buChar char="o"/>
            </a:pPr>
            <a:r>
              <a:rPr lang="en-AU" sz="1600" dirty="0" smtClean="0">
                <a:latin typeface="Cambria" panose="02040503050406030204" pitchFamily="18" charset="0"/>
              </a:rPr>
              <a:t>Detention must be </a:t>
            </a:r>
            <a:r>
              <a:rPr lang="en-AU" sz="1600" i="1" dirty="0" smtClean="0">
                <a:latin typeface="Cambria" panose="02040503050406030204" pitchFamily="18" charset="0"/>
              </a:rPr>
              <a:t>in </a:t>
            </a:r>
            <a:r>
              <a:rPr lang="en-AU" sz="1600" b="1" i="1" dirty="0" smtClean="0">
                <a:latin typeface="Cambria" panose="02040503050406030204" pitchFamily="18" charset="0"/>
              </a:rPr>
              <a:t>accordance with (‘prescribed by’) law</a:t>
            </a:r>
            <a:r>
              <a:rPr lang="en-AU" sz="1600" i="1" dirty="0" smtClean="0">
                <a:latin typeface="Cambria" panose="02040503050406030204" pitchFamily="18" charset="0"/>
              </a:rPr>
              <a:t>, be </a:t>
            </a:r>
            <a:r>
              <a:rPr lang="en-AU" sz="1600" b="1" i="1" dirty="0" smtClean="0">
                <a:latin typeface="Cambria" panose="02040503050406030204" pitchFamily="18" charset="0"/>
              </a:rPr>
              <a:t>necessary</a:t>
            </a:r>
            <a:r>
              <a:rPr lang="en-AU" sz="1600" i="1" dirty="0" smtClean="0">
                <a:latin typeface="Cambria" panose="02040503050406030204" pitchFamily="18" charset="0"/>
              </a:rPr>
              <a:t> and </a:t>
            </a:r>
            <a:r>
              <a:rPr lang="en-AU" sz="1600" b="1" i="1" dirty="0" smtClean="0">
                <a:latin typeface="Cambria" panose="02040503050406030204" pitchFamily="18" charset="0"/>
              </a:rPr>
              <a:t>reasonable</a:t>
            </a:r>
            <a:r>
              <a:rPr lang="en-AU" sz="1600" i="1" dirty="0" smtClean="0">
                <a:latin typeface="Cambria" panose="02040503050406030204" pitchFamily="18" charset="0"/>
              </a:rPr>
              <a:t> in a given case </a:t>
            </a:r>
            <a:r>
              <a:rPr lang="en-AU" sz="1600" dirty="0" smtClean="0">
                <a:latin typeface="Cambria" panose="02040503050406030204" pitchFamily="18" charset="0"/>
              </a:rPr>
              <a:t>so an assessment must be made on an</a:t>
            </a:r>
            <a:r>
              <a:rPr lang="en-AU" sz="1600" i="1" dirty="0" smtClean="0">
                <a:latin typeface="Cambria" panose="02040503050406030204" pitchFamily="18" charset="0"/>
              </a:rPr>
              <a:t> </a:t>
            </a:r>
            <a:r>
              <a:rPr lang="en-AU" sz="1600" b="1" i="1" dirty="0" smtClean="0">
                <a:latin typeface="Cambria" panose="02040503050406030204" pitchFamily="18" charset="0"/>
              </a:rPr>
              <a:t>individualised basis</a:t>
            </a:r>
            <a:r>
              <a:rPr lang="en-AU" sz="1600" i="1" dirty="0" smtClean="0">
                <a:latin typeface="Cambria" panose="02040503050406030204" pitchFamily="18" charset="0"/>
              </a:rPr>
              <a:t>.</a:t>
            </a:r>
          </a:p>
          <a:p>
            <a:pPr marL="0" indent="0" algn="just">
              <a:buNone/>
            </a:pPr>
            <a:endParaRPr lang="en-AU" sz="1600" i="1" dirty="0">
              <a:latin typeface="Cambria" panose="02040503050406030204" pitchFamily="18" charset="0"/>
            </a:endParaRPr>
          </a:p>
          <a:p>
            <a:pPr algn="just">
              <a:buFont typeface="Courier New" panose="02070309020205020404" pitchFamily="49" charset="0"/>
              <a:buChar char="o"/>
            </a:pPr>
            <a:r>
              <a:rPr lang="en-AU" sz="1600" dirty="0" smtClean="0">
                <a:latin typeface="Cambria" panose="02040503050406030204" pitchFamily="18" charset="0"/>
              </a:rPr>
              <a:t>Determining whether detention is </a:t>
            </a:r>
            <a:r>
              <a:rPr lang="en-AU" sz="1600" b="1" i="1" dirty="0" smtClean="0">
                <a:latin typeface="Cambria" panose="02040503050406030204" pitchFamily="18" charset="0"/>
              </a:rPr>
              <a:t>necessary and reasonable </a:t>
            </a:r>
            <a:r>
              <a:rPr lang="en-AU" sz="1600" dirty="0" smtClean="0">
                <a:latin typeface="Cambria" panose="02040503050406030204" pitchFamily="18" charset="0"/>
              </a:rPr>
              <a:t>requires restrictions on liberty to be </a:t>
            </a:r>
            <a:r>
              <a:rPr lang="en-AU" sz="1600" b="1" i="1" dirty="0" smtClean="0">
                <a:latin typeface="Cambria" panose="02040503050406030204" pitchFamily="18" charset="0"/>
              </a:rPr>
              <a:t>proportionate</a:t>
            </a:r>
            <a:r>
              <a:rPr lang="en-AU" sz="1600" dirty="0" smtClean="0">
                <a:latin typeface="Cambria" panose="02040503050406030204" pitchFamily="18" charset="0"/>
              </a:rPr>
              <a:t> to a State’s legitimate objective(s)</a:t>
            </a:r>
            <a:r>
              <a:rPr lang="en-AU" sz="1600" b="1" dirty="0">
                <a:latin typeface="Cambria" panose="02040503050406030204" pitchFamily="18" charset="0"/>
              </a:rPr>
              <a:t> </a:t>
            </a:r>
            <a:endParaRPr lang="en-AU" sz="1600" b="1" dirty="0" smtClean="0">
              <a:latin typeface="Cambria" panose="02040503050406030204" pitchFamily="18" charset="0"/>
            </a:endParaRPr>
          </a:p>
          <a:p>
            <a:pPr marL="0" indent="0" algn="just">
              <a:buNone/>
            </a:pPr>
            <a:endParaRPr lang="en-AU" sz="1600" b="1" dirty="0">
              <a:latin typeface="Cambria" panose="02040503050406030204" pitchFamily="18" charset="0"/>
            </a:endParaRPr>
          </a:p>
          <a:p>
            <a:pPr marL="0" indent="0" algn="just">
              <a:buNone/>
            </a:pPr>
            <a:endParaRPr lang="en-AU" sz="1600" b="1" dirty="0" smtClean="0">
              <a:latin typeface="Cambria" panose="02040503050406030204" pitchFamily="18" charset="0"/>
            </a:endParaRPr>
          </a:p>
          <a:p>
            <a:pPr marL="0" indent="0" algn="just">
              <a:buNone/>
            </a:pPr>
            <a:r>
              <a:rPr lang="en-AU" sz="1600" b="1" dirty="0" smtClean="0">
                <a:latin typeface="Cambria" panose="02040503050406030204" pitchFamily="18" charset="0"/>
              </a:rPr>
              <a:t>Children’s </a:t>
            </a:r>
            <a:r>
              <a:rPr lang="en-AU" sz="1600" b="1" dirty="0">
                <a:latin typeface="Cambria" panose="02040503050406030204" pitchFamily="18" charset="0"/>
              </a:rPr>
              <a:t>Rights </a:t>
            </a:r>
            <a:r>
              <a:rPr lang="en-AU" sz="1600" dirty="0">
                <a:latin typeface="Cambria" panose="02040503050406030204" pitchFamily="18" charset="0"/>
              </a:rPr>
              <a:t>Art 37(b) – </a:t>
            </a:r>
            <a:r>
              <a:rPr lang="en-AU" sz="1600" dirty="0" smtClean="0">
                <a:latin typeface="Cambria" panose="02040503050406030204" pitchFamily="18" charset="0"/>
              </a:rPr>
              <a:t>UN </a:t>
            </a:r>
            <a:r>
              <a:rPr lang="en-AU" sz="1600" i="1" dirty="0" smtClean="0">
                <a:latin typeface="Cambria" panose="02040503050406030204" pitchFamily="18" charset="0"/>
              </a:rPr>
              <a:t>Convention on the Rights of the Child. </a:t>
            </a:r>
            <a:r>
              <a:rPr lang="en-AU" sz="1600" dirty="0" smtClean="0">
                <a:latin typeface="Cambria" panose="02040503050406030204" pitchFamily="18" charset="0"/>
              </a:rPr>
              <a:t> </a:t>
            </a:r>
            <a:r>
              <a:rPr lang="en-AU" sz="1600" dirty="0">
                <a:latin typeface="Cambria" panose="02040503050406030204" pitchFamily="18" charset="0"/>
              </a:rPr>
              <a:t>No child shall be deprived of his or her liberty unlawfully or arbitrarily. The arrest, detention or imprisonment of a child shall be in conformity with the law and shall be used only as </a:t>
            </a:r>
            <a:r>
              <a:rPr lang="en-AU" sz="1600" i="1" dirty="0">
                <a:latin typeface="Cambria" panose="02040503050406030204" pitchFamily="18" charset="0"/>
              </a:rPr>
              <a:t>a measure of last resort </a:t>
            </a:r>
            <a:r>
              <a:rPr lang="en-AU" sz="1600" dirty="0">
                <a:latin typeface="Cambria" panose="02040503050406030204" pitchFamily="18" charset="0"/>
              </a:rPr>
              <a:t>and for the shortest appropriate period of time;</a:t>
            </a:r>
          </a:p>
          <a:p>
            <a:pPr marL="0" indent="0" algn="just">
              <a:buNone/>
            </a:pPr>
            <a:endParaRPr lang="en-AU" sz="1600" dirty="0" smtClean="0">
              <a:latin typeface="Cambria" panose="02040503050406030204" pitchFamily="18" charset="0"/>
            </a:endParaRPr>
          </a:p>
        </p:txBody>
      </p:sp>
    </p:spTree>
    <p:extLst>
      <p:ext uri="{BB962C8B-B14F-4D97-AF65-F5344CB8AC3E}">
        <p14:creationId xmlns:p14="http://schemas.microsoft.com/office/powerpoint/2010/main" val="1213563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fontScale="90000"/>
          </a:bodyPr>
          <a:lstStyle/>
          <a:p>
            <a:r>
              <a:rPr lang="en-AU" dirty="0">
                <a:latin typeface="Cambria" panose="02040503050406030204" pitchFamily="18" charset="0"/>
              </a:rPr>
              <a:t>When is detention of </a:t>
            </a:r>
            <a:r>
              <a:rPr lang="en-AU" dirty="0" smtClean="0">
                <a:latin typeface="Cambria" panose="02040503050406030204" pitchFamily="18" charset="0"/>
              </a:rPr>
              <a:t>refugees not ‘in accordance with law’</a:t>
            </a:r>
            <a:endParaRPr lang="en-AU" dirty="0"/>
          </a:p>
        </p:txBody>
      </p:sp>
      <p:sp>
        <p:nvSpPr>
          <p:cNvPr id="3" name="Content Placeholder 2"/>
          <p:cNvSpPr>
            <a:spLocks noGrp="1"/>
          </p:cNvSpPr>
          <p:nvPr>
            <p:ph idx="1"/>
          </p:nvPr>
        </p:nvSpPr>
        <p:spPr>
          <a:xfrm>
            <a:off x="457200" y="1600200"/>
            <a:ext cx="8229600" cy="5141168"/>
          </a:xfrm>
        </p:spPr>
        <p:txBody>
          <a:bodyPr>
            <a:normAutofit fontScale="92500" lnSpcReduction="10000"/>
          </a:bodyPr>
          <a:lstStyle/>
          <a:p>
            <a:pPr marL="0" indent="0">
              <a:buNone/>
            </a:pPr>
            <a:endParaRPr lang="en-AU" sz="1600" dirty="0" smtClean="0">
              <a:latin typeface="Cambria" panose="02040503050406030204" pitchFamily="18" charset="0"/>
            </a:endParaRPr>
          </a:p>
          <a:p>
            <a:pPr marL="0" indent="0" algn="just">
              <a:buNone/>
            </a:pPr>
            <a:r>
              <a:rPr lang="en-AU" sz="1600" dirty="0" smtClean="0">
                <a:latin typeface="Cambria" panose="02040503050406030204" pitchFamily="18" charset="0"/>
              </a:rPr>
              <a:t>No-one shall be deprived of their liberty except on such </a:t>
            </a:r>
            <a:r>
              <a:rPr lang="en-AU" sz="1600" u="sng" dirty="0" smtClean="0">
                <a:latin typeface="Cambria" panose="02040503050406030204" pitchFamily="18" charset="0"/>
              </a:rPr>
              <a:t>grounds</a:t>
            </a:r>
            <a:r>
              <a:rPr lang="en-AU" sz="1600" dirty="0" smtClean="0">
                <a:latin typeface="Cambria" panose="02040503050406030204" pitchFamily="18" charset="0"/>
              </a:rPr>
              <a:t> and </a:t>
            </a:r>
            <a:r>
              <a:rPr lang="en-AU" sz="1600" u="sng" dirty="0" smtClean="0">
                <a:latin typeface="Cambria" panose="02040503050406030204" pitchFamily="18" charset="0"/>
              </a:rPr>
              <a:t>in accordance with procedures</a:t>
            </a:r>
            <a:r>
              <a:rPr lang="en-AU" sz="1600" dirty="0" smtClean="0">
                <a:latin typeface="Cambria" panose="02040503050406030204" pitchFamily="18" charset="0"/>
              </a:rPr>
              <a:t> established by law (Art 9(1)).</a:t>
            </a:r>
          </a:p>
          <a:p>
            <a:pPr marL="0" indent="0" algn="just">
              <a:buNone/>
            </a:pPr>
            <a:endParaRPr lang="en-AU" sz="1600" dirty="0">
              <a:latin typeface="Cambria" panose="02040503050406030204" pitchFamily="18" charset="0"/>
            </a:endParaRPr>
          </a:p>
          <a:p>
            <a:pPr marL="0" indent="0" algn="just">
              <a:buNone/>
            </a:pPr>
            <a:r>
              <a:rPr lang="en-AU" sz="1600" dirty="0" smtClean="0">
                <a:latin typeface="Cambria" panose="02040503050406030204" pitchFamily="18" charset="0"/>
              </a:rPr>
              <a:t>Deprivation of liberty </a:t>
            </a:r>
            <a:r>
              <a:rPr lang="en-AU" sz="1600" b="1" dirty="0" smtClean="0">
                <a:latin typeface="Cambria" panose="02040503050406030204" pitchFamily="18" charset="0"/>
              </a:rPr>
              <a:t>without legal foundation </a:t>
            </a:r>
            <a:r>
              <a:rPr lang="en-AU" sz="1600" dirty="0" smtClean="0">
                <a:latin typeface="Cambria" panose="02040503050406030204" pitchFamily="18" charset="0"/>
              </a:rPr>
              <a:t>(e.g. a statutory basis) is unlawful.</a:t>
            </a:r>
          </a:p>
          <a:p>
            <a:pPr marL="0" indent="0" algn="just">
              <a:buNone/>
            </a:pPr>
            <a:endParaRPr lang="en-AU" sz="1600" dirty="0" smtClean="0">
              <a:latin typeface="Cambria" panose="02040503050406030204" pitchFamily="18" charset="0"/>
            </a:endParaRPr>
          </a:p>
          <a:p>
            <a:pPr marL="0" indent="0" algn="just">
              <a:buNone/>
            </a:pPr>
            <a:r>
              <a:rPr lang="en-AU" sz="1600" dirty="0" smtClean="0">
                <a:latin typeface="Cambria" panose="02040503050406030204" pitchFamily="18" charset="0"/>
              </a:rPr>
              <a:t>There must be </a:t>
            </a:r>
            <a:r>
              <a:rPr lang="en-AU" sz="1600" b="1" dirty="0" smtClean="0">
                <a:latin typeface="Cambria" panose="02040503050406030204" pitchFamily="18" charset="0"/>
              </a:rPr>
              <a:t>legally prescribed procedures </a:t>
            </a:r>
            <a:r>
              <a:rPr lang="en-AU" sz="1600" dirty="0" smtClean="0">
                <a:latin typeface="Cambria" panose="02040503050406030204" pitchFamily="18" charset="0"/>
              </a:rPr>
              <a:t>governing administrative detention of refugees: determining and limiting when administrative detention is permissible; when it may continue and for what duration; the location of detention; and, provision of legal safeguards including; access to legal representation and access to courts to test the legality of detention and seek release if detention is not lawful (Art 9(4)).</a:t>
            </a:r>
          </a:p>
          <a:p>
            <a:pPr marL="0" indent="0" algn="just">
              <a:buNone/>
            </a:pPr>
            <a:endParaRPr lang="en-AU" sz="1600" dirty="0">
              <a:latin typeface="Cambria" panose="02040503050406030204" pitchFamily="18" charset="0"/>
            </a:endParaRPr>
          </a:p>
          <a:p>
            <a:pPr marL="0" indent="0" algn="just">
              <a:buNone/>
            </a:pPr>
            <a:r>
              <a:rPr lang="en-AU" sz="1600" dirty="0" smtClean="0">
                <a:latin typeface="Cambria" panose="02040503050406030204" pitchFamily="18" charset="0"/>
              </a:rPr>
              <a:t>Art 9(4) requires a court (or independent tribunal) must have the capacity to review and </a:t>
            </a:r>
            <a:r>
              <a:rPr lang="en-AU" sz="1600" b="1" dirty="0" smtClean="0">
                <a:latin typeface="Cambria" panose="02040503050406030204" pitchFamily="18" charset="0"/>
              </a:rPr>
              <a:t>check the ‘necessity, reasonableness and proportionality’ of detention</a:t>
            </a:r>
            <a:r>
              <a:rPr lang="en-AU" sz="1600" dirty="0" smtClean="0">
                <a:latin typeface="Cambria" panose="02040503050406030204" pitchFamily="18" charset="0"/>
              </a:rPr>
              <a:t> </a:t>
            </a:r>
            <a:r>
              <a:rPr lang="en-AU" sz="1600" u="sng" dirty="0" smtClean="0">
                <a:latin typeface="Cambria" panose="02040503050406030204" pitchFamily="18" charset="0"/>
              </a:rPr>
              <a:t>and</a:t>
            </a:r>
            <a:r>
              <a:rPr lang="en-AU" sz="1600" dirty="0" smtClean="0">
                <a:latin typeface="Cambria" panose="02040503050406030204" pitchFamily="18" charset="0"/>
              </a:rPr>
              <a:t> the coercive power to order the release of a person, held unlawfully, immediately. </a:t>
            </a:r>
          </a:p>
          <a:p>
            <a:pPr marL="0" indent="0" algn="just">
              <a:buNone/>
            </a:pPr>
            <a:endParaRPr lang="en-AU" sz="1600" dirty="0">
              <a:latin typeface="Cambria" panose="02040503050406030204" pitchFamily="18" charset="0"/>
            </a:endParaRPr>
          </a:p>
          <a:p>
            <a:pPr marL="0" indent="0" algn="just">
              <a:buNone/>
            </a:pPr>
            <a:r>
              <a:rPr lang="en-AU" sz="1600" dirty="0" smtClean="0">
                <a:latin typeface="Cambria" panose="02040503050406030204" pitchFamily="18" charset="0"/>
              </a:rPr>
              <a:t>Administrative detention that may have been justified initially, may become unlawful over time. </a:t>
            </a:r>
          </a:p>
          <a:p>
            <a:pPr marL="0" indent="0" algn="just">
              <a:buNone/>
            </a:pPr>
            <a:endParaRPr lang="en-AU" sz="1600" dirty="0">
              <a:latin typeface="Cambria" panose="02040503050406030204" pitchFamily="18" charset="0"/>
            </a:endParaRPr>
          </a:p>
          <a:p>
            <a:pPr marL="0" indent="0" algn="just">
              <a:buNone/>
            </a:pPr>
            <a:r>
              <a:rPr lang="en-AU" sz="1600" dirty="0" smtClean="0">
                <a:latin typeface="Cambria" panose="02040503050406030204" pitchFamily="18" charset="0"/>
              </a:rPr>
              <a:t>Consider the position of a ‘failed’ asylum seeker (who is also stateless) where no third country is willing to accept them. That was the fate of Mr Al-</a:t>
            </a:r>
            <a:r>
              <a:rPr lang="en-AU" sz="1600" dirty="0" err="1" smtClean="0">
                <a:latin typeface="Cambria" panose="02040503050406030204" pitchFamily="18" charset="0"/>
              </a:rPr>
              <a:t>Kateb</a:t>
            </a:r>
            <a:r>
              <a:rPr lang="en-AU" sz="1600" dirty="0" smtClean="0">
                <a:latin typeface="Cambria" panose="02040503050406030204" pitchFamily="18" charset="0"/>
              </a:rPr>
              <a:t> (</a:t>
            </a:r>
            <a:r>
              <a:rPr lang="en-AU" sz="1600" i="1" dirty="0" smtClean="0">
                <a:latin typeface="Cambria" panose="02040503050406030204" pitchFamily="18" charset="0"/>
              </a:rPr>
              <a:t>Al-</a:t>
            </a:r>
            <a:r>
              <a:rPr lang="en-AU" sz="1600" i="1" dirty="0" err="1" smtClean="0">
                <a:latin typeface="Cambria" panose="02040503050406030204" pitchFamily="18" charset="0"/>
              </a:rPr>
              <a:t>Kateb</a:t>
            </a:r>
            <a:r>
              <a:rPr lang="en-AU" sz="1600" i="1" dirty="0" smtClean="0">
                <a:latin typeface="Cambria" panose="02040503050406030204" pitchFamily="18" charset="0"/>
              </a:rPr>
              <a:t> v Godwin </a:t>
            </a:r>
            <a:r>
              <a:rPr lang="en-AU" sz="1600" dirty="0" smtClean="0">
                <a:latin typeface="Cambria" panose="02040503050406030204" pitchFamily="18" charset="0"/>
              </a:rPr>
              <a:t>(2004) 219 CLR 562) and note also </a:t>
            </a:r>
            <a:r>
              <a:rPr lang="en-AU" sz="1600" i="1" dirty="0" smtClean="0">
                <a:latin typeface="Cambria" panose="02040503050406030204" pitchFamily="18" charset="0"/>
              </a:rPr>
              <a:t>Plaintiff M47 </a:t>
            </a:r>
            <a:r>
              <a:rPr lang="en-AU" sz="1600" dirty="0" smtClean="0">
                <a:latin typeface="Cambria" panose="02040503050406030204" pitchFamily="18" charset="0"/>
              </a:rPr>
              <a:t>(2012) 251 CLR 1). Both cases are discussed in the prescribed reading.</a:t>
            </a:r>
            <a:endParaRPr lang="en-AU" sz="1600" dirty="0">
              <a:latin typeface="Cambria" panose="02040503050406030204" pitchFamily="18" charset="0"/>
            </a:endParaRPr>
          </a:p>
        </p:txBody>
      </p:sp>
    </p:spTree>
    <p:extLst>
      <p:ext uri="{BB962C8B-B14F-4D97-AF65-F5344CB8AC3E}">
        <p14:creationId xmlns:p14="http://schemas.microsoft.com/office/powerpoint/2010/main" val="1185616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517632" cy="1143000"/>
          </a:xfrm>
          <a:solidFill>
            <a:schemeClr val="accent1"/>
          </a:solidFill>
        </p:spPr>
        <p:txBody>
          <a:bodyPr>
            <a:noAutofit/>
          </a:bodyPr>
          <a:lstStyle/>
          <a:p>
            <a:r>
              <a:rPr lang="en-AU" sz="3600" dirty="0" smtClean="0">
                <a:latin typeface="Cambria" panose="02040503050406030204" pitchFamily="18" charset="0"/>
              </a:rPr>
              <a:t>When is detention of refugees arbitrary (unnecessary and disproportionate)?</a:t>
            </a:r>
            <a:endParaRPr lang="en-AU" sz="3600" dirty="0">
              <a:latin typeface="Cambria" panose="02040503050406030204" pitchFamily="18" charset="0"/>
            </a:endParaRPr>
          </a:p>
        </p:txBody>
      </p:sp>
      <p:sp>
        <p:nvSpPr>
          <p:cNvPr id="3" name="Content Placeholder 2"/>
          <p:cNvSpPr>
            <a:spLocks noGrp="1"/>
          </p:cNvSpPr>
          <p:nvPr>
            <p:ph idx="1"/>
          </p:nvPr>
        </p:nvSpPr>
        <p:spPr>
          <a:xfrm>
            <a:off x="457200" y="1600200"/>
            <a:ext cx="8229600" cy="5213176"/>
          </a:xfrm>
        </p:spPr>
        <p:txBody>
          <a:bodyPr>
            <a:normAutofit fontScale="92500" lnSpcReduction="20000"/>
          </a:bodyPr>
          <a:lstStyle/>
          <a:p>
            <a:pPr marL="0" indent="0" algn="just">
              <a:buNone/>
            </a:pPr>
            <a:r>
              <a:rPr lang="en-AU" sz="1700" dirty="0" smtClean="0">
                <a:latin typeface="Cambria" panose="02040503050406030204" pitchFamily="18" charset="0"/>
              </a:rPr>
              <a:t>Asylum seekers who unlawfully enter a State may be detained briefly in order to document their entry, record their claims for protection and determine identity (</a:t>
            </a:r>
            <a:r>
              <a:rPr lang="en-AU" sz="1700" i="1" dirty="0" smtClean="0">
                <a:latin typeface="Cambria" panose="02040503050406030204" pitchFamily="18" charset="0"/>
              </a:rPr>
              <a:t>A v Australia </a:t>
            </a:r>
            <a:r>
              <a:rPr lang="en-AU" sz="1700" dirty="0" smtClean="0">
                <a:latin typeface="Cambria" panose="02040503050406030204" pitchFamily="18" charset="0"/>
              </a:rPr>
              <a:t>(1998) UN Human Rights Committee)</a:t>
            </a:r>
          </a:p>
          <a:p>
            <a:pPr marL="0" indent="0" algn="just">
              <a:buNone/>
            </a:pPr>
            <a:endParaRPr lang="en-AU" sz="1700" b="1" i="1" dirty="0"/>
          </a:p>
          <a:p>
            <a:pPr marL="0" indent="0" algn="just">
              <a:buNone/>
            </a:pPr>
            <a:r>
              <a:rPr lang="en-AU" sz="1700" b="1" dirty="0" smtClean="0">
                <a:latin typeface="Cambria" panose="02040503050406030204" pitchFamily="18" charset="0"/>
              </a:rPr>
              <a:t>Routine and blanket detention is </a:t>
            </a:r>
            <a:r>
              <a:rPr lang="en-AU" sz="1700" b="1" dirty="0" err="1" smtClean="0">
                <a:latin typeface="Cambria" panose="02040503050406030204" pitchFamily="18" charset="0"/>
              </a:rPr>
              <a:t>abitrary</a:t>
            </a:r>
            <a:r>
              <a:rPr lang="en-AU" sz="1700" b="1" dirty="0" smtClean="0">
                <a:latin typeface="Cambria" panose="02040503050406030204" pitchFamily="18" charset="0"/>
              </a:rPr>
              <a:t> </a:t>
            </a:r>
            <a:r>
              <a:rPr lang="en-AU" sz="1700" dirty="0" smtClean="0">
                <a:latin typeface="Cambria" panose="02040503050406030204" pitchFamily="18" charset="0"/>
              </a:rPr>
              <a:t>– i.e. detention beyond a brief period, that is not justified on an individualised basis, e.g. risk of absconding, risk of criminality (</a:t>
            </a:r>
            <a:r>
              <a:rPr lang="en-AU" sz="1700" i="1" dirty="0" err="1" smtClean="0">
                <a:latin typeface="Cambria" panose="02040503050406030204" pitchFamily="18" charset="0"/>
              </a:rPr>
              <a:t>Shafiq</a:t>
            </a:r>
            <a:r>
              <a:rPr lang="en-AU" sz="1700" i="1" dirty="0" smtClean="0">
                <a:latin typeface="Cambria" panose="02040503050406030204" pitchFamily="18" charset="0"/>
              </a:rPr>
              <a:t> v Australia</a:t>
            </a:r>
            <a:r>
              <a:rPr lang="en-AU" sz="1700" dirty="0" smtClean="0">
                <a:latin typeface="Cambria" panose="02040503050406030204" pitchFamily="18" charset="0"/>
              </a:rPr>
              <a:t> (2006) UNHRC)</a:t>
            </a:r>
          </a:p>
          <a:p>
            <a:pPr marL="0" indent="0" algn="just">
              <a:buNone/>
            </a:pPr>
            <a:endParaRPr lang="en-AU" sz="1700" dirty="0" smtClean="0">
              <a:latin typeface="Cambria" panose="02040503050406030204" pitchFamily="18" charset="0"/>
            </a:endParaRPr>
          </a:p>
          <a:p>
            <a:pPr marL="0" indent="0" algn="just">
              <a:buNone/>
            </a:pPr>
            <a:r>
              <a:rPr lang="en-AU" sz="1700" dirty="0" smtClean="0">
                <a:latin typeface="Cambria" panose="02040503050406030204" pitchFamily="18" charset="0"/>
              </a:rPr>
              <a:t>Where the state has not demonstrated that </a:t>
            </a:r>
            <a:r>
              <a:rPr lang="en-AU" sz="1700" b="1" dirty="0" smtClean="0">
                <a:latin typeface="Cambria" panose="02040503050406030204" pitchFamily="18" charset="0"/>
              </a:rPr>
              <a:t>less invasive alternatives </a:t>
            </a:r>
            <a:r>
              <a:rPr lang="en-AU" sz="1700" dirty="0" smtClean="0">
                <a:latin typeface="Cambria" panose="02040503050406030204" pitchFamily="18" charset="0"/>
              </a:rPr>
              <a:t>to detention are unviable (</a:t>
            </a:r>
            <a:r>
              <a:rPr lang="en-AU" sz="1700" i="1" dirty="0" smtClean="0">
                <a:latin typeface="Cambria" panose="02040503050406030204" pitchFamily="18" charset="0"/>
              </a:rPr>
              <a:t>C v Australia </a:t>
            </a:r>
            <a:r>
              <a:rPr lang="en-AU" sz="1700" dirty="0" smtClean="0">
                <a:latin typeface="Cambria" panose="02040503050406030204" pitchFamily="18" charset="0"/>
              </a:rPr>
              <a:t>(2002) UNHRC)</a:t>
            </a:r>
          </a:p>
          <a:p>
            <a:pPr marL="0" indent="0" algn="just">
              <a:buNone/>
            </a:pPr>
            <a:endParaRPr lang="en-AU" sz="1700" dirty="0" smtClean="0">
              <a:latin typeface="Cambria" panose="02040503050406030204" pitchFamily="18" charset="0"/>
            </a:endParaRPr>
          </a:p>
          <a:p>
            <a:pPr marL="0" indent="0" algn="just">
              <a:buNone/>
            </a:pPr>
            <a:r>
              <a:rPr lang="en-AU" sz="1700" dirty="0" smtClean="0">
                <a:latin typeface="Cambria" panose="02040503050406030204" pitchFamily="18" charset="0"/>
              </a:rPr>
              <a:t>Where deprivation of liberty is unjust, unreasonable or </a:t>
            </a:r>
            <a:r>
              <a:rPr lang="en-AU" sz="1700" b="1" dirty="0" smtClean="0">
                <a:latin typeface="Cambria" panose="02040503050406030204" pitchFamily="18" charset="0"/>
              </a:rPr>
              <a:t>disproportionate </a:t>
            </a:r>
            <a:r>
              <a:rPr lang="en-AU" sz="1700" dirty="0" smtClean="0">
                <a:latin typeface="Cambria" panose="02040503050406030204" pitchFamily="18" charset="0"/>
              </a:rPr>
              <a:t>to the pursuance of a legitimate aim (</a:t>
            </a:r>
            <a:r>
              <a:rPr lang="en-AU" sz="1700" i="1" dirty="0" smtClean="0">
                <a:latin typeface="Cambria" panose="02040503050406030204" pitchFamily="18" charset="0"/>
              </a:rPr>
              <a:t>Immigration detainees with adverse security assessments v Commonwealth of Australia </a:t>
            </a:r>
            <a:r>
              <a:rPr lang="en-AU" sz="1700" dirty="0" smtClean="0">
                <a:latin typeface="Cambria" panose="02040503050406030204" pitchFamily="18" charset="0"/>
              </a:rPr>
              <a:t>[2014] Aust Human Rights </a:t>
            </a:r>
            <a:r>
              <a:rPr lang="en-AU" sz="1700" dirty="0" err="1" smtClean="0">
                <a:latin typeface="Cambria" panose="02040503050406030204" pitchFamily="18" charset="0"/>
              </a:rPr>
              <a:t>Comission</a:t>
            </a:r>
            <a:r>
              <a:rPr lang="en-AU" sz="1700" dirty="0" smtClean="0">
                <a:latin typeface="Cambria" panose="02040503050406030204" pitchFamily="18" charset="0"/>
              </a:rPr>
              <a:t> 92, 7 [34])</a:t>
            </a:r>
          </a:p>
          <a:p>
            <a:pPr marL="0" indent="0" algn="just">
              <a:buNone/>
            </a:pPr>
            <a:endParaRPr lang="en-AU" sz="1700" dirty="0" smtClean="0">
              <a:latin typeface="Cambria" panose="02040503050406030204" pitchFamily="18" charset="0"/>
            </a:endParaRPr>
          </a:p>
          <a:p>
            <a:pPr marL="0" indent="0" algn="just">
              <a:buNone/>
            </a:pPr>
            <a:r>
              <a:rPr lang="en-AU" sz="1700" b="1" dirty="0" smtClean="0">
                <a:latin typeface="Cambria" panose="02040503050406030204" pitchFamily="18" charset="0"/>
              </a:rPr>
              <a:t>What are legitimate aims?  </a:t>
            </a:r>
            <a:r>
              <a:rPr lang="en-AU" sz="1700" dirty="0" smtClean="0">
                <a:latin typeface="Cambria" panose="02040503050406030204" pitchFamily="18" charset="0"/>
              </a:rPr>
              <a:t>managing health, identity and security risks; ensuring the effective operation of the migration system; protecting the community;</a:t>
            </a:r>
            <a:r>
              <a:rPr lang="en-AU" sz="1700" dirty="0">
                <a:latin typeface="Cambria" panose="02040503050406030204" pitchFamily="18" charset="0"/>
              </a:rPr>
              <a:t> </a:t>
            </a:r>
            <a:r>
              <a:rPr lang="en-AU" sz="1700" dirty="0" smtClean="0">
                <a:latin typeface="Cambria" panose="02040503050406030204" pitchFamily="18" charset="0"/>
              </a:rPr>
              <a:t>preventing </a:t>
            </a:r>
            <a:r>
              <a:rPr lang="en-AU" sz="1700" dirty="0">
                <a:latin typeface="Cambria" panose="02040503050406030204" pitchFamily="18" charset="0"/>
              </a:rPr>
              <a:t>the risk of absconding to avoid </a:t>
            </a:r>
            <a:r>
              <a:rPr lang="en-AU" sz="1700" dirty="0" smtClean="0">
                <a:latin typeface="Cambria" panose="02040503050406030204" pitchFamily="18" charset="0"/>
              </a:rPr>
              <a:t>deportation.</a:t>
            </a:r>
          </a:p>
          <a:p>
            <a:pPr marL="0" indent="0" algn="just">
              <a:buNone/>
            </a:pPr>
            <a:endParaRPr lang="en-AU" sz="1700" dirty="0" smtClean="0">
              <a:latin typeface="Cambria" panose="02040503050406030204" pitchFamily="18" charset="0"/>
            </a:endParaRPr>
          </a:p>
          <a:p>
            <a:pPr marL="0" indent="0" algn="just">
              <a:buNone/>
            </a:pPr>
            <a:r>
              <a:rPr lang="en-AU" sz="1700" dirty="0" smtClean="0">
                <a:latin typeface="Cambria" panose="02040503050406030204" pitchFamily="18" charset="0"/>
              </a:rPr>
              <a:t>Detention must be in </a:t>
            </a:r>
            <a:r>
              <a:rPr lang="en-AU" sz="1700" b="1" dirty="0" smtClean="0">
                <a:latin typeface="Cambria" panose="02040503050406030204" pitchFamily="18" charset="0"/>
              </a:rPr>
              <a:t>non-punitive</a:t>
            </a:r>
            <a:r>
              <a:rPr lang="en-AU" sz="1700" dirty="0" smtClean="0">
                <a:latin typeface="Cambria" panose="02040503050406030204" pitchFamily="18" charset="0"/>
              </a:rPr>
              <a:t> environments, i.e. not in prisons</a:t>
            </a:r>
          </a:p>
          <a:p>
            <a:pPr marL="0" indent="0" algn="just">
              <a:buNone/>
            </a:pPr>
            <a:endParaRPr lang="en-AU" sz="1700" dirty="0" smtClean="0">
              <a:latin typeface="Cambria" panose="02040503050406030204" pitchFamily="18" charset="0"/>
            </a:endParaRPr>
          </a:p>
          <a:p>
            <a:pPr marL="0" lvl="0" indent="0" algn="just">
              <a:buNone/>
            </a:pPr>
            <a:r>
              <a:rPr lang="en-AU" sz="1300" dirty="0" smtClean="0">
                <a:latin typeface="Cambria" panose="02040503050406030204" pitchFamily="18" charset="0"/>
              </a:rPr>
              <a:t>See </a:t>
            </a:r>
            <a:r>
              <a:rPr lang="en-US" sz="1300" dirty="0">
                <a:latin typeface="Cambria" panose="02040503050406030204" pitchFamily="18" charset="0"/>
              </a:rPr>
              <a:t>United Nations Human Rights Committee, General Comment 35 (2014), </a:t>
            </a:r>
            <a:r>
              <a:rPr lang="en-US" sz="1300" i="1" dirty="0">
                <a:latin typeface="Cambria" panose="02040503050406030204" pitchFamily="18" charset="0"/>
              </a:rPr>
              <a:t>Article 9: Liberty and security of person</a:t>
            </a:r>
            <a:r>
              <a:rPr lang="en-US" sz="1300" dirty="0">
                <a:latin typeface="Cambria" panose="02040503050406030204" pitchFamily="18" charset="0"/>
              </a:rPr>
              <a:t>, UN Doc CCPR/C/GC/35 [18</a:t>
            </a:r>
            <a:r>
              <a:rPr lang="en-US" sz="1300" dirty="0" smtClean="0">
                <a:latin typeface="Cambria" panose="02040503050406030204" pitchFamily="18" charset="0"/>
              </a:rPr>
              <a:t>] and [39]-[48]. Go </a:t>
            </a:r>
            <a:r>
              <a:rPr lang="en-US" sz="1300" dirty="0" smtClean="0">
                <a:latin typeface="Cambria" panose="02040503050406030204" pitchFamily="18" charset="0"/>
                <a:hlinkClick r:id="rId2"/>
              </a:rPr>
              <a:t>here</a:t>
            </a:r>
            <a:r>
              <a:rPr lang="en-US" sz="1300" dirty="0" smtClean="0">
                <a:latin typeface="Cambria" panose="02040503050406030204" pitchFamily="18" charset="0"/>
              </a:rPr>
              <a:t>.</a:t>
            </a:r>
            <a:endParaRPr lang="en-AU" sz="1300" dirty="0">
              <a:latin typeface="Cambria" panose="02040503050406030204" pitchFamily="18" charset="0"/>
            </a:endParaRPr>
          </a:p>
          <a:p>
            <a:pPr marL="0" indent="0">
              <a:buNone/>
            </a:pPr>
            <a:endParaRPr lang="en-AU" sz="1800" dirty="0" smtClean="0"/>
          </a:p>
          <a:p>
            <a:pPr marL="0" indent="0">
              <a:buNone/>
            </a:pPr>
            <a:endParaRPr lang="en-AU" sz="1800" dirty="0" smtClean="0"/>
          </a:p>
          <a:p>
            <a:pPr marL="0" indent="0">
              <a:buNone/>
            </a:pPr>
            <a:endParaRPr lang="en-AU" sz="2400" dirty="0" smtClean="0"/>
          </a:p>
          <a:p>
            <a:pPr marL="0" indent="0">
              <a:buNone/>
            </a:pPr>
            <a:endParaRPr lang="en-AU" sz="2400" dirty="0"/>
          </a:p>
        </p:txBody>
      </p:sp>
    </p:spTree>
    <p:extLst>
      <p:ext uri="{BB962C8B-B14F-4D97-AF65-F5344CB8AC3E}">
        <p14:creationId xmlns:p14="http://schemas.microsoft.com/office/powerpoint/2010/main" val="4184795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fade">
                                      <p:cBhvr>
                                        <p:cTn id="3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1143000"/>
          </a:xfrm>
          <a:solidFill>
            <a:schemeClr val="accent1"/>
          </a:solidFill>
        </p:spPr>
        <p:txBody>
          <a:bodyPr>
            <a:noAutofit/>
          </a:bodyPr>
          <a:lstStyle/>
          <a:p>
            <a:r>
              <a:rPr lang="en-AU" sz="3200" dirty="0" smtClean="0">
                <a:latin typeface="Cambria" panose="02040503050406030204" pitchFamily="18" charset="0"/>
              </a:rPr>
              <a:t>Are the following practices lawful (consistent with international human rights norms)?</a:t>
            </a:r>
            <a:endParaRPr lang="en-AU" sz="3200" dirty="0">
              <a:latin typeface="Cambria" panose="02040503050406030204" pitchFamily="18" charset="0"/>
            </a:endParaRPr>
          </a:p>
        </p:txBody>
      </p:sp>
      <p:sp>
        <p:nvSpPr>
          <p:cNvPr id="3" name="Content Placeholder 2"/>
          <p:cNvSpPr>
            <a:spLocks noGrp="1"/>
          </p:cNvSpPr>
          <p:nvPr>
            <p:ph sz="half" idx="1"/>
          </p:nvPr>
        </p:nvSpPr>
        <p:spPr>
          <a:xfrm>
            <a:off x="251520" y="1412776"/>
            <a:ext cx="4244280" cy="5256584"/>
          </a:xfrm>
        </p:spPr>
        <p:txBody>
          <a:bodyPr>
            <a:normAutofit lnSpcReduction="10000"/>
          </a:bodyPr>
          <a:lstStyle/>
          <a:p>
            <a:pPr marL="0" indent="0" algn="just">
              <a:spcBef>
                <a:spcPts val="0"/>
              </a:spcBef>
              <a:buNone/>
            </a:pPr>
            <a:r>
              <a:rPr lang="en-AU" sz="1400" dirty="0" smtClean="0">
                <a:latin typeface="Cambria" panose="02040503050406030204" pitchFamily="18" charset="0"/>
              </a:rPr>
              <a:t>The </a:t>
            </a:r>
            <a:r>
              <a:rPr lang="en-AU" sz="1400" b="1" dirty="0" smtClean="0">
                <a:latin typeface="Cambria" panose="02040503050406030204" pitchFamily="18" charset="0"/>
              </a:rPr>
              <a:t>Canadian </a:t>
            </a:r>
            <a:r>
              <a:rPr lang="en-AU" sz="1400" dirty="0" smtClean="0">
                <a:latin typeface="Cambria" panose="02040503050406030204" pitchFamily="18" charset="0"/>
              </a:rPr>
              <a:t>President determines that henceforth all ‘irregular’ asylum seekers crossing from the US will be administratively detained in prison pending removal, in order to send a message and deter others.</a:t>
            </a:r>
          </a:p>
          <a:p>
            <a:pPr marL="0" indent="0" algn="just">
              <a:spcBef>
                <a:spcPts val="0"/>
              </a:spcBef>
              <a:buNone/>
            </a:pPr>
            <a:endParaRPr lang="en-AU" sz="1400" dirty="0">
              <a:latin typeface="Cambria" panose="02040503050406030204" pitchFamily="18" charset="0"/>
            </a:endParaRPr>
          </a:p>
          <a:p>
            <a:pPr marL="0" indent="0" algn="just">
              <a:spcBef>
                <a:spcPts val="0"/>
              </a:spcBef>
              <a:buNone/>
            </a:pPr>
            <a:endParaRPr lang="en-AU" sz="1400" b="1" dirty="0" smtClean="0">
              <a:latin typeface="Cambria" panose="02040503050406030204" pitchFamily="18" charset="0"/>
            </a:endParaRPr>
          </a:p>
          <a:p>
            <a:pPr marL="0" indent="0" algn="just">
              <a:spcBef>
                <a:spcPts val="0"/>
              </a:spcBef>
              <a:buNone/>
            </a:pPr>
            <a:r>
              <a:rPr lang="en-AU" sz="1400" b="1" dirty="0" smtClean="0">
                <a:latin typeface="Cambria" panose="02040503050406030204" pitchFamily="18" charset="0"/>
              </a:rPr>
              <a:t>Greece</a:t>
            </a:r>
            <a:r>
              <a:rPr lang="en-AU" sz="1400" dirty="0" smtClean="0">
                <a:latin typeface="Cambria" panose="02040503050406030204" pitchFamily="18" charset="0"/>
              </a:rPr>
              <a:t> routinely administratively detains all adult asylum applicants from Syria for between twelve to eighteen months for health/security checks and a formal refugee status determination.</a:t>
            </a:r>
          </a:p>
          <a:p>
            <a:pPr marL="0" indent="0" algn="just">
              <a:spcBef>
                <a:spcPts val="0"/>
              </a:spcBef>
              <a:buNone/>
            </a:pPr>
            <a:endParaRPr lang="en-AU" sz="1400" dirty="0">
              <a:latin typeface="Cambria" panose="02040503050406030204" pitchFamily="18" charset="0"/>
            </a:endParaRPr>
          </a:p>
          <a:p>
            <a:pPr marL="0" indent="0" algn="just">
              <a:spcBef>
                <a:spcPts val="0"/>
              </a:spcBef>
              <a:buNone/>
            </a:pPr>
            <a:endParaRPr lang="en-AU" sz="1400" b="1" dirty="0" smtClean="0">
              <a:latin typeface="Cambria" panose="02040503050406030204" pitchFamily="18" charset="0"/>
            </a:endParaRPr>
          </a:p>
          <a:p>
            <a:pPr marL="0" indent="0" algn="just">
              <a:spcBef>
                <a:spcPts val="0"/>
              </a:spcBef>
              <a:buNone/>
            </a:pPr>
            <a:r>
              <a:rPr lang="en-AU" sz="1400" b="1" dirty="0" smtClean="0">
                <a:latin typeface="Cambria" panose="02040503050406030204" pitchFamily="18" charset="0"/>
              </a:rPr>
              <a:t>New Zealand subjects </a:t>
            </a:r>
            <a:r>
              <a:rPr lang="en-AU" sz="1400" dirty="0" smtClean="0">
                <a:latin typeface="Cambria" panose="02040503050406030204" pitchFamily="18" charset="0"/>
              </a:rPr>
              <a:t>a </a:t>
            </a:r>
            <a:r>
              <a:rPr lang="en-AU" sz="1400" dirty="0" err="1" smtClean="0">
                <a:latin typeface="Cambria" panose="02040503050406030204" pitchFamily="18" charset="0"/>
              </a:rPr>
              <a:t>Rohingya</a:t>
            </a:r>
            <a:r>
              <a:rPr lang="en-AU" sz="1400" dirty="0" smtClean="0">
                <a:latin typeface="Cambria" panose="02040503050406030204" pitchFamily="18" charset="0"/>
              </a:rPr>
              <a:t> family of four (including two minors) to detention on a remote island, pending refugee status determination, with periodic evaluation of its ongoing necessity and proportionality performed by government officials.</a:t>
            </a:r>
          </a:p>
          <a:p>
            <a:pPr marL="0" indent="0" algn="just">
              <a:spcBef>
                <a:spcPts val="0"/>
              </a:spcBef>
              <a:buNone/>
            </a:pPr>
            <a:endParaRPr lang="en-AU" sz="1400" dirty="0" smtClean="0">
              <a:latin typeface="Cambria" panose="02040503050406030204" pitchFamily="18" charset="0"/>
            </a:endParaRPr>
          </a:p>
          <a:p>
            <a:pPr marL="0" indent="0" algn="just">
              <a:spcBef>
                <a:spcPts val="0"/>
              </a:spcBef>
              <a:buNone/>
            </a:pPr>
            <a:endParaRPr lang="en-AU" sz="1400" b="1" dirty="0" smtClean="0">
              <a:latin typeface="Cambria" panose="02040503050406030204" pitchFamily="18" charset="0"/>
            </a:endParaRPr>
          </a:p>
          <a:p>
            <a:pPr marL="0" indent="0" algn="just">
              <a:spcBef>
                <a:spcPts val="0"/>
              </a:spcBef>
              <a:buNone/>
            </a:pPr>
            <a:r>
              <a:rPr lang="en-AU" sz="1400" b="1" dirty="0" smtClean="0">
                <a:latin typeface="Cambria" panose="02040503050406030204" pitchFamily="18" charset="0"/>
              </a:rPr>
              <a:t>Australia</a:t>
            </a:r>
            <a:r>
              <a:rPr lang="en-AU" sz="1400" dirty="0" smtClean="0">
                <a:latin typeface="Cambria" panose="02040503050406030204" pitchFamily="18" charset="0"/>
              </a:rPr>
              <a:t> detains a ‘failed’ </a:t>
            </a:r>
            <a:r>
              <a:rPr lang="en-AU" sz="1400" dirty="0">
                <a:latin typeface="Cambria" panose="02040503050406030204" pitchFamily="18" charset="0"/>
              </a:rPr>
              <a:t>refugee (on </a:t>
            </a:r>
            <a:r>
              <a:rPr lang="en-AU" sz="1400" dirty="0" smtClean="0">
                <a:latin typeface="Cambria" panose="02040503050406030204" pitchFamily="18" charset="0"/>
              </a:rPr>
              <a:t>adverse security </a:t>
            </a:r>
            <a:r>
              <a:rPr lang="en-AU" sz="1400" dirty="0">
                <a:latin typeface="Cambria" panose="02040503050406030204" pitchFamily="18" charset="0"/>
              </a:rPr>
              <a:t>grounds) </a:t>
            </a:r>
            <a:r>
              <a:rPr lang="en-AU" sz="1400" dirty="0" smtClean="0">
                <a:latin typeface="Cambria" panose="02040503050406030204" pitchFamily="18" charset="0"/>
              </a:rPr>
              <a:t>from Sri Lanka indefinitely  in solitary confinement in a detention centre, in order to promote community safety and to prevent the person absconding, pending removal to a safe third country willing to accept them. </a:t>
            </a:r>
          </a:p>
          <a:p>
            <a:pPr marL="0" indent="0">
              <a:spcBef>
                <a:spcPts val="0"/>
              </a:spcBef>
              <a:buNone/>
            </a:pPr>
            <a:endParaRPr lang="en-AU" sz="1800" dirty="0" smtClean="0"/>
          </a:p>
          <a:p>
            <a:pPr marL="0" indent="0">
              <a:buNone/>
            </a:pPr>
            <a:endParaRPr lang="en-AU" sz="1800" dirty="0"/>
          </a:p>
        </p:txBody>
      </p:sp>
      <p:sp>
        <p:nvSpPr>
          <p:cNvPr id="4" name="Content Placeholder 3"/>
          <p:cNvSpPr>
            <a:spLocks noGrp="1"/>
          </p:cNvSpPr>
          <p:nvPr>
            <p:ph sz="half" idx="2"/>
          </p:nvPr>
        </p:nvSpPr>
        <p:spPr>
          <a:xfrm>
            <a:off x="4644008" y="1412776"/>
            <a:ext cx="4104456" cy="5184576"/>
          </a:xfrm>
          <a:solidFill>
            <a:schemeClr val="accent4">
              <a:lumMod val="20000"/>
              <a:lumOff val="80000"/>
            </a:schemeClr>
          </a:solidFill>
        </p:spPr>
        <p:txBody>
          <a:bodyPr>
            <a:noAutofit/>
          </a:bodyPr>
          <a:lstStyle/>
          <a:p>
            <a:pPr marL="0" indent="0" algn="just">
              <a:spcBef>
                <a:spcPts val="0"/>
              </a:spcBef>
              <a:buNone/>
            </a:pPr>
            <a:endParaRPr lang="en-AU" sz="1400" dirty="0" smtClean="0">
              <a:latin typeface="Cambria" panose="02040503050406030204" pitchFamily="18" charset="0"/>
            </a:endParaRPr>
          </a:p>
          <a:p>
            <a:pPr marL="0" indent="0" algn="just">
              <a:spcBef>
                <a:spcPts val="0"/>
              </a:spcBef>
              <a:buNone/>
            </a:pPr>
            <a:r>
              <a:rPr lang="en-AU" sz="1400" dirty="0" smtClean="0">
                <a:latin typeface="Cambria" panose="02040503050406030204" pitchFamily="18" charset="0"/>
              </a:rPr>
              <a:t>Unlawful: deterrence is </a:t>
            </a:r>
            <a:r>
              <a:rPr lang="en-AU" sz="1400" u="sng" dirty="0" smtClean="0">
                <a:latin typeface="Cambria" panose="02040503050406030204" pitchFamily="18" charset="0"/>
              </a:rPr>
              <a:t>not</a:t>
            </a:r>
            <a:r>
              <a:rPr lang="en-AU" sz="1400" dirty="0" smtClean="0">
                <a:latin typeface="Cambria" panose="02040503050406030204" pitchFamily="18" charset="0"/>
              </a:rPr>
              <a:t> a legitimate aim under </a:t>
            </a:r>
            <a:r>
              <a:rPr lang="en-AU" sz="1400" i="1" dirty="0" smtClean="0">
                <a:latin typeface="Cambria" panose="02040503050406030204" pitchFamily="18" charset="0"/>
              </a:rPr>
              <a:t>ICCPR </a:t>
            </a:r>
            <a:r>
              <a:rPr lang="en-AU" sz="1400" dirty="0" smtClean="0">
                <a:latin typeface="Cambria" panose="02040503050406030204" pitchFamily="18" charset="0"/>
              </a:rPr>
              <a:t>art 9, it is not necessary and proportionate.</a:t>
            </a:r>
          </a:p>
          <a:p>
            <a:pPr marL="0" indent="0" algn="just">
              <a:spcBef>
                <a:spcPts val="0"/>
              </a:spcBef>
              <a:buNone/>
            </a:pPr>
            <a:endParaRPr lang="en-AU" sz="1400" dirty="0" smtClean="0">
              <a:latin typeface="Cambria" panose="02040503050406030204" pitchFamily="18" charset="0"/>
            </a:endParaRPr>
          </a:p>
          <a:p>
            <a:pPr marL="0" indent="0" algn="just">
              <a:spcBef>
                <a:spcPts val="0"/>
              </a:spcBef>
              <a:buNone/>
            </a:pPr>
            <a:endParaRPr lang="en-AU" sz="1400" dirty="0" smtClean="0">
              <a:latin typeface="Cambria" panose="02040503050406030204" pitchFamily="18" charset="0"/>
            </a:endParaRPr>
          </a:p>
          <a:p>
            <a:pPr marL="0" indent="0" algn="just">
              <a:spcBef>
                <a:spcPts val="0"/>
              </a:spcBef>
              <a:buNone/>
            </a:pPr>
            <a:r>
              <a:rPr lang="en-AU" sz="1400" dirty="0" smtClean="0">
                <a:latin typeface="Cambria" panose="02040503050406030204" pitchFamily="18" charset="0"/>
              </a:rPr>
              <a:t>Managing health, identify and security check is a legitimate aim but detention must be </a:t>
            </a:r>
            <a:r>
              <a:rPr lang="en-AU" sz="1400" u="sng" dirty="0" smtClean="0">
                <a:latin typeface="Cambria" panose="02040503050406030204" pitchFamily="18" charset="0"/>
              </a:rPr>
              <a:t>necessary and proportionate </a:t>
            </a:r>
            <a:r>
              <a:rPr lang="en-AU" sz="1400" dirty="0" smtClean="0">
                <a:latin typeface="Cambria" panose="02040503050406030204" pitchFamily="18" charset="0"/>
              </a:rPr>
              <a:t>in each individual case if it is to be lawful. </a:t>
            </a:r>
            <a:endParaRPr lang="en-AU" sz="1400" dirty="0">
              <a:latin typeface="Cambria" panose="02040503050406030204" pitchFamily="18" charset="0"/>
            </a:endParaRPr>
          </a:p>
          <a:p>
            <a:pPr marL="0" indent="0" algn="just">
              <a:spcBef>
                <a:spcPts val="0"/>
              </a:spcBef>
              <a:buNone/>
            </a:pPr>
            <a:endParaRPr lang="en-AU" sz="1400" dirty="0" smtClean="0">
              <a:latin typeface="Cambria" panose="02040503050406030204" pitchFamily="18" charset="0"/>
            </a:endParaRPr>
          </a:p>
          <a:p>
            <a:pPr marL="0" indent="0" algn="just">
              <a:spcBef>
                <a:spcPts val="0"/>
              </a:spcBef>
              <a:buNone/>
            </a:pPr>
            <a:endParaRPr lang="en-AU" sz="1400" dirty="0" smtClean="0">
              <a:latin typeface="Cambria" panose="02040503050406030204" pitchFamily="18" charset="0"/>
            </a:endParaRPr>
          </a:p>
          <a:p>
            <a:pPr marL="0" indent="0" algn="just">
              <a:spcBef>
                <a:spcPts val="0"/>
              </a:spcBef>
              <a:buNone/>
            </a:pPr>
            <a:r>
              <a:rPr lang="en-AU" sz="1400" dirty="0" smtClean="0">
                <a:latin typeface="Cambria" panose="02040503050406030204" pitchFamily="18" charset="0"/>
              </a:rPr>
              <a:t>There must be oversight by an </a:t>
            </a:r>
            <a:r>
              <a:rPr lang="en-AU" sz="1400" u="sng" dirty="0" smtClean="0">
                <a:latin typeface="Cambria" panose="02040503050406030204" pitchFamily="18" charset="0"/>
              </a:rPr>
              <a:t>independent court or tribunal</a:t>
            </a:r>
            <a:r>
              <a:rPr lang="en-AU" sz="1400" dirty="0" smtClean="0">
                <a:latin typeface="Cambria" panose="02040503050406030204" pitchFamily="18" charset="0"/>
              </a:rPr>
              <a:t> to check the legality of detention </a:t>
            </a:r>
            <a:r>
              <a:rPr lang="en-AU" sz="1400" b="1" dirty="0" smtClean="0">
                <a:latin typeface="Cambria" panose="02040503050406030204" pitchFamily="18" charset="0"/>
              </a:rPr>
              <a:t>and</a:t>
            </a:r>
            <a:r>
              <a:rPr lang="en-AU" sz="1400" dirty="0" smtClean="0">
                <a:latin typeface="Cambria" panose="02040503050406030204" pitchFamily="18" charset="0"/>
              </a:rPr>
              <a:t> its necessity/proportionality. Detention of children must be a measure of last resort.</a:t>
            </a:r>
          </a:p>
          <a:p>
            <a:pPr marL="0" indent="0" algn="just">
              <a:spcBef>
                <a:spcPts val="0"/>
              </a:spcBef>
              <a:buNone/>
            </a:pPr>
            <a:endParaRPr lang="en-AU" sz="1400" dirty="0">
              <a:latin typeface="Cambria" panose="02040503050406030204" pitchFamily="18" charset="0"/>
            </a:endParaRPr>
          </a:p>
          <a:p>
            <a:pPr marL="0" indent="0" algn="just">
              <a:spcBef>
                <a:spcPts val="0"/>
              </a:spcBef>
              <a:buNone/>
            </a:pPr>
            <a:r>
              <a:rPr lang="en-AU" sz="1400" dirty="0" smtClean="0">
                <a:latin typeface="Cambria" panose="02040503050406030204" pitchFamily="18" charset="0"/>
              </a:rPr>
              <a:t>Protection of the community/prevention of flight risk are legitimate aims but states must show there are not less invasive means available (e.g. ‘reporting’ obligations or sureties) otherwise  it is unlawful. Also, solitary confinement may be inhumane or degrading treatment contrary to Arts 7 and 10 ICCPR)</a:t>
            </a:r>
            <a:endParaRPr lang="en-AU" sz="1400" dirty="0">
              <a:latin typeface="Cambria" panose="02040503050406030204" pitchFamily="18" charset="0"/>
            </a:endParaRPr>
          </a:p>
        </p:txBody>
      </p:sp>
    </p:spTree>
    <p:extLst>
      <p:ext uri="{BB962C8B-B14F-4D97-AF65-F5344CB8AC3E}">
        <p14:creationId xmlns:p14="http://schemas.microsoft.com/office/powerpoint/2010/main" val="3016780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fade">
                                      <p:cBhvr>
                                        <p:cTn id="22" dur="500"/>
                                        <p:tgtEl>
                                          <p:spTgt spid="3">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bg/>
                                          </p:spTgt>
                                        </p:tgtEl>
                                        <p:attrNameLst>
                                          <p:attrName>style.visibility</p:attrName>
                                        </p:attrNameLst>
                                      </p:cBhvr>
                                      <p:to>
                                        <p:strVal val="visible"/>
                                      </p:to>
                                    </p:set>
                                    <p:animEffect transition="in" filter="fade">
                                      <p:cBhvr>
                                        <p:cTn id="27" dur="500"/>
                                        <p:tgtEl>
                                          <p:spTgt spid="4">
                                            <p:bg/>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500"/>
                                        <p:tgtEl>
                                          <p:spTgt spid="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fade">
                                      <p:cBhvr>
                                        <p:cTn id="37" dur="5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9" end="9"/>
                                            </p:txEl>
                                          </p:spTgt>
                                        </p:tgtEl>
                                        <p:attrNameLst>
                                          <p:attrName>style.visibility</p:attrName>
                                        </p:attrNameLst>
                                      </p:cBhvr>
                                      <p:to>
                                        <p:strVal val="visible"/>
                                      </p:to>
                                    </p:set>
                                    <p:animEffect transition="in" filter="fade">
                                      <p:cBhvr>
                                        <p:cTn id="47"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r>
              <a:rPr lang="en-AU" sz="3600" dirty="0" smtClean="0">
                <a:latin typeface="Cambria" panose="02040503050406030204" pitchFamily="18" charset="0"/>
              </a:rPr>
              <a:t>Judicial Review: an effective remedy against prolonged and indefinite detention?</a:t>
            </a:r>
            <a:endParaRPr lang="en-AU" sz="3600" dirty="0">
              <a:latin typeface="Cambria" panose="02040503050406030204" pitchFamily="18" charset="0"/>
            </a:endParaRPr>
          </a:p>
        </p:txBody>
      </p:sp>
      <p:sp>
        <p:nvSpPr>
          <p:cNvPr id="3" name="Content Placeholder 2"/>
          <p:cNvSpPr>
            <a:spLocks noGrp="1"/>
          </p:cNvSpPr>
          <p:nvPr>
            <p:ph sz="half" idx="1"/>
          </p:nvPr>
        </p:nvSpPr>
        <p:spPr>
          <a:xfrm>
            <a:off x="457200" y="1600200"/>
            <a:ext cx="4690864" cy="4853136"/>
          </a:xfrm>
        </p:spPr>
        <p:txBody>
          <a:bodyPr>
            <a:normAutofit/>
          </a:bodyPr>
          <a:lstStyle/>
          <a:p>
            <a:pPr marL="0" indent="0" algn="just">
              <a:buNone/>
            </a:pPr>
            <a:endParaRPr lang="en-AU" sz="1800" dirty="0" smtClean="0"/>
          </a:p>
          <a:p>
            <a:pPr marL="0" indent="0" algn="just">
              <a:buNone/>
            </a:pPr>
            <a:r>
              <a:rPr lang="en-AU" sz="1600" dirty="0" smtClean="0"/>
              <a:t>Judicial Review is concerned with judicial supervision of the </a:t>
            </a:r>
            <a:r>
              <a:rPr lang="en-AU" sz="1600" i="1" dirty="0" smtClean="0"/>
              <a:t>legality</a:t>
            </a:r>
            <a:r>
              <a:rPr lang="en-AU" sz="1600" dirty="0" smtClean="0"/>
              <a:t> and </a:t>
            </a:r>
            <a:r>
              <a:rPr lang="en-AU" sz="1600" i="1" dirty="0" smtClean="0"/>
              <a:t>procedural fairness </a:t>
            </a:r>
            <a:r>
              <a:rPr lang="en-AU" sz="1600" dirty="0" smtClean="0"/>
              <a:t>(i.e. </a:t>
            </a:r>
            <a:r>
              <a:rPr lang="en-AU" sz="1600" b="1" dirty="0" smtClean="0"/>
              <a:t>formal</a:t>
            </a:r>
            <a:r>
              <a:rPr lang="en-AU" sz="1600" dirty="0" smtClean="0"/>
              <a:t> questions) of administrative action by government officials. Is that enough to comply with international law?</a:t>
            </a:r>
          </a:p>
          <a:p>
            <a:pPr marL="0" indent="0" algn="just">
              <a:buNone/>
            </a:pPr>
            <a:endParaRPr lang="en-AU" sz="1600" dirty="0"/>
          </a:p>
          <a:p>
            <a:pPr marL="0" indent="0" algn="just">
              <a:buNone/>
            </a:pPr>
            <a:r>
              <a:rPr lang="en-AU" sz="1600" dirty="0" smtClean="0"/>
              <a:t>ICCPR art 9(4) requires an </a:t>
            </a:r>
            <a:r>
              <a:rPr lang="en-AU" sz="1600" b="1" dirty="0" smtClean="0"/>
              <a:t>effective and prompt review</a:t>
            </a:r>
            <a:r>
              <a:rPr lang="en-AU" sz="1600" dirty="0" smtClean="0"/>
              <a:t> meaning that an independent court (or independent tribunal) must have power to review the </a:t>
            </a:r>
            <a:r>
              <a:rPr lang="en-AU" sz="1600" b="1" dirty="0" smtClean="0"/>
              <a:t>substantive</a:t>
            </a:r>
            <a:r>
              <a:rPr lang="en-AU" sz="1600" dirty="0" smtClean="0"/>
              <a:t> merits of the decision to detain (</a:t>
            </a:r>
            <a:r>
              <a:rPr lang="en-AU" sz="1600" i="1" dirty="0" smtClean="0"/>
              <a:t>necessity and proportionality of detention</a:t>
            </a:r>
            <a:r>
              <a:rPr lang="en-AU" sz="1600" dirty="0" smtClean="0"/>
              <a:t>) and have power to order release.</a:t>
            </a:r>
          </a:p>
          <a:p>
            <a:pPr marL="0" indent="0" algn="just">
              <a:buNone/>
            </a:pPr>
            <a:endParaRPr lang="en-AU" sz="1600" dirty="0"/>
          </a:p>
          <a:p>
            <a:pPr marL="0" indent="0" algn="just">
              <a:buNone/>
            </a:pPr>
            <a:r>
              <a:rPr lang="en-AU" sz="1600" dirty="0" smtClean="0"/>
              <a:t>(See </a:t>
            </a:r>
            <a:r>
              <a:rPr lang="en-AU" sz="1600" i="1" dirty="0" smtClean="0"/>
              <a:t>A v Australia </a:t>
            </a:r>
            <a:r>
              <a:rPr lang="en-AU" sz="1600" dirty="0" smtClean="0"/>
              <a:t>(1997) UNHRC; </a:t>
            </a:r>
            <a:r>
              <a:rPr lang="en-AU" sz="1600" i="1" dirty="0" smtClean="0"/>
              <a:t>Torres v Finland </a:t>
            </a:r>
            <a:r>
              <a:rPr lang="en-AU" sz="1600" dirty="0" smtClean="0"/>
              <a:t>(1990) UNHRC; and </a:t>
            </a:r>
            <a:r>
              <a:rPr lang="en-AU" sz="1600" i="1" dirty="0" err="1" smtClean="0"/>
              <a:t>Baban</a:t>
            </a:r>
            <a:r>
              <a:rPr lang="en-AU" sz="1600" i="1" dirty="0" smtClean="0"/>
              <a:t> v Australia</a:t>
            </a:r>
            <a:r>
              <a:rPr lang="en-AU" sz="1600" dirty="0" smtClean="0"/>
              <a:t> (2003) UNHRC).</a:t>
            </a:r>
            <a:endParaRPr lang="en-AU" sz="1600"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589513" y="2239169"/>
            <a:ext cx="2701999" cy="2701999"/>
          </a:xfrm>
        </p:spPr>
      </p:pic>
    </p:spTree>
    <p:extLst>
      <p:ext uri="{BB962C8B-B14F-4D97-AF65-F5344CB8AC3E}">
        <p14:creationId xmlns:p14="http://schemas.microsoft.com/office/powerpoint/2010/main" val="19859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856</TotalTime>
  <Words>2091</Words>
  <Application>Microsoft Office PowerPoint</Application>
  <PresentationFormat>On-screen Show (4:3)</PresentationFormat>
  <Paragraphs>153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Cambria</vt:lpstr>
      <vt:lpstr>Courier New</vt:lpstr>
      <vt:lpstr>Office Theme</vt:lpstr>
      <vt:lpstr>LAWS7714  Seminar four: Access to Asylum and Administrative Detention</vt:lpstr>
      <vt:lpstr>Right to personal liberty and security</vt:lpstr>
      <vt:lpstr>What are the purpose(s) of administrative detention?</vt:lpstr>
      <vt:lpstr>The subjects of detention: who faces (prolonged and indefinite) detention?</vt:lpstr>
      <vt:lpstr>Core human rights principles applicable to regulate administrative detention</vt:lpstr>
      <vt:lpstr>When is detention of refugees not ‘in accordance with law’</vt:lpstr>
      <vt:lpstr>When is detention of refugees arbitrary (unnecessary and disproportionate)?</vt:lpstr>
      <vt:lpstr>Are the following practices lawful (consistent with international human rights norms)?</vt:lpstr>
      <vt:lpstr>Judicial Review: an effective remedy against prolonged and indefinite detention?</vt:lpstr>
      <vt:lpstr>What are the costs of detention (in Australia)?</vt:lpstr>
      <vt:lpstr>What are the human costs of detention?</vt:lpstr>
      <vt:lpstr>Less coercive means: law/policy alternatives to closed detention?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six: Detention of Refugees</dc:title>
  <dc:creator>Windows User</dc:creator>
  <cp:lastModifiedBy>Peter Billings</cp:lastModifiedBy>
  <cp:revision>90</cp:revision>
  <cp:lastPrinted>2019-08-27T23:46:51Z</cp:lastPrinted>
  <dcterms:created xsi:type="dcterms:W3CDTF">2017-09-11T23:33:04Z</dcterms:created>
  <dcterms:modified xsi:type="dcterms:W3CDTF">2019-08-28T03:49:30Z</dcterms:modified>
</cp:coreProperties>
</file>