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1" r:id="rId2"/>
    <p:sldId id="258" r:id="rId3"/>
    <p:sldId id="259" r:id="rId4"/>
    <p:sldId id="260" r:id="rId5"/>
    <p:sldId id="261" r:id="rId6"/>
    <p:sldId id="262" r:id="rId7"/>
    <p:sldId id="263" r:id="rId8"/>
    <p:sldId id="266" r:id="rId9"/>
    <p:sldId id="270" r:id="rId10"/>
    <p:sldId id="273" r:id="rId11"/>
    <p:sldId id="265" r:id="rId12"/>
    <p:sldId id="277" r:id="rId13"/>
    <p:sldId id="268" r:id="rId14"/>
    <p:sldId id="276" r:id="rId15"/>
    <p:sldId id="269" r:id="rId16"/>
    <p:sldId id="272" r:id="rId17"/>
    <p:sldId id="274" r:id="rId18"/>
    <p:sldId id="275"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8" d="100"/>
          <a:sy n="118" d="100"/>
        </p:scale>
        <p:origin x="432"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BCDFF-DE83-4E9D-8D09-106387235E30}" type="datetimeFigureOut">
              <a:rPr lang="en-AU" smtClean="0"/>
              <a:t>11/09/2019</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DE9A7F-DB4E-4648-BB6C-542A2E4427BD}" type="slidenum">
              <a:rPr lang="en-AU" smtClean="0"/>
              <a:t>‹#›</a:t>
            </a:fld>
            <a:endParaRPr lang="en-AU"/>
          </a:p>
        </p:txBody>
      </p:sp>
    </p:spTree>
    <p:extLst>
      <p:ext uri="{BB962C8B-B14F-4D97-AF65-F5344CB8AC3E}">
        <p14:creationId xmlns:p14="http://schemas.microsoft.com/office/powerpoint/2010/main" val="4077356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1061BE61-FD69-4BDC-849D-A65C596D747D}" type="datetimeFigureOut">
              <a:rPr lang="en-AU" smtClean="0"/>
              <a:t>11/09/2019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C26F8ED-528F-4051-826E-96C480352DD8}" type="slidenum">
              <a:rPr lang="en-AU" smtClean="0"/>
              <a:t>‹#›</a:t>
            </a:fld>
            <a:endParaRPr lang="en-AU"/>
          </a:p>
        </p:txBody>
      </p:sp>
    </p:spTree>
    <p:extLst>
      <p:ext uri="{BB962C8B-B14F-4D97-AF65-F5344CB8AC3E}">
        <p14:creationId xmlns:p14="http://schemas.microsoft.com/office/powerpoint/2010/main" val="344884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061BE61-FD69-4BDC-849D-A65C596D747D}" type="datetimeFigureOut">
              <a:rPr lang="en-AU" smtClean="0"/>
              <a:t>11/09/2019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C26F8ED-528F-4051-826E-96C480352DD8}" type="slidenum">
              <a:rPr lang="en-AU" smtClean="0"/>
              <a:t>‹#›</a:t>
            </a:fld>
            <a:endParaRPr lang="en-AU"/>
          </a:p>
        </p:txBody>
      </p:sp>
    </p:spTree>
    <p:extLst>
      <p:ext uri="{BB962C8B-B14F-4D97-AF65-F5344CB8AC3E}">
        <p14:creationId xmlns:p14="http://schemas.microsoft.com/office/powerpoint/2010/main" val="2911107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061BE61-FD69-4BDC-849D-A65C596D747D}" type="datetimeFigureOut">
              <a:rPr lang="en-AU" smtClean="0"/>
              <a:t>11/09/2019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C26F8ED-528F-4051-826E-96C480352DD8}" type="slidenum">
              <a:rPr lang="en-AU" smtClean="0"/>
              <a:t>‹#›</a:t>
            </a:fld>
            <a:endParaRPr lang="en-AU"/>
          </a:p>
        </p:txBody>
      </p:sp>
    </p:spTree>
    <p:extLst>
      <p:ext uri="{BB962C8B-B14F-4D97-AF65-F5344CB8AC3E}">
        <p14:creationId xmlns:p14="http://schemas.microsoft.com/office/powerpoint/2010/main" val="3949742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061BE61-FD69-4BDC-849D-A65C596D747D}" type="datetimeFigureOut">
              <a:rPr lang="en-AU" smtClean="0"/>
              <a:t>11/09/2019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C26F8ED-528F-4051-826E-96C480352DD8}" type="slidenum">
              <a:rPr lang="en-AU" smtClean="0"/>
              <a:t>‹#›</a:t>
            </a:fld>
            <a:endParaRPr lang="en-AU"/>
          </a:p>
        </p:txBody>
      </p:sp>
    </p:spTree>
    <p:extLst>
      <p:ext uri="{BB962C8B-B14F-4D97-AF65-F5344CB8AC3E}">
        <p14:creationId xmlns:p14="http://schemas.microsoft.com/office/powerpoint/2010/main" val="2259329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61BE61-FD69-4BDC-849D-A65C596D747D}" type="datetimeFigureOut">
              <a:rPr lang="en-AU" smtClean="0"/>
              <a:t>11/09/2019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C26F8ED-528F-4051-826E-96C480352DD8}" type="slidenum">
              <a:rPr lang="en-AU" smtClean="0"/>
              <a:t>‹#›</a:t>
            </a:fld>
            <a:endParaRPr lang="en-AU"/>
          </a:p>
        </p:txBody>
      </p:sp>
    </p:spTree>
    <p:extLst>
      <p:ext uri="{BB962C8B-B14F-4D97-AF65-F5344CB8AC3E}">
        <p14:creationId xmlns:p14="http://schemas.microsoft.com/office/powerpoint/2010/main" val="3462713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1061BE61-FD69-4BDC-849D-A65C596D747D}" type="datetimeFigureOut">
              <a:rPr lang="en-AU" smtClean="0"/>
              <a:t>11/09/2019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C26F8ED-528F-4051-826E-96C480352DD8}" type="slidenum">
              <a:rPr lang="en-AU" smtClean="0"/>
              <a:t>‹#›</a:t>
            </a:fld>
            <a:endParaRPr lang="en-AU"/>
          </a:p>
        </p:txBody>
      </p:sp>
    </p:spTree>
    <p:extLst>
      <p:ext uri="{BB962C8B-B14F-4D97-AF65-F5344CB8AC3E}">
        <p14:creationId xmlns:p14="http://schemas.microsoft.com/office/powerpoint/2010/main" val="4111340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1061BE61-FD69-4BDC-849D-A65C596D747D}" type="datetimeFigureOut">
              <a:rPr lang="en-AU" smtClean="0"/>
              <a:t>11/09/2019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C26F8ED-528F-4051-826E-96C480352DD8}" type="slidenum">
              <a:rPr lang="en-AU" smtClean="0"/>
              <a:t>‹#›</a:t>
            </a:fld>
            <a:endParaRPr lang="en-AU"/>
          </a:p>
        </p:txBody>
      </p:sp>
    </p:spTree>
    <p:extLst>
      <p:ext uri="{BB962C8B-B14F-4D97-AF65-F5344CB8AC3E}">
        <p14:creationId xmlns:p14="http://schemas.microsoft.com/office/powerpoint/2010/main" val="2685816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1061BE61-FD69-4BDC-849D-A65C596D747D}" type="datetimeFigureOut">
              <a:rPr lang="en-AU" smtClean="0"/>
              <a:t>11/09/2019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C26F8ED-528F-4051-826E-96C480352DD8}" type="slidenum">
              <a:rPr lang="en-AU" smtClean="0"/>
              <a:t>‹#›</a:t>
            </a:fld>
            <a:endParaRPr lang="en-AU"/>
          </a:p>
        </p:txBody>
      </p:sp>
    </p:spTree>
    <p:extLst>
      <p:ext uri="{BB962C8B-B14F-4D97-AF65-F5344CB8AC3E}">
        <p14:creationId xmlns:p14="http://schemas.microsoft.com/office/powerpoint/2010/main" val="4270337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61BE61-FD69-4BDC-849D-A65C596D747D}" type="datetimeFigureOut">
              <a:rPr lang="en-AU" smtClean="0"/>
              <a:t>11/09/2019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C26F8ED-528F-4051-826E-96C480352DD8}" type="slidenum">
              <a:rPr lang="en-AU" smtClean="0"/>
              <a:t>‹#›</a:t>
            </a:fld>
            <a:endParaRPr lang="en-AU"/>
          </a:p>
        </p:txBody>
      </p:sp>
    </p:spTree>
    <p:extLst>
      <p:ext uri="{BB962C8B-B14F-4D97-AF65-F5344CB8AC3E}">
        <p14:creationId xmlns:p14="http://schemas.microsoft.com/office/powerpoint/2010/main" val="384956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61BE61-FD69-4BDC-849D-A65C596D747D}" type="datetimeFigureOut">
              <a:rPr lang="en-AU" smtClean="0"/>
              <a:t>11/09/2019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C26F8ED-528F-4051-826E-96C480352DD8}" type="slidenum">
              <a:rPr lang="en-AU" smtClean="0"/>
              <a:t>‹#›</a:t>
            </a:fld>
            <a:endParaRPr lang="en-AU"/>
          </a:p>
        </p:txBody>
      </p:sp>
    </p:spTree>
    <p:extLst>
      <p:ext uri="{BB962C8B-B14F-4D97-AF65-F5344CB8AC3E}">
        <p14:creationId xmlns:p14="http://schemas.microsoft.com/office/powerpoint/2010/main" val="3832019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61BE61-FD69-4BDC-849D-A65C596D747D}" type="datetimeFigureOut">
              <a:rPr lang="en-AU" smtClean="0"/>
              <a:t>11/09/2019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C26F8ED-528F-4051-826E-96C480352DD8}" type="slidenum">
              <a:rPr lang="en-AU" smtClean="0"/>
              <a:t>‹#›</a:t>
            </a:fld>
            <a:endParaRPr lang="en-AU"/>
          </a:p>
        </p:txBody>
      </p:sp>
    </p:spTree>
    <p:extLst>
      <p:ext uri="{BB962C8B-B14F-4D97-AF65-F5344CB8AC3E}">
        <p14:creationId xmlns:p14="http://schemas.microsoft.com/office/powerpoint/2010/main" val="2805170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1BE61-FD69-4BDC-849D-A65C596D747D}" type="datetimeFigureOut">
              <a:rPr lang="en-AU" smtClean="0"/>
              <a:t>11/09/2019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6F8ED-528F-4051-826E-96C480352DD8}" type="slidenum">
              <a:rPr lang="en-AU" smtClean="0"/>
              <a:t>‹#›</a:t>
            </a:fld>
            <a:endParaRPr lang="en-AU"/>
          </a:p>
        </p:txBody>
      </p:sp>
    </p:spTree>
    <p:extLst>
      <p:ext uri="{BB962C8B-B14F-4D97-AF65-F5344CB8AC3E}">
        <p14:creationId xmlns:p14="http://schemas.microsoft.com/office/powerpoint/2010/main" val="112775497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theguardian.com/australia-news/2017/jul/19/offshore-detention-cost-taxpayers-5bn-in-four-years-and-asylum-seekers-remain-in-limbo" TargetMode="External"/><Relationship Id="rId2" Type="http://schemas.openxmlformats.org/officeDocument/2006/relationships/hyperlink" Target="https://www.theguardian.com/australia-news/2017/jul/26/manus-island-closure-refugees-forced-out-of-compound-and-threatened-with-arrest" TargetMode="Externa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www.google.com/url?sa=i&amp;rct=j&amp;q=&amp;esrc=s&amp;source=images&amp;cd=&amp;cad=rja&amp;uact=8&amp;ved=2ahUKEwjzgc7e47HdAhUGA4gKHbCrDmEQjRx6BAgBEAU&amp;url=http://asopa.typepad.com/asopa_people/2016/04/manus-detention-centre-is-unconstitutional-png-supreme-court.html&amp;psig=AOvVaw0CyAjMs0EPTBnf05BUXkQn&amp;ust=1536714699404715"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abc.net.au/news/2017-06-14/commonwealth-agrees-to-pay-manus-island-detainees-compensation/8616672" TargetMode="External"/><Relationship Id="rId2" Type="http://schemas.openxmlformats.org/officeDocument/2006/relationships/hyperlink" Target="http://www.supremecourt.vic.gov.au/home/law+and+practice/class+actions/manus+island+detention+centre+class+action" TargetMode="External"/><Relationship Id="rId1" Type="http://schemas.openxmlformats.org/officeDocument/2006/relationships/slideLayout" Target="../slideLayouts/slideLayout2.xml"/><Relationship Id="rId5" Type="http://schemas.openxmlformats.org/officeDocument/2006/relationships/hyperlink" Target="https://www.theguardian.com/australia-news/2017/jun/15/tony-abbott-and-peter-dutton-condemn-payout-to-refugees-detained-on-manus-island" TargetMode="External"/><Relationship Id="rId4" Type="http://schemas.openxmlformats.org/officeDocument/2006/relationships/hyperlink" Target="http://www.smh.com.au/comment/manus-payout-government-has-avoided-having-its-dirty-secrets-exposed-20170615-gwrhk3.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abc.net.au/news/2018-07-30/asylum-seeker-hamid-khazaei-coronial-inquest-death-preventable/1005051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youtube.com/watch?v=jJiAmaWFg00&amp;list=PLAGur7-GAVv8xo8v_xjfa4fEaKEssCaiv&amp;index=3" TargetMode="Externa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www.abc.net.au/4corners/no-advantage/4660004"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latin typeface="Cambria" panose="02040503050406030204" pitchFamily="18" charset="0"/>
              </a:rPr>
              <a:t>LAWS7714: Seminar Five – Access to Asylum and Offshore Processing </a:t>
            </a:r>
            <a:endParaRPr lang="en-AU" dirty="0">
              <a:latin typeface="Cambria" panose="02040503050406030204" pitchFamily="18" charset="0"/>
            </a:endParaRPr>
          </a:p>
        </p:txBody>
      </p:sp>
      <p:pic>
        <p:nvPicPr>
          <p:cNvPr id="4"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716016" y="2283872"/>
            <a:ext cx="4114800" cy="2520868"/>
          </a:xfrm>
          <a:prstGeom prst="rect">
            <a:avLst/>
          </a:prstGeo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2534" y="2276872"/>
            <a:ext cx="4038600" cy="2520868"/>
          </a:xfrm>
        </p:spPr>
      </p:pic>
      <p:sp>
        <p:nvSpPr>
          <p:cNvPr id="3" name="Rectangle 2"/>
          <p:cNvSpPr/>
          <p:nvPr/>
        </p:nvSpPr>
        <p:spPr>
          <a:xfrm>
            <a:off x="457200" y="5301208"/>
            <a:ext cx="8229599"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AU" sz="1400" dirty="0" smtClean="0">
                <a:latin typeface="Cambria" panose="02040503050406030204" pitchFamily="18" charset="0"/>
              </a:rPr>
              <a:t>“Obstructing safe travel, indefinite detention and forced removal become routine practices in pursuit of the organisational goal of denying refugees the ability to seek asylum in accordance with the 1951 Refugee Convention” </a:t>
            </a:r>
          </a:p>
          <a:p>
            <a:pPr algn="just"/>
            <a:endParaRPr lang="en-AU" sz="1400" dirty="0" smtClean="0">
              <a:latin typeface="Cambria" panose="02040503050406030204" pitchFamily="18" charset="0"/>
            </a:endParaRPr>
          </a:p>
          <a:p>
            <a:pPr algn="just"/>
            <a:r>
              <a:rPr lang="en-AU" sz="1400" dirty="0" smtClean="0">
                <a:latin typeface="Cambria" panose="02040503050406030204" pitchFamily="18" charset="0"/>
              </a:rPr>
              <a:t>(Nethery and Holman, “Secrecy and </a:t>
            </a:r>
            <a:r>
              <a:rPr lang="en-AU" sz="1400" dirty="0">
                <a:latin typeface="Cambria" panose="02040503050406030204" pitchFamily="18" charset="0"/>
              </a:rPr>
              <a:t>h</a:t>
            </a:r>
            <a:r>
              <a:rPr lang="en-AU" sz="1400" dirty="0" smtClean="0">
                <a:latin typeface="Cambria" panose="02040503050406030204" pitchFamily="18" charset="0"/>
              </a:rPr>
              <a:t>uman rights abuse in Australia’s offshore immigration detention centres” (2016) IJHR 1018,1019)</a:t>
            </a:r>
            <a:endParaRPr lang="en-AU" sz="1400" dirty="0">
              <a:latin typeface="Cambria" panose="02040503050406030204" pitchFamily="18" charset="0"/>
            </a:endParaRPr>
          </a:p>
        </p:txBody>
      </p:sp>
    </p:spTree>
    <p:extLst>
      <p:ext uri="{BB962C8B-B14F-4D97-AF65-F5344CB8AC3E}">
        <p14:creationId xmlns:p14="http://schemas.microsoft.com/office/powerpoint/2010/main" val="3359711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4744"/>
          </a:xfrm>
          <a:solidFill>
            <a:schemeClr val="accent1"/>
          </a:solidFill>
        </p:spPr>
        <p:txBody>
          <a:bodyPr>
            <a:normAutofit fontScale="90000"/>
          </a:bodyPr>
          <a:lstStyle/>
          <a:p>
            <a:r>
              <a:rPr lang="en-AU" sz="4000" dirty="0" smtClean="0">
                <a:latin typeface="Cambria" panose="02040503050406030204" pitchFamily="18" charset="0"/>
              </a:rPr>
              <a:t>Regional Processing Act (</a:t>
            </a:r>
            <a:r>
              <a:rPr lang="en-AU" sz="4000" dirty="0" err="1" smtClean="0">
                <a:latin typeface="Cambria" panose="02040503050406030204" pitchFamily="18" charset="0"/>
              </a:rPr>
              <a:t>Cth</a:t>
            </a:r>
            <a:r>
              <a:rPr lang="en-AU" sz="4000" dirty="0" smtClean="0">
                <a:latin typeface="Cambria" panose="02040503050406030204" pitchFamily="18" charset="0"/>
              </a:rPr>
              <a:t>) (2012): </a:t>
            </a:r>
            <a:r>
              <a:rPr lang="en-AU" sz="4000" smtClean="0">
                <a:latin typeface="Cambria" panose="02040503050406030204" pitchFamily="18" charset="0"/>
              </a:rPr>
              <a:t>Establishing Refugee </a:t>
            </a:r>
            <a:r>
              <a:rPr lang="en-AU" sz="4000" dirty="0" smtClean="0">
                <a:latin typeface="Cambria" panose="02040503050406030204" pitchFamily="18" charset="0"/>
              </a:rPr>
              <a:t>Camps (or, Prisons)</a:t>
            </a:r>
            <a:endParaRPr lang="en-AU" sz="4000" dirty="0">
              <a:latin typeface="Cambria" panose="02040503050406030204" pitchFamily="18" charset="0"/>
            </a:endParaRPr>
          </a:p>
        </p:txBody>
      </p:sp>
      <p:sp>
        <p:nvSpPr>
          <p:cNvPr id="3" name="Content Placeholder 2"/>
          <p:cNvSpPr>
            <a:spLocks noGrp="1"/>
          </p:cNvSpPr>
          <p:nvPr>
            <p:ph sz="half" idx="1"/>
          </p:nvPr>
        </p:nvSpPr>
        <p:spPr>
          <a:xfrm>
            <a:off x="179512" y="1600200"/>
            <a:ext cx="5256584" cy="5069160"/>
          </a:xfrm>
        </p:spPr>
        <p:txBody>
          <a:bodyPr>
            <a:normAutofit lnSpcReduction="10000"/>
          </a:bodyPr>
          <a:lstStyle/>
          <a:p>
            <a:pPr marL="0" indent="0" algn="just">
              <a:buNone/>
            </a:pPr>
            <a:r>
              <a:rPr lang="en-AU" sz="1400" dirty="0" smtClean="0">
                <a:latin typeface="Cambria" panose="02040503050406030204" pitchFamily="18" charset="0"/>
              </a:rPr>
              <a:t>Australian government’s statutory power </a:t>
            </a:r>
            <a:r>
              <a:rPr lang="en-AU" sz="1400" dirty="0">
                <a:latin typeface="Cambria" panose="02040503050406030204" pitchFamily="18" charset="0"/>
              </a:rPr>
              <a:t>to </a:t>
            </a:r>
            <a:r>
              <a:rPr lang="en-AU" sz="1400" dirty="0" smtClean="0">
                <a:latin typeface="Cambria" panose="02040503050406030204" pitchFamily="18" charset="0"/>
              </a:rPr>
              <a:t>‘designate’ </a:t>
            </a:r>
            <a:r>
              <a:rPr lang="en-AU" sz="1400" dirty="0">
                <a:latin typeface="Cambria" panose="02040503050406030204" pitchFamily="18" charset="0"/>
              </a:rPr>
              <a:t>regional processing </a:t>
            </a:r>
            <a:r>
              <a:rPr lang="en-AU" sz="1400" dirty="0" smtClean="0">
                <a:latin typeface="Cambria" panose="02040503050406030204" pitchFamily="18" charset="0"/>
              </a:rPr>
              <a:t>countries (RPCs) </a:t>
            </a:r>
            <a:r>
              <a:rPr lang="en-AU" sz="1400" dirty="0">
                <a:latin typeface="Cambria" panose="02040503050406030204" pitchFamily="18" charset="0"/>
              </a:rPr>
              <a:t>was </a:t>
            </a:r>
            <a:r>
              <a:rPr lang="en-AU" sz="1400" dirty="0" smtClean="0">
                <a:latin typeface="Cambria" panose="02040503050406030204" pitchFamily="18" charset="0"/>
              </a:rPr>
              <a:t>conditioned </a:t>
            </a:r>
            <a:r>
              <a:rPr lang="en-AU" sz="1400" dirty="0">
                <a:latin typeface="Cambria" panose="02040503050406030204" pitchFamily="18" charset="0"/>
              </a:rPr>
              <a:t>by a broad </a:t>
            </a:r>
            <a:r>
              <a:rPr lang="en-AU" sz="1400" dirty="0" smtClean="0">
                <a:latin typeface="Cambria" panose="02040503050406030204" pitchFamily="18" charset="0"/>
              </a:rPr>
              <a:t>discretionary (‘</a:t>
            </a:r>
            <a:r>
              <a:rPr lang="en-AU" sz="1400" i="1" dirty="0">
                <a:latin typeface="Cambria" panose="02040503050406030204" pitchFamily="18" charset="0"/>
              </a:rPr>
              <a:t>national interest</a:t>
            </a:r>
            <a:r>
              <a:rPr lang="en-AU" sz="1400" dirty="0" smtClean="0">
                <a:latin typeface="Cambria" panose="02040503050406030204" pitchFamily="18" charset="0"/>
              </a:rPr>
              <a:t>’) requirement &amp; </a:t>
            </a:r>
            <a:r>
              <a:rPr lang="en-AU" sz="1400" i="1" dirty="0" smtClean="0">
                <a:latin typeface="Cambria" panose="02040503050406030204" pitchFamily="18" charset="0"/>
              </a:rPr>
              <a:t>political assurances</a:t>
            </a:r>
            <a:r>
              <a:rPr lang="en-AU" sz="1400" dirty="0" smtClean="0">
                <a:latin typeface="Cambria" panose="02040503050406030204" pitchFamily="18" charset="0"/>
              </a:rPr>
              <a:t> that refugee law would be complied with in RPCs.</a:t>
            </a:r>
          </a:p>
          <a:p>
            <a:pPr marL="0" indent="0" algn="just">
              <a:buNone/>
            </a:pPr>
            <a:endParaRPr lang="en-AU" sz="1400" dirty="0">
              <a:latin typeface="Cambria" panose="02040503050406030204" pitchFamily="18" charset="0"/>
            </a:endParaRPr>
          </a:p>
          <a:p>
            <a:pPr marL="0" indent="0" algn="just">
              <a:buNone/>
            </a:pPr>
            <a:r>
              <a:rPr lang="en-AU" sz="1400" dirty="0" smtClean="0">
                <a:latin typeface="Cambria" panose="02040503050406030204" pitchFamily="18" charset="0"/>
              </a:rPr>
              <a:t>The statutory (designation) </a:t>
            </a:r>
            <a:r>
              <a:rPr lang="en-AU" sz="1400" dirty="0">
                <a:latin typeface="Cambria" panose="02040503050406030204" pitchFamily="18" charset="0"/>
              </a:rPr>
              <a:t>power was unconditioned by </a:t>
            </a:r>
            <a:r>
              <a:rPr lang="en-AU" sz="1400" dirty="0" smtClean="0">
                <a:latin typeface="Cambria" panose="02040503050406030204" pitchFamily="18" charset="0"/>
              </a:rPr>
              <a:t>international (refugee) law obligations </a:t>
            </a:r>
            <a:r>
              <a:rPr lang="en-AU" sz="1400" u="sng" dirty="0">
                <a:latin typeface="Cambria" panose="02040503050406030204" pitchFamily="18" charset="0"/>
              </a:rPr>
              <a:t>or</a:t>
            </a:r>
            <a:r>
              <a:rPr lang="en-AU" sz="1400" dirty="0">
                <a:latin typeface="Cambria" panose="02040503050406030204" pitchFamily="18" charset="0"/>
              </a:rPr>
              <a:t> the </a:t>
            </a:r>
            <a:r>
              <a:rPr lang="en-AU" sz="1400" dirty="0" smtClean="0">
                <a:latin typeface="Cambria" panose="02040503050406030204" pitchFamily="18" charset="0"/>
              </a:rPr>
              <a:t>regional </a:t>
            </a:r>
            <a:r>
              <a:rPr lang="en-AU" sz="1400" dirty="0">
                <a:latin typeface="Cambria" panose="02040503050406030204" pitchFamily="18" charset="0"/>
              </a:rPr>
              <a:t>processing country’s domestic </a:t>
            </a:r>
            <a:r>
              <a:rPr lang="en-AU" sz="1400" dirty="0" smtClean="0">
                <a:latin typeface="Cambria" panose="02040503050406030204" pitchFamily="18" charset="0"/>
              </a:rPr>
              <a:t>laws </a:t>
            </a:r>
            <a:r>
              <a:rPr lang="en-AU" sz="1400" dirty="0">
                <a:latin typeface="Cambria" panose="02040503050406030204" pitchFamily="18" charset="0"/>
              </a:rPr>
              <a:t>or </a:t>
            </a:r>
            <a:r>
              <a:rPr lang="en-AU" sz="1400" dirty="0" smtClean="0">
                <a:latin typeface="Cambria" panose="02040503050406030204" pitchFamily="18" charset="0"/>
              </a:rPr>
              <a:t>international obligations</a:t>
            </a:r>
          </a:p>
          <a:p>
            <a:pPr marL="0" indent="0" algn="just">
              <a:buNone/>
            </a:pPr>
            <a:endParaRPr lang="en-AU" sz="1400" dirty="0">
              <a:latin typeface="Cambria" panose="02040503050406030204" pitchFamily="18" charset="0"/>
            </a:endParaRPr>
          </a:p>
          <a:p>
            <a:pPr marL="0" indent="0" algn="just">
              <a:buNone/>
            </a:pPr>
            <a:r>
              <a:rPr lang="en-AU" sz="1400" b="1" dirty="0" smtClean="0">
                <a:latin typeface="Cambria" panose="02040503050406030204" pitchFamily="18" charset="0"/>
              </a:rPr>
              <a:t>Transfer of legal responsibility</a:t>
            </a:r>
            <a:r>
              <a:rPr lang="en-AU" sz="1400" dirty="0" smtClean="0">
                <a:latin typeface="Cambria" panose="02040503050406030204" pitchFamily="18" charset="0"/>
              </a:rPr>
              <a:t>: </a:t>
            </a:r>
            <a:r>
              <a:rPr lang="en-AU" sz="1400" i="1" dirty="0" smtClean="0">
                <a:latin typeface="Cambria" panose="02040503050406030204" pitchFamily="18" charset="0"/>
              </a:rPr>
              <a:t>Regional </a:t>
            </a:r>
            <a:r>
              <a:rPr lang="en-AU" sz="1400" i="1" dirty="0">
                <a:latin typeface="Cambria" panose="02040503050406030204" pitchFamily="18" charset="0"/>
              </a:rPr>
              <a:t>Processing </a:t>
            </a:r>
            <a:r>
              <a:rPr lang="en-AU" sz="1400" i="1" dirty="0" smtClean="0">
                <a:latin typeface="Cambria" panose="02040503050406030204" pitchFamily="18" charset="0"/>
              </a:rPr>
              <a:t>Act </a:t>
            </a:r>
            <a:r>
              <a:rPr lang="en-AU" sz="1400" dirty="0" smtClean="0">
                <a:latin typeface="Cambria" panose="02040503050406030204" pitchFamily="18" charset="0"/>
              </a:rPr>
              <a:t>(2012) </a:t>
            </a:r>
            <a:r>
              <a:rPr lang="en-AU" sz="1400" dirty="0">
                <a:latin typeface="Cambria" panose="02040503050406030204" pitchFamily="18" charset="0"/>
              </a:rPr>
              <a:t>made no provision for what was to happen to maritime arrivals </a:t>
            </a:r>
            <a:r>
              <a:rPr lang="en-AU" sz="1400" u="sng" dirty="0">
                <a:latin typeface="Cambria" panose="02040503050406030204" pitchFamily="18" charset="0"/>
              </a:rPr>
              <a:t>after</a:t>
            </a:r>
            <a:r>
              <a:rPr lang="en-AU" sz="1400" dirty="0">
                <a:latin typeface="Cambria" panose="02040503050406030204" pitchFamily="18" charset="0"/>
              </a:rPr>
              <a:t> their </a:t>
            </a:r>
            <a:r>
              <a:rPr lang="en-AU" sz="1400" dirty="0" smtClean="0">
                <a:latin typeface="Cambria" panose="02040503050406030204" pitchFamily="18" charset="0"/>
              </a:rPr>
              <a:t>transfer overseas </a:t>
            </a:r>
            <a:r>
              <a:rPr lang="en-AU" sz="1400" dirty="0">
                <a:latin typeface="Cambria" panose="02040503050406030204" pitchFamily="18" charset="0"/>
              </a:rPr>
              <a:t>which was a matter for the domestic law of a </a:t>
            </a:r>
            <a:r>
              <a:rPr lang="en-AU" sz="1400" dirty="0" smtClean="0">
                <a:latin typeface="Cambria" panose="02040503050406030204" pitchFamily="18" charset="0"/>
              </a:rPr>
              <a:t>‘designated’ RPC. </a:t>
            </a:r>
          </a:p>
          <a:p>
            <a:pPr marL="0" indent="0" algn="just">
              <a:buNone/>
            </a:pPr>
            <a:endParaRPr lang="en-AU" sz="1400" dirty="0">
              <a:latin typeface="Cambria" panose="02040503050406030204" pitchFamily="18" charset="0"/>
            </a:endParaRPr>
          </a:p>
          <a:p>
            <a:pPr marL="0" indent="0" algn="just">
              <a:buNone/>
            </a:pPr>
            <a:r>
              <a:rPr lang="en-AU" sz="1400" b="1" dirty="0" smtClean="0">
                <a:latin typeface="Cambria" panose="02040503050406030204" pitchFamily="18" charset="0"/>
              </a:rPr>
              <a:t>Neo-colonialism?</a:t>
            </a:r>
            <a:r>
              <a:rPr lang="en-AU" sz="1400" dirty="0" smtClean="0">
                <a:latin typeface="Cambria" panose="02040503050406030204" pitchFamily="18" charset="0"/>
              </a:rPr>
              <a:t> Large transfers of funds/foreign aid to RPCs</a:t>
            </a:r>
          </a:p>
          <a:p>
            <a:pPr marL="0" indent="0" algn="just">
              <a:buNone/>
            </a:pPr>
            <a:endParaRPr lang="en-AU" sz="1400" dirty="0">
              <a:latin typeface="Cambria" panose="02040503050406030204" pitchFamily="18" charset="0"/>
            </a:endParaRPr>
          </a:p>
          <a:p>
            <a:pPr marL="0" indent="0" algn="just">
              <a:buNone/>
            </a:pPr>
            <a:r>
              <a:rPr lang="en-AU" sz="1400" dirty="0" smtClean="0">
                <a:latin typeface="Cambria" panose="02040503050406030204" pitchFamily="18" charset="0"/>
              </a:rPr>
              <a:t>Manus island centre: a “gulag </a:t>
            </a:r>
            <a:r>
              <a:rPr lang="en-AU" sz="1400" dirty="0">
                <a:latin typeface="Cambria" panose="02040503050406030204" pitchFamily="18" charset="0"/>
              </a:rPr>
              <a:t>within which </a:t>
            </a:r>
            <a:r>
              <a:rPr lang="en-AU" sz="1400" b="1" dirty="0">
                <a:latin typeface="Cambria" panose="02040503050406030204" pitchFamily="18" charset="0"/>
              </a:rPr>
              <a:t>Australian state agencies, through an opaque and complex chain of command, wield control </a:t>
            </a:r>
            <a:r>
              <a:rPr lang="en-AU" sz="1400" dirty="0">
                <a:latin typeface="Cambria" panose="02040503050406030204" pitchFamily="18" charset="0"/>
              </a:rPr>
              <a:t>over detainees’ basic means of survival, their daily routines and the key decisions affecting their lives</a:t>
            </a:r>
            <a:r>
              <a:rPr lang="en-AU" sz="1400" dirty="0" smtClean="0">
                <a:latin typeface="Cambria" panose="02040503050406030204" pitchFamily="18" charset="0"/>
              </a:rPr>
              <a:t>.”</a:t>
            </a:r>
          </a:p>
          <a:p>
            <a:pPr marL="0" indent="0" algn="just">
              <a:buNone/>
            </a:pPr>
            <a:endParaRPr lang="en-AU" sz="1400" dirty="0">
              <a:latin typeface="Cambria" panose="02040503050406030204" pitchFamily="18" charset="0"/>
            </a:endParaRPr>
          </a:p>
          <a:p>
            <a:pPr marL="0" indent="0" algn="just">
              <a:buNone/>
            </a:pPr>
            <a:r>
              <a:rPr lang="en-AU" sz="1200" dirty="0">
                <a:latin typeface="Cambria" panose="02040503050406030204" pitchFamily="18" charset="0"/>
              </a:rPr>
              <a:t>M Grewcock, ‘‘Our lives is in danger’: Manus Island and the end of asylum’ (2017) 59(2) </a:t>
            </a:r>
            <a:r>
              <a:rPr lang="en-AU" sz="1200" i="1" dirty="0">
                <a:latin typeface="Cambria" panose="02040503050406030204" pitchFamily="18" charset="0"/>
              </a:rPr>
              <a:t>Race and Class</a:t>
            </a:r>
            <a:r>
              <a:rPr lang="en-AU" sz="1200" dirty="0">
                <a:latin typeface="Cambria" panose="02040503050406030204" pitchFamily="18" charset="0"/>
              </a:rPr>
              <a:t> 70, 76.</a:t>
            </a:r>
            <a:endParaRPr lang="en-AU" sz="700" dirty="0">
              <a:latin typeface="Cambria" panose="02040503050406030204" pitchFamily="18" charset="0"/>
            </a:endParaRPr>
          </a:p>
          <a:p>
            <a:pPr marL="0" indent="0" algn="just">
              <a:buNone/>
            </a:pPr>
            <a:endParaRPr lang="en-AU" sz="500" dirty="0">
              <a:latin typeface="Cambria" panose="02040503050406030204" pitchFamily="18" charset="0"/>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884830" y="1772816"/>
            <a:ext cx="2987693" cy="1992855"/>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2" y="4148773"/>
            <a:ext cx="3021071" cy="2016224"/>
          </a:xfrm>
          <a:prstGeom prst="rect">
            <a:avLst/>
          </a:prstGeom>
        </p:spPr>
      </p:pic>
      <p:sp>
        <p:nvSpPr>
          <p:cNvPr id="7" name="Footer Placeholder 6"/>
          <p:cNvSpPr>
            <a:spLocks noGrp="1"/>
          </p:cNvSpPr>
          <p:nvPr>
            <p:ph type="ftr" sz="quarter" idx="11"/>
          </p:nvPr>
        </p:nvSpPr>
        <p:spPr>
          <a:xfrm>
            <a:off x="5856381" y="6213378"/>
            <a:ext cx="2895600" cy="365125"/>
          </a:xfrm>
        </p:spPr>
        <p:txBody>
          <a:bodyPr/>
          <a:lstStyle/>
          <a:p>
            <a:r>
              <a:rPr lang="en-AU" dirty="0" smtClean="0"/>
              <a:t>PNG detainees pictured above prior to closure of the Manus Island centre in 2017</a:t>
            </a:r>
            <a:endParaRPr lang="en-AU" dirty="0"/>
          </a:p>
        </p:txBody>
      </p:sp>
    </p:spTree>
    <p:extLst>
      <p:ext uri="{BB962C8B-B14F-4D97-AF65-F5344CB8AC3E}">
        <p14:creationId xmlns:p14="http://schemas.microsoft.com/office/powerpoint/2010/main" val="41449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508919"/>
          </a:xfrm>
          <a:solidFill>
            <a:schemeClr val="accent1"/>
          </a:solidFill>
        </p:spPr>
        <p:txBody>
          <a:bodyPr>
            <a:normAutofit/>
          </a:bodyPr>
          <a:lstStyle/>
          <a:p>
            <a:pPr algn="l"/>
            <a:r>
              <a:rPr lang="en-AU" dirty="0" smtClean="0">
                <a:latin typeface="Cambria" panose="02040503050406030204" pitchFamily="18" charset="0"/>
              </a:rPr>
              <a:t>Legality of </a:t>
            </a:r>
            <a:r>
              <a:rPr lang="en-AU" dirty="0">
                <a:latin typeface="Cambria" panose="02040503050406030204" pitchFamily="18" charset="0"/>
              </a:rPr>
              <a:t>o</a:t>
            </a:r>
            <a:r>
              <a:rPr lang="en-AU" dirty="0" smtClean="0">
                <a:latin typeface="Cambria" panose="02040503050406030204" pitchFamily="18" charset="0"/>
              </a:rPr>
              <a:t>ffshore processing tested before the</a:t>
            </a:r>
            <a:endParaRPr lang="en-AU" dirty="0">
              <a:latin typeface="Cambria" panose="02040503050406030204" pitchFamily="18" charset="0"/>
            </a:endParaRPr>
          </a:p>
        </p:txBody>
      </p:sp>
      <p:sp>
        <p:nvSpPr>
          <p:cNvPr id="3" name="Content Placeholder 2"/>
          <p:cNvSpPr>
            <a:spLocks noGrp="1"/>
          </p:cNvSpPr>
          <p:nvPr>
            <p:ph sz="half" idx="1"/>
          </p:nvPr>
        </p:nvSpPr>
        <p:spPr>
          <a:xfrm>
            <a:off x="251520" y="1600200"/>
            <a:ext cx="8712968" cy="4997152"/>
          </a:xfrm>
        </p:spPr>
        <p:txBody>
          <a:bodyPr>
            <a:normAutofit lnSpcReduction="10000"/>
          </a:bodyPr>
          <a:lstStyle/>
          <a:p>
            <a:pPr marL="0" indent="0" algn="just">
              <a:buNone/>
            </a:pPr>
            <a:r>
              <a:rPr lang="en-AU" sz="1600" dirty="0" smtClean="0">
                <a:latin typeface="Cambria" panose="02040503050406030204" pitchFamily="18" charset="0"/>
              </a:rPr>
              <a:t>Before the HCA: </a:t>
            </a:r>
            <a:r>
              <a:rPr lang="en-AU" sz="1600" b="1" i="1" dirty="0">
                <a:latin typeface="Cambria" panose="02040503050406030204" pitchFamily="18" charset="0"/>
              </a:rPr>
              <a:t>Plaintiff S156/2013 v Minister for Immigration and Border Protection</a:t>
            </a:r>
            <a:r>
              <a:rPr lang="en-AU" sz="1600" b="1" dirty="0">
                <a:latin typeface="Cambria" panose="02040503050406030204" pitchFamily="18" charset="0"/>
              </a:rPr>
              <a:t> </a:t>
            </a:r>
            <a:r>
              <a:rPr lang="en-AU" sz="1600" dirty="0">
                <a:latin typeface="Cambria" panose="02040503050406030204" pitchFamily="18" charset="0"/>
              </a:rPr>
              <a:t>(2014) 254 CLR </a:t>
            </a:r>
            <a:r>
              <a:rPr lang="en-AU" sz="1600" dirty="0" smtClean="0">
                <a:latin typeface="Cambria" panose="02040503050406030204" pitchFamily="18" charset="0"/>
              </a:rPr>
              <a:t>28</a:t>
            </a:r>
          </a:p>
          <a:p>
            <a:pPr marL="0" indent="0" algn="just">
              <a:buNone/>
            </a:pPr>
            <a:endParaRPr lang="en-AU" sz="1600" dirty="0">
              <a:latin typeface="Cambria" panose="02040503050406030204" pitchFamily="18" charset="0"/>
            </a:endParaRPr>
          </a:p>
          <a:p>
            <a:pPr marL="0" indent="0" algn="just">
              <a:buNone/>
            </a:pPr>
            <a:r>
              <a:rPr lang="en-AU" sz="1600" dirty="0" smtClean="0">
                <a:latin typeface="Cambria" panose="02040503050406030204" pitchFamily="18" charset="0"/>
              </a:rPr>
              <a:t>Australian </a:t>
            </a:r>
            <a:r>
              <a:rPr lang="en-AU" sz="1600" dirty="0">
                <a:latin typeface="Cambria" panose="02040503050406030204" pitchFamily="18" charset="0"/>
              </a:rPr>
              <a:t>government’s offshore </a:t>
            </a:r>
            <a:r>
              <a:rPr lang="en-AU" sz="1600" b="1" dirty="0">
                <a:latin typeface="Cambria" panose="02040503050406030204" pitchFamily="18" charset="0"/>
              </a:rPr>
              <a:t>regional processing arrangements with </a:t>
            </a:r>
            <a:r>
              <a:rPr lang="en-AU" sz="1600" b="1" u="sng" dirty="0" smtClean="0">
                <a:latin typeface="Cambria" panose="02040503050406030204" pitchFamily="18" charset="0"/>
              </a:rPr>
              <a:t>PNG</a:t>
            </a:r>
            <a:r>
              <a:rPr lang="en-AU" sz="1600" b="1" dirty="0" smtClean="0">
                <a:latin typeface="Cambria" panose="02040503050406030204" pitchFamily="18" charset="0"/>
              </a:rPr>
              <a:t> </a:t>
            </a:r>
            <a:r>
              <a:rPr lang="en-AU" sz="1600" dirty="0" smtClean="0">
                <a:latin typeface="Cambria" panose="02040503050406030204" pitchFamily="18" charset="0"/>
              </a:rPr>
              <a:t>were deemed to be </a:t>
            </a:r>
            <a:r>
              <a:rPr lang="en-AU" sz="1600" dirty="0">
                <a:latin typeface="Cambria" panose="02040503050406030204" pitchFamily="18" charset="0"/>
              </a:rPr>
              <a:t>legally valid, supported by both legislation </a:t>
            </a:r>
            <a:r>
              <a:rPr lang="en-AU" sz="1600" dirty="0" smtClean="0">
                <a:latin typeface="Cambria" panose="02040503050406030204" pitchFamily="18" charset="0"/>
              </a:rPr>
              <a:t>(s 198AB 198AD </a:t>
            </a:r>
            <a:r>
              <a:rPr lang="en-AU" sz="1600" i="1" dirty="0" smtClean="0">
                <a:latin typeface="Cambria" panose="02040503050406030204" pitchFamily="18" charset="0"/>
              </a:rPr>
              <a:t>Migration Act</a:t>
            </a:r>
            <a:r>
              <a:rPr lang="en-AU" sz="1600" dirty="0" smtClean="0">
                <a:latin typeface="Cambria" panose="02040503050406030204" pitchFamily="18" charset="0"/>
              </a:rPr>
              <a:t>) and those laws were valid under the Australian </a:t>
            </a:r>
            <a:r>
              <a:rPr lang="en-AU" sz="1600" i="1" dirty="0" smtClean="0">
                <a:latin typeface="Cambria" panose="02040503050406030204" pitchFamily="18" charset="0"/>
              </a:rPr>
              <a:t>Constitution </a:t>
            </a:r>
            <a:r>
              <a:rPr lang="en-AU" sz="1600" dirty="0" smtClean="0">
                <a:latin typeface="Cambria" panose="02040503050406030204" pitchFamily="18" charset="0"/>
              </a:rPr>
              <a:t>(s 51 (xix)</a:t>
            </a:r>
            <a:r>
              <a:rPr lang="en-AU" sz="1600" i="1" dirty="0" smtClean="0">
                <a:latin typeface="Cambria" panose="02040503050406030204" pitchFamily="18" charset="0"/>
              </a:rPr>
              <a:t> </a:t>
            </a:r>
            <a:r>
              <a:rPr lang="en-AU" sz="1600" dirty="0" smtClean="0">
                <a:latin typeface="Cambria" panose="02040503050406030204" pitchFamily="18" charset="0"/>
              </a:rPr>
              <a:t>because they were in respect of </a:t>
            </a:r>
            <a:r>
              <a:rPr lang="en-AU" sz="1600" i="1" dirty="0" smtClean="0">
                <a:latin typeface="Cambria" panose="02040503050406030204" pitchFamily="18" charset="0"/>
              </a:rPr>
              <a:t>a class of aliens</a:t>
            </a:r>
            <a:r>
              <a:rPr lang="en-AU" sz="1600" dirty="0" smtClean="0">
                <a:latin typeface="Cambria" panose="02040503050406030204" pitchFamily="18" charset="0"/>
              </a:rPr>
              <a:t>.</a:t>
            </a:r>
          </a:p>
          <a:p>
            <a:pPr marL="0" indent="0" algn="just">
              <a:buNone/>
            </a:pPr>
            <a:endParaRPr lang="en-AU" sz="1600" i="1" dirty="0">
              <a:latin typeface="Cambria" panose="02040503050406030204" pitchFamily="18" charset="0"/>
            </a:endParaRPr>
          </a:p>
          <a:p>
            <a:pPr marL="0" indent="0" algn="just">
              <a:buNone/>
            </a:pPr>
            <a:r>
              <a:rPr lang="en-AU" sz="1600" dirty="0" smtClean="0">
                <a:latin typeface="Cambria" panose="02040503050406030204" pitchFamily="18" charset="0"/>
              </a:rPr>
              <a:t>The High </a:t>
            </a:r>
            <a:r>
              <a:rPr lang="en-AU" sz="1600" dirty="0">
                <a:latin typeface="Cambria" panose="02040503050406030204" pitchFamily="18" charset="0"/>
              </a:rPr>
              <a:t>Court expressed doubts as to whether </a:t>
            </a:r>
            <a:r>
              <a:rPr lang="en-AU" sz="1600" dirty="0" smtClean="0">
                <a:latin typeface="Cambria" panose="02040503050406030204" pitchFamily="18" charset="0"/>
              </a:rPr>
              <a:t>the new </a:t>
            </a:r>
            <a:r>
              <a:rPr lang="en-AU" sz="1600" dirty="0">
                <a:latin typeface="Cambria" panose="02040503050406030204" pitchFamily="18" charset="0"/>
              </a:rPr>
              <a:t>regional processing laws </a:t>
            </a:r>
            <a:r>
              <a:rPr lang="en-AU" sz="1600" dirty="0" smtClean="0">
                <a:latin typeface="Cambria" panose="02040503050406030204" pitchFamily="18" charset="0"/>
              </a:rPr>
              <a:t>were consistent with Australia’s </a:t>
            </a:r>
            <a:r>
              <a:rPr lang="en-AU" sz="1600" dirty="0">
                <a:latin typeface="Cambria" panose="02040503050406030204" pitchFamily="18" charset="0"/>
              </a:rPr>
              <a:t>obligations under the Refugee’s </a:t>
            </a:r>
            <a:r>
              <a:rPr lang="en-AU" sz="1600" dirty="0" smtClean="0">
                <a:latin typeface="Cambria" panose="02040503050406030204" pitchFamily="18" charset="0"/>
              </a:rPr>
              <a:t>Convention:</a:t>
            </a:r>
          </a:p>
          <a:p>
            <a:pPr marL="0" indent="0" algn="just">
              <a:buNone/>
            </a:pPr>
            <a:endParaRPr lang="en-AU" sz="1600" dirty="0">
              <a:latin typeface="Cambria" panose="02040503050406030204" pitchFamily="18" charset="0"/>
            </a:endParaRPr>
          </a:p>
          <a:p>
            <a:pPr marL="0" indent="0" algn="just">
              <a:buNone/>
            </a:pPr>
            <a:r>
              <a:rPr lang="en-AU" sz="1600" dirty="0" smtClean="0">
                <a:latin typeface="Cambria" panose="02040503050406030204" pitchFamily="18" charset="0"/>
              </a:rPr>
              <a:t>“The </a:t>
            </a:r>
            <a:r>
              <a:rPr lang="en-AU" sz="1600" dirty="0">
                <a:latin typeface="Cambria" panose="02040503050406030204" pitchFamily="18" charset="0"/>
              </a:rPr>
              <a:t>plaintiff relies on what was said in </a:t>
            </a:r>
            <a:r>
              <a:rPr lang="en-AU" sz="1600" i="1" dirty="0">
                <a:latin typeface="Cambria" panose="02040503050406030204" pitchFamily="18" charset="0"/>
              </a:rPr>
              <a:t>Plaintiff M61/2010E v </a:t>
            </a:r>
            <a:r>
              <a:rPr lang="en-AU" sz="1600" i="1" dirty="0" smtClean="0">
                <a:latin typeface="Cambria" panose="02040503050406030204" pitchFamily="18" charset="0"/>
              </a:rPr>
              <a:t>The Commonwealth (2010) … </a:t>
            </a:r>
            <a:r>
              <a:rPr lang="en-AU" sz="1600" dirty="0" smtClean="0">
                <a:latin typeface="Cambria" panose="02040503050406030204" pitchFamily="18" charset="0"/>
              </a:rPr>
              <a:t>about </a:t>
            </a:r>
            <a:r>
              <a:rPr lang="en-AU" sz="1600" dirty="0">
                <a:latin typeface="Cambria" panose="02040503050406030204" pitchFamily="18" charset="0"/>
              </a:rPr>
              <a:t>the </a:t>
            </a:r>
            <a:r>
              <a:rPr lang="en-AU" sz="1600" i="1" dirty="0" smtClean="0">
                <a:latin typeface="Cambria" panose="02040503050406030204" pitchFamily="18" charset="0"/>
              </a:rPr>
              <a:t>Migration Act </a:t>
            </a:r>
            <a:r>
              <a:rPr lang="en-AU" sz="1600" dirty="0">
                <a:latin typeface="Cambria" panose="02040503050406030204" pitchFamily="18" charset="0"/>
              </a:rPr>
              <a:t>more generally. It was </a:t>
            </a:r>
            <a:r>
              <a:rPr lang="en-AU" sz="1600" dirty="0" smtClean="0">
                <a:latin typeface="Cambria" panose="02040503050406030204" pitchFamily="18" charset="0"/>
              </a:rPr>
              <a:t>said [in </a:t>
            </a:r>
            <a:r>
              <a:rPr lang="en-AU" sz="1600" i="1" dirty="0" smtClean="0">
                <a:latin typeface="Cambria" panose="02040503050406030204" pitchFamily="18" charset="0"/>
              </a:rPr>
              <a:t>M61</a:t>
            </a:r>
            <a:r>
              <a:rPr lang="en-AU" sz="1600" dirty="0" smtClean="0">
                <a:latin typeface="Cambria" panose="02040503050406030204" pitchFamily="18" charset="0"/>
              </a:rPr>
              <a:t>] </a:t>
            </a:r>
            <a:r>
              <a:rPr lang="en-AU" sz="1600" dirty="0">
                <a:latin typeface="Cambria" panose="02040503050406030204" pitchFamily="18" charset="0"/>
              </a:rPr>
              <a:t>that, read as a whole, the </a:t>
            </a:r>
            <a:r>
              <a:rPr lang="en-AU" sz="1600" i="1" dirty="0">
                <a:latin typeface="Cambria" panose="02040503050406030204" pitchFamily="18" charset="0"/>
              </a:rPr>
              <a:t>Migration </a:t>
            </a:r>
            <a:r>
              <a:rPr lang="en-AU" sz="1600" i="1" dirty="0" smtClean="0">
                <a:latin typeface="Cambria" panose="02040503050406030204" pitchFamily="18" charset="0"/>
              </a:rPr>
              <a:t>Act </a:t>
            </a:r>
            <a:r>
              <a:rPr lang="en-AU" sz="1600" dirty="0" smtClean="0">
                <a:latin typeface="Cambria" panose="02040503050406030204" pitchFamily="18" charset="0"/>
              </a:rPr>
              <a:t>contains </a:t>
            </a:r>
            <a:r>
              <a:rPr lang="en-AU" sz="1600" dirty="0">
                <a:latin typeface="Cambria" panose="02040503050406030204" pitchFamily="18" charset="0"/>
              </a:rPr>
              <a:t>an “elaborated and interconnected set of statutory </a:t>
            </a:r>
            <a:r>
              <a:rPr lang="en-AU" sz="1600" dirty="0" smtClean="0">
                <a:latin typeface="Cambria" panose="02040503050406030204" pitchFamily="18" charset="0"/>
              </a:rPr>
              <a:t>provisions directed </a:t>
            </a:r>
            <a:r>
              <a:rPr lang="en-AU" sz="1600" dirty="0">
                <a:latin typeface="Cambria" panose="02040503050406030204" pitchFamily="18" charset="0"/>
              </a:rPr>
              <a:t>to the purpose of responding to the international </a:t>
            </a:r>
            <a:r>
              <a:rPr lang="en-AU" sz="1600" dirty="0" smtClean="0">
                <a:latin typeface="Cambria" panose="02040503050406030204" pitchFamily="18" charset="0"/>
              </a:rPr>
              <a:t>obligations which </a:t>
            </a:r>
            <a:r>
              <a:rPr lang="en-AU" sz="1600" dirty="0">
                <a:latin typeface="Cambria" panose="02040503050406030204" pitchFamily="18" charset="0"/>
              </a:rPr>
              <a:t>Australia has undertaken in the Refugees Convention and </a:t>
            </a:r>
            <a:r>
              <a:rPr lang="en-AU" sz="1600" dirty="0" smtClean="0">
                <a:latin typeface="Cambria" panose="02040503050406030204" pitchFamily="18" charset="0"/>
              </a:rPr>
              <a:t>the Refugees </a:t>
            </a:r>
            <a:r>
              <a:rPr lang="en-AU" sz="1600" dirty="0">
                <a:latin typeface="Cambria" panose="02040503050406030204" pitchFamily="18" charset="0"/>
              </a:rPr>
              <a:t>Protocol</a:t>
            </a:r>
            <a:r>
              <a:rPr lang="en-AU" sz="1600" dirty="0" smtClean="0">
                <a:latin typeface="Cambria" panose="02040503050406030204" pitchFamily="18" charset="0"/>
              </a:rPr>
              <a:t>”. […]  </a:t>
            </a:r>
          </a:p>
          <a:p>
            <a:pPr marL="0" indent="0" algn="just">
              <a:buNone/>
            </a:pPr>
            <a:r>
              <a:rPr lang="en-AU" sz="1600" b="1" dirty="0" smtClean="0">
                <a:latin typeface="Cambria" panose="02040503050406030204" pitchFamily="18" charset="0"/>
              </a:rPr>
              <a:t>There </a:t>
            </a:r>
            <a:r>
              <a:rPr lang="en-AU" sz="1600" b="1" dirty="0">
                <a:latin typeface="Cambria" panose="02040503050406030204" pitchFamily="18" charset="0"/>
              </a:rPr>
              <a:t>may be some doubt whether the provisions of </a:t>
            </a:r>
            <a:r>
              <a:rPr lang="en-AU" sz="1600" b="1" dirty="0" err="1">
                <a:latin typeface="Cambria" panose="02040503050406030204" pitchFamily="18" charset="0"/>
              </a:rPr>
              <a:t>subdiv</a:t>
            </a:r>
            <a:r>
              <a:rPr lang="en-AU" sz="1600" b="1" dirty="0">
                <a:latin typeface="Cambria" panose="02040503050406030204" pitchFamily="18" charset="0"/>
              </a:rPr>
              <a:t> B, </a:t>
            </a:r>
            <a:r>
              <a:rPr lang="en-AU" sz="1600" b="1" dirty="0" smtClean="0">
                <a:latin typeface="Cambria" panose="02040503050406030204" pitchFamily="18" charset="0"/>
              </a:rPr>
              <a:t>which were </a:t>
            </a:r>
            <a:r>
              <a:rPr lang="en-AU" sz="1600" b="1" dirty="0">
                <a:latin typeface="Cambria" panose="02040503050406030204" pitchFamily="18" charset="0"/>
              </a:rPr>
              <a:t>inserted after these cases, can be said to respond to </a:t>
            </a:r>
            <a:r>
              <a:rPr lang="en-AU" sz="1600" b="1" dirty="0" smtClean="0">
                <a:latin typeface="Cambria" panose="02040503050406030204" pitchFamily="18" charset="0"/>
              </a:rPr>
              <a:t>Australia’s obligations </a:t>
            </a:r>
            <a:r>
              <a:rPr lang="en-AU" sz="1600" b="1" dirty="0">
                <a:latin typeface="Cambria" panose="02040503050406030204" pitchFamily="18" charset="0"/>
              </a:rPr>
              <a:t>under the Refugees Convention</a:t>
            </a:r>
            <a:r>
              <a:rPr lang="en-AU" sz="1600" dirty="0" smtClean="0">
                <a:latin typeface="Cambria" panose="02040503050406030204" pitchFamily="18" charset="0"/>
              </a:rPr>
              <a:t>.”</a:t>
            </a:r>
          </a:p>
          <a:p>
            <a:pPr marL="0" indent="0" algn="just">
              <a:buNone/>
            </a:pPr>
            <a:endParaRPr lang="en-AU" sz="1600" dirty="0">
              <a:latin typeface="Cambria" panose="02040503050406030204" pitchFamily="18" charset="0"/>
            </a:endParaRPr>
          </a:p>
          <a:p>
            <a:pPr marL="0" indent="0" algn="just">
              <a:buNone/>
            </a:pPr>
            <a:r>
              <a:rPr lang="en-AU" sz="1200" b="1" i="1" dirty="0">
                <a:latin typeface="Cambria" panose="02040503050406030204" pitchFamily="18" charset="0"/>
              </a:rPr>
              <a:t>Plaintiff </a:t>
            </a:r>
            <a:r>
              <a:rPr lang="en-AU" sz="1200" b="1" i="1" dirty="0" smtClean="0">
                <a:latin typeface="Cambria" panose="02040503050406030204" pitchFamily="18" charset="0"/>
              </a:rPr>
              <a:t>S156/2013 </a:t>
            </a:r>
            <a:r>
              <a:rPr lang="en-AU" sz="1200" dirty="0" smtClean="0">
                <a:latin typeface="Cambria" panose="02040503050406030204" pitchFamily="18" charset="0"/>
              </a:rPr>
              <a:t>(2014</a:t>
            </a:r>
            <a:r>
              <a:rPr lang="en-AU" sz="1200" dirty="0">
                <a:latin typeface="Cambria" panose="02040503050406030204" pitchFamily="18" charset="0"/>
              </a:rPr>
              <a:t>) 254 CLR </a:t>
            </a:r>
            <a:r>
              <a:rPr lang="en-AU" sz="1200" dirty="0" smtClean="0">
                <a:latin typeface="Cambria" panose="02040503050406030204" pitchFamily="18" charset="0"/>
              </a:rPr>
              <a:t>28, 47 [39]-[44].</a:t>
            </a:r>
            <a:endParaRPr lang="en-AU" sz="1200" dirty="0">
              <a:latin typeface="Cambria" panose="02040503050406030204" pitchFamily="18" charset="0"/>
            </a:endParaRPr>
          </a:p>
          <a:p>
            <a:pPr marL="0" indent="0" algn="just">
              <a:buNone/>
            </a:pPr>
            <a:endParaRPr lang="en-AU" sz="1600" dirty="0" smtClean="0">
              <a:latin typeface="Cambria" panose="02040503050406030204" pitchFamily="18" charset="0"/>
            </a:endParaRPr>
          </a:p>
          <a:p>
            <a:pPr marL="0" indent="0" algn="just">
              <a:buNone/>
            </a:pPr>
            <a:endParaRPr lang="en-AU" sz="1600" dirty="0">
              <a:latin typeface="Cambria" panose="02040503050406030204" pitchFamily="18" charset="0"/>
            </a:endParaRPr>
          </a:p>
          <a:p>
            <a:pPr marL="0" indent="0" algn="just">
              <a:buNone/>
            </a:pPr>
            <a:endParaRPr lang="en-AU" sz="1600" dirty="0" smtClean="0">
              <a:latin typeface="Cambria" panose="02040503050406030204" pitchFamily="18" charset="0"/>
            </a:endParaRPr>
          </a:p>
          <a:p>
            <a:pPr marL="0" indent="0" algn="just">
              <a:buNone/>
            </a:pPr>
            <a:endParaRPr lang="en-AU" sz="1600" dirty="0">
              <a:latin typeface="Cambria" panose="02040503050406030204" pitchFamily="18" charset="0"/>
            </a:endParaRPr>
          </a:p>
          <a:p>
            <a:pPr marL="0" indent="0" algn="just">
              <a:buNone/>
            </a:pPr>
            <a:endParaRPr lang="en-AU" sz="1600" dirty="0">
              <a:latin typeface="Cambria" panose="02040503050406030204" pitchFamily="18" charset="0"/>
            </a:endParaRPr>
          </a:p>
          <a:p>
            <a:pPr marL="0" indent="0" algn="just">
              <a:buNone/>
            </a:pPr>
            <a:endParaRPr lang="en-AU" sz="800" dirty="0" smtClean="0">
              <a:latin typeface="Cambria" panose="02040503050406030204" pitchFamily="18" charset="0"/>
            </a:endParaRPr>
          </a:p>
          <a:p>
            <a:pPr marL="0" indent="0" algn="just">
              <a:buNone/>
            </a:pPr>
            <a:endParaRPr lang="en-AU" sz="1600" i="1" dirty="0" smtClean="0">
              <a:latin typeface="Cambria" panose="02040503050406030204" pitchFamily="18" charset="0"/>
            </a:endParaRPr>
          </a:p>
          <a:p>
            <a:pPr marL="0" indent="0" algn="just">
              <a:buNone/>
            </a:pPr>
            <a:endParaRPr lang="en-AU" sz="1600" i="1" dirty="0">
              <a:latin typeface="Cambria" panose="02040503050406030204" pitchFamily="18" charset="0"/>
            </a:endParaRPr>
          </a:p>
          <a:p>
            <a:pPr marL="0" indent="0" algn="just">
              <a:buNone/>
            </a:pPr>
            <a:endParaRPr lang="en-AU" sz="1600" i="1" dirty="0" smtClean="0">
              <a:latin typeface="Cambria" panose="02040503050406030204" pitchFamily="18" charset="0"/>
            </a:endParaRPr>
          </a:p>
          <a:p>
            <a:pPr marL="0" indent="0" algn="just">
              <a:buNone/>
            </a:pPr>
            <a:endParaRPr lang="en-AU" sz="1600" i="1" dirty="0">
              <a:latin typeface="Cambria" panose="02040503050406030204" pitchFamily="18" charset="0"/>
            </a:endParaRPr>
          </a:p>
        </p:txBody>
      </p:sp>
      <p:pic>
        <p:nvPicPr>
          <p:cNvPr id="7"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4" y="678284"/>
            <a:ext cx="3816424" cy="830634"/>
          </a:xfrm>
          <a:prstGeom prst="rect">
            <a:avLst/>
          </a:prstGeom>
        </p:spPr>
      </p:pic>
    </p:spTree>
    <p:extLst>
      <p:ext uri="{BB962C8B-B14F-4D97-AF65-F5344CB8AC3E}">
        <p14:creationId xmlns:p14="http://schemas.microsoft.com/office/powerpoint/2010/main" val="98727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97152"/>
          </a:xfrm>
        </p:spPr>
        <p:txBody>
          <a:bodyPr>
            <a:normAutofit lnSpcReduction="10000"/>
          </a:bodyPr>
          <a:lstStyle/>
          <a:p>
            <a:pPr marL="0" indent="0">
              <a:buNone/>
            </a:pPr>
            <a:endParaRPr lang="en-AU" sz="1600" i="1" dirty="0" smtClean="0">
              <a:latin typeface="Cambria" panose="02040503050406030204" pitchFamily="18" charset="0"/>
            </a:endParaRPr>
          </a:p>
          <a:p>
            <a:pPr marL="0" indent="0" algn="just">
              <a:buNone/>
            </a:pPr>
            <a:r>
              <a:rPr lang="en-AU" sz="1600" b="1" i="1" dirty="0" smtClean="0">
                <a:latin typeface="Cambria" panose="02040503050406030204" pitchFamily="18" charset="0"/>
              </a:rPr>
              <a:t>Plaintiff </a:t>
            </a:r>
            <a:r>
              <a:rPr lang="en-AU" sz="1600" b="1" i="1" dirty="0">
                <a:latin typeface="Cambria" panose="02040503050406030204" pitchFamily="18" charset="0"/>
              </a:rPr>
              <a:t>M68-2015 </a:t>
            </a:r>
            <a:r>
              <a:rPr lang="en-AU" sz="1600" i="1" dirty="0">
                <a:latin typeface="Cambria" panose="02040503050406030204" pitchFamily="18" charset="0"/>
              </a:rPr>
              <a:t>v Minister for Immigration and Border Protection</a:t>
            </a:r>
            <a:r>
              <a:rPr lang="en-AU" sz="1600" dirty="0">
                <a:latin typeface="Cambria" panose="02040503050406030204" pitchFamily="18" charset="0"/>
              </a:rPr>
              <a:t> (2016) 257 CLR </a:t>
            </a:r>
            <a:r>
              <a:rPr lang="en-AU" sz="1600" dirty="0" smtClean="0">
                <a:latin typeface="Cambria" panose="02040503050406030204" pitchFamily="18" charset="0"/>
              </a:rPr>
              <a:t>42, 60-65,  67-73 (French CJ, </a:t>
            </a:r>
            <a:r>
              <a:rPr lang="en-AU" sz="1600" dirty="0" err="1" smtClean="0">
                <a:latin typeface="Cambria" panose="02040503050406030204" pitchFamily="18" charset="0"/>
              </a:rPr>
              <a:t>Kiefel</a:t>
            </a:r>
            <a:r>
              <a:rPr lang="en-AU" sz="1600" dirty="0" smtClean="0">
                <a:latin typeface="Cambria" panose="02040503050406030204" pitchFamily="18" charset="0"/>
              </a:rPr>
              <a:t> and Nettle JJ).</a:t>
            </a:r>
          </a:p>
          <a:p>
            <a:pPr marL="0" indent="0" algn="just">
              <a:buNone/>
            </a:pPr>
            <a:endParaRPr lang="en-AU" sz="1600" dirty="0">
              <a:latin typeface="Cambria" panose="02040503050406030204" pitchFamily="18" charset="0"/>
            </a:endParaRPr>
          </a:p>
          <a:p>
            <a:pPr marL="0" indent="0" algn="just">
              <a:buNone/>
            </a:pPr>
            <a:r>
              <a:rPr lang="en-AU" sz="1600" dirty="0" smtClean="0">
                <a:latin typeface="Cambria" panose="02040503050406030204" pitchFamily="18" charset="0"/>
              </a:rPr>
              <a:t>A Bangladeshi asylum seeker argued that the government had acted illegally by participating in a practical sense (</a:t>
            </a:r>
            <a:r>
              <a:rPr lang="en-AU" sz="1600" i="1" dirty="0" smtClean="0">
                <a:latin typeface="Cambria" panose="02040503050406030204" pitchFamily="18" charset="0"/>
              </a:rPr>
              <a:t>procuring and funding</a:t>
            </a:r>
            <a:r>
              <a:rPr lang="en-AU" sz="1600" dirty="0" smtClean="0">
                <a:latin typeface="Cambria" panose="02040503050406030204" pitchFamily="18" charset="0"/>
              </a:rPr>
              <a:t>) with her detention in Nauru.</a:t>
            </a:r>
            <a:r>
              <a:rPr lang="en-AU" sz="1600" dirty="0">
                <a:latin typeface="Cambria" panose="02040503050406030204" pitchFamily="18" charset="0"/>
              </a:rPr>
              <a:t> HCA ruled </a:t>
            </a:r>
            <a:r>
              <a:rPr lang="en-AU" sz="1600" b="1" dirty="0">
                <a:latin typeface="Cambria" panose="02040503050406030204" pitchFamily="18" charset="0"/>
              </a:rPr>
              <a:t>offshore arrangements with </a:t>
            </a:r>
            <a:r>
              <a:rPr lang="en-AU" sz="1600" b="1" u="sng" dirty="0">
                <a:latin typeface="Cambria" panose="02040503050406030204" pitchFamily="18" charset="0"/>
              </a:rPr>
              <a:t>Nauru</a:t>
            </a:r>
            <a:r>
              <a:rPr lang="en-AU" sz="1600" b="1" dirty="0">
                <a:latin typeface="Cambria" panose="02040503050406030204" pitchFamily="18" charset="0"/>
              </a:rPr>
              <a:t> </a:t>
            </a:r>
            <a:r>
              <a:rPr lang="en-AU" sz="1600" dirty="0">
                <a:latin typeface="Cambria" panose="02040503050406030204" pitchFamily="18" charset="0"/>
              </a:rPr>
              <a:t>were legal. </a:t>
            </a:r>
            <a:endParaRPr lang="en-AU" sz="1600" dirty="0" smtClean="0">
              <a:latin typeface="Cambria" panose="02040503050406030204" pitchFamily="18" charset="0"/>
            </a:endParaRPr>
          </a:p>
          <a:p>
            <a:pPr marL="0" indent="0" algn="just">
              <a:buNone/>
            </a:pPr>
            <a:endParaRPr lang="en-AU" sz="1600" dirty="0">
              <a:latin typeface="Cambria" panose="02040503050406030204" pitchFamily="18" charset="0"/>
            </a:endParaRPr>
          </a:p>
          <a:p>
            <a:pPr marL="0" indent="0" algn="just">
              <a:buNone/>
            </a:pPr>
            <a:r>
              <a:rPr lang="en-AU" sz="1600" dirty="0" smtClean="0">
                <a:latin typeface="Cambria" panose="02040503050406030204" pitchFamily="18" charset="0"/>
              </a:rPr>
              <a:t>The HCA found that laws authorising the Australian government to secure </a:t>
            </a:r>
            <a:r>
              <a:rPr lang="en-AU" sz="1600" u="sng" dirty="0" smtClean="0">
                <a:latin typeface="Cambria" panose="02040503050406030204" pitchFamily="18" charset="0"/>
              </a:rPr>
              <a:t>funding</a:t>
            </a:r>
            <a:r>
              <a:rPr lang="en-AU" sz="1600" dirty="0" smtClean="0">
                <a:latin typeface="Cambria" panose="02040503050406030204" pitchFamily="18" charset="0"/>
              </a:rPr>
              <a:t> for and to </a:t>
            </a:r>
            <a:r>
              <a:rPr lang="en-AU" sz="1600" u="sng" dirty="0" smtClean="0">
                <a:latin typeface="Cambria" panose="02040503050406030204" pitchFamily="18" charset="0"/>
              </a:rPr>
              <a:t>participate in </a:t>
            </a:r>
            <a:r>
              <a:rPr lang="en-AU" sz="1600" dirty="0" smtClean="0">
                <a:latin typeface="Cambria" panose="02040503050406030204" pitchFamily="18" charset="0"/>
              </a:rPr>
              <a:t>an asylum seeker’s detention at the RPC on Nauru were valid laws under the </a:t>
            </a:r>
            <a:r>
              <a:rPr lang="en-AU" sz="1600" i="1" dirty="0" smtClean="0">
                <a:latin typeface="Cambria" panose="02040503050406030204" pitchFamily="18" charset="0"/>
              </a:rPr>
              <a:t>Constitution</a:t>
            </a:r>
            <a:r>
              <a:rPr lang="en-AU" sz="1600" dirty="0" smtClean="0">
                <a:latin typeface="Cambria" panose="02040503050406030204" pitchFamily="18" charset="0"/>
              </a:rPr>
              <a:t> (s 51(xix) (</a:t>
            </a:r>
            <a:r>
              <a:rPr lang="en-AU" sz="1600" i="1" dirty="0" smtClean="0">
                <a:latin typeface="Cambria" panose="02040503050406030204" pitchFamily="18" charset="0"/>
              </a:rPr>
              <a:t>laws with respect to aliens</a:t>
            </a:r>
            <a:r>
              <a:rPr lang="en-AU" sz="1600" dirty="0" smtClean="0">
                <a:latin typeface="Cambria" panose="02040503050406030204" pitchFamily="18" charset="0"/>
              </a:rPr>
              <a:t>) applying the principles in </a:t>
            </a:r>
            <a:r>
              <a:rPr lang="en-AU" sz="1600" i="1" dirty="0" smtClean="0">
                <a:latin typeface="Cambria" panose="02040503050406030204" pitchFamily="18" charset="0"/>
              </a:rPr>
              <a:t>Plaintiff S156</a:t>
            </a:r>
            <a:r>
              <a:rPr lang="en-AU" sz="1600" dirty="0" smtClean="0">
                <a:latin typeface="Cambria" panose="02040503050406030204" pitchFamily="18" charset="0"/>
              </a:rPr>
              <a:t>.</a:t>
            </a:r>
          </a:p>
          <a:p>
            <a:pPr marL="0" indent="0" algn="just">
              <a:buNone/>
            </a:pPr>
            <a:endParaRPr lang="en-AU" sz="1600" dirty="0">
              <a:latin typeface="Cambria" panose="02040503050406030204" pitchFamily="18" charset="0"/>
            </a:endParaRPr>
          </a:p>
          <a:p>
            <a:pPr marL="0" indent="0" algn="just">
              <a:buNone/>
            </a:pPr>
            <a:r>
              <a:rPr lang="en-AU" sz="1600" dirty="0" smtClean="0">
                <a:latin typeface="Cambria" panose="02040503050406030204" pitchFamily="18" charset="0"/>
              </a:rPr>
              <a:t>Furthermore that s 198AHA of the </a:t>
            </a:r>
            <a:r>
              <a:rPr lang="en-AU" sz="1600" i="1" dirty="0" smtClean="0">
                <a:latin typeface="Cambria" panose="02040503050406030204" pitchFamily="18" charset="0"/>
              </a:rPr>
              <a:t>Migration Act </a:t>
            </a:r>
            <a:r>
              <a:rPr lang="en-AU" sz="1600" dirty="0" smtClean="0">
                <a:latin typeface="Cambria" panose="02040503050406030204" pitchFamily="18" charset="0"/>
              </a:rPr>
              <a:t>(which was inserted into the Act </a:t>
            </a:r>
            <a:r>
              <a:rPr lang="en-AU" sz="1600" u="sng" dirty="0" smtClean="0">
                <a:latin typeface="Cambria" panose="02040503050406030204" pitchFamily="18" charset="0"/>
              </a:rPr>
              <a:t>in 2015 </a:t>
            </a:r>
            <a:r>
              <a:rPr lang="en-AU" sz="1600" dirty="0" smtClean="0">
                <a:latin typeface="Cambria" panose="02040503050406030204" pitchFamily="18" charset="0"/>
              </a:rPr>
              <a:t>(i.e. well after regional processing had begun in late 2012) retrospectively authorised the Australian government’s conduct in relation to the plaintiff’s detention during 2014. </a:t>
            </a:r>
          </a:p>
          <a:p>
            <a:pPr marL="0" indent="0" algn="just">
              <a:buNone/>
            </a:pPr>
            <a:endParaRPr lang="en-AU" sz="1600" dirty="0">
              <a:latin typeface="Cambria" panose="02040503050406030204" pitchFamily="18" charset="0"/>
            </a:endParaRPr>
          </a:p>
          <a:p>
            <a:pPr marL="0" indent="0" algn="just">
              <a:buNone/>
            </a:pPr>
            <a:r>
              <a:rPr lang="en-AU" sz="1600" dirty="0" smtClean="0">
                <a:latin typeface="Cambria" panose="02040503050406030204" pitchFamily="18" charset="0"/>
              </a:rPr>
              <a:t>Section 198AHA(2) founded the government’s participation in the detention of an alien (and restraint over liberty) for so long as was reasonably necessary to achieve the purpose of processing by Nauru of a person’s refugee status claim.</a:t>
            </a:r>
            <a:endParaRPr lang="en-AU" sz="1600" dirty="0">
              <a:latin typeface="Cambria" panose="02040503050406030204" pitchFamily="18" charset="0"/>
            </a:endParaRPr>
          </a:p>
          <a:p>
            <a:endParaRPr lang="en-AU" dirty="0"/>
          </a:p>
        </p:txBody>
      </p:sp>
      <p:sp>
        <p:nvSpPr>
          <p:cNvPr id="4" name="Title 1"/>
          <p:cNvSpPr>
            <a:spLocks noGrp="1"/>
          </p:cNvSpPr>
          <p:nvPr>
            <p:ph type="title"/>
          </p:nvPr>
        </p:nvSpPr>
        <p:spPr>
          <a:xfrm>
            <a:off x="0" y="0"/>
            <a:ext cx="9144000" cy="1556792"/>
          </a:xfrm>
          <a:solidFill>
            <a:schemeClr val="accent1"/>
          </a:solidFill>
        </p:spPr>
        <p:txBody>
          <a:bodyPr>
            <a:normAutofit/>
          </a:bodyPr>
          <a:lstStyle/>
          <a:p>
            <a:pPr algn="l"/>
            <a:r>
              <a:rPr lang="en-AU" dirty="0" smtClean="0">
                <a:latin typeface="Cambria" panose="02040503050406030204" pitchFamily="18" charset="0"/>
              </a:rPr>
              <a:t>Legality of </a:t>
            </a:r>
            <a:r>
              <a:rPr lang="en-AU" dirty="0">
                <a:latin typeface="Cambria" panose="02040503050406030204" pitchFamily="18" charset="0"/>
              </a:rPr>
              <a:t>o</a:t>
            </a:r>
            <a:r>
              <a:rPr lang="en-AU" dirty="0" smtClean="0">
                <a:latin typeface="Cambria" panose="02040503050406030204" pitchFamily="18" charset="0"/>
              </a:rPr>
              <a:t>ffshore processing tested before the</a:t>
            </a:r>
            <a:endParaRPr lang="en-AU" dirty="0">
              <a:latin typeface="Cambria" panose="02040503050406030204" pitchFamily="18" charset="0"/>
            </a:endParaRPr>
          </a:p>
        </p:txBody>
      </p:sp>
      <p:pic>
        <p:nvPicPr>
          <p:cNvPr id="5"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800" y="766153"/>
            <a:ext cx="3816424" cy="773552"/>
          </a:xfrm>
          <a:prstGeom prst="rect">
            <a:avLst/>
          </a:prstGeom>
        </p:spPr>
      </p:pic>
    </p:spTree>
    <p:extLst>
      <p:ext uri="{BB962C8B-B14F-4D97-AF65-F5344CB8AC3E}">
        <p14:creationId xmlns:p14="http://schemas.microsoft.com/office/powerpoint/2010/main" val="17369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a:solidFill>
            <a:schemeClr val="bg2">
              <a:lumMod val="60000"/>
              <a:lumOff val="40000"/>
            </a:schemeClr>
          </a:solidFill>
        </p:spPr>
        <p:txBody>
          <a:bodyPr>
            <a:normAutofit fontScale="90000"/>
          </a:bodyPr>
          <a:lstStyle/>
          <a:p>
            <a:r>
              <a:rPr lang="en-AU" dirty="0"/>
              <a:t>Judicial consideration of offshore </a:t>
            </a:r>
            <a:r>
              <a:rPr lang="en-AU" dirty="0" smtClean="0"/>
              <a:t>processing: Manus Island</a:t>
            </a:r>
            <a:endParaRPr lang="en-AU" dirty="0"/>
          </a:p>
        </p:txBody>
      </p:sp>
      <p:sp>
        <p:nvSpPr>
          <p:cNvPr id="3" name="Content Placeholder 2"/>
          <p:cNvSpPr>
            <a:spLocks noGrp="1"/>
          </p:cNvSpPr>
          <p:nvPr>
            <p:ph idx="1"/>
          </p:nvPr>
        </p:nvSpPr>
        <p:spPr>
          <a:xfrm>
            <a:off x="179512" y="1412776"/>
            <a:ext cx="8784976" cy="5400600"/>
          </a:xfrm>
        </p:spPr>
        <p:txBody>
          <a:bodyPr>
            <a:normAutofit lnSpcReduction="10000"/>
          </a:bodyPr>
          <a:lstStyle/>
          <a:p>
            <a:pPr marL="0" indent="0">
              <a:buNone/>
            </a:pPr>
            <a:r>
              <a:rPr lang="en-AU" sz="2000" dirty="0" smtClean="0">
                <a:latin typeface="Cambria" panose="02040503050406030204" pitchFamily="18" charset="0"/>
              </a:rPr>
              <a:t>Before the PNG Supreme Court: </a:t>
            </a:r>
            <a:r>
              <a:rPr lang="en-AU" sz="2000" i="1" dirty="0" smtClean="0">
                <a:latin typeface="Cambria" panose="02040503050406030204" pitchFamily="18" charset="0"/>
              </a:rPr>
              <a:t>Namah </a:t>
            </a:r>
            <a:r>
              <a:rPr lang="en-AU" sz="2000" i="1" dirty="0">
                <a:latin typeface="Cambria" panose="02040503050406030204" pitchFamily="18" charset="0"/>
              </a:rPr>
              <a:t>v </a:t>
            </a:r>
            <a:r>
              <a:rPr lang="en-AU" sz="2000" i="1" dirty="0" err="1">
                <a:latin typeface="Cambria" panose="02040503050406030204" pitchFamily="18" charset="0"/>
              </a:rPr>
              <a:t>Pato</a:t>
            </a:r>
            <a:r>
              <a:rPr lang="en-AU" sz="2000" i="1" dirty="0">
                <a:latin typeface="Cambria" panose="02040503050406030204" pitchFamily="18" charset="0"/>
              </a:rPr>
              <a:t> </a:t>
            </a:r>
            <a:r>
              <a:rPr lang="en-AU" sz="2000" dirty="0">
                <a:latin typeface="Cambria" panose="02040503050406030204" pitchFamily="18" charset="0"/>
              </a:rPr>
              <a:t>(2016)  SC </a:t>
            </a:r>
            <a:r>
              <a:rPr lang="en-AU" sz="2000" dirty="0" smtClean="0">
                <a:latin typeface="Cambria" panose="02040503050406030204" pitchFamily="18" charset="0"/>
              </a:rPr>
              <a:t>1497</a:t>
            </a:r>
          </a:p>
          <a:p>
            <a:pPr marL="0" indent="0">
              <a:buNone/>
            </a:pPr>
            <a:endParaRPr lang="en-AU" sz="2400" dirty="0">
              <a:latin typeface="Cambria" panose="02040503050406030204" pitchFamily="18" charset="0"/>
            </a:endParaRPr>
          </a:p>
          <a:p>
            <a:pPr marL="0" indent="0" algn="just">
              <a:buNone/>
            </a:pPr>
            <a:r>
              <a:rPr lang="en-AU" sz="1800" b="1" dirty="0" smtClean="0">
                <a:latin typeface="Cambria" panose="02040503050406030204" pitchFamily="18" charset="0"/>
              </a:rPr>
              <a:t>Deciding on the constitutionality of bi-lateral arrangements </a:t>
            </a:r>
            <a:r>
              <a:rPr lang="en-AU" sz="1800" dirty="0" smtClean="0">
                <a:latin typeface="Cambria" panose="02040503050406030204" pitchFamily="18" charset="0"/>
              </a:rPr>
              <a:t>entered into in Sept 2012 and later (purportedly) validated by an amendment to the PNG </a:t>
            </a:r>
            <a:r>
              <a:rPr lang="en-AU" sz="1800" i="1" dirty="0" smtClean="0">
                <a:latin typeface="Cambria" panose="02040503050406030204" pitchFamily="18" charset="0"/>
              </a:rPr>
              <a:t>Constitution </a:t>
            </a:r>
            <a:r>
              <a:rPr lang="en-AU" sz="1800" dirty="0" smtClean="0">
                <a:latin typeface="Cambria" panose="02040503050406030204" pitchFamily="18" charset="0"/>
              </a:rPr>
              <a:t>s 42 (</a:t>
            </a:r>
            <a:r>
              <a:rPr lang="en-AU" sz="1800" b="1" dirty="0" smtClean="0">
                <a:latin typeface="Cambria" panose="02040503050406030204" pitchFamily="18" charset="0"/>
              </a:rPr>
              <a:t>personal liberty</a:t>
            </a:r>
            <a:r>
              <a:rPr lang="en-AU" sz="1800" dirty="0" smtClean="0">
                <a:latin typeface="Cambria" panose="02040503050406030204" pitchFamily="18" charset="0"/>
              </a:rPr>
              <a:t>) [</a:t>
            </a:r>
            <a:r>
              <a:rPr lang="en-AU" sz="1800" b="1" dirty="0" smtClean="0">
                <a:latin typeface="Cambria" panose="02040503050406030204" pitchFamily="18" charset="0"/>
              </a:rPr>
              <a:t>5]-[7]</a:t>
            </a:r>
            <a:r>
              <a:rPr lang="en-AU" sz="1800" dirty="0" smtClean="0">
                <a:latin typeface="Cambria" panose="02040503050406030204" pitchFamily="18" charset="0"/>
              </a:rPr>
              <a:t>. </a:t>
            </a:r>
          </a:p>
          <a:p>
            <a:pPr marL="0" indent="0" algn="just">
              <a:buNone/>
            </a:pPr>
            <a:endParaRPr lang="en-AU" sz="1800" dirty="0">
              <a:latin typeface="Cambria" panose="02040503050406030204" pitchFamily="18" charset="0"/>
            </a:endParaRPr>
          </a:p>
          <a:p>
            <a:pPr marL="0" indent="0" algn="just">
              <a:buNone/>
            </a:pPr>
            <a:r>
              <a:rPr lang="en-AU" sz="1800" dirty="0" smtClean="0">
                <a:latin typeface="Cambria" panose="02040503050406030204" pitchFamily="18" charset="0"/>
              </a:rPr>
              <a:t>Detention centre is enclosed and manned by security officers to prevent people leaving; all funded by Australia [</a:t>
            </a:r>
            <a:r>
              <a:rPr lang="en-AU" sz="1800" b="1" dirty="0" smtClean="0">
                <a:latin typeface="Cambria" panose="02040503050406030204" pitchFamily="18" charset="0"/>
              </a:rPr>
              <a:t>20</a:t>
            </a:r>
            <a:r>
              <a:rPr lang="en-AU" sz="1800" dirty="0" smtClean="0">
                <a:latin typeface="Cambria" panose="02040503050406030204" pitchFamily="18" charset="0"/>
              </a:rPr>
              <a:t>]. </a:t>
            </a:r>
          </a:p>
          <a:p>
            <a:pPr marL="0" indent="0" algn="just">
              <a:buNone/>
            </a:pPr>
            <a:endParaRPr lang="en-AU" sz="1800" dirty="0">
              <a:latin typeface="Cambria" panose="02040503050406030204" pitchFamily="18" charset="0"/>
            </a:endParaRPr>
          </a:p>
          <a:p>
            <a:pPr marL="0" indent="0" algn="just">
              <a:buNone/>
            </a:pPr>
            <a:r>
              <a:rPr lang="en-AU" sz="1800" dirty="0" smtClean="0">
                <a:latin typeface="Cambria" panose="02040503050406030204" pitchFamily="18" charset="0"/>
              </a:rPr>
              <a:t>In an effort to pre-empt a legal challenge to the legality of the detention arrangements, constitutional amendments were introduced in </a:t>
            </a:r>
            <a:r>
              <a:rPr lang="en-AU" sz="1800" b="1" dirty="0" smtClean="0">
                <a:latin typeface="Cambria" panose="02040503050406030204" pitchFamily="18" charset="0"/>
              </a:rPr>
              <a:t>2014</a:t>
            </a:r>
            <a:r>
              <a:rPr lang="en-AU" sz="1800" dirty="0" smtClean="0">
                <a:latin typeface="Cambria" panose="02040503050406030204" pitchFamily="18" charset="0"/>
              </a:rPr>
              <a:t>: per s 42(1)(</a:t>
            </a:r>
            <a:r>
              <a:rPr lang="en-AU" sz="1800" dirty="0" err="1" smtClean="0">
                <a:latin typeface="Cambria" panose="02040503050406030204" pitchFamily="18" charset="0"/>
              </a:rPr>
              <a:t>ga</a:t>
            </a:r>
            <a:r>
              <a:rPr lang="en-AU" sz="1800" dirty="0" smtClean="0">
                <a:latin typeface="Cambria" panose="02040503050406030204" pitchFamily="18" charset="0"/>
              </a:rPr>
              <a:t>). [</a:t>
            </a:r>
            <a:r>
              <a:rPr lang="en-AU" sz="1800" b="1" dirty="0" smtClean="0">
                <a:latin typeface="Cambria" panose="02040503050406030204" pitchFamily="18" charset="0"/>
              </a:rPr>
              <a:t>22</a:t>
            </a:r>
            <a:r>
              <a:rPr lang="en-AU" sz="1800" dirty="0" smtClean="0">
                <a:latin typeface="Cambria" panose="02040503050406030204" pitchFamily="18" charset="0"/>
              </a:rPr>
              <a:t>]</a:t>
            </a:r>
          </a:p>
          <a:p>
            <a:pPr marL="0" indent="0" algn="just">
              <a:buNone/>
            </a:pPr>
            <a:endParaRPr lang="en-AU" sz="1800" dirty="0">
              <a:latin typeface="Cambria" panose="02040503050406030204" pitchFamily="18" charset="0"/>
            </a:endParaRPr>
          </a:p>
          <a:p>
            <a:pPr marL="0" indent="0" algn="just">
              <a:buNone/>
            </a:pPr>
            <a:r>
              <a:rPr lang="en-AU" sz="1800" dirty="0" smtClean="0">
                <a:latin typeface="Cambria" panose="02040503050406030204" pitchFamily="18" charset="0"/>
              </a:rPr>
              <a:t>Prior to the 2014 amendments s 42(1) </a:t>
            </a:r>
            <a:r>
              <a:rPr lang="en-AU" sz="1800" i="1" dirty="0" smtClean="0">
                <a:latin typeface="Cambria" panose="02040503050406030204" pitchFamily="18" charset="0"/>
              </a:rPr>
              <a:t>Constitution</a:t>
            </a:r>
            <a:r>
              <a:rPr lang="en-AU" sz="1800" dirty="0" smtClean="0">
                <a:latin typeface="Cambria" panose="02040503050406030204" pitchFamily="18" charset="0"/>
              </a:rPr>
              <a:t> guaranteed individual liberty. Liberty could only be curtailed on specified grounds given effect through legislation [</a:t>
            </a:r>
            <a:r>
              <a:rPr lang="en-AU" sz="1800" b="1" dirty="0" smtClean="0">
                <a:latin typeface="Cambria" panose="02040503050406030204" pitchFamily="18" charset="0"/>
              </a:rPr>
              <a:t>33</a:t>
            </a:r>
            <a:r>
              <a:rPr lang="en-AU" sz="1800" dirty="0" smtClean="0">
                <a:latin typeface="Cambria" panose="02040503050406030204" pitchFamily="18" charset="0"/>
              </a:rPr>
              <a:t>] and [</a:t>
            </a:r>
            <a:r>
              <a:rPr lang="en-AU" sz="1800" b="1" dirty="0" smtClean="0">
                <a:latin typeface="Cambria" panose="02040503050406030204" pitchFamily="18" charset="0"/>
              </a:rPr>
              <a:t>38</a:t>
            </a:r>
            <a:r>
              <a:rPr lang="en-AU" sz="1800" dirty="0" smtClean="0">
                <a:latin typeface="Cambria" panose="02040503050406030204" pitchFamily="18" charset="0"/>
              </a:rPr>
              <a:t>]. Detention outside of that authorised by s 42(1) would be unconstitutional. </a:t>
            </a:r>
          </a:p>
          <a:p>
            <a:pPr marL="0" indent="0" algn="just">
              <a:buNone/>
            </a:pPr>
            <a:endParaRPr lang="en-AU" sz="1800" dirty="0">
              <a:latin typeface="Cambria" panose="02040503050406030204" pitchFamily="18" charset="0"/>
            </a:endParaRPr>
          </a:p>
          <a:p>
            <a:pPr marL="0" indent="0" algn="just">
              <a:buNone/>
            </a:pPr>
            <a:r>
              <a:rPr lang="en-AU" sz="1800" dirty="0" smtClean="0">
                <a:latin typeface="Cambria" panose="02040503050406030204" pitchFamily="18" charset="0"/>
              </a:rPr>
              <a:t>Relevantly s 42(1)(g) </a:t>
            </a:r>
            <a:r>
              <a:rPr lang="en-AU" sz="1800" i="1" dirty="0" smtClean="0">
                <a:latin typeface="Cambria" panose="02040503050406030204" pitchFamily="18" charset="0"/>
              </a:rPr>
              <a:t>Constitution</a:t>
            </a:r>
            <a:r>
              <a:rPr lang="en-AU" sz="1800" dirty="0" smtClean="0">
                <a:latin typeface="Cambria" panose="02040503050406030204" pitchFamily="18" charset="0"/>
              </a:rPr>
              <a:t> was potentially applicable here; it addressed detention to prevent </a:t>
            </a:r>
            <a:r>
              <a:rPr lang="en-AU" sz="1800" i="1" dirty="0" smtClean="0">
                <a:latin typeface="Cambria" panose="02040503050406030204" pitchFamily="18" charset="0"/>
              </a:rPr>
              <a:t>unlawful</a:t>
            </a:r>
            <a:r>
              <a:rPr lang="en-AU" sz="1800" dirty="0" smtClean="0">
                <a:latin typeface="Cambria" panose="02040503050406030204" pitchFamily="18" charset="0"/>
              </a:rPr>
              <a:t> </a:t>
            </a:r>
            <a:r>
              <a:rPr lang="en-AU" sz="1800" i="1" dirty="0" smtClean="0">
                <a:latin typeface="Cambria" panose="02040503050406030204" pitchFamily="18" charset="0"/>
              </a:rPr>
              <a:t>entry</a:t>
            </a:r>
            <a:r>
              <a:rPr lang="en-AU" sz="1800" dirty="0" smtClean="0">
                <a:latin typeface="Cambria" panose="02040503050406030204" pitchFamily="18" charset="0"/>
              </a:rPr>
              <a:t> or to facilitate </a:t>
            </a:r>
            <a:r>
              <a:rPr lang="en-AU" sz="1800" i="1" dirty="0" smtClean="0">
                <a:latin typeface="Cambria" panose="02040503050406030204" pitchFamily="18" charset="0"/>
              </a:rPr>
              <a:t>removal</a:t>
            </a:r>
            <a:r>
              <a:rPr lang="en-AU" sz="1800" dirty="0" smtClean="0">
                <a:latin typeface="Cambria" panose="02040503050406030204" pitchFamily="18" charset="0"/>
              </a:rPr>
              <a:t>.</a:t>
            </a:r>
          </a:p>
          <a:p>
            <a:pPr marL="0" indent="0" algn="just">
              <a:buNone/>
            </a:pPr>
            <a:endParaRPr lang="en-AU" sz="1600" dirty="0">
              <a:latin typeface="Cambria" panose="02040503050406030204" pitchFamily="18" charset="0"/>
            </a:endParaRPr>
          </a:p>
        </p:txBody>
      </p:sp>
    </p:spTree>
    <p:extLst>
      <p:ext uri="{BB962C8B-B14F-4D97-AF65-F5344CB8AC3E}">
        <p14:creationId xmlns:p14="http://schemas.microsoft.com/office/powerpoint/2010/main" val="359110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bg2">
              <a:lumMod val="60000"/>
              <a:lumOff val="40000"/>
            </a:schemeClr>
          </a:solidFill>
        </p:spPr>
        <p:txBody>
          <a:bodyPr>
            <a:normAutofit fontScale="90000"/>
          </a:bodyPr>
          <a:lstStyle/>
          <a:p>
            <a:r>
              <a:rPr lang="en-AU" i="1" dirty="0" smtClean="0">
                <a:latin typeface="Cambria" panose="02040503050406030204" pitchFamily="18" charset="0"/>
              </a:rPr>
              <a:t/>
            </a:r>
            <a:br>
              <a:rPr lang="en-AU" i="1" dirty="0" smtClean="0">
                <a:latin typeface="Cambria" panose="02040503050406030204" pitchFamily="18" charset="0"/>
              </a:rPr>
            </a:br>
            <a:r>
              <a:rPr lang="en-AU" i="1" dirty="0" err="1" smtClean="0">
                <a:latin typeface="Cambria" panose="02040503050406030204" pitchFamily="18" charset="0"/>
              </a:rPr>
              <a:t>Namah</a:t>
            </a:r>
            <a:r>
              <a:rPr lang="en-AU" i="1" dirty="0" smtClean="0">
                <a:latin typeface="Cambria" panose="02040503050406030204" pitchFamily="18" charset="0"/>
              </a:rPr>
              <a:t> </a:t>
            </a:r>
            <a:r>
              <a:rPr lang="en-AU" i="1" dirty="0">
                <a:latin typeface="Cambria" panose="02040503050406030204" pitchFamily="18" charset="0"/>
              </a:rPr>
              <a:t>v </a:t>
            </a:r>
            <a:r>
              <a:rPr lang="en-AU" i="1" dirty="0" err="1">
                <a:latin typeface="Cambria" panose="02040503050406030204" pitchFamily="18" charset="0"/>
              </a:rPr>
              <a:t>Pato</a:t>
            </a:r>
            <a:r>
              <a:rPr lang="en-AU" i="1" dirty="0">
                <a:latin typeface="Cambria" panose="02040503050406030204" pitchFamily="18" charset="0"/>
              </a:rPr>
              <a:t> </a:t>
            </a:r>
            <a:r>
              <a:rPr lang="en-AU" dirty="0">
                <a:latin typeface="Cambria" panose="02040503050406030204" pitchFamily="18" charset="0"/>
              </a:rPr>
              <a:t>(2016)  SC 1497</a:t>
            </a:r>
            <a:br>
              <a:rPr lang="en-AU" dirty="0">
                <a:latin typeface="Cambria" panose="02040503050406030204" pitchFamily="18" charset="0"/>
              </a:rPr>
            </a:br>
            <a:endParaRPr lang="en-AU" dirty="0"/>
          </a:p>
        </p:txBody>
      </p:sp>
      <p:sp>
        <p:nvSpPr>
          <p:cNvPr id="3" name="Content Placeholder 2"/>
          <p:cNvSpPr>
            <a:spLocks noGrp="1"/>
          </p:cNvSpPr>
          <p:nvPr>
            <p:ph idx="1"/>
          </p:nvPr>
        </p:nvSpPr>
        <p:spPr>
          <a:xfrm>
            <a:off x="457200" y="1600200"/>
            <a:ext cx="8229600" cy="4781128"/>
          </a:xfrm>
        </p:spPr>
        <p:txBody>
          <a:bodyPr>
            <a:normAutofit/>
          </a:bodyPr>
          <a:lstStyle/>
          <a:p>
            <a:pPr marL="0" indent="0" algn="just">
              <a:buNone/>
            </a:pPr>
            <a:endParaRPr lang="en-AU" sz="2000" b="1" dirty="0" smtClean="0">
              <a:latin typeface="Cambria" panose="02040503050406030204" pitchFamily="18" charset="0"/>
            </a:endParaRPr>
          </a:p>
          <a:p>
            <a:pPr marL="0" indent="0" algn="just">
              <a:buNone/>
            </a:pPr>
            <a:r>
              <a:rPr lang="en-AU" sz="1800" b="1" dirty="0" smtClean="0">
                <a:latin typeface="Cambria" panose="02040503050406030204" pitchFamily="18" charset="0"/>
              </a:rPr>
              <a:t>PNG Supreme Court held: </a:t>
            </a:r>
            <a:r>
              <a:rPr lang="en-AU" sz="1800" dirty="0">
                <a:latin typeface="Cambria" panose="02040503050406030204" pitchFamily="18" charset="0"/>
              </a:rPr>
              <a:t>that </a:t>
            </a:r>
            <a:r>
              <a:rPr lang="en-AU" sz="1800" dirty="0" smtClean="0">
                <a:latin typeface="Cambria" panose="02040503050406030204" pitchFamily="18" charset="0"/>
              </a:rPr>
              <a:t>the forcible </a:t>
            </a:r>
            <a:r>
              <a:rPr lang="en-AU" sz="1800" dirty="0">
                <a:latin typeface="Cambria" panose="02040503050406030204" pitchFamily="18" charset="0"/>
              </a:rPr>
              <a:t>transfer to PNG and </a:t>
            </a:r>
            <a:r>
              <a:rPr lang="en-AU" sz="1800" dirty="0" smtClean="0">
                <a:latin typeface="Cambria" panose="02040503050406030204" pitchFamily="18" charset="0"/>
              </a:rPr>
              <a:t>detention of asylum seekers </a:t>
            </a:r>
            <a:r>
              <a:rPr lang="en-AU" sz="1800" dirty="0">
                <a:latin typeface="Cambria" panose="02040503050406030204" pitchFamily="18" charset="0"/>
              </a:rPr>
              <a:t>was contrary to s 42(1)(g</a:t>
            </a:r>
            <a:r>
              <a:rPr lang="en-AU" sz="1800" dirty="0" smtClean="0">
                <a:latin typeface="Cambria" panose="02040503050406030204" pitchFamily="18" charset="0"/>
              </a:rPr>
              <a:t>) </a:t>
            </a:r>
            <a:r>
              <a:rPr lang="en-AU" sz="1800" i="1" dirty="0" smtClean="0">
                <a:latin typeface="Cambria" panose="02040503050406030204" pitchFamily="18" charset="0"/>
              </a:rPr>
              <a:t>Constitution</a:t>
            </a:r>
            <a:r>
              <a:rPr lang="en-AU" sz="1800" dirty="0" smtClean="0">
                <a:latin typeface="Cambria" panose="02040503050406030204" pitchFamily="18" charset="0"/>
              </a:rPr>
              <a:t>: </a:t>
            </a:r>
            <a:r>
              <a:rPr lang="en-AU" sz="1800" dirty="0">
                <a:latin typeface="Cambria" panose="02040503050406030204" pitchFamily="18" charset="0"/>
              </a:rPr>
              <a:t>it </a:t>
            </a:r>
            <a:r>
              <a:rPr lang="en-AU" sz="1800" dirty="0" smtClean="0">
                <a:latin typeface="Cambria" panose="02040503050406030204" pitchFamily="18" charset="0"/>
              </a:rPr>
              <a:t>was therefore </a:t>
            </a:r>
            <a:r>
              <a:rPr lang="en-AU" sz="1800" b="1" dirty="0">
                <a:latin typeface="Cambria" panose="02040503050406030204" pitchFamily="18" charset="0"/>
              </a:rPr>
              <a:t>unconstitutional</a:t>
            </a:r>
            <a:r>
              <a:rPr lang="en-AU" sz="1800" dirty="0">
                <a:latin typeface="Cambria" panose="02040503050406030204" pitchFamily="18" charset="0"/>
              </a:rPr>
              <a:t>. </a:t>
            </a:r>
            <a:endParaRPr lang="en-AU" sz="1800" dirty="0" smtClean="0">
              <a:latin typeface="Cambria" panose="02040503050406030204" pitchFamily="18" charset="0"/>
            </a:endParaRPr>
          </a:p>
          <a:p>
            <a:pPr marL="0" indent="0" algn="just">
              <a:buNone/>
            </a:pPr>
            <a:endParaRPr lang="en-AU" sz="1800" dirty="0">
              <a:latin typeface="Cambria" panose="02040503050406030204" pitchFamily="18" charset="0"/>
            </a:endParaRPr>
          </a:p>
          <a:p>
            <a:pPr marL="0" indent="0" algn="just">
              <a:buNone/>
            </a:pPr>
            <a:r>
              <a:rPr lang="en-AU" sz="1800" dirty="0" smtClean="0">
                <a:latin typeface="Cambria" panose="02040503050406030204" pitchFamily="18" charset="0"/>
              </a:rPr>
              <a:t>Refugees </a:t>
            </a:r>
            <a:r>
              <a:rPr lang="en-AU" sz="1800" dirty="0">
                <a:latin typeface="Cambria" panose="02040503050406030204" pitchFamily="18" charset="0"/>
              </a:rPr>
              <a:t>had entered on a lawful basis with a permit so </a:t>
            </a:r>
            <a:r>
              <a:rPr lang="en-AU" sz="1800" b="1" dirty="0">
                <a:latin typeface="Cambria" panose="02040503050406030204" pitchFamily="18" charset="0"/>
              </a:rPr>
              <a:t>detention unwarranted </a:t>
            </a:r>
            <a:r>
              <a:rPr lang="en-AU" sz="1800" dirty="0">
                <a:latin typeface="Cambria" panose="02040503050406030204" pitchFamily="18" charset="0"/>
              </a:rPr>
              <a:t>[</a:t>
            </a:r>
            <a:r>
              <a:rPr lang="en-AU" sz="1800" b="1" dirty="0">
                <a:latin typeface="Cambria" panose="02040503050406030204" pitchFamily="18" charset="0"/>
              </a:rPr>
              <a:t>39</a:t>
            </a:r>
            <a:r>
              <a:rPr lang="en-AU" sz="1800" dirty="0">
                <a:latin typeface="Cambria" panose="02040503050406030204" pitchFamily="18" charset="0"/>
              </a:rPr>
              <a:t>].</a:t>
            </a:r>
          </a:p>
          <a:p>
            <a:pPr marL="0" indent="0" algn="just">
              <a:buNone/>
            </a:pPr>
            <a:endParaRPr lang="en-AU" sz="1800" dirty="0">
              <a:latin typeface="Cambria" panose="02040503050406030204" pitchFamily="18" charset="0"/>
            </a:endParaRPr>
          </a:p>
          <a:p>
            <a:pPr marL="0" indent="0" algn="just">
              <a:buNone/>
            </a:pPr>
            <a:r>
              <a:rPr lang="en-AU" sz="1800" dirty="0">
                <a:latin typeface="Cambria" panose="02040503050406030204" pitchFamily="18" charset="0"/>
              </a:rPr>
              <a:t>Also, the </a:t>
            </a:r>
            <a:r>
              <a:rPr lang="en-AU" sz="1800" b="1" dirty="0">
                <a:latin typeface="Cambria" panose="02040503050406030204" pitchFamily="18" charset="0"/>
              </a:rPr>
              <a:t>2014 constitutional amendments (per s 42(1)(</a:t>
            </a:r>
            <a:r>
              <a:rPr lang="en-AU" sz="1800" b="1" dirty="0" err="1">
                <a:latin typeface="Cambria" panose="02040503050406030204" pitchFamily="18" charset="0"/>
              </a:rPr>
              <a:t>ga</a:t>
            </a:r>
            <a:r>
              <a:rPr lang="en-AU" sz="1800" b="1" dirty="0">
                <a:latin typeface="Cambria" panose="02040503050406030204" pitchFamily="18" charset="0"/>
              </a:rPr>
              <a:t>) were not validly made </a:t>
            </a:r>
            <a:r>
              <a:rPr lang="en-AU" sz="1800" dirty="0">
                <a:latin typeface="Cambria" panose="02040503050406030204" pitchFamily="18" charset="0"/>
              </a:rPr>
              <a:t>[</a:t>
            </a:r>
            <a:r>
              <a:rPr lang="en-AU" sz="1800" b="1" dirty="0">
                <a:latin typeface="Cambria" panose="02040503050406030204" pitchFamily="18" charset="0"/>
              </a:rPr>
              <a:t>53</a:t>
            </a:r>
            <a:r>
              <a:rPr lang="en-AU" sz="1800" dirty="0">
                <a:latin typeface="Cambria" panose="02040503050406030204" pitchFamily="18" charset="0"/>
              </a:rPr>
              <a:t>]-[</a:t>
            </a:r>
            <a:r>
              <a:rPr lang="en-AU" sz="1800" b="1" dirty="0">
                <a:latin typeface="Cambria" panose="02040503050406030204" pitchFamily="18" charset="0"/>
              </a:rPr>
              <a:t>54</a:t>
            </a:r>
            <a:r>
              <a:rPr lang="en-AU" sz="1800" dirty="0">
                <a:latin typeface="Cambria" panose="02040503050406030204" pitchFamily="18" charset="0"/>
              </a:rPr>
              <a:t>]. </a:t>
            </a:r>
            <a:endParaRPr lang="en-AU" sz="1800" dirty="0" smtClean="0">
              <a:latin typeface="Cambria" panose="02040503050406030204" pitchFamily="18" charset="0"/>
            </a:endParaRPr>
          </a:p>
          <a:p>
            <a:pPr marL="0" indent="0" algn="just">
              <a:buNone/>
            </a:pPr>
            <a:endParaRPr lang="en-AU" sz="1800" dirty="0" smtClean="0">
              <a:latin typeface="Cambria" panose="02040503050406030204" pitchFamily="18" charset="0"/>
            </a:endParaRPr>
          </a:p>
          <a:p>
            <a:pPr marL="0" indent="0" algn="just">
              <a:buNone/>
            </a:pPr>
            <a:r>
              <a:rPr lang="en-AU" sz="1800" dirty="0" smtClean="0">
                <a:latin typeface="Cambria" panose="02040503050406030204" pitchFamily="18" charset="0"/>
              </a:rPr>
              <a:t>And there was no </a:t>
            </a:r>
            <a:r>
              <a:rPr lang="en-AU" sz="1800" dirty="0">
                <a:latin typeface="Cambria" panose="02040503050406030204" pitchFamily="18" charset="0"/>
              </a:rPr>
              <a:t>relevant enabling domestic law to regulate asylum seekers freedom of movement </a:t>
            </a:r>
            <a:r>
              <a:rPr lang="en-AU" sz="1800" b="1" dirty="0">
                <a:latin typeface="Cambria" panose="02040503050406030204" pitchFamily="18" charset="0"/>
              </a:rPr>
              <a:t>even if </a:t>
            </a:r>
            <a:r>
              <a:rPr lang="en-AU" sz="1800" dirty="0">
                <a:latin typeface="Cambria" panose="02040503050406030204" pitchFamily="18" charset="0"/>
              </a:rPr>
              <a:t>2014 amendments had been validly introduced [</a:t>
            </a:r>
            <a:r>
              <a:rPr lang="en-AU" sz="1800" b="1" dirty="0">
                <a:latin typeface="Cambria" panose="02040503050406030204" pitchFamily="18" charset="0"/>
              </a:rPr>
              <a:t>56</a:t>
            </a:r>
            <a:r>
              <a:rPr lang="en-AU" sz="1800" dirty="0">
                <a:latin typeface="Cambria" panose="02040503050406030204" pitchFamily="18" charset="0"/>
              </a:rPr>
              <a:t>] and [</a:t>
            </a:r>
            <a:r>
              <a:rPr lang="en-AU" sz="1800" b="1" dirty="0">
                <a:latin typeface="Cambria" panose="02040503050406030204" pitchFamily="18" charset="0"/>
              </a:rPr>
              <a:t>59</a:t>
            </a:r>
            <a:r>
              <a:rPr lang="en-AU" sz="1800" dirty="0">
                <a:latin typeface="Cambria" panose="02040503050406030204" pitchFamily="18" charset="0"/>
              </a:rPr>
              <a:t>].</a:t>
            </a:r>
            <a:endParaRPr lang="en-AU" sz="1800" dirty="0"/>
          </a:p>
          <a:p>
            <a:endParaRPr lang="en-AU" dirty="0"/>
          </a:p>
        </p:txBody>
      </p:sp>
    </p:spTree>
    <p:extLst>
      <p:ext uri="{BB962C8B-B14F-4D97-AF65-F5344CB8AC3E}">
        <p14:creationId xmlns:p14="http://schemas.microsoft.com/office/powerpoint/2010/main" val="68589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4744"/>
          </a:xfrm>
          <a:solidFill>
            <a:schemeClr val="bg2">
              <a:lumMod val="60000"/>
              <a:lumOff val="40000"/>
            </a:schemeClr>
          </a:solidFill>
        </p:spPr>
        <p:txBody>
          <a:bodyPr>
            <a:normAutofit/>
          </a:bodyPr>
          <a:lstStyle/>
          <a:p>
            <a:r>
              <a:rPr lang="en-AU" dirty="0" smtClean="0"/>
              <a:t>Offshore detention on Manus illegal</a:t>
            </a:r>
            <a:endParaRPr lang="en-AU" dirty="0"/>
          </a:p>
        </p:txBody>
      </p:sp>
      <p:sp>
        <p:nvSpPr>
          <p:cNvPr id="3" name="Content Placeholder 2"/>
          <p:cNvSpPr>
            <a:spLocks noGrp="1"/>
          </p:cNvSpPr>
          <p:nvPr>
            <p:ph sz="half" idx="1"/>
          </p:nvPr>
        </p:nvSpPr>
        <p:spPr>
          <a:xfrm>
            <a:off x="179512" y="1340768"/>
            <a:ext cx="5328592" cy="5328592"/>
          </a:xfrm>
        </p:spPr>
        <p:txBody>
          <a:bodyPr>
            <a:noAutofit/>
          </a:bodyPr>
          <a:lstStyle/>
          <a:p>
            <a:pPr marL="0" indent="0" algn="just">
              <a:buNone/>
            </a:pPr>
            <a:endParaRPr lang="en-AU" sz="1600" dirty="0" smtClean="0">
              <a:latin typeface="Cambria" panose="02040503050406030204" pitchFamily="18" charset="0"/>
            </a:endParaRPr>
          </a:p>
          <a:p>
            <a:pPr marL="0" indent="0" algn="just">
              <a:buNone/>
            </a:pPr>
            <a:endParaRPr lang="en-AU" sz="1600" dirty="0" smtClean="0">
              <a:latin typeface="Cambria" panose="02040503050406030204" pitchFamily="18" charset="0"/>
            </a:endParaRPr>
          </a:p>
          <a:p>
            <a:pPr marL="0" indent="0" algn="just">
              <a:buNone/>
            </a:pPr>
            <a:r>
              <a:rPr lang="en-AU" sz="1600" dirty="0" smtClean="0">
                <a:latin typeface="Cambria" panose="02040503050406030204" pitchFamily="18" charset="0"/>
              </a:rPr>
              <a:t>“I </a:t>
            </a:r>
            <a:r>
              <a:rPr lang="en-AU" sz="1600" dirty="0">
                <a:latin typeface="Cambria" panose="02040503050406030204" pitchFamily="18" charset="0"/>
              </a:rPr>
              <a:t>agree </a:t>
            </a:r>
            <a:r>
              <a:rPr lang="en-AU" sz="1600" dirty="0" smtClean="0">
                <a:latin typeface="Cambria" panose="02040503050406030204" pitchFamily="18" charset="0"/>
              </a:rPr>
              <a:t>… that </a:t>
            </a:r>
            <a:r>
              <a:rPr lang="en-AU" sz="1600" b="1" dirty="0" smtClean="0">
                <a:latin typeface="Cambria" panose="02040503050406030204" pitchFamily="18" charset="0"/>
              </a:rPr>
              <a:t>treating </a:t>
            </a:r>
            <a:r>
              <a:rPr lang="en-AU" sz="1600" b="1" dirty="0">
                <a:latin typeface="Cambria" panose="02040503050406030204" pitchFamily="18" charset="0"/>
              </a:rPr>
              <a:t>those required to remain in the relocation centre as </a:t>
            </a:r>
            <a:r>
              <a:rPr lang="en-AU" sz="1600" b="1" dirty="0" smtClean="0">
                <a:latin typeface="Cambria" panose="02040503050406030204" pitchFamily="18" charset="0"/>
              </a:rPr>
              <a:t>prisoners </a:t>
            </a:r>
            <a:r>
              <a:rPr lang="en-AU" sz="1600" dirty="0" smtClean="0">
                <a:latin typeface="Cambria" panose="02040503050406030204" pitchFamily="18" charset="0"/>
              </a:rPr>
              <a:t>irrespective</a:t>
            </a:r>
            <a:r>
              <a:rPr lang="en-AU" sz="1600" b="1" dirty="0" smtClean="0">
                <a:latin typeface="Cambria" panose="02040503050406030204" pitchFamily="18" charset="0"/>
              </a:rPr>
              <a:t> </a:t>
            </a:r>
            <a:r>
              <a:rPr lang="en-AU" sz="1600" dirty="0">
                <a:latin typeface="Cambria" panose="02040503050406030204" pitchFamily="18" charset="0"/>
              </a:rPr>
              <a:t>of their circumstances or their status save only as asylum seekers</a:t>
            </a:r>
            <a:r>
              <a:rPr lang="en-AU" sz="1600" b="1" dirty="0">
                <a:latin typeface="Cambria" panose="02040503050406030204" pitchFamily="18" charset="0"/>
              </a:rPr>
              <a:t>, </a:t>
            </a:r>
            <a:r>
              <a:rPr lang="en-AU" sz="1600" b="1" dirty="0" smtClean="0">
                <a:latin typeface="Cambria" panose="02040503050406030204" pitchFamily="18" charset="0"/>
              </a:rPr>
              <a:t>is to </a:t>
            </a:r>
            <a:r>
              <a:rPr lang="en-AU" sz="1600" b="1" dirty="0">
                <a:latin typeface="Cambria" panose="02040503050406030204" pitchFamily="18" charset="0"/>
              </a:rPr>
              <a:t>offend against their rights and freedoms as guaranteed by </a:t>
            </a:r>
            <a:r>
              <a:rPr lang="en-AU" sz="1600" dirty="0">
                <a:latin typeface="Cambria" panose="02040503050406030204" pitchFamily="18" charset="0"/>
              </a:rPr>
              <a:t>the </a:t>
            </a:r>
            <a:r>
              <a:rPr lang="en-AU" sz="1600" dirty="0" smtClean="0">
                <a:latin typeface="Cambria" panose="02040503050406030204" pitchFamily="18" charset="0"/>
              </a:rPr>
              <a:t>various conventions </a:t>
            </a:r>
            <a:r>
              <a:rPr lang="en-AU" sz="1600" dirty="0">
                <a:latin typeface="Cambria" panose="02040503050406030204" pitchFamily="18" charset="0"/>
              </a:rPr>
              <a:t>on </a:t>
            </a:r>
            <a:r>
              <a:rPr lang="en-AU" sz="1600" b="1" dirty="0">
                <a:latin typeface="Cambria" panose="02040503050406030204" pitchFamily="18" charset="0"/>
              </a:rPr>
              <a:t>human rights at international law and under the </a:t>
            </a:r>
            <a:r>
              <a:rPr lang="en-AU" sz="1600" b="1" dirty="0" smtClean="0">
                <a:latin typeface="Cambria" panose="02040503050406030204" pitchFamily="18" charset="0"/>
              </a:rPr>
              <a:t>PNG </a:t>
            </a:r>
            <a:r>
              <a:rPr lang="en-AU" sz="1600" b="1" i="1" dirty="0" smtClean="0">
                <a:latin typeface="Cambria" panose="02040503050406030204" pitchFamily="18" charset="0"/>
              </a:rPr>
              <a:t>Constitution</a:t>
            </a:r>
            <a:r>
              <a:rPr lang="en-AU" sz="1600" i="1" dirty="0">
                <a:latin typeface="Cambria" panose="02040503050406030204" pitchFamily="18" charset="0"/>
              </a:rPr>
              <a:t>. </a:t>
            </a:r>
            <a:endParaRPr lang="en-AU" sz="1600" i="1" dirty="0" smtClean="0">
              <a:latin typeface="Cambria" panose="02040503050406030204" pitchFamily="18" charset="0"/>
            </a:endParaRPr>
          </a:p>
          <a:p>
            <a:pPr marL="0" indent="0" algn="just">
              <a:buNone/>
            </a:pPr>
            <a:endParaRPr lang="en-AU" sz="1600" dirty="0" smtClean="0">
              <a:latin typeface="Cambria" panose="02040503050406030204" pitchFamily="18" charset="0"/>
            </a:endParaRPr>
          </a:p>
          <a:p>
            <a:pPr marL="0" indent="0" algn="just">
              <a:buNone/>
            </a:pPr>
            <a:r>
              <a:rPr lang="en-AU" sz="1400" dirty="0" smtClean="0">
                <a:latin typeface="Cambria" panose="02040503050406030204" pitchFamily="18" charset="0"/>
              </a:rPr>
              <a:t>This </a:t>
            </a:r>
            <a:r>
              <a:rPr lang="en-AU" sz="1400" dirty="0">
                <a:latin typeface="Cambria" panose="02040503050406030204" pitchFamily="18" charset="0"/>
              </a:rPr>
              <a:t>position is aggravated by the lack of any Act of </a:t>
            </a:r>
            <a:r>
              <a:rPr lang="en-AU" sz="1400" dirty="0" smtClean="0">
                <a:latin typeface="Cambria" panose="02040503050406030204" pitchFamily="18" charset="0"/>
              </a:rPr>
              <a:t>Parliament or </a:t>
            </a:r>
            <a:r>
              <a:rPr lang="en-AU" sz="1400" dirty="0">
                <a:latin typeface="Cambria" panose="02040503050406030204" pitchFamily="18" charset="0"/>
              </a:rPr>
              <a:t>a regulation promulgated under s. 23 of the </a:t>
            </a:r>
            <a:r>
              <a:rPr lang="en-AU" sz="1400" i="1" dirty="0" smtClean="0">
                <a:latin typeface="Cambria" panose="02040503050406030204" pitchFamily="18" charset="0"/>
              </a:rPr>
              <a:t>Migration </a:t>
            </a:r>
            <a:r>
              <a:rPr lang="en-AU" sz="1400" i="1" dirty="0">
                <a:latin typeface="Cambria" panose="02040503050406030204" pitchFamily="18" charset="0"/>
              </a:rPr>
              <a:t>Act </a:t>
            </a:r>
            <a:r>
              <a:rPr lang="en-AU" sz="1400" dirty="0">
                <a:latin typeface="Cambria" panose="02040503050406030204" pitchFamily="18" charset="0"/>
              </a:rPr>
              <a:t>or any other </a:t>
            </a:r>
            <a:r>
              <a:rPr lang="en-AU" sz="1400" dirty="0" smtClean="0">
                <a:latin typeface="Cambria" panose="02040503050406030204" pitchFamily="18" charset="0"/>
              </a:rPr>
              <a:t>law made </a:t>
            </a:r>
            <a:r>
              <a:rPr lang="en-AU" sz="1400" dirty="0">
                <a:latin typeface="Cambria" panose="02040503050406030204" pitchFamily="18" charset="0"/>
              </a:rPr>
              <a:t>for that purpose clearly specifying how the asylum seekers are to </a:t>
            </a:r>
            <a:r>
              <a:rPr lang="en-AU" sz="1400" dirty="0" smtClean="0">
                <a:latin typeface="Cambria" panose="02040503050406030204" pitchFamily="18" charset="0"/>
              </a:rPr>
              <a:t>be treated</a:t>
            </a:r>
            <a:r>
              <a:rPr lang="en-AU" sz="1400" dirty="0">
                <a:latin typeface="Cambria" panose="02040503050406030204" pitchFamily="18" charset="0"/>
              </a:rPr>
              <a:t>, whilst having due regard to their rights and freedoms as </a:t>
            </a:r>
            <a:r>
              <a:rPr lang="en-AU" sz="1400" dirty="0" smtClean="0">
                <a:latin typeface="Cambria" panose="02040503050406030204" pitchFamily="18" charset="0"/>
              </a:rPr>
              <a:t>guaranteed under </a:t>
            </a:r>
            <a:r>
              <a:rPr lang="en-AU" sz="1400" dirty="0">
                <a:latin typeface="Cambria" panose="02040503050406030204" pitchFamily="18" charset="0"/>
              </a:rPr>
              <a:t>the various international conventions and more so under the </a:t>
            </a:r>
            <a:r>
              <a:rPr lang="en-AU" sz="1400" dirty="0" smtClean="0">
                <a:latin typeface="Cambria" panose="02040503050406030204" pitchFamily="18" charset="0"/>
              </a:rPr>
              <a:t>PNG </a:t>
            </a:r>
            <a:r>
              <a:rPr lang="en-AU" sz="1400" i="1" dirty="0" smtClean="0">
                <a:latin typeface="Cambria" panose="02040503050406030204" pitchFamily="18" charset="0"/>
              </a:rPr>
              <a:t>Constitution.”</a:t>
            </a:r>
          </a:p>
          <a:p>
            <a:pPr marL="0" indent="0" algn="just">
              <a:buNone/>
            </a:pPr>
            <a:endParaRPr lang="en-AU" sz="1600" i="1" dirty="0">
              <a:latin typeface="Cambria" panose="02040503050406030204" pitchFamily="18" charset="0"/>
            </a:endParaRPr>
          </a:p>
          <a:p>
            <a:pPr marL="0" indent="0" algn="just">
              <a:buNone/>
            </a:pPr>
            <a:r>
              <a:rPr lang="en-AU" sz="1200" b="1" i="1" dirty="0" err="1" smtClean="0">
                <a:latin typeface="Cambria" panose="02040503050406030204" pitchFamily="18" charset="0"/>
              </a:rPr>
              <a:t>Namah</a:t>
            </a:r>
            <a:r>
              <a:rPr lang="en-AU" sz="1200" b="1" i="1" dirty="0" smtClean="0">
                <a:latin typeface="Cambria" panose="02040503050406030204" pitchFamily="18" charset="0"/>
              </a:rPr>
              <a:t> </a:t>
            </a:r>
            <a:r>
              <a:rPr lang="en-AU" sz="1200" b="1" i="1" dirty="0">
                <a:latin typeface="Cambria" panose="02040503050406030204" pitchFamily="18" charset="0"/>
              </a:rPr>
              <a:t>v </a:t>
            </a:r>
            <a:r>
              <a:rPr lang="en-AU" sz="1200" b="1" i="1" dirty="0" err="1">
                <a:latin typeface="Cambria" panose="02040503050406030204" pitchFamily="18" charset="0"/>
              </a:rPr>
              <a:t>Pato</a:t>
            </a:r>
            <a:r>
              <a:rPr lang="en-AU" sz="1200" b="1" i="1" dirty="0">
                <a:latin typeface="Cambria" panose="02040503050406030204" pitchFamily="18" charset="0"/>
              </a:rPr>
              <a:t> </a:t>
            </a:r>
            <a:r>
              <a:rPr lang="en-AU" sz="1200" dirty="0">
                <a:latin typeface="Cambria" panose="02040503050406030204" pitchFamily="18" charset="0"/>
              </a:rPr>
              <a:t>(2016)  SC </a:t>
            </a:r>
            <a:r>
              <a:rPr lang="en-AU" sz="1200" dirty="0" smtClean="0">
                <a:latin typeface="Cambria" panose="02040503050406030204" pitchFamily="18" charset="0"/>
              </a:rPr>
              <a:t>1497 [69] (</a:t>
            </a:r>
            <a:r>
              <a:rPr lang="en-AU" sz="1200" dirty="0" err="1">
                <a:latin typeface="Cambria" panose="02040503050406030204" pitchFamily="18" charset="0"/>
              </a:rPr>
              <a:t>K</a:t>
            </a:r>
            <a:r>
              <a:rPr lang="en-AU" sz="1200" dirty="0" err="1" smtClean="0">
                <a:latin typeface="Cambria" panose="02040503050406030204" pitchFamily="18" charset="0"/>
              </a:rPr>
              <a:t>andakasi</a:t>
            </a:r>
            <a:r>
              <a:rPr lang="en-AU" sz="1200" dirty="0" smtClean="0">
                <a:latin typeface="Cambria" panose="02040503050406030204" pitchFamily="18" charset="0"/>
              </a:rPr>
              <a:t> J). On the closure of Manus Island RPC go </a:t>
            </a:r>
            <a:r>
              <a:rPr lang="en-AU" sz="1200" dirty="0" smtClean="0">
                <a:latin typeface="Cambria" panose="02040503050406030204" pitchFamily="18" charset="0"/>
                <a:hlinkClick r:id="rId2"/>
              </a:rPr>
              <a:t>here</a:t>
            </a:r>
            <a:r>
              <a:rPr lang="en-AU" sz="1200" dirty="0" smtClean="0">
                <a:latin typeface="Cambria" panose="02040503050406030204" pitchFamily="18" charset="0"/>
              </a:rPr>
              <a:t> and on the costs of offshore processing go  </a:t>
            </a:r>
            <a:r>
              <a:rPr lang="en-AU" sz="1200" dirty="0" smtClean="0">
                <a:latin typeface="Cambria" panose="02040503050406030204" pitchFamily="18" charset="0"/>
                <a:hlinkClick r:id="rId3"/>
              </a:rPr>
              <a:t>here</a:t>
            </a:r>
            <a:endParaRPr lang="en-AU" sz="1200" dirty="0">
              <a:latin typeface="Cambria" panose="02040503050406030204" pitchFamily="18" charset="0"/>
            </a:endParaRPr>
          </a:p>
          <a:p>
            <a:pPr marL="0" indent="0" algn="just">
              <a:buNone/>
            </a:pPr>
            <a:endParaRPr lang="en-AU" sz="1600" dirty="0">
              <a:latin typeface="Cambria" panose="02040503050406030204" pitchFamily="18" charset="0"/>
            </a:endParaRPr>
          </a:p>
        </p:txBody>
      </p:sp>
      <p:pic>
        <p:nvPicPr>
          <p:cNvPr id="2050" name="Picture 2" descr="Image result for pictures of PNG detention centr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3789040"/>
            <a:ext cx="3168253" cy="20097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796135" y="1772816"/>
            <a:ext cx="3168253" cy="1746785"/>
          </a:xfrm>
          <a:prstGeom prst="rect">
            <a:avLst/>
          </a:prstGeom>
        </p:spPr>
      </p:pic>
    </p:spTree>
    <p:extLst>
      <p:ext uri="{BB962C8B-B14F-4D97-AF65-F5344CB8AC3E}">
        <p14:creationId xmlns:p14="http://schemas.microsoft.com/office/powerpoint/2010/main" val="3765244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0768"/>
          </a:xfrm>
          <a:solidFill>
            <a:schemeClr val="bg2">
              <a:lumMod val="60000"/>
              <a:lumOff val="40000"/>
            </a:schemeClr>
          </a:solidFill>
        </p:spPr>
        <p:txBody>
          <a:bodyPr>
            <a:noAutofit/>
          </a:bodyPr>
          <a:lstStyle/>
          <a:p>
            <a:r>
              <a:rPr lang="en-AU" sz="3600" dirty="0" smtClean="0">
                <a:latin typeface="Cambria" panose="02040503050406030204" pitchFamily="18" charset="0"/>
              </a:rPr>
              <a:t>Consequences of unlawful detention on Manus?</a:t>
            </a:r>
            <a:endParaRPr lang="en-AU" sz="3600" dirty="0">
              <a:latin typeface="Cambria" panose="02040503050406030204" pitchFamily="18" charset="0"/>
            </a:endParaRPr>
          </a:p>
        </p:txBody>
      </p:sp>
      <p:sp>
        <p:nvSpPr>
          <p:cNvPr id="3" name="Content Placeholder 2"/>
          <p:cNvSpPr>
            <a:spLocks noGrp="1"/>
          </p:cNvSpPr>
          <p:nvPr>
            <p:ph idx="1"/>
          </p:nvPr>
        </p:nvSpPr>
        <p:spPr>
          <a:xfrm>
            <a:off x="457200" y="1600200"/>
            <a:ext cx="8229600" cy="5141168"/>
          </a:xfrm>
        </p:spPr>
        <p:txBody>
          <a:bodyPr>
            <a:normAutofit/>
          </a:bodyPr>
          <a:lstStyle/>
          <a:p>
            <a:pPr marL="0" indent="0">
              <a:buNone/>
            </a:pPr>
            <a:endParaRPr lang="en-AU" sz="1600" dirty="0" smtClean="0"/>
          </a:p>
          <a:p>
            <a:pPr marL="0" indent="0" algn="just">
              <a:buNone/>
            </a:pPr>
            <a:r>
              <a:rPr lang="en-AU" sz="1600" b="1" dirty="0" smtClean="0"/>
              <a:t>Closure</a:t>
            </a:r>
            <a:r>
              <a:rPr lang="en-AU" sz="1600" dirty="0" smtClean="0"/>
              <a:t> </a:t>
            </a:r>
            <a:r>
              <a:rPr lang="en-AU" sz="1600" b="1" dirty="0" smtClean="0"/>
              <a:t>of detention centre </a:t>
            </a:r>
            <a:r>
              <a:rPr lang="en-AU" sz="1600" dirty="0" smtClean="0"/>
              <a:t>(Oct 2017)</a:t>
            </a:r>
          </a:p>
          <a:p>
            <a:pPr marL="0" indent="0" algn="just">
              <a:buNone/>
            </a:pPr>
            <a:endParaRPr lang="en-AU" sz="1600" dirty="0"/>
          </a:p>
          <a:p>
            <a:pPr marL="0" indent="0" algn="just">
              <a:buNone/>
            </a:pPr>
            <a:r>
              <a:rPr lang="en-AU" sz="1600" b="1" dirty="0" smtClean="0"/>
              <a:t>Class action </a:t>
            </a:r>
            <a:r>
              <a:rPr lang="en-AU" sz="1600" dirty="0" smtClean="0"/>
              <a:t>for false imprisonment: </a:t>
            </a:r>
            <a:r>
              <a:rPr lang="en-AU" sz="1600" i="1" dirty="0" smtClean="0">
                <a:hlinkClick r:id="rId2"/>
              </a:rPr>
              <a:t>Majid </a:t>
            </a:r>
            <a:r>
              <a:rPr lang="en-AU" sz="1600" i="1" dirty="0" err="1" smtClean="0">
                <a:hlinkClick r:id="rId2"/>
              </a:rPr>
              <a:t>Kamasee</a:t>
            </a:r>
            <a:r>
              <a:rPr lang="en-AU" sz="1600" i="1" dirty="0" smtClean="0">
                <a:hlinkClick r:id="rId2"/>
              </a:rPr>
              <a:t> v Commonwealth</a:t>
            </a:r>
            <a:r>
              <a:rPr lang="en-AU" sz="1600" dirty="0" smtClean="0"/>
              <a:t> (2017)</a:t>
            </a:r>
          </a:p>
          <a:p>
            <a:pPr marL="0" indent="0" algn="just">
              <a:buNone/>
            </a:pPr>
            <a:endParaRPr lang="en-AU" sz="1600" dirty="0"/>
          </a:p>
          <a:p>
            <a:pPr marL="0" indent="0" algn="just">
              <a:buNone/>
            </a:pPr>
            <a:r>
              <a:rPr lang="en-AU" sz="1600" dirty="0" smtClean="0"/>
              <a:t>Claim for negligence and false imprisonment (following PNG SC ruling) settled on 6 Sept 2017 with Supreme Court (Vic) ruling on compensation settlement agreement between the parties.</a:t>
            </a:r>
          </a:p>
          <a:p>
            <a:pPr marL="0" indent="0" algn="just">
              <a:buNone/>
            </a:pPr>
            <a:endParaRPr lang="en-AU" sz="1600" dirty="0"/>
          </a:p>
          <a:p>
            <a:pPr marL="0" indent="0" algn="just">
              <a:buNone/>
            </a:pPr>
            <a:r>
              <a:rPr lang="en-AU" sz="1600" b="1" dirty="0" smtClean="0"/>
              <a:t>Settlement </a:t>
            </a:r>
            <a:r>
              <a:rPr lang="en-AU" sz="1600" b="1" dirty="0"/>
              <a:t>($70M)</a:t>
            </a:r>
            <a:r>
              <a:rPr lang="en-AU" sz="1600" dirty="0"/>
              <a:t>: government agrees to compensate detainees to avoid going to trial – go </a:t>
            </a:r>
            <a:r>
              <a:rPr lang="en-AU" sz="1600" dirty="0">
                <a:hlinkClick r:id="rId3"/>
              </a:rPr>
              <a:t>here</a:t>
            </a:r>
            <a:r>
              <a:rPr lang="en-AU" sz="1600" dirty="0"/>
              <a:t>.</a:t>
            </a:r>
          </a:p>
          <a:p>
            <a:pPr marL="0" indent="0" algn="just">
              <a:buNone/>
            </a:pPr>
            <a:endParaRPr lang="en-AU" sz="1600" dirty="0" smtClean="0"/>
          </a:p>
          <a:p>
            <a:pPr marL="0" indent="0" algn="just">
              <a:buNone/>
            </a:pPr>
            <a:endParaRPr lang="en-AU" sz="1600" dirty="0"/>
          </a:p>
          <a:p>
            <a:pPr marL="0" indent="0">
              <a:buNone/>
            </a:pPr>
            <a:r>
              <a:rPr lang="en-AU" sz="1600" b="1" dirty="0"/>
              <a:t>Alternative perspectives on the payout</a:t>
            </a:r>
            <a:r>
              <a:rPr lang="en-AU" sz="1600" dirty="0"/>
              <a:t>:</a:t>
            </a:r>
          </a:p>
          <a:p>
            <a:pPr marL="0" indent="0">
              <a:buNone/>
            </a:pPr>
            <a:endParaRPr lang="en-AU" sz="1600" dirty="0"/>
          </a:p>
          <a:p>
            <a:pPr marL="0" indent="0">
              <a:buNone/>
            </a:pPr>
            <a:r>
              <a:rPr lang="en-AU" sz="1600" dirty="0"/>
              <a:t>Comment in the </a:t>
            </a:r>
            <a:r>
              <a:rPr lang="en-AU" sz="1600" i="1" dirty="0"/>
              <a:t>Sydney Morning Herald </a:t>
            </a:r>
            <a:r>
              <a:rPr lang="en-AU" sz="1600" dirty="0"/>
              <a:t>– go </a:t>
            </a:r>
            <a:r>
              <a:rPr lang="en-AU" sz="1600" dirty="0">
                <a:hlinkClick r:id="rId4"/>
              </a:rPr>
              <a:t>here</a:t>
            </a:r>
            <a:endParaRPr lang="en-AU" sz="1600" dirty="0"/>
          </a:p>
          <a:p>
            <a:pPr marL="0" indent="0">
              <a:buNone/>
            </a:pPr>
            <a:endParaRPr lang="en-AU" sz="1600" dirty="0"/>
          </a:p>
          <a:p>
            <a:pPr marL="0" indent="0">
              <a:buNone/>
            </a:pPr>
            <a:r>
              <a:rPr lang="en-AU" sz="1600" dirty="0" smtClean="0"/>
              <a:t>Australian </a:t>
            </a:r>
            <a:r>
              <a:rPr lang="en-AU" sz="1600" dirty="0"/>
              <a:t>government politicians response -  go </a:t>
            </a:r>
            <a:r>
              <a:rPr lang="en-AU" sz="1600" dirty="0">
                <a:hlinkClick r:id="rId5"/>
              </a:rPr>
              <a:t>here</a:t>
            </a:r>
            <a:endParaRPr lang="en-AU" sz="1600" dirty="0"/>
          </a:p>
          <a:p>
            <a:pPr marL="0" indent="0" algn="just">
              <a:buNone/>
            </a:pPr>
            <a:endParaRPr lang="en-AU" sz="1600" dirty="0"/>
          </a:p>
        </p:txBody>
      </p:sp>
    </p:spTree>
    <p:extLst>
      <p:ext uri="{BB962C8B-B14F-4D97-AF65-F5344CB8AC3E}">
        <p14:creationId xmlns:p14="http://schemas.microsoft.com/office/powerpoint/2010/main" val="374015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fade">
                                      <p:cBhvr>
                                        <p:cTn id="32" dur="500"/>
                                        <p:tgtEl>
                                          <p:spTgt spid="3">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animEffect transition="in" filter="fade">
                                      <p:cBhvr>
                                        <p:cTn id="3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56606"/>
          </a:xfrm>
          <a:solidFill>
            <a:schemeClr val="accent1"/>
          </a:solidFill>
        </p:spPr>
        <p:txBody>
          <a:bodyPr>
            <a:normAutofit/>
          </a:bodyPr>
          <a:lstStyle/>
          <a:p>
            <a:r>
              <a:rPr lang="en-AU" dirty="0" smtClean="0"/>
              <a:t>Legal responsibility for violations of international (human rights) law?</a:t>
            </a:r>
            <a:endParaRPr lang="en-AU" dirty="0"/>
          </a:p>
        </p:txBody>
      </p:sp>
      <p:sp>
        <p:nvSpPr>
          <p:cNvPr id="3" name="Content Placeholder 2"/>
          <p:cNvSpPr>
            <a:spLocks noGrp="1"/>
          </p:cNvSpPr>
          <p:nvPr>
            <p:ph idx="1"/>
          </p:nvPr>
        </p:nvSpPr>
        <p:spPr>
          <a:xfrm>
            <a:off x="395536" y="1600200"/>
            <a:ext cx="8424936" cy="4925144"/>
          </a:xfrm>
        </p:spPr>
        <p:txBody>
          <a:bodyPr>
            <a:normAutofit fontScale="25000" lnSpcReduction="20000"/>
          </a:bodyPr>
          <a:lstStyle/>
          <a:p>
            <a:pPr marL="0" indent="0" algn="just">
              <a:buNone/>
            </a:pPr>
            <a:endParaRPr lang="en-AU" sz="1400" dirty="0" smtClean="0">
              <a:latin typeface="Cambria" panose="02040503050406030204" pitchFamily="18" charset="0"/>
            </a:endParaRPr>
          </a:p>
          <a:p>
            <a:pPr marL="0" indent="0" algn="just">
              <a:buNone/>
            </a:pPr>
            <a:endParaRPr lang="en-AU" sz="6400" dirty="0" smtClean="0">
              <a:latin typeface="Cambria" panose="02040503050406030204" pitchFamily="18" charset="0"/>
            </a:endParaRPr>
          </a:p>
          <a:p>
            <a:pPr marL="0" indent="0" algn="just">
              <a:buNone/>
            </a:pPr>
            <a:r>
              <a:rPr lang="en-AU" sz="6200" dirty="0" smtClean="0">
                <a:latin typeface="Cambria" panose="02040503050406030204" pitchFamily="18" charset="0"/>
              </a:rPr>
              <a:t>Legal responsibility under international law for human rights violations:</a:t>
            </a:r>
          </a:p>
          <a:p>
            <a:pPr marL="0" indent="0" algn="just">
              <a:buNone/>
            </a:pPr>
            <a:endParaRPr lang="en-AU" sz="6200" dirty="0" smtClean="0">
              <a:latin typeface="Cambria" panose="02040503050406030204" pitchFamily="18" charset="0"/>
            </a:endParaRPr>
          </a:p>
          <a:p>
            <a:pPr marL="0" indent="0" algn="just">
              <a:buNone/>
            </a:pPr>
            <a:r>
              <a:rPr lang="en-AU" sz="4900" dirty="0" smtClean="0">
                <a:latin typeface="Cambria" panose="02040503050406030204" pitchFamily="18" charset="0"/>
              </a:rPr>
              <a:t>“</a:t>
            </a:r>
            <a:r>
              <a:rPr lang="en-AU" sz="6400" dirty="0" smtClean="0">
                <a:latin typeface="Cambria" panose="02040503050406030204" pitchFamily="18" charset="0"/>
              </a:rPr>
              <a:t>Considering </a:t>
            </a:r>
            <a:r>
              <a:rPr lang="en-AU" sz="6400" dirty="0">
                <a:latin typeface="Cambria" panose="02040503050406030204" pitchFamily="18" charset="0"/>
              </a:rPr>
              <a:t>that </a:t>
            </a:r>
            <a:r>
              <a:rPr lang="en-AU" sz="6400" b="1" dirty="0">
                <a:latin typeface="Cambria" panose="02040503050406030204" pitchFamily="18" charset="0"/>
              </a:rPr>
              <a:t>this situation is purposely engineered by Australian authorities to serve as a deterrent </a:t>
            </a:r>
            <a:r>
              <a:rPr lang="en-AU" sz="6400" dirty="0">
                <a:latin typeface="Cambria" panose="02040503050406030204" pitchFamily="18" charset="0"/>
              </a:rPr>
              <a:t>for potential future unauthorized maritime arrivals (“we stopped the boats”), considering the incredible hardship that most of these asylum seekers and refugees have already endured in their countries of origin and in transit countries on their way to Australia, and considering that Australian authorities have been alerted to such serious issues by numerous reports from international organizations such as the United Nations and civil society organizations, </a:t>
            </a:r>
            <a:r>
              <a:rPr lang="en-AU" sz="6400" b="1" dirty="0">
                <a:latin typeface="Cambria" panose="02040503050406030204" pitchFamily="18" charset="0"/>
              </a:rPr>
              <a:t>Australia’s responsibility for the physical and psychological damage suffered by these asylum seekers and </a:t>
            </a:r>
            <a:r>
              <a:rPr lang="en-AU" sz="6400" b="1" dirty="0" smtClean="0">
                <a:latin typeface="Cambria" panose="02040503050406030204" pitchFamily="18" charset="0"/>
              </a:rPr>
              <a:t>refugees </a:t>
            </a:r>
            <a:r>
              <a:rPr lang="en-AU" sz="6400" b="1" dirty="0">
                <a:latin typeface="Cambria" panose="02040503050406030204" pitchFamily="18" charset="0"/>
              </a:rPr>
              <a:t>is clear and </a:t>
            </a:r>
            <a:r>
              <a:rPr lang="en-AU" sz="6400" b="1" dirty="0" smtClean="0">
                <a:latin typeface="Cambria" panose="02040503050406030204" pitchFamily="18" charset="0"/>
              </a:rPr>
              <a:t>undeniable</a:t>
            </a:r>
            <a:r>
              <a:rPr lang="en-AU" sz="6400" dirty="0" smtClean="0">
                <a:latin typeface="Cambria" panose="02040503050406030204" pitchFamily="18" charset="0"/>
              </a:rPr>
              <a:t>.”</a:t>
            </a:r>
          </a:p>
          <a:p>
            <a:pPr marL="0" indent="0" algn="just">
              <a:buNone/>
            </a:pPr>
            <a:endParaRPr lang="en-AU" sz="4800" dirty="0" smtClean="0">
              <a:latin typeface="Cambria" panose="02040503050406030204" pitchFamily="18" charset="0"/>
            </a:endParaRPr>
          </a:p>
          <a:p>
            <a:pPr marL="0" indent="0" algn="just">
              <a:buNone/>
            </a:pPr>
            <a:r>
              <a:rPr lang="en-AU" sz="4800" dirty="0" smtClean="0">
                <a:latin typeface="Cambria" panose="02040503050406030204" pitchFamily="18" charset="0"/>
              </a:rPr>
              <a:t>François </a:t>
            </a:r>
            <a:r>
              <a:rPr lang="en-AU" sz="4800" dirty="0" err="1">
                <a:latin typeface="Cambria" panose="02040503050406030204" pitchFamily="18" charset="0"/>
              </a:rPr>
              <a:t>Crépeau</a:t>
            </a:r>
            <a:r>
              <a:rPr lang="en-AU" sz="4800" dirty="0">
                <a:latin typeface="Cambria" panose="02040503050406030204" pitchFamily="18" charset="0"/>
              </a:rPr>
              <a:t>, </a:t>
            </a:r>
            <a:r>
              <a:rPr lang="en-AU" sz="4800" i="1" dirty="0">
                <a:latin typeface="Cambria" panose="02040503050406030204" pitchFamily="18" charset="0"/>
              </a:rPr>
              <a:t>Report of the Special Rapporteur on the Human Rights of Migrants on His Mission to Australia and </a:t>
            </a:r>
            <a:r>
              <a:rPr lang="en-AU" sz="4800" i="1" dirty="0" smtClean="0">
                <a:latin typeface="Cambria" panose="02040503050406030204" pitchFamily="18" charset="0"/>
              </a:rPr>
              <a:t>the </a:t>
            </a:r>
            <a:r>
              <a:rPr lang="en-AU" sz="4800" i="1" dirty="0">
                <a:latin typeface="Cambria" panose="02040503050406030204" pitchFamily="18" charset="0"/>
              </a:rPr>
              <a:t>Regional Processing Centres in Nauru, </a:t>
            </a:r>
            <a:r>
              <a:rPr lang="en-AU" sz="4800" dirty="0">
                <a:latin typeface="Cambria" panose="02040503050406030204" pitchFamily="18" charset="0"/>
              </a:rPr>
              <a:t>UN Doc A/HRC/35/25/Add.3 (24 April 2017) </a:t>
            </a:r>
            <a:r>
              <a:rPr lang="en-AU" sz="4800" dirty="0" smtClean="0">
                <a:latin typeface="Cambria" panose="02040503050406030204" pitchFamily="18" charset="0"/>
              </a:rPr>
              <a:t>pp 14-15.</a:t>
            </a:r>
          </a:p>
          <a:p>
            <a:pPr marL="0" indent="0" algn="just">
              <a:buNone/>
            </a:pPr>
            <a:endParaRPr lang="en-AU" sz="4000" dirty="0">
              <a:latin typeface="Cambria" panose="02040503050406030204" pitchFamily="18" charset="0"/>
            </a:endParaRPr>
          </a:p>
          <a:p>
            <a:pPr marL="0" indent="0" algn="just">
              <a:buNone/>
            </a:pPr>
            <a:endParaRPr lang="en-AU" sz="4000" dirty="0" smtClean="0">
              <a:latin typeface="Cambria" panose="02040503050406030204" pitchFamily="18" charset="0"/>
            </a:endParaRPr>
          </a:p>
          <a:p>
            <a:pPr marL="0" indent="0" algn="just">
              <a:buNone/>
            </a:pPr>
            <a:endParaRPr lang="en-AU" sz="4000" dirty="0">
              <a:latin typeface="Cambria" panose="02040503050406030204" pitchFamily="18" charset="0"/>
            </a:endParaRPr>
          </a:p>
          <a:p>
            <a:pPr marL="0" indent="0" algn="just">
              <a:buNone/>
            </a:pPr>
            <a:r>
              <a:rPr lang="en-AU" sz="6400" dirty="0" smtClean="0">
                <a:latin typeface="Cambria" panose="02040503050406030204" pitchFamily="18" charset="0"/>
              </a:rPr>
              <a:t>“while Australia’s offshore detention share many characteristics with prisons and other closed institutions, offshore detention centres have unique features that further jeopardise the human rights of detainees.”</a:t>
            </a:r>
          </a:p>
          <a:p>
            <a:pPr marL="0" indent="0" algn="just">
              <a:buNone/>
            </a:pPr>
            <a:endParaRPr lang="en-AU" sz="4900" dirty="0">
              <a:latin typeface="Cambria" panose="02040503050406030204" pitchFamily="18" charset="0"/>
            </a:endParaRPr>
          </a:p>
          <a:p>
            <a:pPr marL="0" indent="0" algn="just">
              <a:buNone/>
            </a:pPr>
            <a:r>
              <a:rPr lang="en-AU" sz="4800" dirty="0">
                <a:latin typeface="Cambria" panose="02040503050406030204" pitchFamily="18" charset="0"/>
              </a:rPr>
              <a:t>(Nethery and Holman, “Secrecy and human rights abuse in Australia’s offshore immigration detention centres” (2016) IJHR </a:t>
            </a:r>
            <a:r>
              <a:rPr lang="en-AU" sz="4800" dirty="0" smtClean="0">
                <a:latin typeface="Cambria" panose="02040503050406030204" pitchFamily="18" charset="0"/>
              </a:rPr>
              <a:t>1018,1023)</a:t>
            </a:r>
            <a:endParaRPr lang="en-AU" sz="4800" dirty="0">
              <a:latin typeface="Cambria" panose="02040503050406030204" pitchFamily="18" charset="0"/>
            </a:endParaRPr>
          </a:p>
          <a:p>
            <a:pPr marL="0" indent="0" algn="just">
              <a:buNone/>
            </a:pPr>
            <a:endParaRPr lang="en-AU" sz="4900" dirty="0">
              <a:latin typeface="Cambria" panose="02040503050406030204" pitchFamily="18" charset="0"/>
            </a:endParaRPr>
          </a:p>
        </p:txBody>
      </p:sp>
    </p:spTree>
    <p:extLst>
      <p:ext uri="{BB962C8B-B14F-4D97-AF65-F5344CB8AC3E}">
        <p14:creationId xmlns:p14="http://schemas.microsoft.com/office/powerpoint/2010/main" val="168524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animEffect transition="in" filter="fade">
                                      <p:cBhvr>
                                        <p:cTn id="2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00200"/>
            <a:ext cx="8568952" cy="5141168"/>
          </a:xfrm>
        </p:spPr>
        <p:txBody>
          <a:bodyPr>
            <a:normAutofit fontScale="70000" lnSpcReduction="20000"/>
          </a:bodyPr>
          <a:lstStyle/>
          <a:p>
            <a:pPr marL="0" indent="0" algn="just">
              <a:buNone/>
            </a:pPr>
            <a:r>
              <a:rPr lang="en-AU" sz="2000" b="1" dirty="0" smtClean="0">
                <a:latin typeface="Cambria" panose="02040503050406030204" pitchFamily="18" charset="0"/>
              </a:rPr>
              <a:t>Lack of transparency</a:t>
            </a:r>
            <a:r>
              <a:rPr lang="en-AU" sz="2000" dirty="0" smtClean="0">
                <a:latin typeface="Cambria" panose="02040503050406030204" pitchFamily="18" charset="0"/>
              </a:rPr>
              <a:t>: Would-be </a:t>
            </a:r>
            <a:r>
              <a:rPr lang="en-AU" sz="2000" dirty="0">
                <a:latin typeface="Cambria" panose="02040503050406030204" pitchFamily="18" charset="0"/>
              </a:rPr>
              <a:t>scrutineers including various UN rapporteurs, human rights organisations, journalists, and advocates, faced a number of structural barriers to entering either Nauru or PNG</a:t>
            </a:r>
          </a:p>
          <a:p>
            <a:pPr marL="0" indent="0" algn="just">
              <a:buNone/>
            </a:pPr>
            <a:endParaRPr lang="en-AU" sz="2000" dirty="0">
              <a:latin typeface="Cambria" panose="02040503050406030204" pitchFamily="18" charset="0"/>
            </a:endParaRPr>
          </a:p>
          <a:p>
            <a:pPr marL="0" indent="0" algn="just">
              <a:buNone/>
            </a:pPr>
            <a:r>
              <a:rPr lang="en-AU" sz="2000" dirty="0">
                <a:latin typeface="Cambria" panose="02040503050406030204" pitchFamily="18" charset="0"/>
              </a:rPr>
              <a:t>Parliamentary inquiries found that the </a:t>
            </a:r>
            <a:r>
              <a:rPr lang="en-AU" sz="2000" b="1" dirty="0">
                <a:latin typeface="Cambria" panose="02040503050406030204" pitchFamily="18" charset="0"/>
              </a:rPr>
              <a:t>RPC environments were unsafe </a:t>
            </a:r>
            <a:r>
              <a:rPr lang="en-AU" sz="2000" dirty="0">
                <a:latin typeface="Cambria" panose="02040503050406030204" pitchFamily="18" charset="0"/>
              </a:rPr>
              <a:t>generally—particularly for children—and regarded the mechanisms by which incidents were reported and investigated, to be inadequate</a:t>
            </a:r>
          </a:p>
          <a:p>
            <a:pPr marL="0" indent="0" algn="just">
              <a:buNone/>
            </a:pPr>
            <a:endParaRPr lang="en-AU" sz="2000" dirty="0">
              <a:latin typeface="Cambria" panose="02040503050406030204" pitchFamily="18" charset="0"/>
            </a:endParaRPr>
          </a:p>
          <a:p>
            <a:pPr marL="0" indent="0" algn="just">
              <a:buNone/>
            </a:pPr>
            <a:r>
              <a:rPr lang="en-AU" sz="2000" b="1" dirty="0" smtClean="0">
                <a:latin typeface="Cambria" panose="02040503050406030204" pitchFamily="18" charset="0"/>
              </a:rPr>
              <a:t>Damaging living environment and lack of autonomy</a:t>
            </a:r>
            <a:r>
              <a:rPr lang="en-AU" sz="2000" dirty="0" smtClean="0">
                <a:latin typeface="Cambria" panose="02040503050406030204" pitchFamily="18" charset="0"/>
              </a:rPr>
              <a:t>: The </a:t>
            </a:r>
            <a:r>
              <a:rPr lang="en-AU" sz="2000" dirty="0">
                <a:latin typeface="Cambria" panose="02040503050406030204" pitchFamily="18" charset="0"/>
              </a:rPr>
              <a:t>ongoing use of tented accommodation in Nauru has been a source of sustained criticism over many years, particularly in relation to the </a:t>
            </a:r>
            <a:r>
              <a:rPr lang="en-AU" sz="2000" b="1" dirty="0">
                <a:latin typeface="Cambria" panose="02040503050406030204" pitchFamily="18" charset="0"/>
              </a:rPr>
              <a:t>lack of privacy</a:t>
            </a:r>
            <a:r>
              <a:rPr lang="en-AU" sz="2000" dirty="0">
                <a:latin typeface="Cambria" panose="02040503050406030204" pitchFamily="18" charset="0"/>
              </a:rPr>
              <a:t>, and the unsuitability of these facilities in such a humid climate</a:t>
            </a:r>
          </a:p>
          <a:p>
            <a:pPr marL="0" indent="0" algn="just">
              <a:buNone/>
            </a:pPr>
            <a:endParaRPr lang="en-AU" sz="2000" dirty="0">
              <a:latin typeface="Cambria" panose="02040503050406030204" pitchFamily="18" charset="0"/>
            </a:endParaRPr>
          </a:p>
          <a:p>
            <a:pPr marL="0" indent="0" algn="just">
              <a:buNone/>
            </a:pPr>
            <a:r>
              <a:rPr lang="en-AU" sz="2000" dirty="0">
                <a:latin typeface="Cambria" panose="02040503050406030204" pitchFamily="18" charset="0"/>
              </a:rPr>
              <a:t>The </a:t>
            </a:r>
            <a:r>
              <a:rPr lang="en-AU" sz="2000" b="1" dirty="0">
                <a:latin typeface="Cambria" panose="02040503050406030204" pitchFamily="18" charset="0"/>
              </a:rPr>
              <a:t>allegations of abuse and </a:t>
            </a:r>
            <a:r>
              <a:rPr lang="en-AU" sz="2000" b="1" dirty="0" smtClean="0">
                <a:latin typeface="Cambria" panose="02040503050406030204" pitchFamily="18" charset="0"/>
              </a:rPr>
              <a:t>neglect… </a:t>
            </a:r>
            <a:r>
              <a:rPr lang="en-AU" sz="2000" b="1" dirty="0">
                <a:latin typeface="Cambria" panose="02040503050406030204" pitchFamily="18" charset="0"/>
              </a:rPr>
              <a:t>are prevalent and sustained</a:t>
            </a:r>
            <a:r>
              <a:rPr lang="en-AU" sz="2000" dirty="0">
                <a:latin typeface="Cambria" panose="02040503050406030204" pitchFamily="18" charset="0"/>
              </a:rPr>
              <a:t>. They indicate that refugees and asylum seekers in RPCs are living in an </a:t>
            </a:r>
            <a:r>
              <a:rPr lang="en-AU" sz="2000" b="1" dirty="0">
                <a:latin typeface="Cambria" panose="02040503050406030204" pitchFamily="18" charset="0"/>
              </a:rPr>
              <a:t>unsafe environment</a:t>
            </a:r>
            <a:r>
              <a:rPr lang="en-AU" sz="2000" dirty="0">
                <a:latin typeface="Cambria" panose="02040503050406030204" pitchFamily="18" charset="0"/>
              </a:rPr>
              <a:t>. The causal nexus between this unsafe living environment, including instances of abuse and neglect, and corresponding widespread </a:t>
            </a:r>
            <a:r>
              <a:rPr lang="en-AU" sz="2000" b="1" dirty="0">
                <a:latin typeface="Cambria" panose="02040503050406030204" pitchFamily="18" charset="0"/>
              </a:rPr>
              <a:t>mental health problems and self-harm</a:t>
            </a:r>
            <a:r>
              <a:rPr lang="en-AU" sz="2000" dirty="0">
                <a:latin typeface="Cambria" panose="02040503050406030204" pitchFamily="18" charset="0"/>
              </a:rPr>
              <a:t>, is indisputable</a:t>
            </a:r>
            <a:r>
              <a:rPr lang="en-AU" sz="2000" dirty="0" smtClean="0">
                <a:latin typeface="Cambria" panose="02040503050406030204" pitchFamily="18" charset="0"/>
              </a:rPr>
              <a:t>.</a:t>
            </a:r>
          </a:p>
          <a:p>
            <a:pPr marL="0" indent="0" algn="just">
              <a:buNone/>
            </a:pPr>
            <a:endParaRPr lang="en-AU" sz="2000" dirty="0">
              <a:latin typeface="Cambria" panose="02040503050406030204" pitchFamily="18" charset="0"/>
            </a:endParaRPr>
          </a:p>
          <a:p>
            <a:pPr marL="0" indent="0" algn="just">
              <a:buNone/>
            </a:pPr>
            <a:r>
              <a:rPr lang="en-AU" sz="2000" b="1" dirty="0" smtClean="0">
                <a:latin typeface="Cambria" panose="02040503050406030204" pitchFamily="18" charset="0"/>
              </a:rPr>
              <a:t>Inadequate health care and inadequate processes for medical transfers</a:t>
            </a:r>
            <a:r>
              <a:rPr lang="en-AU" sz="2000" dirty="0" smtClean="0">
                <a:latin typeface="Cambria" panose="02040503050406030204" pitchFamily="18" charset="0"/>
              </a:rPr>
              <a:t>: as illustrated by Hamid </a:t>
            </a:r>
            <a:r>
              <a:rPr lang="en-AU" sz="2000" dirty="0" err="1" smtClean="0">
                <a:latin typeface="Cambria" panose="02040503050406030204" pitchFamily="18" charset="0"/>
              </a:rPr>
              <a:t>Khazaei’s</a:t>
            </a:r>
            <a:r>
              <a:rPr lang="en-AU" sz="2000" dirty="0" smtClean="0">
                <a:latin typeface="Cambria" panose="02040503050406030204" pitchFamily="18" charset="0"/>
              </a:rPr>
              <a:t> case (2014). Go </a:t>
            </a:r>
            <a:r>
              <a:rPr lang="en-AU" sz="2000" dirty="0" smtClean="0">
                <a:latin typeface="Cambria" panose="02040503050406030204" pitchFamily="18" charset="0"/>
                <a:hlinkClick r:id="rId2"/>
              </a:rPr>
              <a:t>here</a:t>
            </a:r>
            <a:r>
              <a:rPr lang="en-AU" sz="2000" dirty="0" smtClean="0">
                <a:latin typeface="Cambria" panose="02040503050406030204" pitchFamily="18" charset="0"/>
              </a:rPr>
              <a:t> for the coroner’s report (30 July 2018).</a:t>
            </a:r>
          </a:p>
          <a:p>
            <a:pPr marL="0" indent="0">
              <a:buNone/>
            </a:pPr>
            <a:endParaRPr lang="en-AU" sz="2000" dirty="0" smtClean="0">
              <a:latin typeface="Cambria" panose="02040503050406030204" pitchFamily="18" charset="0"/>
            </a:endParaRPr>
          </a:p>
          <a:p>
            <a:pPr marL="0" indent="0" algn="just">
              <a:buNone/>
            </a:pPr>
            <a:r>
              <a:rPr lang="en-AU" sz="2000" b="1" dirty="0" smtClean="0">
                <a:latin typeface="Cambria" panose="02040503050406030204" pitchFamily="18" charset="0"/>
              </a:rPr>
              <a:t>Durable solution and effective protection? </a:t>
            </a:r>
            <a:r>
              <a:rPr lang="en-AU" sz="2000" dirty="0" smtClean="0">
                <a:latin typeface="Cambria" panose="02040503050406030204" pitchFamily="18" charset="0"/>
              </a:rPr>
              <a:t>Strong </a:t>
            </a:r>
            <a:r>
              <a:rPr lang="en-AU" sz="2000" dirty="0">
                <a:latin typeface="Cambria" panose="02040503050406030204" pitchFamily="18" charset="0"/>
              </a:rPr>
              <a:t>evidence indicating that when the RPCs became </a:t>
            </a:r>
            <a:r>
              <a:rPr lang="en-AU" sz="2000" dirty="0" smtClean="0">
                <a:latin typeface="Cambria" panose="02040503050406030204" pitchFamily="18" charset="0"/>
              </a:rPr>
              <a:t>‘open centres’, </a:t>
            </a:r>
            <a:r>
              <a:rPr lang="en-AU" sz="2000" dirty="0">
                <a:latin typeface="Cambria" panose="02040503050406030204" pitchFamily="18" charset="0"/>
              </a:rPr>
              <a:t>the damaging living environment has not improved, and that </a:t>
            </a:r>
            <a:r>
              <a:rPr lang="en-AU" sz="2000" b="1" dirty="0">
                <a:latin typeface="Cambria" panose="02040503050406030204" pitchFamily="18" charset="0"/>
              </a:rPr>
              <a:t>refugees </a:t>
            </a:r>
            <a:r>
              <a:rPr lang="en-AU" sz="2000" b="1" dirty="0" smtClean="0">
                <a:latin typeface="Cambria" panose="02040503050406030204" pitchFamily="18" charset="0"/>
              </a:rPr>
              <a:t>and asylum </a:t>
            </a:r>
            <a:r>
              <a:rPr lang="en-AU" sz="2000" b="1" dirty="0">
                <a:latin typeface="Cambria" panose="02040503050406030204" pitchFamily="18" charset="0"/>
              </a:rPr>
              <a:t>seekers became exposed to new risks</a:t>
            </a:r>
            <a:endParaRPr lang="en-AU" sz="2000" b="1" dirty="0" smtClean="0">
              <a:latin typeface="Cambria" panose="02040503050406030204" pitchFamily="18" charset="0"/>
            </a:endParaRPr>
          </a:p>
          <a:p>
            <a:pPr marL="0" indent="0" algn="just">
              <a:buNone/>
            </a:pPr>
            <a:endParaRPr lang="en-AU" sz="1400" dirty="0" smtClean="0">
              <a:latin typeface="Cambria" panose="02040503050406030204" pitchFamily="18" charset="0"/>
            </a:endParaRPr>
          </a:p>
          <a:p>
            <a:pPr marL="0" indent="0" algn="just">
              <a:buNone/>
            </a:pPr>
            <a:endParaRPr lang="en-AU" sz="1700" dirty="0" smtClean="0">
              <a:latin typeface="Cambria" panose="02040503050406030204" pitchFamily="18" charset="0"/>
            </a:endParaRPr>
          </a:p>
          <a:p>
            <a:pPr marL="0" indent="0" algn="just">
              <a:buNone/>
            </a:pPr>
            <a:endParaRPr lang="en-AU" sz="1700" dirty="0">
              <a:latin typeface="Cambria" panose="02040503050406030204" pitchFamily="18" charset="0"/>
            </a:endParaRPr>
          </a:p>
          <a:p>
            <a:pPr marL="0" indent="0" algn="just">
              <a:buNone/>
            </a:pPr>
            <a:r>
              <a:rPr lang="en-AU" sz="1700" dirty="0" smtClean="0">
                <a:latin typeface="Cambria" panose="02040503050406030204" pitchFamily="18" charset="0"/>
              </a:rPr>
              <a:t>The Senate, Parliament of Australia, ‘</a:t>
            </a:r>
            <a:r>
              <a:rPr lang="en-AU" sz="1700" b="1" dirty="0" smtClean="0">
                <a:latin typeface="Cambria" panose="02040503050406030204" pitchFamily="18" charset="0"/>
              </a:rPr>
              <a:t>Serious allegations of abuse, self harm and neglect of asylum seekers in relation to the Nauru Regional Processing Centre, and any like allegations in relation to Manus Island Processing Centre’ </a:t>
            </a:r>
            <a:r>
              <a:rPr lang="en-AU" sz="1700" dirty="0" smtClean="0">
                <a:latin typeface="Cambria" panose="02040503050406030204" pitchFamily="18" charset="0"/>
              </a:rPr>
              <a:t>(21 April 2017)</a:t>
            </a:r>
            <a:endParaRPr lang="en-AU" sz="1700" dirty="0">
              <a:latin typeface="Cambria" panose="02040503050406030204" pitchFamily="18" charset="0"/>
            </a:endParaRPr>
          </a:p>
          <a:p>
            <a:pPr marL="0" indent="0" algn="just">
              <a:buNone/>
            </a:pPr>
            <a:endParaRPr lang="en-AU" sz="3400" dirty="0">
              <a:latin typeface="Cambria" panose="02040503050406030204" pitchFamily="18" charset="0"/>
            </a:endParaRPr>
          </a:p>
          <a:p>
            <a:endParaRPr lang="en-AU" dirty="0"/>
          </a:p>
        </p:txBody>
      </p:sp>
      <p:sp>
        <p:nvSpPr>
          <p:cNvPr id="4" name="Title 1"/>
          <p:cNvSpPr>
            <a:spLocks noGrp="1"/>
          </p:cNvSpPr>
          <p:nvPr>
            <p:ph type="title"/>
          </p:nvPr>
        </p:nvSpPr>
        <p:spPr>
          <a:xfrm>
            <a:off x="35496" y="0"/>
            <a:ext cx="9108504" cy="1268760"/>
          </a:xfrm>
          <a:solidFill>
            <a:schemeClr val="accent1"/>
          </a:solidFill>
        </p:spPr>
        <p:txBody>
          <a:bodyPr>
            <a:normAutofit fontScale="90000"/>
          </a:bodyPr>
          <a:lstStyle/>
          <a:p>
            <a:r>
              <a:rPr lang="en-AU" dirty="0" smtClean="0"/>
              <a:t>Violations of international human rights law?</a:t>
            </a:r>
            <a:endParaRPr lang="en-AU" dirty="0"/>
          </a:p>
        </p:txBody>
      </p:sp>
    </p:spTree>
    <p:extLst>
      <p:ext uri="{BB962C8B-B14F-4D97-AF65-F5344CB8AC3E}">
        <p14:creationId xmlns:p14="http://schemas.microsoft.com/office/powerpoint/2010/main" val="202247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animEffect transition="in" filter="fade">
                                      <p:cBhvr>
                                        <p:cTn id="3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0768"/>
          </a:xfrm>
          <a:solidFill>
            <a:srgbClr val="0070C0"/>
          </a:solidFill>
        </p:spPr>
        <p:txBody>
          <a:bodyPr>
            <a:normAutofit fontScale="90000"/>
          </a:bodyPr>
          <a:lstStyle/>
          <a:p>
            <a:r>
              <a:rPr lang="en-AU" dirty="0" smtClean="0"/>
              <a:t>Offshore processing, human rights abuses and the lived experience</a:t>
            </a:r>
            <a:endParaRPr lang="en-AU" dirty="0"/>
          </a:p>
        </p:txBody>
      </p:sp>
      <p:sp>
        <p:nvSpPr>
          <p:cNvPr id="3" name="Content Placeholder 2"/>
          <p:cNvSpPr>
            <a:spLocks noGrp="1"/>
          </p:cNvSpPr>
          <p:nvPr>
            <p:ph sz="half" idx="1"/>
          </p:nvPr>
        </p:nvSpPr>
        <p:spPr>
          <a:xfrm>
            <a:off x="251520" y="1700808"/>
            <a:ext cx="3816424" cy="4824536"/>
          </a:xfrm>
        </p:spPr>
        <p:txBody>
          <a:bodyPr>
            <a:normAutofit fontScale="92500" lnSpcReduction="10000"/>
          </a:bodyPr>
          <a:lstStyle/>
          <a:p>
            <a:pPr marL="0" indent="0" algn="just">
              <a:buNone/>
            </a:pPr>
            <a:endParaRPr lang="en-AU" sz="1800" dirty="0" smtClean="0">
              <a:latin typeface="Cambria" panose="02040503050406030204" pitchFamily="18" charset="0"/>
            </a:endParaRPr>
          </a:p>
          <a:p>
            <a:pPr marL="0" indent="0" algn="just">
              <a:buNone/>
            </a:pPr>
            <a:r>
              <a:rPr lang="en-AU" sz="1700" dirty="0" smtClean="0">
                <a:latin typeface="Cambria" panose="02040503050406030204" pitchFamily="18" charset="0"/>
              </a:rPr>
              <a:t>“the overwhelming weight of evidence points to an environment that is not ‘adequate, appropriate or safe for the asylum seekers detained there’, characterised by poor facilities; neglect of medical welfare and educational needs of detainees; dehumanising treatment by staff; widespread mental illness and rates of self-harm; and pervasive physical and sexual abuse of detainees including children”</a:t>
            </a:r>
          </a:p>
          <a:p>
            <a:pPr marL="0" indent="0" algn="just">
              <a:buNone/>
            </a:pPr>
            <a:endParaRPr lang="en-AU" sz="2600" dirty="0">
              <a:latin typeface="Cambria" panose="02040503050406030204" pitchFamily="18" charset="0"/>
            </a:endParaRPr>
          </a:p>
          <a:p>
            <a:pPr marL="0" indent="0" algn="just">
              <a:buNone/>
            </a:pPr>
            <a:endParaRPr lang="en-AU" sz="1600" dirty="0" smtClean="0">
              <a:latin typeface="Cambria" panose="02040503050406030204" pitchFamily="18" charset="0"/>
            </a:endParaRPr>
          </a:p>
          <a:p>
            <a:pPr marL="0" indent="0" algn="just">
              <a:buNone/>
            </a:pPr>
            <a:r>
              <a:rPr lang="en-AU" sz="1300" dirty="0" smtClean="0">
                <a:latin typeface="Cambria" panose="02040503050406030204" pitchFamily="18" charset="0"/>
              </a:rPr>
              <a:t>(</a:t>
            </a:r>
            <a:r>
              <a:rPr lang="en-AU" sz="1300" dirty="0">
                <a:latin typeface="Cambria" panose="02040503050406030204" pitchFamily="18" charset="0"/>
              </a:rPr>
              <a:t>Nethery and Holman, “Secrecy and human rights abuse in Australia’s offshore immigration detention centres” (2016) IJHR </a:t>
            </a:r>
            <a:r>
              <a:rPr lang="en-AU" sz="1300" dirty="0" smtClean="0">
                <a:latin typeface="Cambria" panose="02040503050406030204" pitchFamily="18" charset="0"/>
              </a:rPr>
              <a:t>1018,1032)</a:t>
            </a:r>
            <a:endParaRPr lang="en-AU" sz="1300" dirty="0">
              <a:latin typeface="Cambria" panose="02040503050406030204" pitchFamily="18" charset="0"/>
            </a:endParaRPr>
          </a:p>
          <a:p>
            <a:pPr marL="0" indent="0" algn="just">
              <a:buNone/>
            </a:pPr>
            <a:endParaRPr lang="en-AU" sz="1800" dirty="0">
              <a:latin typeface="Cambria" panose="02040503050406030204" pitchFamily="18" charset="0"/>
            </a:endParaRPr>
          </a:p>
        </p:txBody>
      </p:sp>
      <p:sp>
        <p:nvSpPr>
          <p:cNvPr id="4" name="Content Placeholder 3"/>
          <p:cNvSpPr>
            <a:spLocks noGrp="1"/>
          </p:cNvSpPr>
          <p:nvPr>
            <p:ph sz="half" idx="2"/>
          </p:nvPr>
        </p:nvSpPr>
        <p:spPr>
          <a:xfrm>
            <a:off x="4648200" y="1600200"/>
            <a:ext cx="4038600" cy="5141168"/>
          </a:xfrm>
        </p:spPr>
        <p:txBody>
          <a:bodyPr>
            <a:normAutofit fontScale="92500" lnSpcReduction="10000"/>
          </a:bodyPr>
          <a:lstStyle/>
          <a:p>
            <a:pPr marL="0" indent="0" algn="just">
              <a:buNone/>
            </a:pPr>
            <a:endParaRPr lang="en-AU" sz="2100" dirty="0" smtClean="0">
              <a:latin typeface="Cambria" panose="02040503050406030204" pitchFamily="18" charset="0"/>
            </a:endParaRPr>
          </a:p>
          <a:p>
            <a:pPr marL="0" indent="0" algn="just">
              <a:buNone/>
            </a:pPr>
            <a:r>
              <a:rPr lang="en-AU" sz="1700" dirty="0" smtClean="0">
                <a:latin typeface="Cambria" panose="02040503050406030204" pitchFamily="18" charset="0"/>
              </a:rPr>
              <a:t>“This </a:t>
            </a:r>
            <a:r>
              <a:rPr lang="en-AU" sz="1700" dirty="0">
                <a:latin typeface="Cambria" panose="02040503050406030204" pitchFamily="18" charset="0"/>
              </a:rPr>
              <a:t>issue must be understood as the </a:t>
            </a:r>
            <a:r>
              <a:rPr lang="en-AU" sz="1700" b="1" dirty="0">
                <a:latin typeface="Cambria" panose="02040503050406030204" pitchFamily="18" charset="0"/>
              </a:rPr>
              <a:t>annihilation of human beings</a:t>
            </a:r>
            <a:r>
              <a:rPr lang="en-AU" sz="1700" dirty="0">
                <a:latin typeface="Cambria" panose="02040503050406030204" pitchFamily="18" charset="0"/>
              </a:rPr>
              <a:t>, the incarceration of human beings within the history of modern Australia; it is a long history, a comprehensive history, it is intertwined with its colonial history</a:t>
            </a:r>
            <a:r>
              <a:rPr lang="en-AU" sz="1700" dirty="0" smtClean="0">
                <a:latin typeface="Cambria" panose="02040503050406030204" pitchFamily="18" charset="0"/>
              </a:rPr>
              <a:t>.”</a:t>
            </a:r>
          </a:p>
          <a:p>
            <a:pPr marL="0" indent="0" algn="just">
              <a:buNone/>
            </a:pPr>
            <a:endParaRPr lang="en-AU" sz="1900" dirty="0">
              <a:latin typeface="Cambria" panose="02040503050406030204" pitchFamily="18" charset="0"/>
            </a:endParaRPr>
          </a:p>
          <a:p>
            <a:pPr marL="0" indent="0" algn="just">
              <a:buNone/>
            </a:pPr>
            <a:r>
              <a:rPr lang="en-AU" sz="1300" dirty="0" smtClean="0">
                <a:latin typeface="Cambria" panose="02040503050406030204" pitchFamily="18" charset="0"/>
              </a:rPr>
              <a:t>Behrouz </a:t>
            </a:r>
            <a:r>
              <a:rPr lang="en-AU" sz="1300" dirty="0" err="1" smtClean="0">
                <a:latin typeface="Cambria" panose="02040503050406030204" pitchFamily="18" charset="0"/>
              </a:rPr>
              <a:t>Boochani</a:t>
            </a:r>
            <a:r>
              <a:rPr lang="en-AU" sz="1300" dirty="0" smtClean="0">
                <a:latin typeface="Cambria" panose="02040503050406030204" pitchFamily="18" charset="0"/>
              </a:rPr>
              <a:t>, “I write from Manus Island as a duty to history” 6 Dec 2017, </a:t>
            </a:r>
            <a:r>
              <a:rPr lang="en-AU" sz="1300" i="1" dirty="0" smtClean="0">
                <a:latin typeface="Cambria" panose="02040503050406030204" pitchFamily="18" charset="0"/>
              </a:rPr>
              <a:t>The Guardian</a:t>
            </a:r>
            <a:r>
              <a:rPr lang="en-AU" sz="1300" dirty="0" smtClean="0">
                <a:latin typeface="Cambria" panose="02040503050406030204" pitchFamily="18" charset="0"/>
              </a:rPr>
              <a:t>.</a:t>
            </a:r>
          </a:p>
          <a:p>
            <a:pPr marL="0" indent="0" algn="just">
              <a:buNone/>
            </a:pPr>
            <a:endParaRPr lang="en-AU" sz="1500" dirty="0">
              <a:latin typeface="Cambria" panose="02040503050406030204" pitchFamily="18" charset="0"/>
            </a:endParaRPr>
          </a:p>
          <a:p>
            <a:pPr marL="0" indent="0" algn="just">
              <a:buNone/>
            </a:pPr>
            <a:endParaRPr lang="en-AU" sz="1700" dirty="0" smtClean="0">
              <a:latin typeface="Cambria" panose="02040503050406030204" pitchFamily="18" charset="0"/>
            </a:endParaRPr>
          </a:p>
          <a:p>
            <a:pPr marL="0" indent="0" algn="just">
              <a:buNone/>
            </a:pPr>
            <a:r>
              <a:rPr lang="en-AU" sz="1700" dirty="0" smtClean="0">
                <a:latin typeface="Cambria" panose="02040503050406030204" pitchFamily="18" charset="0"/>
              </a:rPr>
              <a:t>“</a:t>
            </a:r>
            <a:r>
              <a:rPr lang="en-AU" sz="1700" b="1" dirty="0" smtClean="0">
                <a:latin typeface="Cambria" panose="02040503050406030204" pitchFamily="18" charset="0"/>
              </a:rPr>
              <a:t>Starvation</a:t>
            </a:r>
            <a:r>
              <a:rPr lang="en-AU" sz="1700" b="1" dirty="0">
                <a:latin typeface="Cambria" panose="02040503050406030204" pitchFamily="18" charset="0"/>
              </a:rPr>
              <a:t>, thirst and terror slowly but surely dominate the prison</a:t>
            </a:r>
            <a:r>
              <a:rPr lang="en-AU" sz="1700" dirty="0">
                <a:latin typeface="Cambria" panose="02040503050406030204" pitchFamily="18" charset="0"/>
              </a:rPr>
              <a:t>. Gradually these factors impose their power over the incarcerated refugees. Bodies are weak, muscles are fatigued, spirits are weary. </a:t>
            </a:r>
            <a:r>
              <a:rPr lang="en-AU" sz="1700" b="1" dirty="0">
                <a:latin typeface="Cambria" panose="02040503050406030204" pitchFamily="18" charset="0"/>
              </a:rPr>
              <a:t>It has been nearly five years full of anguish </a:t>
            </a:r>
            <a:r>
              <a:rPr lang="en-AU" sz="1700" dirty="0">
                <a:latin typeface="Cambria" panose="02040503050406030204" pitchFamily="18" charset="0"/>
              </a:rPr>
              <a:t>– anguish that has ground everyone down</a:t>
            </a:r>
            <a:r>
              <a:rPr lang="en-AU" sz="1700" dirty="0" smtClean="0">
                <a:latin typeface="Cambria" panose="02040503050406030204" pitchFamily="18" charset="0"/>
              </a:rPr>
              <a:t>.”</a:t>
            </a:r>
          </a:p>
          <a:p>
            <a:pPr marL="0" indent="0" algn="just">
              <a:buNone/>
            </a:pPr>
            <a:endParaRPr lang="en-AU" sz="1600" dirty="0">
              <a:latin typeface="Cambria" panose="02040503050406030204" pitchFamily="18" charset="0"/>
            </a:endParaRPr>
          </a:p>
          <a:p>
            <a:pPr marL="0" indent="0" algn="just">
              <a:buNone/>
            </a:pPr>
            <a:r>
              <a:rPr lang="en-AU" sz="1300" dirty="0">
                <a:latin typeface="Cambria" panose="02040503050406030204" pitchFamily="18" charset="0"/>
              </a:rPr>
              <a:t>Behrouz </a:t>
            </a:r>
            <a:r>
              <a:rPr lang="en-AU" sz="1300" dirty="0" err="1">
                <a:latin typeface="Cambria" panose="02040503050406030204" pitchFamily="18" charset="0"/>
              </a:rPr>
              <a:t>Boochani</a:t>
            </a:r>
            <a:r>
              <a:rPr lang="en-AU" sz="1300" dirty="0">
                <a:latin typeface="Cambria" panose="02040503050406030204" pitchFamily="18" charset="0"/>
              </a:rPr>
              <a:t>, </a:t>
            </a:r>
            <a:r>
              <a:rPr lang="en-AU" sz="1300" dirty="0" smtClean="0">
                <a:latin typeface="Cambria" panose="02040503050406030204" pitchFamily="18" charset="0"/>
              </a:rPr>
              <a:t>“Manus is a landscape of surreal horror” (2 Nov </a:t>
            </a:r>
            <a:r>
              <a:rPr lang="en-AU" sz="1300" dirty="0" smtClean="0">
                <a:latin typeface="Cambria" panose="02040503050406030204" pitchFamily="18" charset="0"/>
              </a:rPr>
              <a:t>2017), </a:t>
            </a:r>
            <a:r>
              <a:rPr lang="en-AU" sz="1300" i="1" dirty="0">
                <a:latin typeface="Cambria" panose="02040503050406030204" pitchFamily="18" charset="0"/>
              </a:rPr>
              <a:t>The Guardian</a:t>
            </a:r>
            <a:r>
              <a:rPr lang="en-AU" sz="1300" dirty="0">
                <a:latin typeface="Cambria" panose="02040503050406030204" pitchFamily="18" charset="0"/>
              </a:rPr>
              <a:t>.</a:t>
            </a:r>
          </a:p>
          <a:p>
            <a:pPr marL="0" indent="0" algn="just">
              <a:buNone/>
            </a:pPr>
            <a:endParaRPr lang="en-AU" sz="1500" dirty="0">
              <a:latin typeface="Cambria" panose="02040503050406030204" pitchFamily="18" charset="0"/>
            </a:endParaRPr>
          </a:p>
          <a:p>
            <a:pPr marL="0" indent="0">
              <a:buNone/>
            </a:pPr>
            <a:endParaRPr lang="en-AU" dirty="0"/>
          </a:p>
        </p:txBody>
      </p:sp>
    </p:spTree>
    <p:extLst>
      <p:ext uri="{BB962C8B-B14F-4D97-AF65-F5344CB8AC3E}">
        <p14:creationId xmlns:p14="http://schemas.microsoft.com/office/powerpoint/2010/main" val="168547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8567"/>
            <a:ext cx="9131357" cy="1296144"/>
          </a:xfrm>
          <a:solidFill>
            <a:srgbClr val="0070C0"/>
          </a:solidFill>
        </p:spPr>
        <p:txBody>
          <a:bodyPr>
            <a:normAutofit fontScale="90000"/>
          </a:bodyPr>
          <a:lstStyle/>
          <a:p>
            <a:pPr algn="ctr"/>
            <a:r>
              <a:rPr lang="en-AU" sz="4000" dirty="0" smtClean="0">
                <a:latin typeface="Cambria" panose="02040503050406030204" pitchFamily="18" charset="0"/>
              </a:rPr>
              <a:t>Operation Sovereign Borders: Externalising Australia’s border controls</a:t>
            </a:r>
            <a:endParaRPr lang="en-AU" sz="4000" dirty="0">
              <a:latin typeface="Cambria" panose="02040503050406030204" pitchFamily="18" charset="0"/>
            </a:endParaRPr>
          </a:p>
        </p:txBody>
      </p:sp>
      <p:sp>
        <p:nvSpPr>
          <p:cNvPr id="6" name="Content Placeholder 5"/>
          <p:cNvSpPr>
            <a:spLocks noGrp="1"/>
          </p:cNvSpPr>
          <p:nvPr>
            <p:ph sz="quarter" idx="4294967295"/>
          </p:nvPr>
        </p:nvSpPr>
        <p:spPr>
          <a:xfrm>
            <a:off x="5029200" y="1916832"/>
            <a:ext cx="3719264" cy="4392488"/>
          </a:xfrm>
          <a:prstGeom prst="rect">
            <a:avLst/>
          </a:prstGeom>
        </p:spPr>
        <p:txBody>
          <a:bodyPr>
            <a:noAutofit/>
          </a:bodyPr>
          <a:lstStyle/>
          <a:p>
            <a:pPr marL="0" indent="0" algn="just">
              <a:buNone/>
            </a:pPr>
            <a:r>
              <a:rPr lang="en-AU" sz="1400" dirty="0" smtClean="0">
                <a:latin typeface="Cambria" panose="02040503050406030204" pitchFamily="18" charset="0"/>
              </a:rPr>
              <a:t>‘If </a:t>
            </a:r>
            <a:r>
              <a:rPr lang="en-AU" sz="1400" dirty="0">
                <a:latin typeface="Cambria" panose="02040503050406030204" pitchFamily="18" charset="0"/>
              </a:rPr>
              <a:t>you attempt to come to Australia by illegal maritime means, you will be turned around or taken back. </a:t>
            </a:r>
            <a:r>
              <a:rPr lang="en-AU" sz="1400" b="1" dirty="0">
                <a:latin typeface="Cambria" panose="02040503050406030204" pitchFamily="18" charset="0"/>
              </a:rPr>
              <a:t>If you are rescued at sea, you will be safely turned around and the most that you might hope for is to be taken to Papua New Guinea or Nauru for the purposes of being assessed and processed for potential settlement outside Australia or return to your country of origin. You will never settle in Australia.</a:t>
            </a:r>
            <a:r>
              <a:rPr lang="en-AU" sz="1400" dirty="0">
                <a:latin typeface="Cambria" panose="02040503050406030204" pitchFamily="18" charset="0"/>
              </a:rPr>
              <a:t> To those waiting in Indonesia, Sri Lanka, Vietnam, Pakistan, Afghanistan, Iraq, Syria and elsewhere, seeking to come to Australia by illegal maritime means, and who listen very carefully to what is said by ministers and senior officials, let me be very clear: The path is shut, with no </a:t>
            </a:r>
            <a:r>
              <a:rPr lang="en-AU" sz="1400" dirty="0" smtClean="0">
                <a:latin typeface="Cambria" panose="02040503050406030204" pitchFamily="18" charset="0"/>
              </a:rPr>
              <a:t>exceptions.’</a:t>
            </a:r>
          </a:p>
          <a:p>
            <a:pPr marL="0" indent="0" algn="just">
              <a:buNone/>
            </a:pPr>
            <a:endParaRPr lang="en-AU" sz="1400" dirty="0">
              <a:latin typeface="Cambria" panose="02040503050406030204" pitchFamily="18" charset="0"/>
            </a:endParaRPr>
          </a:p>
          <a:p>
            <a:pPr marL="0" indent="0" algn="just">
              <a:buNone/>
            </a:pPr>
            <a:r>
              <a:rPr lang="en-AU" sz="1100" dirty="0">
                <a:latin typeface="Cambria" panose="02040503050406030204" pitchFamily="18" charset="0"/>
                <a:ea typeface="Adobe Fan Heiti Std B" pitchFamily="34" charset="-128"/>
              </a:rPr>
              <a:t>Senate, Legal and Constitutional Affairs Legislation Committee, </a:t>
            </a:r>
            <a:r>
              <a:rPr lang="en-AU" sz="1100" i="1" dirty="0">
                <a:latin typeface="Cambria" panose="02040503050406030204" pitchFamily="18" charset="0"/>
                <a:ea typeface="Adobe Fan Heiti Std B" pitchFamily="34" charset="-128"/>
              </a:rPr>
              <a:t>Estimates</a:t>
            </a:r>
            <a:r>
              <a:rPr lang="en-AU" sz="1100" dirty="0">
                <a:latin typeface="Cambria" panose="02040503050406030204" pitchFamily="18" charset="0"/>
                <a:ea typeface="Adobe Fan Heiti Std B" pitchFamily="34" charset="-128"/>
              </a:rPr>
              <a:t>, 8 February 2016, 3 (M </a:t>
            </a:r>
            <a:r>
              <a:rPr lang="en-AU" sz="1100" dirty="0" err="1">
                <a:latin typeface="Cambria" panose="02040503050406030204" pitchFamily="18" charset="0"/>
                <a:ea typeface="Adobe Fan Heiti Std B" pitchFamily="34" charset="-128"/>
              </a:rPr>
              <a:t>Pezzullo</a:t>
            </a:r>
            <a:r>
              <a:rPr lang="en-AU" sz="1100" dirty="0">
                <a:latin typeface="Cambria" panose="02040503050406030204" pitchFamily="18" charset="0"/>
                <a:ea typeface="Adobe Fan Heiti Std B" pitchFamily="34" charset="-128"/>
              </a:rPr>
              <a:t>, Secretary, Department of Immigration and Border Protection). </a:t>
            </a:r>
          </a:p>
          <a:p>
            <a:pPr marL="0" indent="0" algn="just">
              <a:buNone/>
            </a:pPr>
            <a:endParaRPr lang="en-AU" sz="1400" dirty="0">
              <a:latin typeface="Cambria" panose="02040503050406030204"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2060848"/>
            <a:ext cx="3744416" cy="4416152"/>
          </a:xfrm>
          <a:prstGeom prst="rect">
            <a:avLst/>
          </a:prstGeom>
        </p:spPr>
      </p:pic>
    </p:spTree>
    <p:extLst>
      <p:ext uri="{BB962C8B-B14F-4D97-AF65-F5344CB8AC3E}">
        <p14:creationId xmlns:p14="http://schemas.microsoft.com/office/powerpoint/2010/main" val="3178063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31032"/>
          </a:xfrm>
          <a:solidFill>
            <a:srgbClr val="0070C0"/>
          </a:solidFill>
        </p:spPr>
        <p:txBody>
          <a:bodyPr/>
          <a:lstStyle/>
          <a:p>
            <a:pPr algn="ctr"/>
            <a:r>
              <a:rPr lang="en-AU" sz="3600" dirty="0" smtClean="0">
                <a:latin typeface="Cambria" panose="02040503050406030204" pitchFamily="18" charset="0"/>
              </a:rPr>
              <a:t>What is Operation Sovereign Borders (OSB)?</a:t>
            </a:r>
            <a:endParaRPr lang="en-AU" sz="3600" dirty="0">
              <a:latin typeface="Cambria" panose="02040503050406030204" pitchFamily="18" charset="0"/>
            </a:endParaRPr>
          </a:p>
        </p:txBody>
      </p:sp>
      <p:sp>
        <p:nvSpPr>
          <p:cNvPr id="3" name="Content Placeholder 2"/>
          <p:cNvSpPr>
            <a:spLocks noGrp="1"/>
          </p:cNvSpPr>
          <p:nvPr>
            <p:ph sz="quarter" idx="4294967295"/>
          </p:nvPr>
        </p:nvSpPr>
        <p:spPr>
          <a:xfrm>
            <a:off x="251520" y="1700808"/>
            <a:ext cx="4608512" cy="4608512"/>
          </a:xfrm>
          <a:prstGeom prst="rect">
            <a:avLst/>
          </a:prstGeom>
        </p:spPr>
        <p:txBody>
          <a:bodyPr>
            <a:normAutofit fontScale="92500" lnSpcReduction="10000"/>
          </a:bodyPr>
          <a:lstStyle/>
          <a:p>
            <a:pPr marL="18288" indent="0" algn="just">
              <a:buNone/>
            </a:pPr>
            <a:r>
              <a:rPr lang="en-AU" sz="1600" dirty="0" smtClean="0">
                <a:latin typeface="Cambria" panose="02040503050406030204" pitchFamily="18" charset="0"/>
              </a:rPr>
              <a:t>OSB entails the militarisation of the border and comprises several inter-related measures:</a:t>
            </a:r>
          </a:p>
          <a:p>
            <a:pPr marL="18288" indent="0" algn="just">
              <a:buNone/>
            </a:pPr>
            <a:endParaRPr lang="en-AU" sz="1600" dirty="0" smtClean="0">
              <a:latin typeface="Cambria" panose="02040503050406030204" pitchFamily="18" charset="0"/>
            </a:endParaRPr>
          </a:p>
          <a:p>
            <a:pPr marL="18288" indent="0" algn="just">
              <a:buNone/>
            </a:pPr>
            <a:r>
              <a:rPr lang="en-AU" sz="1600" dirty="0" smtClean="0">
                <a:solidFill>
                  <a:schemeClr val="tx2"/>
                </a:solidFill>
                <a:latin typeface="Cambria" panose="02040503050406030204" pitchFamily="18" charset="0"/>
              </a:rPr>
              <a:t>A. </a:t>
            </a:r>
            <a:r>
              <a:rPr lang="en-AU" sz="1600" b="1" dirty="0" smtClean="0">
                <a:solidFill>
                  <a:schemeClr val="tx2"/>
                </a:solidFill>
                <a:latin typeface="Cambria" panose="02040503050406030204" pitchFamily="18" charset="0"/>
              </a:rPr>
              <a:t>Regional processing </a:t>
            </a:r>
            <a:r>
              <a:rPr lang="en-AU" sz="1600" dirty="0" smtClean="0">
                <a:solidFill>
                  <a:schemeClr val="tx2"/>
                </a:solidFill>
                <a:latin typeface="Cambria" panose="02040503050406030204" pitchFamily="18" charset="0"/>
              </a:rPr>
              <a:t>and resettlement in Nauru, PNG (Manus Island/Port Moresby), &amp; US;</a:t>
            </a:r>
          </a:p>
          <a:p>
            <a:pPr marL="18288" indent="0" algn="just">
              <a:buNone/>
            </a:pPr>
            <a:endParaRPr lang="en-AU" sz="1600" dirty="0" smtClean="0">
              <a:latin typeface="Cambria" panose="02040503050406030204" pitchFamily="18" charset="0"/>
            </a:endParaRPr>
          </a:p>
          <a:p>
            <a:pPr marL="18288" indent="0" algn="just">
              <a:buNone/>
            </a:pPr>
            <a:r>
              <a:rPr lang="en-AU" sz="1600" dirty="0" smtClean="0">
                <a:latin typeface="Cambria" panose="02040503050406030204" pitchFamily="18" charset="0"/>
              </a:rPr>
              <a:t>B. Covert </a:t>
            </a:r>
            <a:r>
              <a:rPr lang="en-AU" sz="1600" b="1" dirty="0" smtClean="0">
                <a:latin typeface="Cambria" panose="02040503050406030204" pitchFamily="18" charset="0"/>
              </a:rPr>
              <a:t>maritime interdiction </a:t>
            </a:r>
            <a:r>
              <a:rPr lang="en-AU" sz="1600" dirty="0" smtClean="0">
                <a:latin typeface="Cambria" panose="02040503050406030204" pitchFamily="18" charset="0"/>
              </a:rPr>
              <a:t>and turn-backs of asylum seekers to: Indonesia/Sri Lanka/Vietnam;</a:t>
            </a:r>
          </a:p>
          <a:p>
            <a:pPr marL="18288" indent="0" algn="just">
              <a:buNone/>
            </a:pPr>
            <a:endParaRPr lang="en-AU" sz="1600" dirty="0" smtClean="0">
              <a:latin typeface="Cambria" panose="02040503050406030204" pitchFamily="18" charset="0"/>
            </a:endParaRPr>
          </a:p>
          <a:p>
            <a:pPr marL="18288" indent="0" algn="just">
              <a:buNone/>
            </a:pPr>
            <a:r>
              <a:rPr lang="en-AU" sz="1600" dirty="0" smtClean="0">
                <a:latin typeface="Cambria" panose="02040503050406030204" pitchFamily="18" charset="0"/>
              </a:rPr>
              <a:t>C. Overseas disruption of people smuggling operations;</a:t>
            </a:r>
          </a:p>
          <a:p>
            <a:pPr marL="18288" indent="0" algn="just">
              <a:buNone/>
            </a:pPr>
            <a:endParaRPr lang="en-AU" sz="1600" dirty="0" smtClean="0">
              <a:latin typeface="Cambria" panose="02040503050406030204" pitchFamily="18" charset="0"/>
            </a:endParaRPr>
          </a:p>
          <a:p>
            <a:pPr marL="18288" indent="0" algn="just">
              <a:buNone/>
            </a:pPr>
            <a:r>
              <a:rPr lang="en-AU" sz="1600" dirty="0" smtClean="0">
                <a:latin typeface="Cambria" panose="02040503050406030204" pitchFamily="18" charset="0"/>
              </a:rPr>
              <a:t>D. </a:t>
            </a:r>
            <a:r>
              <a:rPr lang="en-AU" sz="1600" dirty="0" smtClean="0">
                <a:latin typeface="Cambria" panose="02040503050406030204" pitchFamily="18" charset="0"/>
                <a:hlinkClick r:id="rId2"/>
              </a:rPr>
              <a:t>Communications campaign </a:t>
            </a:r>
            <a:r>
              <a:rPr lang="en-AU" sz="1600" dirty="0" smtClean="0">
                <a:latin typeface="Cambria" panose="02040503050406030204" pitchFamily="18" charset="0"/>
              </a:rPr>
              <a:t>for diaspora communities in Australia, in source countries and in transit; and</a:t>
            </a:r>
          </a:p>
          <a:p>
            <a:pPr marL="18288" indent="0" algn="just">
              <a:buNone/>
            </a:pPr>
            <a:endParaRPr lang="en-AU" sz="1600" dirty="0" smtClean="0">
              <a:latin typeface="Cambria" panose="02040503050406030204" pitchFamily="18" charset="0"/>
            </a:endParaRPr>
          </a:p>
          <a:p>
            <a:pPr marL="18288" indent="0" algn="just">
              <a:buNone/>
            </a:pPr>
            <a:r>
              <a:rPr lang="en-AU" sz="1600" dirty="0" smtClean="0">
                <a:latin typeface="Cambria" panose="02040503050406030204" pitchFamily="18" charset="0"/>
              </a:rPr>
              <a:t>E. </a:t>
            </a:r>
            <a:r>
              <a:rPr lang="en-AU" sz="1600" b="1" dirty="0" smtClean="0">
                <a:latin typeface="Cambria" panose="02040503050406030204" pitchFamily="18" charset="0"/>
              </a:rPr>
              <a:t>Temporary protection visas </a:t>
            </a:r>
            <a:r>
              <a:rPr lang="en-AU" sz="1600" dirty="0" smtClean="0">
                <a:latin typeface="Cambria" panose="02040503050406030204" pitchFamily="18" charset="0"/>
              </a:rPr>
              <a:t>for irregular </a:t>
            </a:r>
            <a:r>
              <a:rPr lang="en-AU" sz="1600" dirty="0">
                <a:latin typeface="Cambria" panose="02040503050406030204" pitchFamily="18" charset="0"/>
              </a:rPr>
              <a:t>m</a:t>
            </a:r>
            <a:r>
              <a:rPr lang="en-AU" sz="1600" dirty="0" smtClean="0">
                <a:latin typeface="Cambria" panose="02040503050406030204" pitchFamily="18" charset="0"/>
              </a:rPr>
              <a:t>aritime arrivals (2012-2013) granted asylum in Australia.</a:t>
            </a:r>
            <a:endParaRPr lang="en-AU" sz="1600" dirty="0">
              <a:latin typeface="Cambria" panose="02040503050406030204" pitchFamily="18" charset="0"/>
            </a:endParaRPr>
          </a:p>
        </p:txBody>
      </p:sp>
      <p:pic>
        <p:nvPicPr>
          <p:cNvPr id="8" name="Content Placeholder 7"/>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5364088" y="1700808"/>
            <a:ext cx="3456000" cy="259465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0767" y="4509120"/>
            <a:ext cx="3456384" cy="2232248"/>
          </a:xfrm>
          <a:prstGeom prst="rect">
            <a:avLst/>
          </a:prstGeom>
        </p:spPr>
      </p:pic>
    </p:spTree>
    <p:extLst>
      <p:ext uri="{BB962C8B-B14F-4D97-AF65-F5344CB8AC3E}">
        <p14:creationId xmlns:p14="http://schemas.microsoft.com/office/powerpoint/2010/main" val="99573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chemeClr val="accent1"/>
          </a:solidFill>
        </p:spPr>
        <p:txBody>
          <a:bodyPr>
            <a:noAutofit/>
          </a:bodyPr>
          <a:lstStyle/>
          <a:p>
            <a:r>
              <a:rPr lang="en-AU" sz="3200" dirty="0" smtClean="0">
                <a:latin typeface="Cambria" panose="02040503050406030204" pitchFamily="18" charset="0"/>
              </a:rPr>
              <a:t>Historical Context: The </a:t>
            </a:r>
            <a:r>
              <a:rPr lang="en-AU" sz="3200" i="1" dirty="0" smtClean="0">
                <a:latin typeface="Cambria" panose="02040503050406030204" pitchFamily="18" charset="0"/>
              </a:rPr>
              <a:t>MV</a:t>
            </a:r>
            <a:r>
              <a:rPr lang="en-AU" sz="3200" dirty="0" smtClean="0">
                <a:latin typeface="Cambria" panose="02040503050406030204" pitchFamily="18" charset="0"/>
              </a:rPr>
              <a:t> </a:t>
            </a:r>
            <a:r>
              <a:rPr lang="en-AU" sz="3200" i="1" dirty="0" smtClean="0">
                <a:latin typeface="Cambria" panose="02040503050406030204" pitchFamily="18" charset="0"/>
              </a:rPr>
              <a:t>Tampa – </a:t>
            </a:r>
            <a:r>
              <a:rPr lang="en-AU" sz="3200" dirty="0" smtClean="0">
                <a:latin typeface="Cambria" panose="02040503050406030204" pitchFamily="18" charset="0"/>
              </a:rPr>
              <a:t>and the ‘Pacific Solution’ (2001-07)</a:t>
            </a:r>
            <a:endParaRPr lang="en-AU" sz="3200" dirty="0">
              <a:latin typeface="Cambria" panose="02040503050406030204" pitchFamily="18"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1520" y="1878512"/>
            <a:ext cx="4104580" cy="3638719"/>
          </a:xfrm>
        </p:spPr>
      </p:pic>
      <p:sp>
        <p:nvSpPr>
          <p:cNvPr id="4" name="Content Placeholder 3"/>
          <p:cNvSpPr>
            <a:spLocks noGrp="1"/>
          </p:cNvSpPr>
          <p:nvPr>
            <p:ph sz="half" idx="2"/>
          </p:nvPr>
        </p:nvSpPr>
        <p:spPr>
          <a:xfrm>
            <a:off x="4716016" y="1196752"/>
            <a:ext cx="4176464" cy="5544616"/>
          </a:xfrm>
        </p:spPr>
        <p:txBody>
          <a:bodyPr>
            <a:normAutofit fontScale="25000" lnSpcReduction="20000"/>
          </a:bodyPr>
          <a:lstStyle/>
          <a:p>
            <a:pPr marL="36576" indent="0" algn="just">
              <a:buNone/>
            </a:pPr>
            <a:endParaRPr lang="en-AU" sz="5600" dirty="0" smtClean="0">
              <a:latin typeface="Cambria" panose="02040503050406030204" pitchFamily="18" charset="0"/>
            </a:endParaRPr>
          </a:p>
          <a:p>
            <a:pPr marL="36576" indent="0" algn="just">
              <a:buNone/>
            </a:pPr>
            <a:endParaRPr lang="en-AU" sz="5600" dirty="0" smtClean="0">
              <a:latin typeface="Cambria" panose="02040503050406030204" pitchFamily="18" charset="0"/>
            </a:endParaRPr>
          </a:p>
          <a:p>
            <a:pPr marL="36576" indent="0" algn="just">
              <a:buNone/>
            </a:pPr>
            <a:r>
              <a:rPr lang="en-AU" sz="5600" dirty="0" smtClean="0">
                <a:latin typeface="Cambria" panose="02040503050406030204" pitchFamily="18" charset="0"/>
              </a:rPr>
              <a:t>22 August 2001: </a:t>
            </a:r>
            <a:r>
              <a:rPr lang="en-AU" sz="5600" dirty="0">
                <a:latin typeface="Cambria" panose="02040503050406030204" pitchFamily="18" charset="0"/>
              </a:rPr>
              <a:t>T</a:t>
            </a:r>
            <a:r>
              <a:rPr lang="en-AU" sz="5600" dirty="0" smtClean="0">
                <a:latin typeface="Cambria" panose="02040503050406030204" pitchFamily="18" charset="0"/>
              </a:rPr>
              <a:t>ampa sets sail for Singapore from Fremantle</a:t>
            </a:r>
          </a:p>
          <a:p>
            <a:pPr marL="36576" indent="0" algn="just">
              <a:buNone/>
            </a:pPr>
            <a:endParaRPr lang="en-AU" sz="5600" dirty="0" smtClean="0">
              <a:latin typeface="Cambria" panose="02040503050406030204" pitchFamily="18" charset="0"/>
            </a:endParaRPr>
          </a:p>
          <a:p>
            <a:pPr marL="36576" indent="0" algn="just">
              <a:buNone/>
            </a:pPr>
            <a:r>
              <a:rPr lang="en-AU" sz="5600" dirty="0" smtClean="0">
                <a:latin typeface="Cambria" panose="02040503050406030204" pitchFamily="18" charset="0"/>
              </a:rPr>
              <a:t>26 August: Tampa rescues people from sinking boat</a:t>
            </a:r>
          </a:p>
          <a:p>
            <a:pPr marL="36576" indent="0" algn="just">
              <a:buNone/>
            </a:pPr>
            <a:endParaRPr lang="en-AU" sz="5600" dirty="0" smtClean="0">
              <a:latin typeface="Cambria" panose="02040503050406030204" pitchFamily="18" charset="0"/>
            </a:endParaRPr>
          </a:p>
          <a:p>
            <a:pPr marL="36576" indent="0" algn="just">
              <a:buNone/>
            </a:pPr>
            <a:r>
              <a:rPr lang="en-AU" sz="5600" dirty="0" smtClean="0">
                <a:latin typeface="Cambria" panose="02040503050406030204" pitchFamily="18" charset="0"/>
              </a:rPr>
              <a:t>27 August: – Australian authorities advise the Captain not to enter its territorial waters around Christmas Island</a:t>
            </a:r>
          </a:p>
          <a:p>
            <a:pPr marL="36576" indent="0" algn="just">
              <a:buNone/>
            </a:pPr>
            <a:endParaRPr lang="en-AU" sz="5600" dirty="0" smtClean="0">
              <a:latin typeface="Cambria" panose="02040503050406030204" pitchFamily="18" charset="0"/>
            </a:endParaRPr>
          </a:p>
          <a:p>
            <a:pPr marL="36576" indent="0" algn="just">
              <a:buNone/>
            </a:pPr>
            <a:r>
              <a:rPr lang="en-AU" sz="5600" dirty="0" smtClean="0">
                <a:latin typeface="Cambria" panose="02040503050406030204" pitchFamily="18" charset="0"/>
              </a:rPr>
              <a:t>29 August: SAS board the vessel. The following day those on board petition for refugee protection pursuant to the 1951 </a:t>
            </a:r>
            <a:r>
              <a:rPr lang="en-AU" sz="5600" i="1" dirty="0" smtClean="0">
                <a:latin typeface="Cambria" panose="02040503050406030204" pitchFamily="18" charset="0"/>
              </a:rPr>
              <a:t>Refugee Convention</a:t>
            </a:r>
          </a:p>
          <a:p>
            <a:pPr marL="36576" indent="0" algn="just">
              <a:buNone/>
            </a:pPr>
            <a:endParaRPr lang="en-AU" sz="5600" dirty="0" smtClean="0">
              <a:latin typeface="Cambria" panose="02040503050406030204" pitchFamily="18" charset="0"/>
            </a:endParaRPr>
          </a:p>
          <a:p>
            <a:pPr marL="36576" indent="0" algn="just">
              <a:buNone/>
            </a:pPr>
            <a:r>
              <a:rPr lang="en-AU" sz="5600" dirty="0" smtClean="0">
                <a:latin typeface="Cambria" panose="02040503050406030204" pitchFamily="18" charset="0"/>
              </a:rPr>
              <a:t>3 September: passengers taken by HMAS Manoora to Nauru.</a:t>
            </a:r>
          </a:p>
          <a:p>
            <a:pPr marL="36576" indent="0" algn="just">
              <a:buNone/>
            </a:pPr>
            <a:endParaRPr lang="en-AU" sz="5600" dirty="0">
              <a:latin typeface="Cambria" panose="02040503050406030204" pitchFamily="18" charset="0"/>
            </a:endParaRPr>
          </a:p>
          <a:p>
            <a:pPr marL="36576" indent="0" algn="just">
              <a:buNone/>
            </a:pPr>
            <a:r>
              <a:rPr lang="en-AU" sz="5600" dirty="0" smtClean="0">
                <a:latin typeface="Cambria" panose="02040503050406030204" pitchFamily="18" charset="0"/>
              </a:rPr>
              <a:t>11 September 2001: North J finds that  the Commonwealth acted illegally and ordered the release of the asylum seekers (</a:t>
            </a:r>
            <a:r>
              <a:rPr lang="en-AU" sz="5600" b="1" i="1" dirty="0" smtClean="0">
                <a:latin typeface="Cambria" panose="02040503050406030204" pitchFamily="18" charset="0"/>
              </a:rPr>
              <a:t>VCCL v Minister for Immigration</a:t>
            </a:r>
            <a:r>
              <a:rPr lang="en-AU" sz="5600" dirty="0" smtClean="0">
                <a:latin typeface="Cambria" panose="02040503050406030204" pitchFamily="18" charset="0"/>
              </a:rPr>
              <a:t> (2001) FCR 452.</a:t>
            </a:r>
          </a:p>
          <a:p>
            <a:pPr marL="36576" indent="0" algn="just">
              <a:buNone/>
            </a:pPr>
            <a:endParaRPr lang="en-AU" sz="5600" dirty="0" smtClean="0">
              <a:latin typeface="Cambria" panose="02040503050406030204" pitchFamily="18" charset="0"/>
            </a:endParaRPr>
          </a:p>
          <a:p>
            <a:pPr marL="36576" indent="0" algn="just">
              <a:buNone/>
            </a:pPr>
            <a:r>
              <a:rPr lang="en-AU" sz="5600" b="1" dirty="0" smtClean="0">
                <a:latin typeface="Cambria" panose="02040503050406030204" pitchFamily="18" charset="0"/>
              </a:rPr>
              <a:t>Decision is appealed to the FCA (Full Court).</a:t>
            </a:r>
            <a:endParaRPr lang="en-AU" sz="5600" b="1" dirty="0">
              <a:latin typeface="Cambria" panose="02040503050406030204" pitchFamily="18" charset="0"/>
            </a:endParaRPr>
          </a:p>
          <a:p>
            <a:pPr marL="36576" indent="0" algn="just">
              <a:buNone/>
            </a:pPr>
            <a:endParaRPr lang="en-AU" sz="2500" dirty="0" smtClean="0">
              <a:latin typeface="Cambria" panose="02040503050406030204" pitchFamily="18" charset="0"/>
            </a:endParaRPr>
          </a:p>
          <a:p>
            <a:pPr marL="36576" indent="0">
              <a:buNone/>
            </a:pPr>
            <a:endParaRPr lang="en-AU" dirty="0">
              <a:latin typeface="Cambria" panose="02040503050406030204" pitchFamily="18" charset="0"/>
            </a:endParaRPr>
          </a:p>
        </p:txBody>
      </p:sp>
      <p:sp>
        <p:nvSpPr>
          <p:cNvPr id="6" name="Footer Placeholder 5"/>
          <p:cNvSpPr>
            <a:spLocks noGrp="1"/>
          </p:cNvSpPr>
          <p:nvPr>
            <p:ph type="ftr" sz="quarter" idx="11"/>
          </p:nvPr>
        </p:nvSpPr>
        <p:spPr>
          <a:xfrm>
            <a:off x="457200" y="5733256"/>
            <a:ext cx="3754760" cy="510152"/>
          </a:xfrm>
        </p:spPr>
        <p:txBody>
          <a:bodyPr/>
          <a:lstStyle/>
          <a:p>
            <a:pPr algn="just"/>
            <a:r>
              <a:rPr lang="en-AU" dirty="0" smtClean="0">
                <a:latin typeface="Cambria" panose="02040503050406030204" pitchFamily="18" charset="0"/>
              </a:rPr>
              <a:t>The</a:t>
            </a:r>
            <a:r>
              <a:rPr lang="en-AU" i="1" dirty="0" smtClean="0">
                <a:latin typeface="Cambria" panose="02040503050406030204" pitchFamily="18" charset="0"/>
              </a:rPr>
              <a:t> MV Tampa </a:t>
            </a:r>
            <a:r>
              <a:rPr lang="en-AU" dirty="0" smtClean="0">
                <a:latin typeface="Cambria" panose="02040503050406030204" pitchFamily="18" charset="0"/>
              </a:rPr>
              <a:t>– carrying 433 asylum seekers rescued at sea from the stricken vessel, </a:t>
            </a:r>
            <a:r>
              <a:rPr lang="en-AU" dirty="0" err="1" smtClean="0">
                <a:latin typeface="Cambria" panose="02040503050406030204" pitchFamily="18" charset="0"/>
              </a:rPr>
              <a:t>Palapa</a:t>
            </a:r>
            <a:r>
              <a:rPr lang="en-AU" dirty="0" smtClean="0">
                <a:latin typeface="Cambria" panose="02040503050406030204" pitchFamily="18" charset="0"/>
              </a:rPr>
              <a:t>, in August 2001</a:t>
            </a:r>
            <a:endParaRPr lang="en-AU" dirty="0">
              <a:latin typeface="Cambria" panose="02040503050406030204" pitchFamily="18" charset="0"/>
            </a:endParaRPr>
          </a:p>
        </p:txBody>
      </p:sp>
    </p:spTree>
    <p:extLst>
      <p:ext uri="{BB962C8B-B14F-4D97-AF65-F5344CB8AC3E}">
        <p14:creationId xmlns:p14="http://schemas.microsoft.com/office/powerpoint/2010/main" val="3425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500"/>
                                        <p:tgtEl>
                                          <p:spTgt spid="4">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fade">
                                      <p:cBhvr>
                                        <p:cTn id="27" dur="500"/>
                                        <p:tgtEl>
                                          <p:spTgt spid="4">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2" end="12"/>
                                            </p:txEl>
                                          </p:spTgt>
                                        </p:tgtEl>
                                        <p:attrNameLst>
                                          <p:attrName>style.visibility</p:attrName>
                                        </p:attrNameLst>
                                      </p:cBhvr>
                                      <p:to>
                                        <p:strVal val="visible"/>
                                      </p:to>
                                    </p:set>
                                    <p:animEffect transition="in" filter="fade">
                                      <p:cBhvr>
                                        <p:cTn id="32" dur="500"/>
                                        <p:tgtEl>
                                          <p:spTgt spid="4">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4" end="14"/>
                                            </p:txEl>
                                          </p:spTgt>
                                        </p:tgtEl>
                                        <p:attrNameLst>
                                          <p:attrName>style.visibility</p:attrName>
                                        </p:attrNameLst>
                                      </p:cBhvr>
                                      <p:to>
                                        <p:strVal val="visible"/>
                                      </p:to>
                                    </p:set>
                                    <p:animEffect transition="in" filter="fade">
                                      <p:cBhvr>
                                        <p:cTn id="37"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6" y="0"/>
            <a:ext cx="9144000" cy="1340768"/>
          </a:xfrm>
          <a:solidFill>
            <a:schemeClr val="accent1"/>
          </a:solidFill>
        </p:spPr>
        <p:txBody>
          <a:bodyPr>
            <a:noAutofit/>
          </a:bodyPr>
          <a:lstStyle/>
          <a:p>
            <a:r>
              <a:rPr lang="en-AU" sz="2800" i="1" dirty="0" smtClean="0">
                <a:latin typeface="Cambria" panose="02040503050406030204" pitchFamily="18" charset="0"/>
              </a:rPr>
              <a:t>Ruddock v </a:t>
            </a:r>
            <a:r>
              <a:rPr lang="en-AU" sz="2800" i="1" dirty="0" err="1" smtClean="0">
                <a:latin typeface="Cambria" panose="02040503050406030204" pitchFamily="18" charset="0"/>
              </a:rPr>
              <a:t>Vadarlis</a:t>
            </a:r>
            <a:r>
              <a:rPr lang="en-AU" sz="2800" i="1" dirty="0" smtClean="0">
                <a:latin typeface="Cambria" panose="02040503050406030204" pitchFamily="18" charset="0"/>
              </a:rPr>
              <a:t> </a:t>
            </a:r>
            <a:r>
              <a:rPr lang="en-AU" sz="2800" dirty="0" smtClean="0">
                <a:latin typeface="Cambria" panose="02040503050406030204" pitchFamily="18" charset="0"/>
              </a:rPr>
              <a:t>(</a:t>
            </a:r>
            <a:r>
              <a:rPr lang="en-AU" sz="2800" dirty="0">
                <a:latin typeface="Cambria" panose="02040503050406030204" pitchFamily="18" charset="0"/>
              </a:rPr>
              <a:t>2001) 110 FCR </a:t>
            </a:r>
            <a:r>
              <a:rPr lang="en-AU" sz="2800" dirty="0" smtClean="0">
                <a:latin typeface="Cambria" panose="02040503050406030204" pitchFamily="18" charset="0"/>
              </a:rPr>
              <a:t>491</a:t>
            </a:r>
            <a:endParaRPr lang="en-AU" sz="2400" dirty="0">
              <a:latin typeface="Cambria" panose="02040503050406030204" pitchFamily="18" charset="0"/>
            </a:endParaRPr>
          </a:p>
        </p:txBody>
      </p:sp>
      <p:sp>
        <p:nvSpPr>
          <p:cNvPr id="3" name="Content Placeholder 2"/>
          <p:cNvSpPr>
            <a:spLocks noGrp="1"/>
          </p:cNvSpPr>
          <p:nvPr>
            <p:ph sz="half" idx="1"/>
          </p:nvPr>
        </p:nvSpPr>
        <p:spPr>
          <a:xfrm>
            <a:off x="107504" y="1600200"/>
            <a:ext cx="5328592" cy="4709120"/>
          </a:xfrm>
        </p:spPr>
        <p:txBody>
          <a:bodyPr>
            <a:noAutofit/>
          </a:bodyPr>
          <a:lstStyle/>
          <a:p>
            <a:pPr marL="36576" indent="0" algn="just">
              <a:buNone/>
            </a:pPr>
            <a:endParaRPr lang="en-AU" sz="1600" b="1" dirty="0" smtClean="0">
              <a:latin typeface="Cambria" panose="02040503050406030204" pitchFamily="18" charset="0"/>
            </a:endParaRPr>
          </a:p>
          <a:p>
            <a:pPr marL="36576" indent="0" algn="just">
              <a:buNone/>
            </a:pPr>
            <a:r>
              <a:rPr lang="en-AU" sz="1600" b="1" dirty="0" smtClean="0">
                <a:latin typeface="Cambria" panose="02040503050406030204" pitchFamily="18" charset="0"/>
              </a:rPr>
              <a:t>What supplied the Australian government with the legal power to interdict and detain asylum seekers at sea?</a:t>
            </a:r>
          </a:p>
          <a:p>
            <a:pPr marL="36576" indent="0" algn="just">
              <a:buNone/>
            </a:pPr>
            <a:endParaRPr lang="en-AU" sz="1600" dirty="0">
              <a:latin typeface="Cambria" panose="02040503050406030204" pitchFamily="18" charset="0"/>
            </a:endParaRPr>
          </a:p>
          <a:p>
            <a:pPr marL="36576" indent="0" algn="just">
              <a:buNone/>
            </a:pPr>
            <a:endParaRPr lang="en-AU" sz="1600" dirty="0">
              <a:latin typeface="Cambria" panose="02040503050406030204" pitchFamily="18" charset="0"/>
            </a:endParaRPr>
          </a:p>
          <a:p>
            <a:pPr marL="36576" indent="0" algn="just">
              <a:buNone/>
            </a:pPr>
            <a:r>
              <a:rPr lang="en-AU" sz="1600" dirty="0" smtClean="0">
                <a:latin typeface="Cambria" panose="02040503050406030204" pitchFamily="18" charset="0"/>
              </a:rPr>
              <a:t>Was the Commonwealth acting within </a:t>
            </a:r>
            <a:r>
              <a:rPr lang="en-AU" sz="1600" b="1" dirty="0" smtClean="0">
                <a:latin typeface="Cambria" panose="02040503050406030204" pitchFamily="18" charset="0"/>
              </a:rPr>
              <a:t>non-statutory</a:t>
            </a:r>
            <a:r>
              <a:rPr lang="en-AU" sz="1600" dirty="0" smtClean="0">
                <a:latin typeface="Cambria" panose="02040503050406030204" pitchFamily="18" charset="0"/>
              </a:rPr>
              <a:t> </a:t>
            </a:r>
            <a:r>
              <a:rPr lang="en-AU" sz="1600" b="1" i="1" dirty="0" smtClean="0">
                <a:latin typeface="Cambria" panose="02040503050406030204" pitchFamily="18" charset="0"/>
              </a:rPr>
              <a:t>Executive power </a:t>
            </a:r>
            <a:r>
              <a:rPr lang="en-AU" sz="1600" i="1" dirty="0" smtClean="0">
                <a:latin typeface="Cambria" panose="02040503050406030204" pitchFamily="18" charset="0"/>
              </a:rPr>
              <a:t>(</a:t>
            </a:r>
            <a:r>
              <a:rPr lang="en-AU" sz="1600" dirty="0" smtClean="0">
                <a:latin typeface="Cambria" panose="02040503050406030204" pitchFamily="18" charset="0"/>
              </a:rPr>
              <a:t>s.61 </a:t>
            </a:r>
            <a:r>
              <a:rPr lang="en-AU" sz="1600" dirty="0" err="1" smtClean="0">
                <a:latin typeface="Cambria" panose="02040503050406030204" pitchFamily="18" charset="0"/>
              </a:rPr>
              <a:t>Cth</a:t>
            </a:r>
            <a:r>
              <a:rPr lang="en-AU" sz="1600" dirty="0" smtClean="0">
                <a:latin typeface="Cambria" panose="02040503050406030204" pitchFamily="18" charset="0"/>
              </a:rPr>
              <a:t> </a:t>
            </a:r>
            <a:r>
              <a:rPr lang="en-AU" sz="1600" i="1" dirty="0" smtClean="0">
                <a:latin typeface="Cambria" panose="02040503050406030204" pitchFamily="18" charset="0"/>
              </a:rPr>
              <a:t>Constitution</a:t>
            </a:r>
            <a:r>
              <a:rPr lang="en-AU" sz="1600" dirty="0" smtClean="0">
                <a:latin typeface="Cambria" panose="02040503050406030204" pitchFamily="18" charset="0"/>
              </a:rPr>
              <a:t>) when intercepting the </a:t>
            </a:r>
            <a:r>
              <a:rPr lang="en-AU" sz="1600" i="1" dirty="0" smtClean="0">
                <a:latin typeface="Cambria" panose="02040503050406030204" pitchFamily="18" charset="0"/>
              </a:rPr>
              <a:t>Tampa</a:t>
            </a:r>
            <a:r>
              <a:rPr lang="en-AU" sz="1600" dirty="0" smtClean="0">
                <a:latin typeface="Cambria" panose="02040503050406030204" pitchFamily="18" charset="0"/>
              </a:rPr>
              <a:t>?</a:t>
            </a:r>
          </a:p>
          <a:p>
            <a:pPr marL="36576" indent="0" algn="just">
              <a:buNone/>
            </a:pPr>
            <a:endParaRPr lang="en-AU" sz="1600" dirty="0">
              <a:latin typeface="Cambria" panose="02040503050406030204" pitchFamily="18" charset="0"/>
            </a:endParaRPr>
          </a:p>
          <a:p>
            <a:pPr marL="36576" indent="0" algn="just">
              <a:buNone/>
            </a:pPr>
            <a:r>
              <a:rPr lang="en-AU" sz="1600" dirty="0" smtClean="0">
                <a:latin typeface="Cambria" panose="02040503050406030204" pitchFamily="18" charset="0"/>
              </a:rPr>
              <a:t>Specifically </a:t>
            </a:r>
            <a:r>
              <a:rPr lang="en-AU" sz="1600" b="1" dirty="0" smtClean="0">
                <a:latin typeface="Cambria" panose="02040503050406030204" pitchFamily="18" charset="0"/>
              </a:rPr>
              <a:t>did the asserted (executive/prerogative) power </a:t>
            </a:r>
            <a:r>
              <a:rPr lang="en-AU" sz="1600" dirty="0" smtClean="0">
                <a:latin typeface="Cambria" panose="02040503050406030204" pitchFamily="18" charset="0"/>
              </a:rPr>
              <a:t>to prevent the entry of non-citizens, and to do such ancillary things necessary to effect their exclusion, </a:t>
            </a:r>
            <a:r>
              <a:rPr lang="en-AU" sz="1600" b="1" dirty="0" smtClean="0">
                <a:latin typeface="Cambria" panose="02040503050406030204" pitchFamily="18" charset="0"/>
              </a:rPr>
              <a:t>exist</a:t>
            </a:r>
            <a:r>
              <a:rPr lang="en-AU" sz="1600" dirty="0" smtClean="0">
                <a:latin typeface="Cambria" panose="02040503050406030204" pitchFamily="18" charset="0"/>
              </a:rPr>
              <a:t>?</a:t>
            </a:r>
          </a:p>
          <a:p>
            <a:pPr marL="36576" indent="0" algn="just">
              <a:buNone/>
            </a:pPr>
            <a:endParaRPr lang="en-AU" sz="1600" dirty="0">
              <a:latin typeface="Cambria" panose="02040503050406030204" pitchFamily="18" charset="0"/>
            </a:endParaRPr>
          </a:p>
          <a:p>
            <a:pPr marL="36576" indent="0" algn="just">
              <a:buNone/>
            </a:pPr>
            <a:r>
              <a:rPr lang="en-AU" sz="1600" dirty="0" smtClean="0">
                <a:latin typeface="Cambria" panose="02040503050406030204" pitchFamily="18" charset="0"/>
              </a:rPr>
              <a:t>If it did exist </a:t>
            </a:r>
            <a:r>
              <a:rPr lang="en-AU" sz="1600" b="1" dirty="0" smtClean="0">
                <a:latin typeface="Cambria" panose="02040503050406030204" pitchFamily="18" charset="0"/>
              </a:rPr>
              <a:t>was it extinguished </a:t>
            </a:r>
            <a:r>
              <a:rPr lang="en-AU" sz="1600" dirty="0" smtClean="0">
                <a:latin typeface="Cambria" panose="02040503050406030204" pitchFamily="18" charset="0"/>
              </a:rPr>
              <a:t>by virtue of the </a:t>
            </a:r>
            <a:r>
              <a:rPr lang="en-AU" sz="1600" i="1" dirty="0" smtClean="0">
                <a:latin typeface="Cambria" panose="02040503050406030204" pitchFamily="18" charset="0"/>
              </a:rPr>
              <a:t>Migration Act </a:t>
            </a:r>
            <a:r>
              <a:rPr lang="en-AU" sz="1600" dirty="0" smtClean="0">
                <a:latin typeface="Cambria" panose="02040503050406030204" pitchFamily="18" charset="0"/>
              </a:rPr>
              <a:t>– which regulated the entry, presence and departure of non-citizens?</a:t>
            </a:r>
            <a:endParaRPr lang="en-AU" sz="1600" dirty="0">
              <a:latin typeface="Cambria" panose="02040503050406030204" pitchFamily="18"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24128" y="2348880"/>
            <a:ext cx="3240162" cy="2695310"/>
          </a:xfrm>
        </p:spPr>
      </p:pic>
    </p:spTree>
    <p:extLst>
      <p:ext uri="{BB962C8B-B14F-4D97-AF65-F5344CB8AC3E}">
        <p14:creationId xmlns:p14="http://schemas.microsoft.com/office/powerpoint/2010/main" val="326616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4744"/>
          </a:xfrm>
          <a:solidFill>
            <a:schemeClr val="accent1"/>
          </a:solidFill>
        </p:spPr>
        <p:txBody>
          <a:bodyPr>
            <a:normAutofit fontScale="90000"/>
          </a:bodyPr>
          <a:lstStyle/>
          <a:p>
            <a:pPr algn="ctr"/>
            <a:r>
              <a:rPr lang="en-AU" sz="3600" i="1" dirty="0" smtClean="0">
                <a:latin typeface="Cambria" panose="02040503050406030204" pitchFamily="18" charset="0"/>
              </a:rPr>
              <a:t/>
            </a:r>
            <a:br>
              <a:rPr lang="en-AU" sz="3600" i="1" dirty="0" smtClean="0">
                <a:latin typeface="Cambria" panose="02040503050406030204" pitchFamily="18" charset="0"/>
              </a:rPr>
            </a:br>
            <a:r>
              <a:rPr lang="en-AU" sz="4000" i="1" dirty="0" smtClean="0">
                <a:latin typeface="Cambria" panose="02040503050406030204" pitchFamily="18" charset="0"/>
              </a:rPr>
              <a:t>Ruddock </a:t>
            </a:r>
            <a:r>
              <a:rPr lang="en-AU" sz="4000" i="1" dirty="0">
                <a:latin typeface="Cambria" panose="02040503050406030204" pitchFamily="18" charset="0"/>
              </a:rPr>
              <a:t>v </a:t>
            </a:r>
            <a:r>
              <a:rPr lang="en-AU" sz="4000" i="1" dirty="0" err="1" smtClean="0">
                <a:latin typeface="Cambria" panose="02040503050406030204" pitchFamily="18" charset="0"/>
              </a:rPr>
              <a:t>Vadarlis</a:t>
            </a:r>
            <a:r>
              <a:rPr lang="en-AU" sz="4000" i="1" dirty="0" smtClean="0">
                <a:latin typeface="Cambria" panose="02040503050406030204" pitchFamily="18" charset="0"/>
              </a:rPr>
              <a:t> </a:t>
            </a:r>
            <a:r>
              <a:rPr lang="en-AU" sz="4000" dirty="0" smtClean="0">
                <a:latin typeface="Cambria" panose="02040503050406030204" pitchFamily="18" charset="0"/>
              </a:rPr>
              <a:t>(2001) 110 FCR 491</a:t>
            </a:r>
            <a:r>
              <a:rPr lang="en-AU" sz="4000" dirty="0">
                <a:solidFill>
                  <a:schemeClr val="accent1"/>
                </a:solidFill>
                <a:latin typeface="Cambria" panose="02040503050406030204" pitchFamily="18" charset="0"/>
              </a:rPr>
              <a:t/>
            </a:r>
            <a:br>
              <a:rPr lang="en-AU" sz="4000" dirty="0">
                <a:solidFill>
                  <a:schemeClr val="accent1"/>
                </a:solidFill>
                <a:latin typeface="Cambria" panose="02040503050406030204" pitchFamily="18" charset="0"/>
              </a:rPr>
            </a:br>
            <a:endParaRPr lang="en-AU" sz="4000" dirty="0">
              <a:latin typeface="Cambria" panose="02040503050406030204" pitchFamily="18" charset="0"/>
            </a:endParaRPr>
          </a:p>
        </p:txBody>
      </p:sp>
      <p:sp>
        <p:nvSpPr>
          <p:cNvPr id="5" name="Content Placeholder 4"/>
          <p:cNvSpPr>
            <a:spLocks noGrp="1"/>
          </p:cNvSpPr>
          <p:nvPr>
            <p:ph sz="half" idx="1"/>
          </p:nvPr>
        </p:nvSpPr>
        <p:spPr>
          <a:xfrm>
            <a:off x="251520" y="1268760"/>
            <a:ext cx="8568952" cy="5472608"/>
          </a:xfrm>
        </p:spPr>
        <p:txBody>
          <a:bodyPr>
            <a:noAutofit/>
          </a:bodyPr>
          <a:lstStyle/>
          <a:p>
            <a:pPr marL="36576" indent="0">
              <a:buNone/>
            </a:pPr>
            <a:r>
              <a:rPr lang="en-AU" sz="1400" b="1" dirty="0" smtClean="0">
                <a:latin typeface="Cambria" panose="02040503050406030204" pitchFamily="18" charset="0"/>
              </a:rPr>
              <a:t>French and Beaumont JJ held:</a:t>
            </a:r>
            <a:endParaRPr lang="en-AU" sz="1400" b="1" dirty="0">
              <a:latin typeface="Cambria" panose="02040503050406030204" pitchFamily="18" charset="0"/>
            </a:endParaRPr>
          </a:p>
          <a:p>
            <a:pPr marL="36576" indent="0" algn="just">
              <a:buNone/>
            </a:pPr>
            <a:endParaRPr lang="en-AU" sz="1400" dirty="0" smtClean="0">
              <a:latin typeface="Cambria" panose="02040503050406030204" pitchFamily="18" charset="0"/>
            </a:endParaRPr>
          </a:p>
          <a:p>
            <a:pPr marL="36576" indent="0" algn="just">
              <a:spcBef>
                <a:spcPts val="0"/>
              </a:spcBef>
              <a:buNone/>
            </a:pPr>
            <a:r>
              <a:rPr lang="en-AU" sz="1400" dirty="0" smtClean="0">
                <a:latin typeface="Cambria" panose="02040503050406030204" pitchFamily="18" charset="0"/>
              </a:rPr>
              <a:t>The </a:t>
            </a:r>
            <a:r>
              <a:rPr lang="en-AU" sz="1400" b="1" dirty="0">
                <a:latin typeface="Cambria" panose="02040503050406030204" pitchFamily="18" charset="0"/>
              </a:rPr>
              <a:t>executive power </a:t>
            </a:r>
            <a:r>
              <a:rPr lang="en-AU" sz="1400" dirty="0">
                <a:latin typeface="Cambria" panose="02040503050406030204" pitchFamily="18" charset="0"/>
              </a:rPr>
              <a:t>of the Commonwealth </a:t>
            </a:r>
            <a:r>
              <a:rPr lang="en-AU" sz="1400" u="sng" dirty="0">
                <a:latin typeface="Cambria" panose="02040503050406030204" pitchFamily="18" charset="0"/>
              </a:rPr>
              <a:t>did</a:t>
            </a:r>
            <a:r>
              <a:rPr lang="en-AU" sz="1400" dirty="0">
                <a:latin typeface="Cambria" panose="02040503050406030204" pitchFamily="18" charset="0"/>
              </a:rPr>
              <a:t> extend to  a power to prevent entry of non-citizens and to </a:t>
            </a:r>
            <a:r>
              <a:rPr lang="en-AU" sz="1400" dirty="0" err="1" smtClean="0">
                <a:latin typeface="Cambria" panose="02040503050406030204" pitchFamily="18" charset="0"/>
              </a:rPr>
              <a:t>to</a:t>
            </a:r>
            <a:r>
              <a:rPr lang="en-AU" sz="1400" dirty="0" smtClean="0">
                <a:latin typeface="Cambria" panose="02040503050406030204" pitchFamily="18" charset="0"/>
              </a:rPr>
              <a:t> </a:t>
            </a:r>
            <a:r>
              <a:rPr lang="en-AU" sz="1400" dirty="0">
                <a:latin typeface="Cambria" panose="02040503050406030204" pitchFamily="18" charset="0"/>
              </a:rPr>
              <a:t>effect </a:t>
            </a:r>
            <a:r>
              <a:rPr lang="en-AU" sz="1400" dirty="0" smtClean="0">
                <a:latin typeface="Cambria" panose="02040503050406030204" pitchFamily="18" charset="0"/>
              </a:rPr>
              <a:t>their exclusion</a:t>
            </a:r>
            <a:r>
              <a:rPr lang="en-AU" sz="1400" dirty="0">
                <a:latin typeface="Cambria" panose="02040503050406030204" pitchFamily="18" charset="0"/>
              </a:rPr>
              <a:t>;</a:t>
            </a:r>
          </a:p>
          <a:p>
            <a:pPr marL="36576" indent="0" algn="just">
              <a:spcBef>
                <a:spcPts val="0"/>
              </a:spcBef>
              <a:buNone/>
            </a:pPr>
            <a:endParaRPr lang="en-AU" sz="1400" dirty="0">
              <a:latin typeface="Cambria" panose="02040503050406030204" pitchFamily="18" charset="0"/>
            </a:endParaRPr>
          </a:p>
          <a:p>
            <a:pPr marL="36576" indent="0" algn="just">
              <a:spcBef>
                <a:spcPts val="0"/>
              </a:spcBef>
              <a:buNone/>
            </a:pPr>
            <a:r>
              <a:rPr lang="en-AU" sz="1400" dirty="0">
                <a:latin typeface="Cambria" panose="02040503050406030204" pitchFamily="18" charset="0"/>
              </a:rPr>
              <a:t>Executive power </a:t>
            </a:r>
            <a:r>
              <a:rPr lang="en-AU" sz="1400" b="1" dirty="0">
                <a:latin typeface="Cambria" panose="02040503050406030204" pitchFamily="18" charset="0"/>
              </a:rPr>
              <a:t>did</a:t>
            </a:r>
            <a:r>
              <a:rPr lang="en-AU" sz="1400" dirty="0">
                <a:latin typeface="Cambria" panose="02040503050406030204" pitchFamily="18" charset="0"/>
              </a:rPr>
              <a:t> extend </a:t>
            </a:r>
            <a:r>
              <a:rPr lang="en-AU" sz="1400" dirty="0" smtClean="0">
                <a:latin typeface="Cambria" panose="02040503050406030204" pitchFamily="18" charset="0"/>
              </a:rPr>
              <a:t>to excluding non-citizens by preventing </a:t>
            </a:r>
            <a:r>
              <a:rPr lang="en-AU" sz="1400" dirty="0">
                <a:latin typeface="Cambria" panose="02040503050406030204" pitchFamily="18" charset="0"/>
              </a:rPr>
              <a:t>a vessel from docking at </a:t>
            </a:r>
            <a:r>
              <a:rPr lang="en-AU" sz="1400" dirty="0" smtClean="0">
                <a:latin typeface="Cambria" panose="02040503050406030204" pitchFamily="18" charset="0"/>
              </a:rPr>
              <a:t>a </a:t>
            </a:r>
            <a:r>
              <a:rPr lang="en-AU" sz="1400" dirty="0">
                <a:latin typeface="Cambria" panose="02040503050406030204" pitchFamily="18" charset="0"/>
              </a:rPr>
              <a:t>port </a:t>
            </a:r>
            <a:r>
              <a:rPr lang="en-AU" sz="1400" b="1" u="sng" dirty="0">
                <a:latin typeface="Cambria" panose="02040503050406030204" pitchFamily="18" charset="0"/>
              </a:rPr>
              <a:t>and</a:t>
            </a:r>
            <a:r>
              <a:rPr lang="en-AU" sz="1400" dirty="0">
                <a:latin typeface="Cambria" panose="02040503050406030204" pitchFamily="18" charset="0"/>
              </a:rPr>
              <a:t> to restraining persons/or boat from </a:t>
            </a:r>
            <a:r>
              <a:rPr lang="en-AU" sz="1400" dirty="0" smtClean="0">
                <a:latin typeface="Cambria" panose="02040503050406030204" pitchFamily="18" charset="0"/>
              </a:rPr>
              <a:t>landing in Australia</a:t>
            </a:r>
            <a:r>
              <a:rPr lang="en-AU" sz="1400" dirty="0">
                <a:latin typeface="Cambria" panose="02040503050406030204" pitchFamily="18" charset="0"/>
              </a:rPr>
              <a:t>;</a:t>
            </a:r>
          </a:p>
          <a:p>
            <a:pPr marL="36576" indent="0" algn="just">
              <a:spcBef>
                <a:spcPts val="0"/>
              </a:spcBef>
              <a:buNone/>
            </a:pPr>
            <a:endParaRPr lang="en-AU" sz="1400" dirty="0">
              <a:latin typeface="Cambria" panose="02040503050406030204" pitchFamily="18" charset="0"/>
            </a:endParaRPr>
          </a:p>
          <a:p>
            <a:pPr marL="36576" indent="0" algn="just">
              <a:spcBef>
                <a:spcPts val="0"/>
              </a:spcBef>
              <a:buNone/>
            </a:pPr>
            <a:r>
              <a:rPr lang="en-AU" sz="1400" i="1" dirty="0">
                <a:latin typeface="Cambria" panose="02040503050406030204" pitchFamily="18" charset="0"/>
              </a:rPr>
              <a:t>Migration Act </a:t>
            </a:r>
            <a:r>
              <a:rPr lang="en-AU" sz="1400" b="1" dirty="0">
                <a:latin typeface="Cambria" panose="02040503050406030204" pitchFamily="18" charset="0"/>
              </a:rPr>
              <a:t>did not </a:t>
            </a:r>
            <a:r>
              <a:rPr lang="en-AU" sz="1400" dirty="0">
                <a:latin typeface="Cambria" panose="02040503050406030204" pitchFamily="18" charset="0"/>
              </a:rPr>
              <a:t>deprive the Government of the Executive </a:t>
            </a:r>
            <a:r>
              <a:rPr lang="en-AU" sz="1400" dirty="0" smtClean="0">
                <a:latin typeface="Cambria" panose="02040503050406030204" pitchFamily="18" charset="0"/>
              </a:rPr>
              <a:t>power;</a:t>
            </a:r>
            <a:endParaRPr lang="en-AU" sz="1400" dirty="0">
              <a:latin typeface="Cambria" panose="02040503050406030204" pitchFamily="18" charset="0"/>
            </a:endParaRPr>
          </a:p>
          <a:p>
            <a:pPr marL="36576" indent="0" algn="just">
              <a:spcBef>
                <a:spcPts val="0"/>
              </a:spcBef>
              <a:buNone/>
            </a:pPr>
            <a:endParaRPr lang="en-AU" sz="1400" dirty="0">
              <a:latin typeface="Cambria" panose="02040503050406030204" pitchFamily="18" charset="0"/>
            </a:endParaRPr>
          </a:p>
          <a:p>
            <a:pPr marL="36576" indent="0" algn="just">
              <a:spcBef>
                <a:spcPts val="0"/>
              </a:spcBef>
              <a:buNone/>
            </a:pPr>
            <a:r>
              <a:rPr lang="en-AU" sz="1400" dirty="0">
                <a:latin typeface="Cambria" panose="02040503050406030204" pitchFamily="18" charset="0"/>
              </a:rPr>
              <a:t>Steps taken to effect </a:t>
            </a:r>
            <a:r>
              <a:rPr lang="en-AU" sz="1400" dirty="0" err="1" smtClean="0">
                <a:latin typeface="Cambria" panose="02040503050406030204" pitchFamily="18" charset="0"/>
              </a:rPr>
              <a:t>interdictees</a:t>
            </a:r>
            <a:r>
              <a:rPr lang="en-AU" sz="1400" dirty="0" smtClean="0">
                <a:latin typeface="Cambria" panose="02040503050406030204" pitchFamily="18" charset="0"/>
              </a:rPr>
              <a:t> </a:t>
            </a:r>
            <a:r>
              <a:rPr lang="en-AU" sz="1400" dirty="0">
                <a:latin typeface="Cambria" panose="02040503050406030204" pitchFamily="18" charset="0"/>
              </a:rPr>
              <a:t>departure from Australian waters </a:t>
            </a:r>
            <a:r>
              <a:rPr lang="en-AU" sz="1400" b="1" dirty="0" smtClean="0">
                <a:latin typeface="Cambria" panose="02040503050406030204" pitchFamily="18" charset="0"/>
              </a:rPr>
              <a:t>were lawful: </a:t>
            </a:r>
            <a:r>
              <a:rPr lang="en-AU" sz="1400" b="1" dirty="0">
                <a:latin typeface="Cambria" panose="02040503050406030204" pitchFamily="18" charset="0"/>
              </a:rPr>
              <a:t>within </a:t>
            </a:r>
            <a:r>
              <a:rPr lang="en-AU" sz="1400" b="1" dirty="0" smtClean="0">
                <a:latin typeface="Cambria" panose="02040503050406030204" pitchFamily="18" charset="0"/>
              </a:rPr>
              <a:t>the non-statutory executive power of Australian government</a:t>
            </a:r>
            <a:endParaRPr lang="en-AU" sz="1400" b="1" dirty="0">
              <a:latin typeface="Cambria" panose="02040503050406030204" pitchFamily="18" charset="0"/>
            </a:endParaRPr>
          </a:p>
          <a:p>
            <a:pPr marL="36576" indent="0">
              <a:spcBef>
                <a:spcPts val="0"/>
              </a:spcBef>
              <a:buNone/>
            </a:pPr>
            <a:endParaRPr lang="en-AU" sz="1100" dirty="0" smtClean="0">
              <a:latin typeface="Cambria" panose="02040503050406030204" pitchFamily="18" charset="0"/>
            </a:endParaRPr>
          </a:p>
          <a:p>
            <a:pPr marL="36576" indent="0" algn="just">
              <a:spcBef>
                <a:spcPts val="0"/>
              </a:spcBef>
              <a:buNone/>
            </a:pPr>
            <a:endParaRPr lang="en-AU" sz="1100" dirty="0" smtClean="0">
              <a:latin typeface="Cambria" panose="02040503050406030204" pitchFamily="18" charset="0"/>
            </a:endParaRPr>
          </a:p>
          <a:p>
            <a:pPr marL="36576" indent="0" algn="just">
              <a:spcBef>
                <a:spcPts val="0"/>
              </a:spcBef>
              <a:buNone/>
            </a:pPr>
            <a:r>
              <a:rPr lang="en-AU" sz="1200" dirty="0" smtClean="0">
                <a:latin typeface="Cambria" panose="02040503050406030204" pitchFamily="18" charset="0"/>
              </a:rPr>
              <a:t>(2001) 10 FCR 491 [176]-[191] [193]-[197], [201-204] (French J</a:t>
            </a:r>
            <a:r>
              <a:rPr lang="en-AU" sz="1200" dirty="0">
                <a:latin typeface="Cambria" panose="02040503050406030204" pitchFamily="18" charset="0"/>
              </a:rPr>
              <a:t>) </a:t>
            </a:r>
            <a:r>
              <a:rPr lang="en-AU" sz="1200" dirty="0" smtClean="0">
                <a:latin typeface="Cambria" panose="02040503050406030204" pitchFamily="18" charset="0"/>
              </a:rPr>
              <a:t> - nature </a:t>
            </a:r>
            <a:r>
              <a:rPr lang="en-AU" sz="1200" dirty="0">
                <a:latin typeface="Cambria" panose="02040503050406030204" pitchFamily="18" charset="0"/>
              </a:rPr>
              <a:t>of executive power/gatekeeping function and key reasoning of the court </a:t>
            </a:r>
            <a:endParaRPr lang="en-AU" sz="1200" dirty="0" smtClean="0">
              <a:latin typeface="Cambria" panose="02040503050406030204" pitchFamily="18" charset="0"/>
            </a:endParaRPr>
          </a:p>
          <a:p>
            <a:pPr marL="36576" indent="0" algn="just">
              <a:spcBef>
                <a:spcPts val="0"/>
              </a:spcBef>
              <a:buNone/>
            </a:pPr>
            <a:endParaRPr lang="en-AU" sz="1100" dirty="0">
              <a:latin typeface="Cambria" panose="02040503050406030204" pitchFamily="18" charset="0"/>
            </a:endParaRPr>
          </a:p>
          <a:p>
            <a:pPr marL="36576" indent="0">
              <a:buNone/>
            </a:pPr>
            <a:endParaRPr lang="en-AU" sz="1100" b="1" dirty="0" smtClean="0">
              <a:latin typeface="Cambria" panose="02040503050406030204" pitchFamily="18" charset="0"/>
            </a:endParaRPr>
          </a:p>
          <a:p>
            <a:pPr marL="36576" indent="0" algn="just">
              <a:buNone/>
            </a:pPr>
            <a:r>
              <a:rPr lang="en-AU" sz="1400" b="1" dirty="0" smtClean="0">
                <a:latin typeface="Cambria" panose="02040503050406030204" pitchFamily="18" charset="0"/>
              </a:rPr>
              <a:t>Black </a:t>
            </a:r>
            <a:r>
              <a:rPr lang="en-AU" sz="1400" b="1" dirty="0">
                <a:latin typeface="Cambria" panose="02040503050406030204" pitchFamily="18" charset="0"/>
              </a:rPr>
              <a:t>CJ (dissenting</a:t>
            </a:r>
            <a:r>
              <a:rPr lang="en-AU" sz="1400" b="1" dirty="0" smtClean="0">
                <a:latin typeface="Cambria" panose="02040503050406030204" pitchFamily="18" charset="0"/>
              </a:rPr>
              <a:t>): </a:t>
            </a:r>
            <a:r>
              <a:rPr lang="en-GB" sz="1400" b="1" dirty="0" smtClean="0">
                <a:latin typeface="Cambria" panose="02040503050406030204" pitchFamily="18" charset="0"/>
              </a:rPr>
              <a:t>Doubted </a:t>
            </a:r>
            <a:r>
              <a:rPr lang="en-GB" sz="1400" b="1" dirty="0">
                <a:latin typeface="Cambria" panose="02040503050406030204" pitchFamily="18" charset="0"/>
              </a:rPr>
              <a:t>that the asserted executive (prerogative) power  to exclude ‘aliens’ continued to exist </a:t>
            </a:r>
            <a:r>
              <a:rPr lang="en-GB" sz="1400" dirty="0">
                <a:latin typeface="Cambria" panose="02040503050406030204" pitchFamily="18" charset="0"/>
              </a:rPr>
              <a:t>at common law: its existence was entirely uncertain, and no previous modern instances of its </a:t>
            </a:r>
            <a:r>
              <a:rPr lang="en-GB" sz="1400" dirty="0" smtClean="0">
                <a:latin typeface="Cambria" panose="02040503050406030204" pitchFamily="18" charset="0"/>
              </a:rPr>
              <a:t>exercise; and the </a:t>
            </a:r>
            <a:r>
              <a:rPr lang="en-GB" sz="1400" i="1" dirty="0" smtClean="0">
                <a:latin typeface="Cambria" panose="02040503050406030204" pitchFamily="18" charset="0"/>
              </a:rPr>
              <a:t>Migration </a:t>
            </a:r>
            <a:r>
              <a:rPr lang="en-GB" sz="1400" i="1" dirty="0">
                <a:latin typeface="Cambria" panose="02040503050406030204" pitchFamily="18" charset="0"/>
              </a:rPr>
              <a:t>Act </a:t>
            </a:r>
            <a:r>
              <a:rPr lang="en-GB" sz="1400" dirty="0">
                <a:latin typeface="Cambria" panose="02040503050406030204" pitchFamily="18" charset="0"/>
              </a:rPr>
              <a:t>evinced an intention to cover the field, regulating: ‘the coming into, and presence of, non-citizens in Australia’ (s.4). Accordingly, the </a:t>
            </a:r>
            <a:r>
              <a:rPr lang="en-GB" sz="1400" b="1" dirty="0">
                <a:latin typeface="Cambria" panose="02040503050406030204" pitchFamily="18" charset="0"/>
              </a:rPr>
              <a:t>statute displaced the asserted executive power </a:t>
            </a:r>
            <a:r>
              <a:rPr lang="en-GB" sz="1400" dirty="0">
                <a:latin typeface="Cambria" panose="02040503050406030204" pitchFamily="18" charset="0"/>
              </a:rPr>
              <a:t>(at common law).</a:t>
            </a:r>
          </a:p>
          <a:p>
            <a:pPr marL="36576" indent="0" algn="just">
              <a:lnSpc>
                <a:spcPct val="120000"/>
              </a:lnSpc>
              <a:spcBef>
                <a:spcPts val="0"/>
              </a:spcBef>
              <a:buNone/>
            </a:pPr>
            <a:endParaRPr lang="en-GB" sz="1200" dirty="0">
              <a:latin typeface="Cambria" panose="02040503050406030204" pitchFamily="18" charset="0"/>
            </a:endParaRPr>
          </a:p>
          <a:p>
            <a:pPr marL="36576" indent="0" algn="just">
              <a:lnSpc>
                <a:spcPct val="120000"/>
              </a:lnSpc>
              <a:spcBef>
                <a:spcPts val="0"/>
              </a:spcBef>
              <a:buNone/>
            </a:pPr>
            <a:r>
              <a:rPr lang="en-AU" sz="1100" dirty="0">
                <a:latin typeface="Cambria" panose="02040503050406030204" pitchFamily="18" charset="0"/>
              </a:rPr>
              <a:t>(2001) 10 FCR 491 [8]-[29], [42]-[47], [60]-[64], [126</a:t>
            </a:r>
            <a:r>
              <a:rPr lang="en-AU" sz="1100" dirty="0" smtClean="0">
                <a:latin typeface="Cambria" panose="02040503050406030204" pitchFamily="18" charset="0"/>
              </a:rPr>
              <a:t>].  See P Billings, ‘Refugees, the rule of law and executive power: A(</a:t>
            </a:r>
            <a:r>
              <a:rPr lang="en-AU" sz="1100" dirty="0" err="1" smtClean="0">
                <a:latin typeface="Cambria" panose="02040503050406030204" pitchFamily="18" charset="0"/>
              </a:rPr>
              <a:t>nother</a:t>
            </a:r>
            <a:r>
              <a:rPr lang="en-AU" sz="1100" dirty="0" smtClean="0">
                <a:latin typeface="Cambria" panose="02040503050406030204" pitchFamily="18" charset="0"/>
              </a:rPr>
              <a:t>) case of the conjuror’s rabbit?’ (2003) 54 </a:t>
            </a:r>
            <a:r>
              <a:rPr lang="en-AU" sz="1100" i="1" dirty="0" smtClean="0">
                <a:latin typeface="Cambria" panose="02040503050406030204" pitchFamily="18" charset="0"/>
              </a:rPr>
              <a:t>Northern Ireland Legal Quarterly </a:t>
            </a:r>
            <a:r>
              <a:rPr lang="en-AU" sz="1100" dirty="0" smtClean="0">
                <a:latin typeface="Cambria" panose="02040503050406030204" pitchFamily="18" charset="0"/>
              </a:rPr>
              <a:t>412 (analysing the </a:t>
            </a:r>
            <a:r>
              <a:rPr lang="en-AU" sz="1100" i="1" dirty="0" smtClean="0">
                <a:latin typeface="Cambria" panose="02040503050406030204" pitchFamily="18" charset="0"/>
              </a:rPr>
              <a:t>Tampa</a:t>
            </a:r>
            <a:r>
              <a:rPr lang="en-AU" sz="1100" dirty="0" smtClean="0">
                <a:latin typeface="Cambria" panose="02040503050406030204" pitchFamily="18" charset="0"/>
              </a:rPr>
              <a:t> case).</a:t>
            </a:r>
            <a:endParaRPr lang="en-GB" sz="1100" dirty="0">
              <a:latin typeface="Cambria" panose="02040503050406030204" pitchFamily="18" charset="0"/>
            </a:endParaRPr>
          </a:p>
          <a:p>
            <a:pPr marL="36576" indent="0" algn="just">
              <a:spcBef>
                <a:spcPts val="0"/>
              </a:spcBef>
              <a:buNone/>
            </a:pPr>
            <a:endParaRPr lang="en-AU" sz="1100" dirty="0" smtClean="0">
              <a:latin typeface="Cambria" panose="02040503050406030204" pitchFamily="18" charset="0"/>
            </a:endParaRPr>
          </a:p>
        </p:txBody>
      </p:sp>
    </p:spTree>
    <p:extLst>
      <p:ext uri="{BB962C8B-B14F-4D97-AF65-F5344CB8AC3E}">
        <p14:creationId xmlns:p14="http://schemas.microsoft.com/office/powerpoint/2010/main" val="237225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11" end="11"/>
                                            </p:txEl>
                                          </p:spTgt>
                                        </p:tgtEl>
                                        <p:attrNameLst>
                                          <p:attrName>style.visibility</p:attrName>
                                        </p:attrNameLst>
                                      </p:cBhvr>
                                      <p:to>
                                        <p:strVal val="visible"/>
                                      </p:to>
                                    </p:set>
                                    <p:animEffect transition="in" filter="fade">
                                      <p:cBhvr>
                                        <p:cTn id="32" dur="500"/>
                                        <p:tgtEl>
                                          <p:spTgt spid="5">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14" end="14"/>
                                            </p:txEl>
                                          </p:spTgt>
                                        </p:tgtEl>
                                        <p:attrNameLst>
                                          <p:attrName>style.visibility</p:attrName>
                                        </p:attrNameLst>
                                      </p:cBhvr>
                                      <p:to>
                                        <p:strVal val="visible"/>
                                      </p:to>
                                    </p:set>
                                    <p:animEffect transition="in" filter="fade">
                                      <p:cBhvr>
                                        <p:cTn id="37" dur="500"/>
                                        <p:tgtEl>
                                          <p:spTgt spid="5">
                                            <p:txEl>
                                              <p:pRg st="14" end="1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16" end="16"/>
                                            </p:txEl>
                                          </p:spTgt>
                                        </p:tgtEl>
                                        <p:attrNameLst>
                                          <p:attrName>style.visibility</p:attrName>
                                        </p:attrNameLst>
                                      </p:cBhvr>
                                      <p:to>
                                        <p:strVal val="visible"/>
                                      </p:to>
                                    </p:set>
                                    <p:animEffect transition="in" filter="fade">
                                      <p:cBhvr>
                                        <p:cTn id="42" dur="500"/>
                                        <p:tgtEl>
                                          <p:spTgt spid="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accent1"/>
          </a:solidFill>
        </p:spPr>
        <p:txBody>
          <a:bodyPr>
            <a:normAutofit/>
          </a:bodyPr>
          <a:lstStyle/>
          <a:p>
            <a:pPr algn="ctr"/>
            <a:r>
              <a:rPr lang="en-AU" sz="3600" dirty="0" smtClean="0">
                <a:latin typeface="Cambria" panose="02040503050406030204" pitchFamily="18" charset="0"/>
              </a:rPr>
              <a:t>Post </a:t>
            </a:r>
            <a:r>
              <a:rPr lang="en-AU" sz="3600" i="1" dirty="0" smtClean="0">
                <a:latin typeface="Cambria" panose="02040503050406030204" pitchFamily="18" charset="0"/>
              </a:rPr>
              <a:t>Tampa</a:t>
            </a:r>
            <a:r>
              <a:rPr lang="en-AU" sz="3600" dirty="0" smtClean="0">
                <a:latin typeface="Cambria" panose="02040503050406030204" pitchFamily="18" charset="0"/>
              </a:rPr>
              <a:t>: the “Pacific Solution” (2001-08)</a:t>
            </a:r>
            <a:endParaRPr lang="en-AU" sz="3600" dirty="0">
              <a:latin typeface="Cambria" panose="02040503050406030204" pitchFamily="18"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9512" y="2060848"/>
            <a:ext cx="3399656" cy="2808312"/>
          </a:xfrm>
        </p:spPr>
      </p:pic>
      <p:sp>
        <p:nvSpPr>
          <p:cNvPr id="4" name="Content Placeholder 3"/>
          <p:cNvSpPr>
            <a:spLocks noGrp="1"/>
          </p:cNvSpPr>
          <p:nvPr>
            <p:ph sz="half" idx="2"/>
          </p:nvPr>
        </p:nvSpPr>
        <p:spPr>
          <a:xfrm>
            <a:off x="4283968" y="1844824"/>
            <a:ext cx="4608512" cy="4824536"/>
          </a:xfrm>
        </p:spPr>
        <p:txBody>
          <a:bodyPr>
            <a:noAutofit/>
          </a:bodyPr>
          <a:lstStyle/>
          <a:p>
            <a:pPr marL="36576" indent="0" algn="just">
              <a:buNone/>
            </a:pPr>
            <a:r>
              <a:rPr lang="en-AU" sz="1600" b="1" dirty="0" smtClean="0">
                <a:latin typeface="Cambria" panose="02040503050406030204" pitchFamily="18" charset="0"/>
              </a:rPr>
              <a:t>What were the law/policy responses to boat arrivals in Australia post Tampa (2001-08)?</a:t>
            </a:r>
          </a:p>
          <a:p>
            <a:pPr marL="36576" indent="0" algn="just">
              <a:buNone/>
            </a:pPr>
            <a:endParaRPr lang="en-AU" sz="1600" dirty="0">
              <a:solidFill>
                <a:schemeClr val="accent2"/>
              </a:solidFill>
              <a:latin typeface="Cambria" panose="02040503050406030204" pitchFamily="18" charset="0"/>
            </a:endParaRPr>
          </a:p>
          <a:p>
            <a:pPr marL="36576" indent="0" algn="just">
              <a:buNone/>
            </a:pPr>
            <a:r>
              <a:rPr lang="en-AU" sz="1600" b="1" i="1" dirty="0" smtClean="0">
                <a:latin typeface="Cambria" panose="02040503050406030204" pitchFamily="18" charset="0"/>
              </a:rPr>
              <a:t>Regional ‘Offshore’ Processing</a:t>
            </a:r>
            <a:r>
              <a:rPr lang="en-AU" sz="1600" dirty="0" smtClean="0">
                <a:latin typeface="Cambria" panose="02040503050406030204" pitchFamily="18" charset="0"/>
              </a:rPr>
              <a:t>: New arrangements for processing refugee claims (</a:t>
            </a:r>
            <a:r>
              <a:rPr lang="en-AU" sz="1600" i="1" dirty="0" smtClean="0">
                <a:latin typeface="Cambria" panose="02040503050406030204" pitchFamily="18" charset="0"/>
              </a:rPr>
              <a:t>lodged by maritime arrivals</a:t>
            </a:r>
            <a:r>
              <a:rPr lang="en-AU" sz="1600" dirty="0" smtClean="0">
                <a:latin typeface="Cambria" panose="02040503050406030204" pitchFamily="18" charset="0"/>
              </a:rPr>
              <a:t>) on Nauru</a:t>
            </a:r>
          </a:p>
          <a:p>
            <a:pPr marL="36576" indent="0" algn="just">
              <a:buNone/>
            </a:pPr>
            <a:endParaRPr lang="en-AU" sz="1600" dirty="0">
              <a:latin typeface="Cambria" panose="02040503050406030204" pitchFamily="18" charset="0"/>
            </a:endParaRPr>
          </a:p>
          <a:p>
            <a:pPr marL="36576" indent="0" algn="just">
              <a:buNone/>
            </a:pPr>
            <a:r>
              <a:rPr lang="en-AU" sz="1600" b="1" i="1" dirty="0" smtClean="0">
                <a:latin typeface="Cambria" panose="02040503050406030204" pitchFamily="18" charset="0"/>
              </a:rPr>
              <a:t>Excision of territory </a:t>
            </a:r>
            <a:r>
              <a:rPr lang="en-AU" sz="1600" dirty="0" smtClean="0">
                <a:latin typeface="Cambria" panose="02040503050406030204" pitchFamily="18" charset="0"/>
              </a:rPr>
              <a:t>from the migration zone</a:t>
            </a:r>
          </a:p>
          <a:p>
            <a:pPr marL="36576" indent="0" algn="just">
              <a:buNone/>
            </a:pPr>
            <a:endParaRPr lang="en-AU" sz="1600" dirty="0">
              <a:latin typeface="Cambria" panose="02040503050406030204" pitchFamily="18" charset="0"/>
            </a:endParaRPr>
          </a:p>
          <a:p>
            <a:pPr marL="36576" indent="0" algn="just">
              <a:buNone/>
            </a:pPr>
            <a:r>
              <a:rPr lang="en-AU" sz="1600" b="1" i="1" dirty="0">
                <a:latin typeface="Cambria" panose="02040503050406030204" pitchFamily="18" charset="0"/>
              </a:rPr>
              <a:t>O</a:t>
            </a:r>
            <a:r>
              <a:rPr lang="en-AU" sz="1600" b="1" i="1" dirty="0" smtClean="0">
                <a:latin typeface="Cambria" panose="02040503050406030204" pitchFamily="18" charset="0"/>
              </a:rPr>
              <a:t>peration </a:t>
            </a:r>
            <a:r>
              <a:rPr lang="en-AU" sz="1600" b="1" i="1" dirty="0" err="1" smtClean="0">
                <a:latin typeface="Cambria" panose="02040503050406030204" pitchFamily="18" charset="0"/>
              </a:rPr>
              <a:t>Relex</a:t>
            </a:r>
            <a:r>
              <a:rPr lang="en-AU" sz="1600" dirty="0" smtClean="0">
                <a:latin typeface="Cambria" panose="02040503050406030204" pitchFamily="18" charset="0"/>
              </a:rPr>
              <a:t>: maritime interception and turnaround of boats bearing asylum seekers</a:t>
            </a:r>
          </a:p>
          <a:p>
            <a:pPr marL="36576" indent="0" algn="just">
              <a:buNone/>
            </a:pPr>
            <a:endParaRPr lang="en-AU" sz="1600" dirty="0">
              <a:latin typeface="Cambria" panose="02040503050406030204" pitchFamily="18" charset="0"/>
            </a:endParaRPr>
          </a:p>
          <a:p>
            <a:pPr marL="36576" indent="0" algn="just">
              <a:buNone/>
            </a:pPr>
            <a:r>
              <a:rPr lang="en-AU" sz="1600" b="1" i="1" dirty="0" smtClean="0">
                <a:latin typeface="Cambria" panose="02040503050406030204" pitchFamily="18" charset="0"/>
              </a:rPr>
              <a:t>Temporary Protection Visas </a:t>
            </a:r>
            <a:r>
              <a:rPr lang="en-AU" sz="1600" dirty="0" smtClean="0">
                <a:latin typeface="Cambria" panose="02040503050406030204" pitchFamily="18" charset="0"/>
              </a:rPr>
              <a:t>(1999-2007) for ‘unauthorised’ maritime arrivals (</a:t>
            </a:r>
            <a:r>
              <a:rPr lang="en-AU" sz="1600" i="1" dirty="0" smtClean="0">
                <a:latin typeface="Cambria" panose="02040503050406030204" pitchFamily="18" charset="0"/>
              </a:rPr>
              <a:t>refugees</a:t>
            </a:r>
            <a:r>
              <a:rPr lang="en-AU" sz="1600" dirty="0" smtClean="0">
                <a:latin typeface="Cambria" panose="02040503050406030204" pitchFamily="18" charset="0"/>
              </a:rPr>
              <a:t>)</a:t>
            </a:r>
            <a:endParaRPr lang="en-AU" sz="1600" dirty="0">
              <a:latin typeface="Cambria" panose="02040503050406030204" pitchFamily="18" charset="0"/>
            </a:endParaRPr>
          </a:p>
        </p:txBody>
      </p:sp>
      <p:sp>
        <p:nvSpPr>
          <p:cNvPr id="6" name="Footer Placeholder 5"/>
          <p:cNvSpPr>
            <a:spLocks noGrp="1"/>
          </p:cNvSpPr>
          <p:nvPr>
            <p:ph type="ftr" sz="quarter" idx="11"/>
          </p:nvPr>
        </p:nvSpPr>
        <p:spPr>
          <a:xfrm>
            <a:off x="251520" y="4941168"/>
            <a:ext cx="3255640" cy="365125"/>
          </a:xfrm>
        </p:spPr>
        <p:txBody>
          <a:bodyPr/>
          <a:lstStyle/>
          <a:p>
            <a:r>
              <a:rPr lang="en-AU" sz="1400" dirty="0" smtClean="0">
                <a:latin typeface="Cambria" panose="02040503050406030204" pitchFamily="18" charset="0"/>
              </a:rPr>
              <a:t>Regional Processing Centre on Nauru  (2001-08</a:t>
            </a:r>
            <a:r>
              <a:rPr lang="en-AU" sz="1400" dirty="0" smtClean="0"/>
              <a:t>)</a:t>
            </a:r>
            <a:endParaRPr lang="en-AU" sz="1400" dirty="0"/>
          </a:p>
        </p:txBody>
      </p:sp>
    </p:spTree>
    <p:extLst>
      <p:ext uri="{BB962C8B-B14F-4D97-AF65-F5344CB8AC3E}">
        <p14:creationId xmlns:p14="http://schemas.microsoft.com/office/powerpoint/2010/main" val="322580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a:solidFill>
            <a:schemeClr val="bg2">
              <a:lumMod val="60000"/>
              <a:lumOff val="40000"/>
            </a:schemeClr>
          </a:solidFill>
        </p:spPr>
        <p:txBody>
          <a:bodyPr>
            <a:normAutofit fontScale="90000"/>
          </a:bodyPr>
          <a:lstStyle/>
          <a:p>
            <a:r>
              <a:rPr lang="en-AU" dirty="0" smtClean="0">
                <a:latin typeface="Cambria" panose="02040503050406030204" pitchFamily="18" charset="0"/>
              </a:rPr>
              <a:t>Excision Laws: </a:t>
            </a:r>
            <a:br>
              <a:rPr lang="en-AU" dirty="0" smtClean="0">
                <a:latin typeface="Cambria" panose="02040503050406030204" pitchFamily="18" charset="0"/>
              </a:rPr>
            </a:br>
            <a:r>
              <a:rPr lang="en-AU" sz="4000" dirty="0" smtClean="0">
                <a:latin typeface="Cambria" panose="02040503050406030204" pitchFamily="18" charset="0"/>
              </a:rPr>
              <a:t>Purpose and effect of a legal fiction?</a:t>
            </a:r>
            <a:endParaRPr lang="en-AU" sz="4000" dirty="0">
              <a:latin typeface="Cambria" panose="02040503050406030204" pitchFamily="18"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44208" y="4293096"/>
            <a:ext cx="2257425" cy="2019300"/>
          </a:xfrm>
        </p:spPr>
      </p:pic>
      <p:sp>
        <p:nvSpPr>
          <p:cNvPr id="7" name="Content Placeholder 6"/>
          <p:cNvSpPr>
            <a:spLocks noGrp="1"/>
          </p:cNvSpPr>
          <p:nvPr>
            <p:ph sz="half" idx="1"/>
          </p:nvPr>
        </p:nvSpPr>
        <p:spPr>
          <a:xfrm>
            <a:off x="251520" y="1600200"/>
            <a:ext cx="5400600" cy="4925144"/>
          </a:xfrm>
        </p:spPr>
        <p:txBody>
          <a:bodyPr>
            <a:normAutofit lnSpcReduction="10000"/>
          </a:bodyPr>
          <a:lstStyle/>
          <a:p>
            <a:pPr marL="0" indent="0" algn="just">
              <a:buNone/>
            </a:pPr>
            <a:endParaRPr lang="en-AU" sz="1800" dirty="0" smtClean="0"/>
          </a:p>
          <a:p>
            <a:pPr marL="0" indent="0" algn="just">
              <a:buNone/>
            </a:pPr>
            <a:r>
              <a:rPr lang="en-AU" sz="1400" dirty="0" smtClean="0">
                <a:latin typeface="Cambria" panose="02040503050406030204" pitchFamily="18" charset="0"/>
              </a:rPr>
              <a:t>Migration laws </a:t>
            </a:r>
            <a:r>
              <a:rPr lang="en-AU" sz="1400" b="1" dirty="0" smtClean="0">
                <a:latin typeface="Cambria" panose="02040503050406030204" pitchFamily="18" charset="0"/>
              </a:rPr>
              <a:t>decouple Australian territory from ‘migration zone’</a:t>
            </a:r>
            <a:r>
              <a:rPr lang="en-AU" sz="1400" dirty="0" smtClean="0">
                <a:latin typeface="Cambria" panose="02040503050406030204" pitchFamily="18" charset="0"/>
              </a:rPr>
              <a:t>. Physical presence on Australian soil does not equate to legal presence in Australia</a:t>
            </a:r>
          </a:p>
          <a:p>
            <a:pPr marL="0" indent="0" algn="just">
              <a:buNone/>
            </a:pPr>
            <a:endParaRPr lang="en-AU" sz="1400" dirty="0">
              <a:latin typeface="Cambria" panose="02040503050406030204" pitchFamily="18" charset="0"/>
            </a:endParaRPr>
          </a:p>
          <a:p>
            <a:pPr marL="0" indent="0" algn="just">
              <a:buNone/>
            </a:pPr>
            <a:r>
              <a:rPr lang="en-AU" sz="1400" b="1" dirty="0" smtClean="0">
                <a:latin typeface="Cambria" panose="02040503050406030204" pitchFamily="18" charset="0"/>
              </a:rPr>
              <a:t>Purpose</a:t>
            </a:r>
            <a:r>
              <a:rPr lang="en-AU" sz="1400" dirty="0" smtClean="0">
                <a:latin typeface="Cambria" panose="02040503050406030204" pitchFamily="18" charset="0"/>
              </a:rPr>
              <a:t> is to deprive asylum seekers of substantive and procedural rights arising under the Migration Act and deter future putative refugees</a:t>
            </a:r>
          </a:p>
          <a:p>
            <a:pPr marL="0" indent="0" algn="just">
              <a:buNone/>
            </a:pPr>
            <a:endParaRPr lang="en-AU" sz="1400" dirty="0">
              <a:latin typeface="Cambria" panose="02040503050406030204" pitchFamily="18" charset="0"/>
            </a:endParaRPr>
          </a:p>
          <a:p>
            <a:pPr marL="0" indent="0" algn="just">
              <a:buNone/>
            </a:pPr>
            <a:r>
              <a:rPr lang="en-AU" sz="1400" dirty="0" smtClean="0">
                <a:latin typeface="Cambria" panose="02040503050406030204" pitchFamily="18" charset="0"/>
              </a:rPr>
              <a:t>Remote islands (Christmas Island, Cocos Islands) were first ‘excised’ in 2001, removed from the migration zone, meaning people were barred from making a valid protection visa application</a:t>
            </a:r>
          </a:p>
          <a:p>
            <a:pPr marL="0" indent="0" algn="just">
              <a:buNone/>
            </a:pPr>
            <a:endParaRPr lang="en-AU" sz="1400" dirty="0">
              <a:latin typeface="Cambria" panose="02040503050406030204" pitchFamily="18" charset="0"/>
            </a:endParaRPr>
          </a:p>
          <a:p>
            <a:pPr marL="0" indent="0" algn="just">
              <a:buNone/>
            </a:pPr>
            <a:r>
              <a:rPr lang="en-AU" sz="1400" dirty="0" smtClean="0">
                <a:latin typeface="Cambria" panose="02040503050406030204" pitchFamily="18" charset="0"/>
              </a:rPr>
              <a:t>In 2013 legislative reforms - </a:t>
            </a:r>
            <a:r>
              <a:rPr lang="en-AU" sz="1400" i="1" dirty="0" smtClean="0">
                <a:latin typeface="Cambria" panose="02040503050406030204" pitchFamily="18" charset="0"/>
              </a:rPr>
              <a:t>Migration Amendment (UMA) Act </a:t>
            </a:r>
            <a:r>
              <a:rPr lang="en-AU" sz="1400" dirty="0" smtClean="0">
                <a:latin typeface="Cambria" panose="02040503050406030204" pitchFamily="18" charset="0"/>
              </a:rPr>
              <a:t>- ‘excised’ the Australian mainland from the migration zone so </a:t>
            </a:r>
            <a:r>
              <a:rPr lang="en-AU" sz="1400" b="1" dirty="0" smtClean="0">
                <a:latin typeface="Cambria" panose="02040503050406030204" pitchFamily="18" charset="0"/>
              </a:rPr>
              <a:t>any irregular (visa-less) arrivals reaching the mainland cannot apply for a visa on arrival</a:t>
            </a:r>
            <a:r>
              <a:rPr lang="en-AU" sz="1400" dirty="0" smtClean="0">
                <a:latin typeface="Cambria" panose="02040503050406030204" pitchFamily="18" charset="0"/>
              </a:rPr>
              <a:t>: they are liable to be </a:t>
            </a:r>
            <a:r>
              <a:rPr lang="en-AU" sz="1400" b="1" dirty="0" smtClean="0">
                <a:latin typeface="Cambria" panose="02040503050406030204" pitchFamily="18" charset="0"/>
              </a:rPr>
              <a:t>sent offshore </a:t>
            </a:r>
            <a:r>
              <a:rPr lang="en-AU" sz="1400" dirty="0" smtClean="0">
                <a:latin typeface="Cambria" panose="02040503050406030204" pitchFamily="18" charset="0"/>
              </a:rPr>
              <a:t>for ‘regional processing’ and </a:t>
            </a:r>
            <a:r>
              <a:rPr lang="en-AU" sz="1400" b="1" dirty="0" smtClean="0">
                <a:latin typeface="Cambria" panose="02040503050406030204" pitchFamily="18" charset="0"/>
              </a:rPr>
              <a:t>overseas resettlement</a:t>
            </a:r>
            <a:r>
              <a:rPr lang="en-AU" sz="1400" dirty="0" smtClean="0">
                <a:latin typeface="Cambria" panose="02040503050406030204" pitchFamily="18" charset="0"/>
              </a:rPr>
              <a:t>.</a:t>
            </a:r>
          </a:p>
          <a:p>
            <a:pPr marL="0" indent="0" algn="just">
              <a:buNone/>
            </a:pPr>
            <a:endParaRPr lang="en-AU" sz="1400" dirty="0"/>
          </a:p>
          <a:p>
            <a:pPr marL="0" indent="0" algn="just">
              <a:buNone/>
            </a:pPr>
            <a:endParaRPr lang="en-AU" sz="1200" dirty="0" smtClean="0"/>
          </a:p>
          <a:p>
            <a:pPr marL="0" indent="0" algn="just">
              <a:buNone/>
            </a:pPr>
            <a:r>
              <a:rPr lang="en-AU" sz="1200" dirty="0" smtClean="0">
                <a:latin typeface="Cambria" panose="02040503050406030204" pitchFamily="18" charset="0"/>
              </a:rPr>
              <a:t>See, A Vogl, “Over the Borderline: A Critical Inquiry into the Geography of Territorial Excision…” (2015) 38(1) </a:t>
            </a:r>
            <a:r>
              <a:rPr lang="en-AU" sz="1200" i="1" dirty="0" smtClean="0">
                <a:latin typeface="Cambria" panose="02040503050406030204" pitchFamily="18" charset="0"/>
              </a:rPr>
              <a:t>UNSW LJ </a:t>
            </a:r>
            <a:r>
              <a:rPr lang="en-AU" sz="1200" dirty="0" smtClean="0">
                <a:latin typeface="Cambria" panose="02040503050406030204" pitchFamily="18" charset="0"/>
              </a:rPr>
              <a:t>114.</a:t>
            </a:r>
            <a:endParaRPr lang="en-AU" sz="1200" dirty="0">
              <a:latin typeface="Cambria" panose="02040503050406030204" pitchFamily="18" charset="0"/>
            </a:endParaRPr>
          </a:p>
        </p:txBody>
      </p:sp>
      <p:pic>
        <p:nvPicPr>
          <p:cNvPr id="8"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2262981"/>
            <a:ext cx="2847975" cy="1600200"/>
          </a:xfrm>
          <a:prstGeom prst="rect">
            <a:avLst/>
          </a:prstGeom>
        </p:spPr>
      </p:pic>
    </p:spTree>
    <p:extLst>
      <p:ext uri="{BB962C8B-B14F-4D97-AF65-F5344CB8AC3E}">
        <p14:creationId xmlns:p14="http://schemas.microsoft.com/office/powerpoint/2010/main" val="55583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500"/>
                                        <p:tgtEl>
                                          <p:spTgt spid="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fade">
                                      <p:cBhvr>
                                        <p:cTn id="22" dur="500"/>
                                        <p:tgtEl>
                                          <p:spTgt spid="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animEffect transition="in" filter="fade">
                                      <p:cBhvr>
                                        <p:cTn id="27"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a:solidFill>
            <a:schemeClr val="bg2">
              <a:lumMod val="60000"/>
              <a:lumOff val="40000"/>
            </a:schemeClr>
          </a:solidFill>
        </p:spPr>
        <p:txBody>
          <a:bodyPr>
            <a:normAutofit/>
          </a:bodyPr>
          <a:lstStyle/>
          <a:p>
            <a:r>
              <a:rPr lang="en-AU" sz="4000" dirty="0" smtClean="0">
                <a:latin typeface="Cambria" panose="02040503050406030204" pitchFamily="18" charset="0"/>
              </a:rPr>
              <a:t>“No advantage principle” (2012)</a:t>
            </a:r>
            <a:endParaRPr lang="en-AU" sz="4000" dirty="0">
              <a:latin typeface="Cambria" panose="02040503050406030204" pitchFamily="18" charset="0"/>
            </a:endParaRPr>
          </a:p>
        </p:txBody>
      </p:sp>
      <p:sp>
        <p:nvSpPr>
          <p:cNvPr id="4" name="Content Placeholder 3"/>
          <p:cNvSpPr>
            <a:spLocks noGrp="1"/>
          </p:cNvSpPr>
          <p:nvPr>
            <p:ph sz="half" idx="1"/>
          </p:nvPr>
        </p:nvSpPr>
        <p:spPr>
          <a:xfrm>
            <a:off x="251520" y="1600200"/>
            <a:ext cx="4896544" cy="5141168"/>
          </a:xfrm>
        </p:spPr>
        <p:txBody>
          <a:bodyPr>
            <a:normAutofit fontScale="62500" lnSpcReduction="20000"/>
          </a:bodyPr>
          <a:lstStyle/>
          <a:p>
            <a:pPr marL="0" indent="0">
              <a:buNone/>
            </a:pPr>
            <a:endParaRPr lang="en-AU" sz="2000" dirty="0" smtClean="0"/>
          </a:p>
          <a:p>
            <a:pPr marL="0" indent="0" algn="just">
              <a:buNone/>
            </a:pPr>
            <a:r>
              <a:rPr lang="en-AU" sz="2600" dirty="0" smtClean="0">
                <a:latin typeface="Cambria" panose="02040503050406030204" pitchFamily="18" charset="0"/>
              </a:rPr>
              <a:t>What was the </a:t>
            </a:r>
            <a:r>
              <a:rPr lang="en-AU" sz="2600" b="1" dirty="0" smtClean="0">
                <a:latin typeface="Cambria" panose="02040503050406030204" pitchFamily="18" charset="0"/>
              </a:rPr>
              <a:t>‘no advantage’ principle </a:t>
            </a:r>
            <a:r>
              <a:rPr lang="en-AU" sz="2600" dirty="0" smtClean="0">
                <a:latin typeface="Cambria" panose="02040503050406030204" pitchFamily="18" charset="0"/>
              </a:rPr>
              <a:t>(2012-13) and the motivation behind it, and relatedly OSB (2013-18)?</a:t>
            </a:r>
          </a:p>
          <a:p>
            <a:pPr marL="0" indent="0" algn="just">
              <a:buNone/>
            </a:pPr>
            <a:endParaRPr lang="en-AU" sz="2600" dirty="0">
              <a:latin typeface="Cambria" panose="02040503050406030204" pitchFamily="18" charset="0"/>
            </a:endParaRPr>
          </a:p>
          <a:p>
            <a:pPr marL="0" indent="0" algn="just">
              <a:buNone/>
            </a:pPr>
            <a:r>
              <a:rPr lang="en-AU" sz="2600" b="1" dirty="0" smtClean="0">
                <a:latin typeface="Cambria" panose="02040503050406030204" pitchFamily="18" charset="0"/>
              </a:rPr>
              <a:t>Deterrence</a:t>
            </a:r>
            <a:r>
              <a:rPr lang="en-AU" sz="2600" dirty="0" smtClean="0">
                <a:latin typeface="Cambria" panose="02040503050406030204" pitchFamily="18" charset="0"/>
              </a:rPr>
              <a:t> was the central element referable to (a) the ‘illegal’ act of seeking asylum (without a visa) and (b) humanitarianism (preventing loss of life at sea).</a:t>
            </a:r>
          </a:p>
          <a:p>
            <a:pPr marL="0" indent="0" algn="just">
              <a:buNone/>
            </a:pPr>
            <a:endParaRPr lang="en-AU" sz="1400" dirty="0"/>
          </a:p>
          <a:p>
            <a:pPr marL="0" indent="0">
              <a:buNone/>
            </a:pPr>
            <a:endParaRPr lang="en-AU" sz="2600" dirty="0" smtClean="0">
              <a:latin typeface="Cambria" panose="02040503050406030204" pitchFamily="18" charset="0"/>
            </a:endParaRPr>
          </a:p>
          <a:p>
            <a:pPr marL="0" indent="0">
              <a:buNone/>
            </a:pPr>
            <a:r>
              <a:rPr lang="en-AU" sz="2600" dirty="0" smtClean="0">
                <a:latin typeface="Cambria" panose="02040503050406030204" pitchFamily="18" charset="0"/>
              </a:rPr>
              <a:t>A </a:t>
            </a:r>
            <a:r>
              <a:rPr lang="en-AU" sz="2600" dirty="0">
                <a:latin typeface="Cambria" panose="02040503050406030204" pitchFamily="18" charset="0"/>
              </a:rPr>
              <a:t>priority for </a:t>
            </a:r>
            <a:r>
              <a:rPr lang="en-AU" sz="2600" dirty="0" smtClean="0">
                <a:latin typeface="Cambria" panose="02040503050406030204" pitchFamily="18" charset="0"/>
              </a:rPr>
              <a:t>the </a:t>
            </a:r>
            <a:r>
              <a:rPr lang="en-AU" sz="2600" i="1" dirty="0" smtClean="0">
                <a:latin typeface="Cambria" panose="02040503050406030204" pitchFamily="18" charset="0"/>
              </a:rPr>
              <a:t>Houston</a:t>
            </a:r>
            <a:r>
              <a:rPr lang="en-AU" sz="2600" dirty="0" smtClean="0">
                <a:latin typeface="Cambria" panose="02040503050406030204" pitchFamily="18" charset="0"/>
              </a:rPr>
              <a:t> </a:t>
            </a:r>
            <a:r>
              <a:rPr lang="en-AU" sz="2600" i="1" dirty="0" smtClean="0">
                <a:latin typeface="Cambria" panose="02040503050406030204" pitchFamily="18" charset="0"/>
              </a:rPr>
              <a:t>Panel</a:t>
            </a:r>
            <a:r>
              <a:rPr lang="en-AU" sz="2600" dirty="0" smtClean="0">
                <a:latin typeface="Cambria" panose="02040503050406030204" pitchFamily="18" charset="0"/>
              </a:rPr>
              <a:t> was</a:t>
            </a:r>
            <a:r>
              <a:rPr lang="en-AU" sz="2600" dirty="0">
                <a:latin typeface="Cambria" panose="02040503050406030204" pitchFamily="18" charset="0"/>
              </a:rPr>
              <a:t>:</a:t>
            </a:r>
          </a:p>
          <a:p>
            <a:pPr marL="0" indent="0" algn="just">
              <a:buNone/>
            </a:pPr>
            <a:endParaRPr lang="en-AU" sz="2200" dirty="0" smtClean="0">
              <a:latin typeface="Cambria" panose="02040503050406030204" pitchFamily="18" charset="0"/>
            </a:endParaRPr>
          </a:p>
          <a:p>
            <a:pPr marL="0" indent="0" algn="just">
              <a:buNone/>
            </a:pPr>
            <a:r>
              <a:rPr lang="en-AU" sz="2200" dirty="0" smtClean="0">
                <a:latin typeface="Cambria" panose="02040503050406030204" pitchFamily="18" charset="0"/>
              </a:rPr>
              <a:t>‘[</a:t>
            </a:r>
            <a:r>
              <a:rPr lang="en-AU" sz="2200" dirty="0">
                <a:latin typeface="Cambria" panose="02040503050406030204" pitchFamily="18" charset="0"/>
              </a:rPr>
              <a:t>T]o recalibrate Australian policy settings to achieve an outcome that </a:t>
            </a:r>
            <a:r>
              <a:rPr lang="en-AU" sz="2200" b="1" dirty="0">
                <a:latin typeface="Cambria" panose="02040503050406030204" pitchFamily="18" charset="0"/>
              </a:rPr>
              <a:t>asylum seekers will not be advantaged if they pay people smugglers </a:t>
            </a:r>
            <a:r>
              <a:rPr lang="en-AU" sz="2200" dirty="0">
                <a:latin typeface="Cambria" panose="02040503050406030204" pitchFamily="18" charset="0"/>
              </a:rPr>
              <a:t>to attempt dangerous irregular entry into Australia </a:t>
            </a:r>
            <a:r>
              <a:rPr lang="en-AU" sz="2200" b="1" dirty="0">
                <a:latin typeface="Cambria" panose="02040503050406030204" pitchFamily="18" charset="0"/>
              </a:rPr>
              <a:t>instead of pursuing regular migration pathways </a:t>
            </a:r>
            <a:r>
              <a:rPr lang="en-AU" sz="2200" dirty="0">
                <a:latin typeface="Cambria" panose="02040503050406030204" pitchFamily="18" charset="0"/>
              </a:rPr>
              <a:t>and international protection arrangements as close as possible to their country of </a:t>
            </a:r>
            <a:r>
              <a:rPr lang="en-AU" sz="2200" dirty="0" smtClean="0">
                <a:latin typeface="Cambria" panose="02040503050406030204" pitchFamily="18" charset="0"/>
              </a:rPr>
              <a:t>origin’</a:t>
            </a:r>
          </a:p>
          <a:p>
            <a:pPr marL="0" indent="0" algn="just">
              <a:buNone/>
            </a:pPr>
            <a:endParaRPr lang="en-AU" sz="1400" dirty="0" smtClean="0"/>
          </a:p>
          <a:p>
            <a:pPr marL="0" indent="0" algn="just">
              <a:buNone/>
            </a:pPr>
            <a:endParaRPr lang="en-AU" sz="1400" dirty="0" smtClean="0"/>
          </a:p>
          <a:p>
            <a:pPr marL="0" indent="0" algn="just">
              <a:buNone/>
            </a:pPr>
            <a:r>
              <a:rPr lang="en-AU" sz="2200" dirty="0" smtClean="0">
                <a:latin typeface="Cambria" panose="02040503050406030204" pitchFamily="18" charset="0"/>
              </a:rPr>
              <a:t>Led to passage of the </a:t>
            </a:r>
            <a:r>
              <a:rPr lang="en-AU" sz="2200" b="1" i="1" dirty="0" smtClean="0">
                <a:latin typeface="Cambria" panose="02040503050406030204" pitchFamily="18" charset="0"/>
              </a:rPr>
              <a:t>Regional Processing Act </a:t>
            </a:r>
            <a:r>
              <a:rPr lang="en-AU" sz="2200" dirty="0" smtClean="0">
                <a:latin typeface="Cambria" panose="02040503050406030204" pitchFamily="18" charset="0"/>
              </a:rPr>
              <a:t>(2012)</a:t>
            </a:r>
          </a:p>
          <a:p>
            <a:pPr marL="0" indent="0" algn="just">
              <a:buNone/>
            </a:pPr>
            <a:endParaRPr lang="en-AU" sz="1400" dirty="0"/>
          </a:p>
          <a:p>
            <a:pPr marL="0" indent="0" algn="just">
              <a:buNone/>
            </a:pPr>
            <a:endParaRPr lang="en-AU" sz="1400" dirty="0" smtClean="0"/>
          </a:p>
          <a:p>
            <a:pPr marL="0" indent="0" algn="just">
              <a:buNone/>
            </a:pPr>
            <a:endParaRPr lang="en-AU" sz="1700" dirty="0" smtClean="0"/>
          </a:p>
          <a:p>
            <a:pPr marL="0" indent="0" algn="just">
              <a:buNone/>
            </a:pPr>
            <a:r>
              <a:rPr lang="en-AU" sz="1700" dirty="0" smtClean="0"/>
              <a:t>Go </a:t>
            </a:r>
            <a:r>
              <a:rPr lang="en-AU" sz="1700" dirty="0">
                <a:hlinkClick r:id="rId2"/>
              </a:rPr>
              <a:t>here</a:t>
            </a:r>
            <a:r>
              <a:rPr lang="en-AU" sz="1700" dirty="0"/>
              <a:t> for an ABC </a:t>
            </a:r>
            <a:r>
              <a:rPr lang="en-AU" sz="1700" dirty="0" smtClean="0"/>
              <a:t>Four Corners report </a:t>
            </a:r>
            <a:r>
              <a:rPr lang="en-AU" sz="1700" dirty="0"/>
              <a:t>from April </a:t>
            </a:r>
            <a:r>
              <a:rPr lang="en-AU" sz="1700" dirty="0" smtClean="0"/>
              <a:t>2013 on the resuscitation of offshore processing</a:t>
            </a:r>
            <a:endParaRPr lang="en-AU" sz="1700" dirty="0"/>
          </a:p>
          <a:p>
            <a:pPr marL="0" indent="0" algn="just">
              <a:buNone/>
            </a:pPr>
            <a:endParaRPr lang="en-AU" sz="1400"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88501" y="2492896"/>
            <a:ext cx="3381798" cy="2448272"/>
          </a:xfrm>
        </p:spPr>
      </p:pic>
      <p:sp>
        <p:nvSpPr>
          <p:cNvPr id="7" name="Footer Placeholder 6"/>
          <p:cNvSpPr>
            <a:spLocks noGrp="1"/>
          </p:cNvSpPr>
          <p:nvPr>
            <p:ph type="ftr" sz="quarter" idx="11"/>
          </p:nvPr>
        </p:nvSpPr>
        <p:spPr>
          <a:xfrm>
            <a:off x="5618513" y="5445224"/>
            <a:ext cx="3384376" cy="365125"/>
          </a:xfrm>
        </p:spPr>
        <p:txBody>
          <a:bodyPr/>
          <a:lstStyle/>
          <a:p>
            <a:r>
              <a:rPr lang="en-AU" dirty="0" smtClean="0"/>
              <a:t>The Houston Panel - </a:t>
            </a:r>
            <a:r>
              <a:rPr lang="en-AU" i="1" dirty="0" smtClean="0"/>
              <a:t>Report of the Expert Panel on Asylum Seekers </a:t>
            </a:r>
            <a:r>
              <a:rPr lang="en-AU" dirty="0" smtClean="0"/>
              <a:t>(2012)</a:t>
            </a:r>
            <a:endParaRPr lang="en-AU" dirty="0"/>
          </a:p>
        </p:txBody>
      </p:sp>
    </p:spTree>
    <p:extLst>
      <p:ext uri="{BB962C8B-B14F-4D97-AF65-F5344CB8AC3E}">
        <p14:creationId xmlns:p14="http://schemas.microsoft.com/office/powerpoint/2010/main" val="144864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500"/>
                                        <p:tgtEl>
                                          <p:spTgt spid="4">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animEffect transition="in" filter="fade">
                                      <p:cBhvr>
                                        <p:cTn id="27" dur="500"/>
                                        <p:tgtEl>
                                          <p:spTgt spid="4">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5" end="15"/>
                                            </p:txEl>
                                          </p:spTgt>
                                        </p:tgtEl>
                                        <p:attrNameLst>
                                          <p:attrName>style.visibility</p:attrName>
                                        </p:attrNameLst>
                                      </p:cBhvr>
                                      <p:to>
                                        <p:strVal val="visible"/>
                                      </p:to>
                                    </p:set>
                                    <p:animEffect transition="in" filter="fade">
                                      <p:cBhvr>
                                        <p:cTn id="32" dur="5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1218</TotalTime>
  <Words>3214</Words>
  <Application>Microsoft Office PowerPoint</Application>
  <PresentationFormat>On-screen Show (4:3)</PresentationFormat>
  <Paragraphs>239</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Adobe Fan Heiti Std B</vt:lpstr>
      <vt:lpstr>Arial</vt:lpstr>
      <vt:lpstr>Calibri</vt:lpstr>
      <vt:lpstr>Cambria</vt:lpstr>
      <vt:lpstr>Office Theme</vt:lpstr>
      <vt:lpstr>LAWS7714: Seminar Five – Access to Asylum and Offshore Processing </vt:lpstr>
      <vt:lpstr>Operation Sovereign Borders: Externalising Australia’s border controls</vt:lpstr>
      <vt:lpstr>What is Operation Sovereign Borders (OSB)?</vt:lpstr>
      <vt:lpstr>Historical Context: The MV Tampa – and the ‘Pacific Solution’ (2001-07)</vt:lpstr>
      <vt:lpstr>Ruddock v Vadarlis (2001) 110 FCR 491</vt:lpstr>
      <vt:lpstr> Ruddock v Vadarlis (2001) 110 FCR 491 </vt:lpstr>
      <vt:lpstr>Post Tampa: the “Pacific Solution” (2001-08)</vt:lpstr>
      <vt:lpstr>Excision Laws:  Purpose and effect of a legal fiction?</vt:lpstr>
      <vt:lpstr>“No advantage principle” (2012)</vt:lpstr>
      <vt:lpstr>Regional Processing Act (Cth) (2012): Establishing Refugee Camps (or, Prisons)</vt:lpstr>
      <vt:lpstr>Legality of offshore processing tested before the</vt:lpstr>
      <vt:lpstr>Legality of offshore processing tested before the</vt:lpstr>
      <vt:lpstr>Judicial consideration of offshore processing: Manus Island</vt:lpstr>
      <vt:lpstr> Namah v Pato (2016)  SC 1497 </vt:lpstr>
      <vt:lpstr>Offshore detention on Manus illegal</vt:lpstr>
      <vt:lpstr>Consequences of unlawful detention on Manus?</vt:lpstr>
      <vt:lpstr>Legal responsibility for violations of international (human rights) law?</vt:lpstr>
      <vt:lpstr>Violations of international human rights law?</vt:lpstr>
      <vt:lpstr>Offshore processing, human rights abuses and the lived experience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Sovereign Borders: Interdiction, deflection and detention at sea</dc:title>
  <dc:creator>Windows User</dc:creator>
  <cp:lastModifiedBy>Peter Billings</cp:lastModifiedBy>
  <cp:revision>85</cp:revision>
  <dcterms:created xsi:type="dcterms:W3CDTF">2016-08-23T23:15:49Z</dcterms:created>
  <dcterms:modified xsi:type="dcterms:W3CDTF">2019-09-11T00:14:35Z</dcterms:modified>
</cp:coreProperties>
</file>