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6" r:id="rId1"/>
  </p:sldMasterIdLst>
  <p:notesMasterIdLst>
    <p:notesMasterId r:id="rId18"/>
  </p:notesMasterIdLst>
  <p:sldIdLst>
    <p:sldId id="256" r:id="rId2"/>
    <p:sldId id="259" r:id="rId3"/>
    <p:sldId id="260" r:id="rId4"/>
    <p:sldId id="264" r:id="rId5"/>
    <p:sldId id="266" r:id="rId6"/>
    <p:sldId id="269" r:id="rId7"/>
    <p:sldId id="268" r:id="rId8"/>
    <p:sldId id="272" r:id="rId9"/>
    <p:sldId id="282" r:id="rId10"/>
    <p:sldId id="273" r:id="rId11"/>
    <p:sldId id="274" r:id="rId12"/>
    <p:sldId id="277" r:id="rId13"/>
    <p:sldId id="276" r:id="rId14"/>
    <p:sldId id="275" r:id="rId15"/>
    <p:sldId id="278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M" initials="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7250"/>
  </p:normalViewPr>
  <p:slideViewPr>
    <p:cSldViewPr snapToGrid="0" snapToObjects="1">
      <p:cViewPr varScale="1">
        <p:scale>
          <a:sx n="59" d="100"/>
          <a:sy n="59" d="100"/>
        </p:scale>
        <p:origin x="9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B1651-8B07-704B-83A5-BAEDFAC93DC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8A16F-BDF4-0845-AE2F-69A377DF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8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substance of foreign judgments is not reviewed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8A16F-BDF4-0845-AE2F-69A377DF59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8A16F-BDF4-0845-AE2F-69A377DF59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6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the court to </a:t>
            </a:r>
            <a:r>
              <a:rPr lang="en-US" dirty="0" err="1"/>
              <a:t>recognise</a:t>
            </a:r>
            <a:r>
              <a:rPr lang="en-US" dirty="0"/>
              <a:t> that there is already a judgments that has determined the same</a:t>
            </a:r>
            <a:r>
              <a:rPr lang="en-US" baseline="0" dirty="0"/>
              <a:t> issues between the parties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8A16F-BDF4-0845-AE2F-69A377DF59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7730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0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53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1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069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984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78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3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50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93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4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699E88-99E9-584E-9CF9-FC4D64A7E67F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4758C9-2842-E345-BF46-91B95BC629E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13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51415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/>
              <a:t>Recognition and Enforcement of Foreign Judgments 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3670663"/>
            <a:ext cx="10058400" cy="1927958"/>
          </a:xfrm>
        </p:spPr>
        <p:txBody>
          <a:bodyPr>
            <a:normAutofit/>
          </a:bodyPr>
          <a:lstStyle/>
          <a:p>
            <a:pPr algn="ctr"/>
            <a:endParaRPr lang="en-US" sz="33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59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/>
              <a:t>Recognition of a foreign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07095"/>
            <a:ext cx="10058400" cy="4187687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 some countries it is a necessary step along the way to enforcement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 others it is a defensive process (e.g. to prove res judicata, blocks attempt to raise proceedings in fresh of issues already decided). Acts as a shield.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Article 36</a:t>
            </a:r>
          </a:p>
          <a:p>
            <a:pPr lvl="1"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A judgment given in a Member State shall be </a:t>
            </a:r>
            <a:r>
              <a:rPr lang="en-US" sz="2800" i="1" dirty="0" err="1">
                <a:solidFill>
                  <a:schemeClr val="tx1"/>
                </a:solidFill>
              </a:rPr>
              <a:t>recognised</a:t>
            </a:r>
            <a:r>
              <a:rPr lang="en-US" sz="2800" i="1" dirty="0">
                <a:solidFill>
                  <a:schemeClr val="tx1"/>
                </a:solidFill>
              </a:rPr>
              <a:t> in the other Member States without any special procedure being required</a:t>
            </a:r>
          </a:p>
          <a:p>
            <a:pPr lvl="1">
              <a:buFont typeface="Arial" charset="0"/>
              <a:buChar char="•"/>
            </a:pPr>
            <a:endParaRPr lang="en-US" sz="2800" i="1" dirty="0">
              <a:solidFill>
                <a:schemeClr val="tx1"/>
              </a:solidFill>
            </a:endParaRPr>
          </a:p>
          <a:p>
            <a:pPr marL="331470" lvl="1" indent="-285750">
              <a:spcBef>
                <a:spcPts val="1000"/>
              </a:spcBef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Authentic copy of the Judgment and a certificate issue by the court of origin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62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Enforcement of a foreign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Acts as a sword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Purpose is to apply legal sanctions to the losing party 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Art 39</a:t>
            </a:r>
          </a:p>
          <a:p>
            <a:pPr lvl="1"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A judgment given in a Member State which is enforceable in that Member State shall be enforceable in the other Member States without any declaration of enforceability being required.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58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Formalities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Article </a:t>
            </a:r>
            <a:r>
              <a:rPr lang="en-US" sz="2800" dirty="0">
                <a:solidFill>
                  <a:schemeClr val="tx1"/>
                </a:solidFill>
              </a:rPr>
              <a:t>42 (1)</a:t>
            </a:r>
          </a:p>
          <a:p>
            <a:pPr lvl="1"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For the purposes of enforcement in a Member State of a judgment given in another Member State, the applicant shall provide the competent enforcement authority with: </a:t>
            </a:r>
          </a:p>
          <a:p>
            <a:pPr lvl="1"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(a)  </a:t>
            </a:r>
            <a:r>
              <a:rPr lang="en-US" sz="2800" i="1" u="sng" dirty="0">
                <a:solidFill>
                  <a:schemeClr val="tx1"/>
                </a:solidFill>
              </a:rPr>
              <a:t>a copy of the judgment </a:t>
            </a:r>
            <a:r>
              <a:rPr lang="en-US" sz="2800" i="1" dirty="0">
                <a:solidFill>
                  <a:schemeClr val="tx1"/>
                </a:solidFill>
              </a:rPr>
              <a:t>which satisfies the conditions necessary to establish its authenticity; and </a:t>
            </a:r>
          </a:p>
          <a:p>
            <a:pPr lvl="1">
              <a:buFont typeface="Arial" charset="0"/>
              <a:buChar char="•"/>
            </a:pPr>
            <a:endParaRPr lang="en-US" sz="2800" i="1" dirty="0">
              <a:solidFill>
                <a:schemeClr val="tx1"/>
              </a:solidFill>
              <a:effectLst/>
            </a:endParaRPr>
          </a:p>
          <a:p>
            <a:pPr lvl="1"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(b)  the certificate issued pursuant to Article 53, </a:t>
            </a:r>
            <a:r>
              <a:rPr lang="en-US" sz="2800" i="1" u="sng" dirty="0">
                <a:solidFill>
                  <a:schemeClr val="tx1"/>
                </a:solidFill>
              </a:rPr>
              <a:t>certifying that the judgment is enforceable […]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74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Procedural law for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Which procedural law governs enforcement?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Law of the State that issued the judgment or law of the State that is asked to enforce it?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Article 41</a:t>
            </a:r>
          </a:p>
          <a:p>
            <a:pPr lvl="1">
              <a:buFont typeface="Arial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[T]he procedure for the enforcement of judgments given in another Member State shall be governed by the law of the Member State addressed.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9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743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Refusal of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5108"/>
            <a:ext cx="10515600" cy="4846321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One or more of the grounds for refusal provided for in this Regulation should be present. </a:t>
            </a: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Art 45</a:t>
            </a:r>
            <a:endParaRPr lang="en-US" sz="2800" dirty="0">
              <a:solidFill>
                <a:schemeClr val="tx1"/>
              </a:solidFill>
              <a:effectLst/>
            </a:endParaRP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(a) if such recognition is manifestly contrary to </a:t>
            </a:r>
            <a:r>
              <a:rPr lang="en-US" sz="2800" b="1" i="1" u="sng" dirty="0">
                <a:solidFill>
                  <a:schemeClr val="tx1"/>
                </a:solidFill>
              </a:rPr>
              <a:t>public policy </a:t>
            </a:r>
            <a:r>
              <a:rPr lang="en-US" sz="2800" i="1" dirty="0">
                <a:solidFill>
                  <a:schemeClr val="tx1"/>
                </a:solidFill>
              </a:rPr>
              <a:t>(</a:t>
            </a:r>
            <a:r>
              <a:rPr lang="en-US" sz="2800" i="1" dirty="0" err="1">
                <a:solidFill>
                  <a:schemeClr val="tx1"/>
                </a:solidFill>
              </a:rPr>
              <a:t>ordre</a:t>
            </a:r>
            <a:r>
              <a:rPr lang="en-US" sz="2800" i="1" dirty="0">
                <a:solidFill>
                  <a:schemeClr val="tx1"/>
                </a:solidFill>
              </a:rPr>
              <a:t> public) in the Member State addressed; </a:t>
            </a: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(b) where the judgment was given in </a:t>
            </a:r>
            <a:r>
              <a:rPr lang="en-US" sz="2800" b="1" i="1" u="sng" dirty="0">
                <a:solidFill>
                  <a:schemeClr val="tx1"/>
                </a:solidFill>
              </a:rPr>
              <a:t>default of appearance</a:t>
            </a:r>
            <a:r>
              <a:rPr lang="en-US" sz="2800" i="1" dirty="0">
                <a:solidFill>
                  <a:schemeClr val="tx1"/>
                </a:solidFill>
              </a:rPr>
              <a:t>, if the defendant was not served with the document which instituted the proceedings […] unless the defendant failed to commence proceedings to challenge the judgment when it was possible for him to do so; </a:t>
            </a: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(c) if the judgment is </a:t>
            </a:r>
            <a:r>
              <a:rPr lang="en-US" sz="2800" b="1" i="1" u="sng" dirty="0">
                <a:solidFill>
                  <a:schemeClr val="tx1"/>
                </a:solidFill>
              </a:rPr>
              <a:t>irreconcilable with a judgment </a:t>
            </a:r>
            <a:r>
              <a:rPr lang="en-US" sz="2800" i="1" dirty="0">
                <a:solidFill>
                  <a:schemeClr val="tx1"/>
                </a:solidFill>
              </a:rPr>
              <a:t>given between the same parties in </a:t>
            </a:r>
            <a:r>
              <a:rPr lang="en-US" sz="2800" b="1" i="1" u="sng" dirty="0">
                <a:solidFill>
                  <a:schemeClr val="tx1"/>
                </a:solidFill>
              </a:rPr>
              <a:t>the Member State addressed</a:t>
            </a:r>
            <a:r>
              <a:rPr lang="en-US" sz="2800" i="1" dirty="0">
                <a:solidFill>
                  <a:schemeClr val="tx1"/>
                </a:solidFill>
              </a:rPr>
              <a:t>; </a:t>
            </a: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(d)  if the judgment is </a:t>
            </a:r>
            <a:r>
              <a:rPr lang="en-US" sz="2800" b="1" i="1" u="sng" dirty="0">
                <a:solidFill>
                  <a:schemeClr val="tx1"/>
                </a:solidFill>
              </a:rPr>
              <a:t>irreconcilable with an earlier judgment </a:t>
            </a:r>
            <a:r>
              <a:rPr lang="en-US" sz="2800" i="1" dirty="0">
                <a:solidFill>
                  <a:schemeClr val="tx1"/>
                </a:solidFill>
              </a:rPr>
              <a:t>given in </a:t>
            </a:r>
            <a:r>
              <a:rPr lang="en-US" sz="2800" b="1" i="1" u="sng" dirty="0">
                <a:solidFill>
                  <a:schemeClr val="tx1"/>
                </a:solidFill>
              </a:rPr>
              <a:t>another Member State </a:t>
            </a:r>
            <a:r>
              <a:rPr lang="en-US" sz="2800" i="1" dirty="0">
                <a:solidFill>
                  <a:schemeClr val="tx1"/>
                </a:solidFill>
              </a:rPr>
              <a:t>[…].  </a:t>
            </a:r>
            <a:endParaRPr lang="en-US" sz="2800" i="1" dirty="0">
              <a:solidFill>
                <a:schemeClr val="tx1"/>
              </a:solidFill>
              <a:effectLst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61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Appeal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22929"/>
            <a:ext cx="10058400" cy="453165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Appeal on refusal of enforcement</a:t>
            </a:r>
            <a:endParaRPr lang="en-US" sz="2800" i="1" dirty="0">
              <a:solidFill>
                <a:schemeClr val="tx1"/>
              </a:solidFill>
            </a:endParaRP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Article 49 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1. The decision on the application for refusal of enforcement may be appealed against by either party. </a:t>
            </a:r>
          </a:p>
          <a:p>
            <a:pPr lvl="1"/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Appeal on the foreign judgment</a:t>
            </a: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Article 52 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i="1" dirty="0">
                <a:solidFill>
                  <a:schemeClr val="tx1"/>
                </a:solidFill>
              </a:rPr>
              <a:t>Under no circumstances may a judgment given in a Member State be reviewed as to its substance in the Member State addressed.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Effect of recognition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81496"/>
            <a:ext cx="10058400" cy="3687597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Precludes re-litigation of the same issues in domestic proceedings. 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  <a:effectLst/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Enforcement presupposes but goes beyond recognition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successful plaintiff enforces his judgment in another country</a:t>
            </a:r>
          </a:p>
        </p:txBody>
      </p:sp>
    </p:spTree>
    <p:extLst>
      <p:ext uri="{BB962C8B-B14F-4D97-AF65-F5344CB8AC3E}">
        <p14:creationId xmlns:p14="http://schemas.microsoft.com/office/powerpoint/2010/main" val="74130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Recognition and enforcement of foreign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judgments of one State's courts have no automatic/direct effect in another State </a:t>
            </a:r>
            <a:endParaRPr lang="en-US" sz="2800" dirty="0">
              <a:solidFill>
                <a:schemeClr val="tx1"/>
              </a:solidFill>
              <a:effectLst/>
            </a:endParaRP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Reasons:</a:t>
            </a: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Foreign procedure may be considered deficient</a:t>
            </a: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Judgment may touch upon public policy issues</a:t>
            </a:r>
          </a:p>
        </p:txBody>
      </p:sp>
    </p:spTree>
    <p:extLst>
      <p:ext uri="{BB962C8B-B14F-4D97-AF65-F5344CB8AC3E}">
        <p14:creationId xmlns:p14="http://schemas.microsoft.com/office/powerpoint/2010/main" val="146949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Importance of recognition and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50868"/>
            <a:ext cx="10058400" cy="381822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Cross-border relations (people, assets, business, cross-border)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Liability 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enforcement of a judgment is regarded as an integral part of the fundamental human right to a fair trial (Art 6 of the European Convention on Human Rights)</a:t>
            </a:r>
          </a:p>
          <a:p>
            <a:endParaRPr lang="en-US" dirty="0">
              <a:effectLst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6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tx1"/>
                </a:solidFill>
              </a:rPr>
              <a:t>1. National Laws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Different approaches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Some countries require a treaty to enforce foreign judgments e.g. Netherlands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Others recognize foreign judgments more or less to the same degree as domestic judgments e.g. US</a:t>
            </a:r>
            <a:endParaRPr lang="en-US" sz="2800" dirty="0">
              <a:solidFill>
                <a:schemeClr val="tx1"/>
              </a:solidFill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2. Bilateral treaties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63930"/>
            <a:ext cx="10058400" cy="38051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Some countries have more restrictive domestic rules and require reciprocity. They enter into many bilateral treaties</a:t>
            </a: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France has approx. 40; e.g. 1899 Convention between Belgium and France relative to the Enforcement of Judgments </a:t>
            </a: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Between countries with close relations, sharing similar legal systems and ideologies </a:t>
            </a: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E.g. between China and Hong Kong, former Socialist States </a:t>
            </a:r>
            <a:endParaRPr lang="en-US" sz="2800" dirty="0">
              <a:solidFill>
                <a:schemeClr val="tx1"/>
              </a:solidFill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3. Multilateral Treaties/ International Conventions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33302"/>
            <a:ext cx="10058400" cy="41278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Codify and unify the law of foreign judgments 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Hague Convention on the Recognition and Enforcement of Foreign Judgments in Civil and Commercial Matters (Albania, Cyprus, Kuwait, Portugal and the Netherlands )</a:t>
            </a:r>
          </a:p>
          <a:p>
            <a:pPr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  <a:effectLst/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1979 Inter-American Convention on Extraterritorial Validity of Foreign Judgments and Arbitral Awards  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76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4. European Legislation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0236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Recast Brussels </a:t>
            </a:r>
            <a:r>
              <a:rPr lang="en-US" sz="2400" b="1" dirty="0" err="1">
                <a:solidFill>
                  <a:schemeClr val="tx1"/>
                </a:solidFill>
              </a:rPr>
              <a:t>Regulation</a:t>
            </a:r>
            <a:r>
              <a:rPr lang="en-US" sz="2400" dirty="0" err="1">
                <a:solidFill>
                  <a:schemeClr val="tx1"/>
                </a:solidFill>
              </a:rPr>
              <a:t>Regulation</a:t>
            </a:r>
            <a:r>
              <a:rPr lang="en-US" sz="2400" dirty="0">
                <a:solidFill>
                  <a:schemeClr val="tx1"/>
                </a:solidFill>
              </a:rPr>
              <a:t> (EU) 1215/2012 of the European Parliament and of the Council on jurisdiction and the recognition and enforcement of judgments in </a:t>
            </a:r>
            <a:r>
              <a:rPr lang="en-US" sz="2400" u="sng" dirty="0">
                <a:solidFill>
                  <a:schemeClr val="tx1"/>
                </a:solidFill>
              </a:rPr>
              <a:t>civil and commercial matters </a:t>
            </a:r>
            <a:r>
              <a:rPr lang="en-US" sz="2400" dirty="0">
                <a:solidFill>
                  <a:schemeClr val="tx1"/>
                </a:solidFill>
              </a:rPr>
              <a:t>(recast) 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Applies to judgments given in proceedings instituted after 10 January 2015.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4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Recast Brussels Regulation (2012)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002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Scope of application:</a:t>
            </a:r>
          </a:p>
          <a:p>
            <a:pPr>
              <a:buFont typeface="Arial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Judgments in </a:t>
            </a:r>
            <a:r>
              <a:rPr lang="en-US" sz="2400" u="sng" dirty="0">
                <a:solidFill>
                  <a:schemeClr val="tx1"/>
                </a:solidFill>
              </a:rPr>
              <a:t>civil and commercial matters having cross border implications</a:t>
            </a:r>
          </a:p>
          <a:p>
            <a:pPr lvl="2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‘judgment’ means any judgment given by a court or tribunal of a Member State, including provisional measures</a:t>
            </a:r>
          </a:p>
          <a:p>
            <a:pPr lvl="1">
              <a:buFont typeface="Arial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This Regulation does not apply to arbitration, bankruptcy proceedings, matrimonial relationships, family relationships, wills and succession</a:t>
            </a:r>
          </a:p>
          <a:p>
            <a:pPr lvl="1">
              <a:buFont typeface="Arial" charset="0"/>
              <a:buChar char="•"/>
            </a:pPr>
            <a:endParaRPr lang="en-US" sz="2400" dirty="0">
              <a:solidFill>
                <a:schemeClr val="tx1"/>
              </a:solidFill>
              <a:effectLst/>
            </a:endParaRP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It does not affect conventions relating to specific matters to which the Member States are parties. </a:t>
            </a:r>
            <a:endParaRPr lang="en-US" sz="2400" dirty="0">
              <a:solidFill>
                <a:schemeClr val="tx1"/>
              </a:solidFill>
              <a:effectLst/>
            </a:endParaRPr>
          </a:p>
          <a:p>
            <a:pPr lvl="1"/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1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Recognition -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32382"/>
            <a:ext cx="10058400" cy="353671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-Difference between the two concepts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251" y="2913681"/>
            <a:ext cx="5041598" cy="330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159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778</TotalTime>
  <Words>816</Words>
  <Application>Microsoft Office PowerPoint</Application>
  <PresentationFormat>Widescreen</PresentationFormat>
  <Paragraphs>117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Recognition and Enforcement of Foreign Judgments </vt:lpstr>
      <vt:lpstr>Recognition and enforcement of foreign judgments</vt:lpstr>
      <vt:lpstr>Importance of recognition and enforcement</vt:lpstr>
      <vt:lpstr> 1. National Laws  </vt:lpstr>
      <vt:lpstr>2. Bilateral treaties</vt:lpstr>
      <vt:lpstr>3. Multilateral Treaties/ International Conventions</vt:lpstr>
      <vt:lpstr>4. European Legislation </vt:lpstr>
      <vt:lpstr>Recast Brussels Regulation (2012) </vt:lpstr>
      <vt:lpstr>Recognition - Enforcement</vt:lpstr>
      <vt:lpstr>Recognition of a foreign judgment</vt:lpstr>
      <vt:lpstr>Enforcement of a foreign judgment</vt:lpstr>
      <vt:lpstr>Formalities</vt:lpstr>
      <vt:lpstr>Procedural law for enforcement</vt:lpstr>
      <vt:lpstr>Refusal of enforcement</vt:lpstr>
      <vt:lpstr>Appeal </vt:lpstr>
      <vt:lpstr>Effect of recognition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 and Enforcement of Foreign Judgments.</dc:title>
  <dc:creator>MM</dc:creator>
  <cp:lastModifiedBy>Crina Baltag</cp:lastModifiedBy>
  <cp:revision>76</cp:revision>
  <dcterms:created xsi:type="dcterms:W3CDTF">2017-10-25T09:59:45Z</dcterms:created>
  <dcterms:modified xsi:type="dcterms:W3CDTF">2018-12-26T07:06:24Z</dcterms:modified>
</cp:coreProperties>
</file>