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handoutMasterIdLst>
    <p:handoutMasterId r:id="rId27"/>
  </p:handoutMasterIdLst>
  <p:sldIdLst>
    <p:sldId id="316" r:id="rId2"/>
    <p:sldId id="258" r:id="rId3"/>
    <p:sldId id="280" r:id="rId4"/>
    <p:sldId id="300" r:id="rId5"/>
    <p:sldId id="303" r:id="rId6"/>
    <p:sldId id="314" r:id="rId7"/>
    <p:sldId id="390" r:id="rId8"/>
    <p:sldId id="388" r:id="rId9"/>
    <p:sldId id="407" r:id="rId10"/>
    <p:sldId id="389" r:id="rId11"/>
    <p:sldId id="416" r:id="rId12"/>
    <p:sldId id="411" r:id="rId13"/>
    <p:sldId id="393" r:id="rId14"/>
    <p:sldId id="317" r:id="rId15"/>
    <p:sldId id="340" r:id="rId16"/>
    <p:sldId id="410" r:id="rId17"/>
    <p:sldId id="348" r:id="rId18"/>
    <p:sldId id="417" r:id="rId19"/>
    <p:sldId id="418" r:id="rId20"/>
    <p:sldId id="419" r:id="rId21"/>
    <p:sldId id="420" r:id="rId22"/>
    <p:sldId id="413" r:id="rId23"/>
    <p:sldId id="414" r:id="rId24"/>
    <p:sldId id="415" r:id="rId25"/>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448">
          <p15:clr>
            <a:srgbClr val="A4A3A4"/>
          </p15:clr>
        </p15:guide>
        <p15:guide id="2" pos="2880">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86868"/>
    <a:srgbClr val="000000"/>
    <a:srgbClr val="8A5F00"/>
    <a:srgbClr val="CC0000"/>
    <a:srgbClr val="FFEFD2"/>
    <a:srgbClr val="FFF9EF"/>
    <a:srgbClr val="FFB610"/>
    <a:srgbClr val="84A2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0794" autoAdjust="0"/>
  </p:normalViewPr>
  <p:slideViewPr>
    <p:cSldViewPr showGuides="1">
      <p:cViewPr>
        <p:scale>
          <a:sx n="66" d="100"/>
          <a:sy n="66" d="100"/>
        </p:scale>
        <p:origin x="-1188" y="42"/>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4" d="100"/>
          <a:sy n="54" d="100"/>
        </p:scale>
        <p:origin x="-1770" y="-78"/>
      </p:cViewPr>
      <p:guideLst>
        <p:guide orient="horz" pos="3131"/>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defRPr sz="1200">
                <a:cs typeface="Arial" pitchFamily="34" charset="0"/>
              </a:defRPr>
            </a:lvl1pPr>
          </a:lstStyle>
          <a:p>
            <a:pPr>
              <a:defRPr/>
            </a:pPr>
            <a:endParaRPr lang="en-AU"/>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1" hangingPunct="1">
              <a:defRPr sz="1200">
                <a:cs typeface="Arial" pitchFamily="34" charset="0"/>
              </a:defRPr>
            </a:lvl1pPr>
          </a:lstStyle>
          <a:p>
            <a:pPr>
              <a:defRPr/>
            </a:pPr>
            <a:fld id="{0AD52D7B-5741-4096-861C-AD36B64D1383}" type="datetimeFigureOut">
              <a:rPr lang="en-AU"/>
              <a:pPr>
                <a:defRPr/>
              </a:pPr>
              <a:t>3/04/2019</a:t>
            </a:fld>
            <a:endParaRPr lang="en-AU"/>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hangingPunct="1">
              <a:defRPr sz="1200">
                <a:cs typeface="Arial" pitchFamily="34" charset="0"/>
              </a:defRPr>
            </a:lvl1pPr>
          </a:lstStyle>
          <a:p>
            <a:pPr>
              <a:defRPr/>
            </a:pPr>
            <a:endParaRPr lang="en-AU"/>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93ACF0-7FCD-4F4E-9281-E42A6FAD2AE7}" type="slidenum">
              <a:rPr lang="en-AU" altLang="en-US"/>
              <a:pPr>
                <a:defRPr/>
              </a:pPr>
              <a:t>‹#›</a:t>
            </a:fld>
            <a:endParaRPr lang="en-AU" altLang="en-US"/>
          </a:p>
        </p:txBody>
      </p:sp>
    </p:spTree>
    <p:extLst>
      <p:ext uri="{BB962C8B-B14F-4D97-AF65-F5344CB8AC3E}">
        <p14:creationId xmlns:p14="http://schemas.microsoft.com/office/powerpoint/2010/main" xmlns="" val="2816849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p>
        </p:txBody>
      </p:sp>
      <p:sp>
        <p:nvSpPr>
          <p:cNvPr id="26627" name="Rectangle 3"/>
          <p:cNvSpPr>
            <a:spLocks noGrp="1" noChangeArrowheads="1"/>
          </p:cNvSpPr>
          <p:nvPr>
            <p:ph type="dt" idx="1"/>
          </p:nvPr>
        </p:nvSpPr>
        <p:spPr bwMode="auto">
          <a:xfrm>
            <a:off x="3857625" y="0"/>
            <a:ext cx="294957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573088" y="746125"/>
            <a:ext cx="2484437" cy="18637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6629" name="Rectangle 5"/>
          <p:cNvSpPr>
            <a:spLocks noGrp="1" noChangeArrowheads="1"/>
          </p:cNvSpPr>
          <p:nvPr>
            <p:ph type="body" sz="quarter" idx="3"/>
          </p:nvPr>
        </p:nvSpPr>
        <p:spPr bwMode="auto">
          <a:xfrm>
            <a:off x="604838" y="2816225"/>
            <a:ext cx="5521325" cy="662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442450"/>
            <a:ext cx="294957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7625" y="9442450"/>
            <a:ext cx="294957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AC3A00-8AFC-4273-B9E4-BF33023E9122}" type="slidenum">
              <a:rPr lang="en-US" altLang="en-US"/>
              <a:pPr>
                <a:defRPr/>
              </a:pPr>
              <a:t>‹#›</a:t>
            </a:fld>
            <a:endParaRPr lang="en-US" altLang="en-US"/>
          </a:p>
        </p:txBody>
      </p:sp>
    </p:spTree>
    <p:extLst>
      <p:ext uri="{BB962C8B-B14F-4D97-AF65-F5344CB8AC3E}">
        <p14:creationId xmlns:p14="http://schemas.microsoft.com/office/powerpoint/2010/main" xmlns="" val="474176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285750" indent="-114300" algn="l" rtl="0" eaLnBrk="0" fontAlgn="base" hangingPunct="0">
      <a:spcBef>
        <a:spcPct val="30000"/>
      </a:spcBef>
      <a:spcAft>
        <a:spcPct val="0"/>
      </a:spcAft>
      <a:buChar char="•"/>
      <a:defRPr sz="1400" kern="1200">
        <a:solidFill>
          <a:schemeClr val="tx1"/>
        </a:solidFill>
        <a:latin typeface="Times New Roman" pitchFamily="18" charset="0"/>
        <a:ea typeface="+mn-ea"/>
        <a:cs typeface="+mn-cs"/>
      </a:defRPr>
    </a:lvl2pPr>
    <a:lvl3pPr marL="514350" indent="-114300" algn="l" rtl="0" eaLnBrk="0" fontAlgn="base" hangingPunct="0">
      <a:spcBef>
        <a:spcPct val="30000"/>
      </a:spcBef>
      <a:spcAft>
        <a:spcPct val="0"/>
      </a:spcAft>
      <a:buChar char="•"/>
      <a:defRPr sz="1400" kern="1200">
        <a:solidFill>
          <a:schemeClr val="tx1"/>
        </a:solidFill>
        <a:latin typeface="Times New Roman" pitchFamily="18" charset="0"/>
        <a:ea typeface="+mn-ea"/>
        <a:cs typeface="+mn-cs"/>
      </a:defRPr>
    </a:lvl3pPr>
    <a:lvl4pPr marL="742950" indent="-114300" algn="l" rtl="0" eaLnBrk="0" fontAlgn="base" hangingPunct="0">
      <a:spcBef>
        <a:spcPct val="30000"/>
      </a:spcBef>
      <a:spcAft>
        <a:spcPct val="0"/>
      </a:spcAft>
      <a:buChar char="•"/>
      <a:defRPr sz="1400" kern="1200">
        <a:solidFill>
          <a:schemeClr val="tx1"/>
        </a:solidFill>
        <a:latin typeface="Times New Roman" pitchFamily="18" charset="0"/>
        <a:ea typeface="+mn-ea"/>
        <a:cs typeface="+mn-cs"/>
      </a:defRPr>
    </a:lvl4pPr>
    <a:lvl5pPr marL="971550" indent="-114300" algn="l" rtl="0" eaLnBrk="0" fontAlgn="base" hangingPunct="0">
      <a:spcBef>
        <a:spcPct val="30000"/>
      </a:spcBef>
      <a:spcAft>
        <a:spcPct val="0"/>
      </a:spcAft>
      <a:buChar char="•"/>
      <a:defRPr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400">
                <a:solidFill>
                  <a:schemeClr val="tx1"/>
                </a:solidFill>
                <a:latin typeface="Times New Roman" panose="02020603050405020304" pitchFamily="18" charset="0"/>
              </a:defRPr>
            </a:lvl1pPr>
            <a:lvl2pPr marL="742950" indent="-285750">
              <a:spcBef>
                <a:spcPct val="30000"/>
              </a:spcBef>
              <a:buChar char="•"/>
              <a:defRPr sz="1400">
                <a:solidFill>
                  <a:schemeClr val="tx1"/>
                </a:solidFill>
                <a:latin typeface="Times New Roman" panose="02020603050405020304" pitchFamily="18" charset="0"/>
              </a:defRPr>
            </a:lvl2pPr>
            <a:lvl3pPr marL="1143000" indent="-228600">
              <a:spcBef>
                <a:spcPct val="30000"/>
              </a:spcBef>
              <a:buChar char="•"/>
              <a:defRPr sz="1400">
                <a:solidFill>
                  <a:schemeClr val="tx1"/>
                </a:solidFill>
                <a:latin typeface="Times New Roman" panose="02020603050405020304" pitchFamily="18" charset="0"/>
              </a:defRPr>
            </a:lvl3pPr>
            <a:lvl4pPr marL="1600200" indent="-228600">
              <a:spcBef>
                <a:spcPct val="30000"/>
              </a:spcBef>
              <a:buChar char="•"/>
              <a:defRPr sz="1400">
                <a:solidFill>
                  <a:schemeClr val="tx1"/>
                </a:solidFill>
                <a:latin typeface="Times New Roman" panose="02020603050405020304" pitchFamily="18" charset="0"/>
              </a:defRPr>
            </a:lvl4pPr>
            <a:lvl5pPr marL="2057400" indent="-228600">
              <a:spcBef>
                <a:spcPct val="30000"/>
              </a:spcBef>
              <a:buChar char="•"/>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buChar char="•"/>
              <a:defRPr sz="1400">
                <a:solidFill>
                  <a:schemeClr val="tx1"/>
                </a:solidFill>
                <a:latin typeface="Times New Roman" panose="02020603050405020304" pitchFamily="18" charset="0"/>
              </a:defRPr>
            </a:lvl9pPr>
          </a:lstStyle>
          <a:p>
            <a:pPr>
              <a:spcBef>
                <a:spcPct val="0"/>
              </a:spcBef>
            </a:pPr>
            <a:fld id="{E6DB3632-F8A3-41E3-8E84-AAD8C60C8210}" type="slidenum">
              <a:rPr lang="en-US" altLang="en-US" sz="1200" smtClean="0"/>
              <a:pPr>
                <a:spcBef>
                  <a:spcPct val="0"/>
                </a:spcBef>
              </a:pPr>
              <a:t>2</a:t>
            </a:fld>
            <a:endParaRPr lang="en-US" altLang="en-US" sz="120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72262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400">
                <a:solidFill>
                  <a:schemeClr val="tx1"/>
                </a:solidFill>
                <a:latin typeface="Times New Roman" panose="02020603050405020304" pitchFamily="18" charset="0"/>
              </a:defRPr>
            </a:lvl1pPr>
            <a:lvl2pPr marL="742950" indent="-285750">
              <a:spcBef>
                <a:spcPct val="30000"/>
              </a:spcBef>
              <a:buChar char="•"/>
              <a:defRPr sz="1400">
                <a:solidFill>
                  <a:schemeClr val="tx1"/>
                </a:solidFill>
                <a:latin typeface="Times New Roman" panose="02020603050405020304" pitchFamily="18" charset="0"/>
              </a:defRPr>
            </a:lvl2pPr>
            <a:lvl3pPr marL="1143000" indent="-228600">
              <a:spcBef>
                <a:spcPct val="30000"/>
              </a:spcBef>
              <a:buChar char="•"/>
              <a:defRPr sz="1400">
                <a:solidFill>
                  <a:schemeClr val="tx1"/>
                </a:solidFill>
                <a:latin typeface="Times New Roman" panose="02020603050405020304" pitchFamily="18" charset="0"/>
              </a:defRPr>
            </a:lvl3pPr>
            <a:lvl4pPr marL="1600200" indent="-228600">
              <a:spcBef>
                <a:spcPct val="30000"/>
              </a:spcBef>
              <a:buChar char="•"/>
              <a:defRPr sz="1400">
                <a:solidFill>
                  <a:schemeClr val="tx1"/>
                </a:solidFill>
                <a:latin typeface="Times New Roman" panose="02020603050405020304" pitchFamily="18" charset="0"/>
              </a:defRPr>
            </a:lvl4pPr>
            <a:lvl5pPr marL="2057400" indent="-228600">
              <a:spcBef>
                <a:spcPct val="30000"/>
              </a:spcBef>
              <a:buChar char="•"/>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buChar char="•"/>
              <a:defRPr sz="1400">
                <a:solidFill>
                  <a:schemeClr val="tx1"/>
                </a:solidFill>
                <a:latin typeface="Times New Roman" panose="02020603050405020304" pitchFamily="18" charset="0"/>
              </a:defRPr>
            </a:lvl9pPr>
          </a:lstStyle>
          <a:p>
            <a:pPr>
              <a:spcBef>
                <a:spcPct val="0"/>
              </a:spcBef>
            </a:pPr>
            <a:fld id="{8383A8B9-9785-4461-855E-35C4C885489F}" type="slidenum">
              <a:rPr lang="en-US" altLang="en-US" sz="1200" smtClean="0"/>
              <a:pPr>
                <a:spcBef>
                  <a:spcPct val="0"/>
                </a:spcBef>
              </a:pPr>
              <a:t>6</a:t>
            </a:fld>
            <a:endParaRPr lang="en-US" altLang="en-US" sz="1200" smtClean="0"/>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smtClean="0"/>
          </a:p>
        </p:txBody>
      </p:sp>
    </p:spTree>
    <p:extLst>
      <p:ext uri="{BB962C8B-B14F-4D97-AF65-F5344CB8AC3E}">
        <p14:creationId xmlns:p14="http://schemas.microsoft.com/office/powerpoint/2010/main" xmlns="" val="17696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7"/>
          <p:cNvSpPr>
            <a:spLocks noGrp="1" noChangeArrowheads="1"/>
          </p:cNvSpPr>
          <p:nvPr>
            <p:ph type="sldNum" sz="quarter" idx="5"/>
          </p:nvPr>
        </p:nvSpPr>
        <p:spPr>
          <a:noFill/>
        </p:spPr>
        <p:txBody>
          <a:bodyPr/>
          <a:lstStyle>
            <a:lvl1pPr>
              <a:spcBef>
                <a:spcPct val="30000"/>
              </a:spcBef>
              <a:defRPr sz="1400">
                <a:solidFill>
                  <a:schemeClr val="tx1"/>
                </a:solidFill>
                <a:latin typeface="Times New Roman" panose="02020603050405020304" pitchFamily="18" charset="0"/>
              </a:defRPr>
            </a:lvl1pPr>
            <a:lvl2pPr marL="742950" indent="-285750">
              <a:spcBef>
                <a:spcPct val="30000"/>
              </a:spcBef>
              <a:buChar char="•"/>
              <a:defRPr sz="1400">
                <a:solidFill>
                  <a:schemeClr val="tx1"/>
                </a:solidFill>
                <a:latin typeface="Times New Roman" panose="02020603050405020304" pitchFamily="18" charset="0"/>
              </a:defRPr>
            </a:lvl2pPr>
            <a:lvl3pPr marL="1143000" indent="-228600">
              <a:spcBef>
                <a:spcPct val="30000"/>
              </a:spcBef>
              <a:buChar char="•"/>
              <a:defRPr sz="1400">
                <a:solidFill>
                  <a:schemeClr val="tx1"/>
                </a:solidFill>
                <a:latin typeface="Times New Roman" panose="02020603050405020304" pitchFamily="18" charset="0"/>
              </a:defRPr>
            </a:lvl3pPr>
            <a:lvl4pPr marL="1600200" indent="-228600">
              <a:spcBef>
                <a:spcPct val="30000"/>
              </a:spcBef>
              <a:buChar char="•"/>
              <a:defRPr sz="1400">
                <a:solidFill>
                  <a:schemeClr val="tx1"/>
                </a:solidFill>
                <a:latin typeface="Times New Roman" panose="02020603050405020304" pitchFamily="18" charset="0"/>
              </a:defRPr>
            </a:lvl4pPr>
            <a:lvl5pPr marL="2057400" indent="-228600">
              <a:spcBef>
                <a:spcPct val="30000"/>
              </a:spcBef>
              <a:buChar char="•"/>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buChar char="•"/>
              <a:defRPr sz="1400">
                <a:solidFill>
                  <a:schemeClr val="tx1"/>
                </a:solidFill>
                <a:latin typeface="Times New Roman" panose="02020603050405020304" pitchFamily="18" charset="0"/>
              </a:defRPr>
            </a:lvl9pPr>
          </a:lstStyle>
          <a:p>
            <a:pPr>
              <a:spcBef>
                <a:spcPct val="0"/>
              </a:spcBef>
            </a:pPr>
            <a:fld id="{57EE65FC-5FE4-46D8-AAE9-4345D12B0F15}" type="slidenum">
              <a:rPr lang="en-US" altLang="en-US" sz="1200" smtClean="0"/>
              <a:pPr>
                <a:spcBef>
                  <a:spcPct val="0"/>
                </a:spcBef>
              </a:pPr>
              <a:t>14</a:t>
            </a:fld>
            <a:endParaRPr lang="en-US" altLang="en-US" sz="1200" smtClean="0"/>
          </a:p>
        </p:txBody>
      </p:sp>
      <p:sp>
        <p:nvSpPr>
          <p:cNvPr id="19459" name="Rectangle 2"/>
          <p:cNvSpPr>
            <a:spLocks noGrp="1" noRot="1" noChangeAspect="1" noChangeArrowheads="1" noTextEdit="1"/>
          </p:cNvSpPr>
          <p:nvPr>
            <p:ph type="sldImg"/>
          </p:nvPr>
        </p:nvSpPr>
        <p:spPr>
          <a:xfrm>
            <a:off x="919163" y="3892550"/>
            <a:ext cx="4968875" cy="3727450"/>
          </a:xfrm>
          <a:ln/>
        </p:spPr>
      </p:sp>
      <p:sp>
        <p:nvSpPr>
          <p:cNvPr id="28675" name="Rectangle 3"/>
          <p:cNvSpPr>
            <a:spLocks noGrp="1" noChangeArrowheads="1"/>
          </p:cNvSpPr>
          <p:nvPr>
            <p:ph type="body" idx="1"/>
          </p:nvPr>
        </p:nvSpPr>
        <p:spPr>
          <a:xfrm>
            <a:off x="908050" y="1573213"/>
            <a:ext cx="4991100" cy="2154237"/>
          </a:xfrm>
        </p:spPr>
        <p:txBody>
          <a:bodyPr/>
          <a:lstStyle/>
          <a:p>
            <a:pPr algn="ctr">
              <a:spcBef>
                <a:spcPct val="50000"/>
              </a:spcBef>
              <a:defRPr/>
            </a:pPr>
            <a:r>
              <a:rPr lang="en-US" sz="3600" b="1">
                <a:effectLst>
                  <a:outerShdw blurRad="38100" dist="38100" dir="2700000" algn="tl">
                    <a:srgbClr val="C0C0C0"/>
                  </a:outerShdw>
                </a:effectLst>
                <a:latin typeface="Arial" charset="0"/>
              </a:rPr>
              <a:t>Chapter 1</a:t>
            </a:r>
          </a:p>
          <a:p>
            <a:pPr algn="ctr">
              <a:spcBef>
                <a:spcPct val="50000"/>
              </a:spcBef>
              <a:defRPr/>
            </a:pPr>
            <a:r>
              <a:rPr lang="en-US" sz="2800">
                <a:effectLst>
                  <a:outerShdw blurRad="38100" dist="38100" dir="2700000" algn="tl">
                    <a:srgbClr val="C0C0C0"/>
                  </a:outerShdw>
                </a:effectLst>
                <a:latin typeface="Arial" charset="0"/>
              </a:rPr>
              <a:t>Using Advertising and Promotion to Build Brands</a:t>
            </a:r>
          </a:p>
          <a:p>
            <a:pPr>
              <a:defRPr/>
            </a:pPr>
            <a:endParaRPr lang="en-US"/>
          </a:p>
        </p:txBody>
      </p:sp>
      <p:sp>
        <p:nvSpPr>
          <p:cNvPr id="19461" name="Text Box 4"/>
          <p:cNvSpPr txBox="1">
            <a:spLocks noChangeArrowheads="1"/>
          </p:cNvSpPr>
          <p:nvPr/>
        </p:nvSpPr>
        <p:spPr bwMode="auto">
          <a:xfrm>
            <a:off x="681038" y="9193213"/>
            <a:ext cx="5445125" cy="26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30000"/>
              </a:spcBef>
              <a:defRPr sz="1400">
                <a:solidFill>
                  <a:schemeClr val="tx1"/>
                </a:solidFill>
                <a:latin typeface="Times New Roman" panose="02020603050405020304" pitchFamily="18" charset="0"/>
              </a:defRPr>
            </a:lvl1pPr>
            <a:lvl2pPr marL="742950" indent="-285750">
              <a:spcBef>
                <a:spcPct val="30000"/>
              </a:spcBef>
              <a:buChar char="•"/>
              <a:defRPr sz="1400">
                <a:solidFill>
                  <a:schemeClr val="tx1"/>
                </a:solidFill>
                <a:latin typeface="Times New Roman" panose="02020603050405020304" pitchFamily="18" charset="0"/>
              </a:defRPr>
            </a:lvl2pPr>
            <a:lvl3pPr marL="1143000" indent="-228600">
              <a:spcBef>
                <a:spcPct val="30000"/>
              </a:spcBef>
              <a:buChar char="•"/>
              <a:defRPr sz="1400">
                <a:solidFill>
                  <a:schemeClr val="tx1"/>
                </a:solidFill>
                <a:latin typeface="Times New Roman" panose="02020603050405020304" pitchFamily="18" charset="0"/>
              </a:defRPr>
            </a:lvl3pPr>
            <a:lvl4pPr marL="1600200" indent="-228600">
              <a:spcBef>
                <a:spcPct val="30000"/>
              </a:spcBef>
              <a:buChar char="•"/>
              <a:defRPr sz="1400">
                <a:solidFill>
                  <a:schemeClr val="tx1"/>
                </a:solidFill>
                <a:latin typeface="Times New Roman" panose="02020603050405020304" pitchFamily="18" charset="0"/>
              </a:defRPr>
            </a:lvl4pPr>
            <a:lvl5pPr marL="2057400" indent="-228600">
              <a:spcBef>
                <a:spcPct val="30000"/>
              </a:spcBef>
              <a:buChar char="•"/>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buChar char="•"/>
              <a:defRPr sz="1400">
                <a:solidFill>
                  <a:schemeClr val="tx1"/>
                </a:solidFill>
                <a:latin typeface="Times New Roman" panose="02020603050405020304" pitchFamily="18" charset="0"/>
              </a:defRPr>
            </a:lvl9pPr>
          </a:lstStyle>
          <a:p>
            <a:pPr algn="ctr" eaLnBrk="1" hangingPunct="1">
              <a:spcBef>
                <a:spcPct val="50000"/>
              </a:spcBef>
            </a:pPr>
            <a:r>
              <a:rPr lang="en-US" altLang="en-US" sz="1100"/>
              <a:t>For use only with Duncan texts. © 2005 McGraw-Hill Companies, Inc. McGraw-Hill/Irwin</a:t>
            </a:r>
          </a:p>
        </p:txBody>
      </p:sp>
    </p:spTree>
    <p:extLst>
      <p:ext uri="{BB962C8B-B14F-4D97-AF65-F5344CB8AC3E}">
        <p14:creationId xmlns:p14="http://schemas.microsoft.com/office/powerpoint/2010/main" xmlns="" val="405158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7"/>
          <p:cNvSpPr>
            <a:spLocks noGrp="1" noChangeArrowheads="1"/>
          </p:cNvSpPr>
          <p:nvPr>
            <p:ph type="sldNum" sz="quarter" idx="5"/>
          </p:nvPr>
        </p:nvSpPr>
        <p:spPr>
          <a:noFill/>
        </p:spPr>
        <p:txBody>
          <a:bodyPr/>
          <a:lstStyle>
            <a:lvl1pPr>
              <a:spcBef>
                <a:spcPct val="30000"/>
              </a:spcBef>
              <a:defRPr sz="1400">
                <a:solidFill>
                  <a:schemeClr val="tx1"/>
                </a:solidFill>
                <a:latin typeface="Times New Roman" panose="02020603050405020304" pitchFamily="18" charset="0"/>
              </a:defRPr>
            </a:lvl1pPr>
            <a:lvl2pPr marL="742950" indent="-285750">
              <a:spcBef>
                <a:spcPct val="30000"/>
              </a:spcBef>
              <a:buChar char="•"/>
              <a:defRPr sz="1400">
                <a:solidFill>
                  <a:schemeClr val="tx1"/>
                </a:solidFill>
                <a:latin typeface="Times New Roman" panose="02020603050405020304" pitchFamily="18" charset="0"/>
              </a:defRPr>
            </a:lvl2pPr>
            <a:lvl3pPr marL="1143000" indent="-228600">
              <a:spcBef>
                <a:spcPct val="30000"/>
              </a:spcBef>
              <a:buChar char="•"/>
              <a:defRPr sz="1400">
                <a:solidFill>
                  <a:schemeClr val="tx1"/>
                </a:solidFill>
                <a:latin typeface="Times New Roman" panose="02020603050405020304" pitchFamily="18" charset="0"/>
              </a:defRPr>
            </a:lvl3pPr>
            <a:lvl4pPr marL="1600200" indent="-228600">
              <a:spcBef>
                <a:spcPct val="30000"/>
              </a:spcBef>
              <a:buChar char="•"/>
              <a:defRPr sz="1400">
                <a:solidFill>
                  <a:schemeClr val="tx1"/>
                </a:solidFill>
                <a:latin typeface="Times New Roman" panose="02020603050405020304" pitchFamily="18" charset="0"/>
              </a:defRPr>
            </a:lvl4pPr>
            <a:lvl5pPr marL="2057400" indent="-228600">
              <a:spcBef>
                <a:spcPct val="30000"/>
              </a:spcBef>
              <a:buChar char="•"/>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buChar char="•"/>
              <a:defRPr sz="1400">
                <a:solidFill>
                  <a:schemeClr val="tx1"/>
                </a:solidFill>
                <a:latin typeface="Times New Roman" panose="02020603050405020304" pitchFamily="18" charset="0"/>
              </a:defRPr>
            </a:lvl9pPr>
          </a:lstStyle>
          <a:p>
            <a:pPr>
              <a:spcBef>
                <a:spcPct val="0"/>
              </a:spcBef>
            </a:pPr>
            <a:fld id="{5977074B-2ABE-48A7-A95C-06C434A34501}" type="slidenum">
              <a:rPr lang="en-US" altLang="en-US" sz="1200" smtClean="0"/>
              <a:pPr>
                <a:spcBef>
                  <a:spcPct val="0"/>
                </a:spcBef>
              </a:pPr>
              <a:t>15</a:t>
            </a:fld>
            <a:endParaRPr lang="en-US" altLang="en-US" sz="1200" smtClean="0"/>
          </a:p>
        </p:txBody>
      </p:sp>
      <p:sp>
        <p:nvSpPr>
          <p:cNvPr id="44035" name="Rectangle 2"/>
          <p:cNvSpPr>
            <a:spLocks noGrp="1" noRot="1" noChangeAspect="1" noChangeArrowheads="1" noTextEdit="1"/>
          </p:cNvSpPr>
          <p:nvPr>
            <p:ph type="sldImg"/>
          </p:nvPr>
        </p:nvSpPr>
        <p:spPr>
          <a:xfrm>
            <a:off x="919163" y="3892550"/>
            <a:ext cx="4968875" cy="3727450"/>
          </a:xfrm>
          <a:ln/>
        </p:spPr>
      </p:sp>
      <p:sp>
        <p:nvSpPr>
          <p:cNvPr id="28675" name="Rectangle 3"/>
          <p:cNvSpPr>
            <a:spLocks noGrp="1" noChangeArrowheads="1"/>
          </p:cNvSpPr>
          <p:nvPr>
            <p:ph type="body" idx="1"/>
          </p:nvPr>
        </p:nvSpPr>
        <p:spPr>
          <a:xfrm>
            <a:off x="908050" y="1573213"/>
            <a:ext cx="4991100" cy="2154237"/>
          </a:xfrm>
        </p:spPr>
        <p:txBody>
          <a:bodyPr/>
          <a:lstStyle/>
          <a:p>
            <a:pPr algn="ctr">
              <a:spcBef>
                <a:spcPct val="50000"/>
              </a:spcBef>
              <a:defRPr/>
            </a:pPr>
            <a:r>
              <a:rPr lang="en-US" sz="3600" b="1">
                <a:effectLst>
                  <a:outerShdw blurRad="38100" dist="38100" dir="2700000" algn="tl">
                    <a:srgbClr val="C0C0C0"/>
                  </a:outerShdw>
                </a:effectLst>
                <a:latin typeface="Arial" charset="0"/>
              </a:rPr>
              <a:t>Chapter 1</a:t>
            </a:r>
          </a:p>
          <a:p>
            <a:pPr algn="ctr">
              <a:spcBef>
                <a:spcPct val="50000"/>
              </a:spcBef>
              <a:defRPr/>
            </a:pPr>
            <a:r>
              <a:rPr lang="en-US" sz="2800">
                <a:effectLst>
                  <a:outerShdw blurRad="38100" dist="38100" dir="2700000" algn="tl">
                    <a:srgbClr val="C0C0C0"/>
                  </a:outerShdw>
                </a:effectLst>
                <a:latin typeface="Arial" charset="0"/>
              </a:rPr>
              <a:t>Using Advertising and Promotion to Build Brands</a:t>
            </a:r>
          </a:p>
          <a:p>
            <a:pPr>
              <a:defRPr/>
            </a:pPr>
            <a:endParaRPr lang="en-US"/>
          </a:p>
        </p:txBody>
      </p:sp>
      <p:sp>
        <p:nvSpPr>
          <p:cNvPr id="44037" name="Text Box 4"/>
          <p:cNvSpPr txBox="1">
            <a:spLocks noChangeArrowheads="1"/>
          </p:cNvSpPr>
          <p:nvPr/>
        </p:nvSpPr>
        <p:spPr bwMode="auto">
          <a:xfrm>
            <a:off x="681038" y="9193213"/>
            <a:ext cx="5445125" cy="26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30000"/>
              </a:spcBef>
              <a:defRPr sz="1400">
                <a:solidFill>
                  <a:schemeClr val="tx1"/>
                </a:solidFill>
                <a:latin typeface="Times New Roman" panose="02020603050405020304" pitchFamily="18" charset="0"/>
              </a:defRPr>
            </a:lvl1pPr>
            <a:lvl2pPr marL="742950" indent="-285750">
              <a:spcBef>
                <a:spcPct val="30000"/>
              </a:spcBef>
              <a:buChar char="•"/>
              <a:defRPr sz="1400">
                <a:solidFill>
                  <a:schemeClr val="tx1"/>
                </a:solidFill>
                <a:latin typeface="Times New Roman" panose="02020603050405020304" pitchFamily="18" charset="0"/>
              </a:defRPr>
            </a:lvl2pPr>
            <a:lvl3pPr marL="1143000" indent="-228600">
              <a:spcBef>
                <a:spcPct val="30000"/>
              </a:spcBef>
              <a:buChar char="•"/>
              <a:defRPr sz="1400">
                <a:solidFill>
                  <a:schemeClr val="tx1"/>
                </a:solidFill>
                <a:latin typeface="Times New Roman" panose="02020603050405020304" pitchFamily="18" charset="0"/>
              </a:defRPr>
            </a:lvl3pPr>
            <a:lvl4pPr marL="1600200" indent="-228600">
              <a:spcBef>
                <a:spcPct val="30000"/>
              </a:spcBef>
              <a:buChar char="•"/>
              <a:defRPr sz="1400">
                <a:solidFill>
                  <a:schemeClr val="tx1"/>
                </a:solidFill>
                <a:latin typeface="Times New Roman" panose="02020603050405020304" pitchFamily="18" charset="0"/>
              </a:defRPr>
            </a:lvl4pPr>
            <a:lvl5pPr marL="2057400" indent="-228600">
              <a:spcBef>
                <a:spcPct val="30000"/>
              </a:spcBef>
              <a:buChar char="•"/>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buChar char="•"/>
              <a:defRPr sz="1400">
                <a:solidFill>
                  <a:schemeClr val="tx1"/>
                </a:solidFill>
                <a:latin typeface="Times New Roman" panose="02020603050405020304" pitchFamily="18" charset="0"/>
              </a:defRPr>
            </a:lvl9pPr>
          </a:lstStyle>
          <a:p>
            <a:pPr algn="ctr" eaLnBrk="1" hangingPunct="1">
              <a:spcBef>
                <a:spcPct val="50000"/>
              </a:spcBef>
            </a:pPr>
            <a:r>
              <a:rPr lang="en-US" altLang="en-US" sz="1100"/>
              <a:t>For use only with Duncan texts. © 2005 McGraw-Hill Companies, Inc. McGraw-Hill/Irwin</a:t>
            </a:r>
          </a:p>
        </p:txBody>
      </p:sp>
    </p:spTree>
    <p:extLst>
      <p:ext uri="{BB962C8B-B14F-4D97-AF65-F5344CB8AC3E}">
        <p14:creationId xmlns:p14="http://schemas.microsoft.com/office/powerpoint/2010/main" xmlns="" val="146673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400">
                <a:solidFill>
                  <a:schemeClr val="tx1"/>
                </a:solidFill>
                <a:latin typeface="Times New Roman" panose="02020603050405020304" pitchFamily="18" charset="0"/>
              </a:defRPr>
            </a:lvl1pPr>
            <a:lvl2pPr marL="742950" indent="-285750">
              <a:spcBef>
                <a:spcPct val="30000"/>
              </a:spcBef>
              <a:buChar char="•"/>
              <a:defRPr sz="1400">
                <a:solidFill>
                  <a:schemeClr val="tx1"/>
                </a:solidFill>
                <a:latin typeface="Times New Roman" panose="02020603050405020304" pitchFamily="18" charset="0"/>
              </a:defRPr>
            </a:lvl2pPr>
            <a:lvl3pPr marL="1143000" indent="-228600">
              <a:spcBef>
                <a:spcPct val="30000"/>
              </a:spcBef>
              <a:buChar char="•"/>
              <a:defRPr sz="1400">
                <a:solidFill>
                  <a:schemeClr val="tx1"/>
                </a:solidFill>
                <a:latin typeface="Times New Roman" panose="02020603050405020304" pitchFamily="18" charset="0"/>
              </a:defRPr>
            </a:lvl3pPr>
            <a:lvl4pPr marL="1600200" indent="-228600">
              <a:spcBef>
                <a:spcPct val="30000"/>
              </a:spcBef>
              <a:buChar char="•"/>
              <a:defRPr sz="1400">
                <a:solidFill>
                  <a:schemeClr val="tx1"/>
                </a:solidFill>
                <a:latin typeface="Times New Roman" panose="02020603050405020304" pitchFamily="18" charset="0"/>
              </a:defRPr>
            </a:lvl4pPr>
            <a:lvl5pPr marL="2057400" indent="-228600">
              <a:spcBef>
                <a:spcPct val="30000"/>
              </a:spcBef>
              <a:buChar char="•"/>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buChar char="•"/>
              <a:defRPr sz="1400">
                <a:solidFill>
                  <a:schemeClr val="tx1"/>
                </a:solidFill>
                <a:latin typeface="Times New Roman" panose="02020603050405020304" pitchFamily="18" charset="0"/>
              </a:defRPr>
            </a:lvl9pPr>
          </a:lstStyle>
          <a:p>
            <a:pPr>
              <a:spcBef>
                <a:spcPct val="0"/>
              </a:spcBef>
            </a:pPr>
            <a:fld id="{0829832D-E8B5-4E2C-9B41-75155734D564}" type="slidenum">
              <a:rPr lang="en-US" altLang="en-US" sz="1200" smtClean="0"/>
              <a:pPr>
                <a:spcBef>
                  <a:spcPct val="0"/>
                </a:spcBef>
              </a:pPr>
              <a:t>22</a:t>
            </a:fld>
            <a:endParaRPr lang="en-US" altLang="en-US" sz="1200"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smtClean="0"/>
          </a:p>
        </p:txBody>
      </p:sp>
    </p:spTree>
    <p:extLst>
      <p:ext uri="{BB962C8B-B14F-4D97-AF65-F5344CB8AC3E}">
        <p14:creationId xmlns:p14="http://schemas.microsoft.com/office/powerpoint/2010/main" xmlns="" val="3865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498021" y="3418114"/>
            <a:ext cx="4128222" cy="495918"/>
          </a:xfrm>
          <a:prstGeom prst="rect">
            <a:avLst/>
          </a:prstGeom>
        </p:spPr>
        <p:txBody>
          <a:bodyPr/>
          <a:lstStyle>
            <a:lvl1pPr marL="0" indent="0">
              <a:buNone/>
              <a:defRPr sz="1800" b="0" i="0" baseline="0">
                <a:solidFill>
                  <a:srgbClr val="007298"/>
                </a:solidFill>
                <a:latin typeface="Roboto Light" charset="0"/>
                <a:ea typeface="Roboto Light" charset="0"/>
                <a:cs typeface="Roboto Light" charset="0"/>
              </a:defRPr>
            </a:lvl1pPr>
            <a:lvl2pPr>
              <a:defRPr sz="1800" b="0" i="0">
                <a:latin typeface="Roboto Light" charset="0"/>
                <a:ea typeface="Roboto Light" charset="0"/>
                <a:cs typeface="Roboto Light" charset="0"/>
              </a:defRPr>
            </a:lvl2pPr>
            <a:lvl3pPr>
              <a:defRPr sz="1800" b="0" i="0">
                <a:latin typeface="Roboto Light" charset="0"/>
                <a:ea typeface="Roboto Light" charset="0"/>
                <a:cs typeface="Roboto Light" charset="0"/>
              </a:defRPr>
            </a:lvl3pPr>
            <a:lvl4pPr>
              <a:defRPr sz="1800" b="0" i="0">
                <a:latin typeface="Roboto Light" charset="0"/>
                <a:ea typeface="Roboto Light" charset="0"/>
                <a:cs typeface="Roboto Light" charset="0"/>
              </a:defRPr>
            </a:lvl4pPr>
            <a:lvl5pPr>
              <a:defRPr sz="1800" b="0" i="0">
                <a:latin typeface="Roboto Light" charset="0"/>
                <a:ea typeface="Roboto Light" charset="0"/>
                <a:cs typeface="Roboto Light" charset="0"/>
              </a:defRPr>
            </a:lvl5pPr>
          </a:lstStyle>
          <a:p>
            <a:pPr lvl="0"/>
            <a:r>
              <a:rPr lang="en-GB"/>
              <a:t>Insert subtitle</a:t>
            </a:r>
            <a:endParaRPr lang="en-US" dirty="0"/>
          </a:p>
        </p:txBody>
      </p:sp>
      <p:sp>
        <p:nvSpPr>
          <p:cNvPr id="7" name="Text Placeholder 6"/>
          <p:cNvSpPr>
            <a:spLocks noGrp="1"/>
          </p:cNvSpPr>
          <p:nvPr>
            <p:ph type="body" sz="quarter" idx="17" hasCustomPrompt="1"/>
          </p:nvPr>
        </p:nvSpPr>
        <p:spPr>
          <a:xfrm>
            <a:off x="498022" y="2731753"/>
            <a:ext cx="5418457" cy="573088"/>
          </a:xfrm>
          <a:prstGeom prst="rect">
            <a:avLst/>
          </a:prstGeom>
        </p:spPr>
        <p:txBody>
          <a:bodyPr/>
          <a:lstStyle>
            <a:lvl1pPr marL="0" indent="0">
              <a:buNone/>
              <a:defRPr sz="2850" b="1" i="0">
                <a:solidFill>
                  <a:srgbClr val="007298"/>
                </a:solidFill>
                <a:latin typeface="Roboto Black" charset="0"/>
                <a:ea typeface="Roboto Black" charset="0"/>
                <a:cs typeface="Roboto Black" charset="0"/>
              </a:defRPr>
            </a:lvl1pPr>
            <a:lvl2pPr marL="342897" indent="0">
              <a:buNone/>
              <a:defRPr sz="2850" b="1" i="0">
                <a:latin typeface="Roboto Black" charset="0"/>
                <a:ea typeface="Roboto Black" charset="0"/>
                <a:cs typeface="Roboto Black" charset="0"/>
              </a:defRPr>
            </a:lvl2pPr>
            <a:lvl3pPr marL="685793" indent="0">
              <a:buNone/>
              <a:defRPr sz="2850" b="1" i="0">
                <a:latin typeface="Roboto Black" charset="0"/>
                <a:ea typeface="Roboto Black" charset="0"/>
                <a:cs typeface="Roboto Black" charset="0"/>
              </a:defRPr>
            </a:lvl3pPr>
            <a:lvl4pPr marL="1028690" indent="0">
              <a:buNone/>
              <a:defRPr sz="2850" b="1" i="0">
                <a:latin typeface="Roboto Black" charset="0"/>
                <a:ea typeface="Roboto Black" charset="0"/>
                <a:cs typeface="Roboto Black" charset="0"/>
              </a:defRPr>
            </a:lvl4pPr>
            <a:lvl5pPr marL="1371586" indent="0">
              <a:buNone/>
              <a:defRPr sz="2850" b="1" i="0">
                <a:latin typeface="Roboto Black" charset="0"/>
                <a:ea typeface="Roboto Black" charset="0"/>
                <a:cs typeface="Roboto Black" charset="0"/>
              </a:defRPr>
            </a:lvl5pPr>
          </a:lstStyle>
          <a:p>
            <a:pPr lvl="0"/>
            <a:r>
              <a:rPr lang="en-GB" dirty="0"/>
              <a:t>Presentation title</a:t>
            </a:r>
            <a:endParaRPr lang="en-US" dirty="0"/>
          </a:p>
        </p:txBody>
      </p:sp>
      <p:sp>
        <p:nvSpPr>
          <p:cNvPr id="9" name="Text Placeholder 8"/>
          <p:cNvSpPr>
            <a:spLocks noGrp="1"/>
          </p:cNvSpPr>
          <p:nvPr>
            <p:ph type="body" sz="quarter" idx="18" hasCustomPrompt="1"/>
          </p:nvPr>
        </p:nvSpPr>
        <p:spPr>
          <a:xfrm>
            <a:off x="498021" y="6100991"/>
            <a:ext cx="2268427" cy="315308"/>
          </a:xfrm>
          <a:prstGeom prst="rect">
            <a:avLst/>
          </a:prstGeom>
        </p:spPr>
        <p:txBody>
          <a:bodyPr/>
          <a:lstStyle>
            <a:lvl1pPr marL="0" indent="0">
              <a:buNone/>
              <a:defRPr sz="900" b="0" i="0">
                <a:solidFill>
                  <a:srgbClr val="007298"/>
                </a:solidFill>
                <a:latin typeface="Roboto Light" charset="0"/>
                <a:ea typeface="Roboto Light" charset="0"/>
                <a:cs typeface="Roboto Light" charset="0"/>
              </a:defRPr>
            </a:lvl1pPr>
            <a:lvl2pPr marL="342897" indent="0">
              <a:buNone/>
              <a:defRPr/>
            </a:lvl2pPr>
            <a:lvl3pPr marL="685793" indent="0">
              <a:buNone/>
              <a:defRPr/>
            </a:lvl3pPr>
            <a:lvl4pPr marL="1028690" indent="0">
              <a:buNone/>
              <a:defRPr/>
            </a:lvl4pPr>
            <a:lvl5pPr marL="1371586" indent="0">
              <a:buNone/>
              <a:defRPr/>
            </a:lvl5pPr>
          </a:lstStyle>
          <a:p>
            <a:pPr lvl="0"/>
            <a:r>
              <a:rPr lang="en-GB" dirty="0"/>
              <a:t>## Month 2017</a:t>
            </a:r>
            <a:endParaRPr lang="en-US" dirty="0"/>
          </a:p>
        </p:txBody>
      </p:sp>
    </p:spTree>
    <p:extLst>
      <p:ext uri="{BB962C8B-B14F-4D97-AF65-F5344CB8AC3E}">
        <p14:creationId xmlns:p14="http://schemas.microsoft.com/office/powerpoint/2010/main" xmlns="" val="213641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229432" y="3048000"/>
            <a:ext cx="3959931" cy="985471"/>
          </a:xfrm>
          <a:prstGeom prst="rect">
            <a:avLst/>
          </a:prstGeom>
        </p:spPr>
        <p:txBody>
          <a:bodyPr/>
          <a:lstStyle>
            <a:lvl1pPr marL="0" indent="0">
              <a:buFont typeface="Wingdings" pitchFamily="2" charset="2"/>
              <a:buNone/>
              <a:defRPr sz="3556">
                <a:solidFill>
                  <a:srgbClr val="009999"/>
                </a:solidFill>
                <a:latin typeface="Arial Narrow" pitchFamily="34" charset="0"/>
              </a:defRPr>
            </a:lvl1pPr>
          </a:lstStyle>
          <a:p>
            <a:r>
              <a:rPr lang="en-US"/>
              <a:t>Chapter Number</a:t>
            </a:r>
          </a:p>
        </p:txBody>
      </p:sp>
      <p:sp>
        <p:nvSpPr>
          <p:cNvPr id="60426" name="Rectangle 10"/>
          <p:cNvSpPr>
            <a:spLocks noGrp="1" noChangeArrowheads="1"/>
          </p:cNvSpPr>
          <p:nvPr>
            <p:ph type="ctrTitle"/>
          </p:nvPr>
        </p:nvSpPr>
        <p:spPr>
          <a:xfrm>
            <a:off x="1229432" y="1584448"/>
            <a:ext cx="6685139" cy="1034927"/>
          </a:xfrm>
          <a:prstGeom prst="rect">
            <a:avLst/>
          </a:prstGeom>
          <a:noFill/>
        </p:spPr>
        <p:txBody>
          <a:bodyPr/>
          <a:lstStyle>
            <a:lvl1pPr>
              <a:lnSpc>
                <a:spcPct val="80000"/>
              </a:lnSpc>
              <a:defRPr sz="4444">
                <a:solidFill>
                  <a:schemeClr val="bg1"/>
                </a:solidFill>
                <a:effectLst>
                  <a:outerShdw blurRad="38100" dist="38100" dir="2700000" algn="tl">
                    <a:srgbClr val="C0C0C0"/>
                  </a:outerShdw>
                </a:effectLst>
              </a:defRPr>
            </a:lvl1pPr>
          </a:lstStyle>
          <a:p>
            <a:r>
              <a:rPr lang="en-US"/>
              <a:t>Chapter Title</a:t>
            </a:r>
          </a:p>
        </p:txBody>
      </p:sp>
    </p:spTree>
    <p:extLst>
      <p:ext uri="{BB962C8B-B14F-4D97-AF65-F5344CB8AC3E}">
        <p14:creationId xmlns:p14="http://schemas.microsoft.com/office/powerpoint/2010/main" xmlns="" val="419522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028" y="1034375"/>
            <a:ext cx="8960556" cy="1143000"/>
          </a:xfrm>
          <a:prstGeom prst="rect">
            <a:avLst/>
          </a:prstGeo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194028" y="2305595"/>
            <a:ext cx="8863542" cy="3386912"/>
          </a:xfrm>
          <a:prstGeom prst="rect">
            <a:avLst/>
          </a:prstGeom>
        </p:spPr>
        <p:txBody>
          <a:bodyPr/>
          <a:lstStyle>
            <a:lvl1pPr>
              <a:lnSpc>
                <a:spcPct val="200000"/>
              </a:lnSpc>
              <a:defRPr sz="2778">
                <a:latin typeface="Arial" panose="020B0604020202020204" pitchFamily="34" charset="0"/>
                <a:cs typeface="Arial" panose="020B0604020202020204" pitchFamily="34" charset="0"/>
              </a:defRPr>
            </a:lvl1pPr>
            <a:lvl2pPr>
              <a:lnSpc>
                <a:spcPct val="200000"/>
              </a:lnSpc>
              <a:defRPr sz="2778">
                <a:latin typeface="Arial" panose="020B0604020202020204" pitchFamily="34" charset="0"/>
                <a:cs typeface="Arial" panose="020B0604020202020204" pitchFamily="34" charset="0"/>
              </a:defRPr>
            </a:lvl2pPr>
            <a:lvl3pPr>
              <a:lnSpc>
                <a:spcPct val="200000"/>
              </a:lnSpc>
              <a:defRPr sz="2778">
                <a:latin typeface="Arial" panose="020B0604020202020204" pitchFamily="34" charset="0"/>
                <a:cs typeface="Arial" panose="020B0604020202020204" pitchFamily="34" charset="0"/>
              </a:defRPr>
            </a:lvl3pPr>
            <a:lvl4pPr>
              <a:lnSpc>
                <a:spcPct val="200000"/>
              </a:lnSpc>
              <a:defRPr sz="2778">
                <a:latin typeface="Arial" panose="020B0604020202020204" pitchFamily="34" charset="0"/>
                <a:cs typeface="Arial" panose="020B0604020202020204" pitchFamily="34" charset="0"/>
              </a:defRPr>
            </a:lvl4pPr>
            <a:lvl5pPr>
              <a:lnSpc>
                <a:spcPct val="200000"/>
              </a:lnSpc>
              <a:defRPr sz="2778">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112773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3444" y="1026195"/>
            <a:ext cx="8960556" cy="1143000"/>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23145" y="3245829"/>
            <a:ext cx="4346222" cy="3309036"/>
          </a:xfrm>
          <a:prstGeom prst="rect">
            <a:avLst/>
          </a:prstGeom>
        </p:spPr>
        <p:txBody>
          <a:bodyPr/>
          <a:lstStyle>
            <a:lvl1pPr>
              <a:defRPr sz="2444">
                <a:latin typeface="Arial" panose="020B0604020202020204" pitchFamily="34" charset="0"/>
                <a:cs typeface="Arial" panose="020B0604020202020204" pitchFamily="34" charset="0"/>
              </a:defRPr>
            </a:lvl1pPr>
            <a:lvl2pPr>
              <a:defRPr sz="2444">
                <a:latin typeface="Arial" panose="020B0604020202020204" pitchFamily="34" charset="0"/>
                <a:cs typeface="Arial" panose="020B0604020202020204" pitchFamily="34" charset="0"/>
              </a:defRPr>
            </a:lvl2pPr>
            <a:lvl3pPr>
              <a:defRPr sz="2444">
                <a:latin typeface="Arial" panose="020B0604020202020204" pitchFamily="34" charset="0"/>
                <a:cs typeface="Arial" panose="020B0604020202020204" pitchFamily="34" charset="0"/>
              </a:defRPr>
            </a:lvl3pPr>
            <a:lvl4pPr>
              <a:defRPr sz="2444">
                <a:latin typeface="Arial" panose="020B0604020202020204" pitchFamily="34" charset="0"/>
                <a:cs typeface="Arial" panose="020B0604020202020204" pitchFamily="34" charset="0"/>
              </a:defRPr>
            </a:lvl4pPr>
            <a:lvl5pPr>
              <a:defRPr sz="2444">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quarter" idx="2"/>
          </p:nvPr>
        </p:nvSpPr>
        <p:spPr>
          <a:xfrm>
            <a:off x="4709583" y="2614834"/>
            <a:ext cx="4347987" cy="172025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09583" y="4472376"/>
            <a:ext cx="4347987" cy="14566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87187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3633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7313612"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xmlns="" val="206331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alphaModFix amt="5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217012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xStyles>
    <p:titleStyle>
      <a:lvl1pPr algn="l" defTabSz="685793" rtl="0" eaLnBrk="1" latinLnBrk="0" hangingPunct="1">
        <a:lnSpc>
          <a:spcPct val="90000"/>
        </a:lnSpc>
        <a:spcBef>
          <a:spcPct val="0"/>
        </a:spcBef>
        <a:buNone/>
        <a:defRPr sz="2850" b="1" i="0" kern="1200" spc="112" baseline="0">
          <a:solidFill>
            <a:schemeClr val="tx1"/>
          </a:solidFill>
          <a:latin typeface="Roboto Black" charset="0"/>
          <a:ea typeface="Roboto Black" charset="0"/>
          <a:cs typeface="Roboto Black" charset="0"/>
        </a:defRPr>
      </a:lvl1pPr>
    </p:titleStyle>
    <p:bodyStyle>
      <a:lvl1pPr marL="171448" indent="-171448" algn="l" defTabSz="685793" rtl="0" eaLnBrk="1" latinLnBrk="0" hangingPunct="1">
        <a:lnSpc>
          <a:spcPct val="90000"/>
        </a:lnSpc>
        <a:spcBef>
          <a:spcPts val="750"/>
        </a:spcBef>
        <a:buFont typeface="Arial"/>
        <a:buChar char="•"/>
        <a:defRPr sz="1800" b="0" i="0" kern="1200" baseline="0">
          <a:solidFill>
            <a:schemeClr val="tx1"/>
          </a:solidFill>
          <a:latin typeface="Roboto Light" charset="0"/>
          <a:ea typeface="Roboto Light" charset="0"/>
          <a:cs typeface="Roboto Light" charset="0"/>
        </a:defRPr>
      </a:lvl1pPr>
      <a:lvl2pPr marL="514345" indent="-171448" algn="l" defTabSz="685793" rtl="0" eaLnBrk="1" latinLnBrk="0" hangingPunct="1">
        <a:lnSpc>
          <a:spcPct val="90000"/>
        </a:lnSpc>
        <a:spcBef>
          <a:spcPts val="376"/>
        </a:spcBef>
        <a:buFont typeface="Arial"/>
        <a:buChar char="•"/>
        <a:defRPr sz="1800" b="0" i="0" kern="1200">
          <a:solidFill>
            <a:schemeClr val="tx1"/>
          </a:solidFill>
          <a:latin typeface="Roboto Light" charset="0"/>
          <a:ea typeface="Roboto Light" charset="0"/>
          <a:cs typeface="Roboto Light" charset="0"/>
        </a:defRPr>
      </a:lvl2pPr>
      <a:lvl3pPr marL="857241" indent="-171448" algn="l" defTabSz="685793" rtl="0" eaLnBrk="1" latinLnBrk="0" hangingPunct="1">
        <a:lnSpc>
          <a:spcPct val="90000"/>
        </a:lnSpc>
        <a:spcBef>
          <a:spcPts val="376"/>
        </a:spcBef>
        <a:buFont typeface="Arial"/>
        <a:buChar char="•"/>
        <a:defRPr sz="1500" b="0" i="0" kern="1200">
          <a:solidFill>
            <a:schemeClr val="tx1"/>
          </a:solidFill>
          <a:latin typeface="Roboto Light" charset="0"/>
          <a:ea typeface="Roboto Light" charset="0"/>
          <a:cs typeface="Roboto Light" charset="0"/>
        </a:defRPr>
      </a:lvl3pPr>
      <a:lvl4pPr marL="1200138" indent="-171448" algn="l" defTabSz="685793" rtl="0" eaLnBrk="1" latinLnBrk="0" hangingPunct="1">
        <a:lnSpc>
          <a:spcPct val="90000"/>
        </a:lnSpc>
        <a:spcBef>
          <a:spcPts val="376"/>
        </a:spcBef>
        <a:buFont typeface="Arial"/>
        <a:buChar char="•"/>
        <a:defRPr sz="1350" b="0" i="0" kern="1200">
          <a:solidFill>
            <a:schemeClr val="tx1"/>
          </a:solidFill>
          <a:latin typeface="Roboto Light" charset="0"/>
          <a:ea typeface="Roboto Light" charset="0"/>
          <a:cs typeface="Roboto Light" charset="0"/>
        </a:defRPr>
      </a:lvl4pPr>
      <a:lvl5pPr marL="1543035" indent="-171448" algn="l" defTabSz="685793" rtl="0" eaLnBrk="1" latinLnBrk="0" hangingPunct="1">
        <a:lnSpc>
          <a:spcPct val="90000"/>
        </a:lnSpc>
        <a:spcBef>
          <a:spcPts val="376"/>
        </a:spcBef>
        <a:buFont typeface="Arial"/>
        <a:buChar char="•"/>
        <a:defRPr sz="1350" b="0" i="0" kern="1200">
          <a:solidFill>
            <a:schemeClr val="tx1"/>
          </a:solidFill>
          <a:latin typeface="Roboto Light" charset="0"/>
          <a:ea typeface="Roboto Light" charset="0"/>
          <a:cs typeface="Roboto Light" charset="0"/>
        </a:defRPr>
      </a:lvl5pPr>
      <a:lvl6pPr marL="1885931"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6pPr>
      <a:lvl7pPr marL="2228828"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7pPr>
      <a:lvl8pPr marL="2571724"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8pPr>
      <a:lvl9pPr marL="2914621"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7"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6"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229432" y="3048000"/>
            <a:ext cx="7152568" cy="985471"/>
          </a:xfrm>
        </p:spPr>
        <p:txBody>
          <a:bodyPr/>
          <a:lstStyle/>
          <a:p>
            <a:endParaRPr lang="en-AU" altLang="en-US" dirty="0" smtClean="0">
              <a:solidFill>
                <a:schemeClr val="tx1"/>
              </a:solidFill>
            </a:endParaRPr>
          </a:p>
          <a:p>
            <a:r>
              <a:rPr lang="en-AU" altLang="en-US" dirty="0" smtClean="0">
                <a:solidFill>
                  <a:schemeClr val="tx1"/>
                </a:solidFill>
              </a:rPr>
              <a:t>Marketing Communications – MKT10723</a:t>
            </a:r>
          </a:p>
        </p:txBody>
      </p:sp>
      <p:sp>
        <p:nvSpPr>
          <p:cNvPr id="5122" name="Title 1"/>
          <p:cNvSpPr>
            <a:spLocks noGrp="1"/>
          </p:cNvSpPr>
          <p:nvPr>
            <p:ph type="ctrTitle"/>
          </p:nvPr>
        </p:nvSpPr>
        <p:spPr/>
        <p:txBody>
          <a:bodyPr/>
          <a:lstStyle/>
          <a:p>
            <a:r>
              <a:rPr lang="en-AU" altLang="en-US" dirty="0">
                <a:solidFill>
                  <a:schemeClr val="tx1"/>
                </a:solidFill>
              </a:rPr>
              <a:t>Topic </a:t>
            </a:r>
            <a:r>
              <a:rPr lang="en-AU" altLang="en-US" dirty="0" smtClean="0">
                <a:solidFill>
                  <a:schemeClr val="tx1"/>
                </a:solidFill>
              </a:rPr>
              <a:t>5 </a:t>
            </a:r>
            <a:r>
              <a:rPr lang="en-AU" altLang="en-US" dirty="0">
                <a:solidFill>
                  <a:schemeClr val="tx1"/>
                </a:solidFill>
              </a:rPr>
              <a:t>– Planning marketing communications</a:t>
            </a:r>
            <a:br>
              <a:rPr lang="en-AU" altLang="en-US" dirty="0">
                <a:solidFill>
                  <a:schemeClr val="tx1"/>
                </a:solidFill>
              </a:rPr>
            </a:br>
            <a:endParaRPr lang="en-AU" alt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altLang="en-US" smtClean="0"/>
              <a:t>3. Determine objectives</a:t>
            </a:r>
          </a:p>
        </p:txBody>
      </p:sp>
      <p:sp>
        <p:nvSpPr>
          <p:cNvPr id="3" name="Content Placeholder 2"/>
          <p:cNvSpPr>
            <a:spLocks noGrp="1"/>
          </p:cNvSpPr>
          <p:nvPr>
            <p:ph idx="1"/>
          </p:nvPr>
        </p:nvSpPr>
        <p:spPr>
          <a:xfrm>
            <a:off x="609600" y="1752600"/>
            <a:ext cx="8383588" cy="4114800"/>
          </a:xfrm>
        </p:spPr>
        <p:txBody>
          <a:bodyPr/>
          <a:lstStyle/>
          <a:p>
            <a:pPr>
              <a:defRPr/>
            </a:pPr>
            <a:r>
              <a:rPr lang="en-US" sz="2500" b="1" dirty="0" smtClean="0"/>
              <a:t>Purchase </a:t>
            </a:r>
            <a:r>
              <a:rPr lang="en-US" sz="2500" b="1" dirty="0"/>
              <a:t>Decision </a:t>
            </a:r>
            <a:r>
              <a:rPr lang="en-US" sz="2500" b="1" dirty="0" smtClean="0"/>
              <a:t>Stage vs Communication Effects</a:t>
            </a:r>
            <a:endParaRPr lang="en-AU" dirty="0" smtClean="0"/>
          </a:p>
          <a:p>
            <a:pPr>
              <a:defRPr/>
            </a:pPr>
            <a:endParaRPr lang="en-AU" dirty="0"/>
          </a:p>
          <a:p>
            <a:pPr>
              <a:defRPr/>
            </a:pP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20901335"/>
              </p:ext>
            </p:extLst>
          </p:nvPr>
        </p:nvGraphicFramePr>
        <p:xfrm>
          <a:off x="0" y="4089"/>
          <a:ext cx="9372600" cy="7768200"/>
        </p:xfrm>
        <a:graphic>
          <a:graphicData uri="http://schemas.openxmlformats.org/drawingml/2006/table">
            <a:tbl>
              <a:tblPr>
                <a:tableStyleId>{5C22544A-7EE6-4342-B048-85BDC9FD1C3A}</a:tableStyleId>
              </a:tblPr>
              <a:tblGrid>
                <a:gridCol w="2438400"/>
                <a:gridCol w="2435352"/>
                <a:gridCol w="4498848"/>
              </a:tblGrid>
              <a:tr h="300711">
                <a:tc>
                  <a:txBody>
                    <a:bodyPr/>
                    <a:lstStyle/>
                    <a:p>
                      <a:pPr>
                        <a:lnSpc>
                          <a:spcPct val="120000"/>
                        </a:lnSpc>
                        <a:spcBef>
                          <a:spcPts val="285"/>
                        </a:spcBef>
                        <a:spcAft>
                          <a:spcPts val="285"/>
                        </a:spcAft>
                      </a:pPr>
                      <a:r>
                        <a:rPr lang="en-GB" sz="1800">
                          <a:effectLst/>
                        </a:rPr>
                        <a:t>Purchase decision stage</a:t>
                      </a:r>
                      <a:endParaRPr lang="en-AU" sz="1800" b="1">
                        <a:solidFill>
                          <a:srgbClr val="FFFFFF"/>
                        </a:solidFill>
                        <a:effectLst/>
                        <a:latin typeface="Cambria" panose="02040503050406030204" pitchFamily="18" charset="0"/>
                        <a:ea typeface="Times New Roman" panose="02020603050405020304" pitchFamily="18" charset="0"/>
                        <a:cs typeface="MyriadPro-Bold"/>
                      </a:endParaRPr>
                    </a:p>
                  </a:txBody>
                  <a:tcPr marL="0" marR="0" marT="0" marB="0"/>
                </a:tc>
                <a:tc>
                  <a:txBody>
                    <a:bodyPr/>
                    <a:lstStyle/>
                    <a:p>
                      <a:pPr>
                        <a:lnSpc>
                          <a:spcPct val="120000"/>
                        </a:lnSpc>
                        <a:spcBef>
                          <a:spcPts val="285"/>
                        </a:spcBef>
                        <a:spcAft>
                          <a:spcPts val="285"/>
                        </a:spcAft>
                      </a:pPr>
                      <a:r>
                        <a:rPr lang="en-GB" sz="1800">
                          <a:effectLst/>
                        </a:rPr>
                        <a:t>Objective (or effect)</a:t>
                      </a:r>
                      <a:endParaRPr lang="en-AU" sz="1800" b="1">
                        <a:solidFill>
                          <a:srgbClr val="FFFFFF"/>
                        </a:solidFill>
                        <a:effectLst/>
                        <a:latin typeface="Cambria" panose="02040503050406030204" pitchFamily="18" charset="0"/>
                        <a:ea typeface="Times New Roman" panose="02020603050405020304" pitchFamily="18" charset="0"/>
                        <a:cs typeface="MyriadPro-Bold"/>
                      </a:endParaRPr>
                    </a:p>
                  </a:txBody>
                  <a:tcPr marL="22492" marR="22492" marT="44590" marB="44590" anchor="b"/>
                </a:tc>
                <a:tc>
                  <a:txBody>
                    <a:bodyPr/>
                    <a:lstStyle/>
                    <a:p>
                      <a:pPr>
                        <a:lnSpc>
                          <a:spcPct val="120000"/>
                        </a:lnSpc>
                        <a:spcBef>
                          <a:spcPts val="285"/>
                        </a:spcBef>
                        <a:spcAft>
                          <a:spcPts val="285"/>
                        </a:spcAft>
                      </a:pPr>
                      <a:r>
                        <a:rPr lang="en-GB" sz="1800">
                          <a:effectLst/>
                        </a:rPr>
                        <a:t>Example of use</a:t>
                      </a:r>
                      <a:endParaRPr lang="en-AU" sz="1800" b="1">
                        <a:solidFill>
                          <a:srgbClr val="FFFFFF"/>
                        </a:solidFill>
                        <a:effectLst/>
                        <a:latin typeface="Cambria" panose="02040503050406030204" pitchFamily="18" charset="0"/>
                        <a:ea typeface="Times New Roman" panose="02020603050405020304" pitchFamily="18" charset="0"/>
                        <a:cs typeface="MyriadPro-Bold"/>
                      </a:endParaRPr>
                    </a:p>
                  </a:txBody>
                  <a:tcPr marL="22492" marR="22492" marT="44590" marB="44590" anchor="b"/>
                </a:tc>
              </a:tr>
              <a:tr h="347630">
                <a:tc>
                  <a:txBody>
                    <a:bodyPr/>
                    <a:lstStyle/>
                    <a:p>
                      <a:pPr>
                        <a:lnSpc>
                          <a:spcPct val="120000"/>
                        </a:lnSpc>
                        <a:spcBef>
                          <a:spcPts val="285"/>
                        </a:spcBef>
                        <a:spcAft>
                          <a:spcPts val="285"/>
                        </a:spcAft>
                      </a:pPr>
                      <a:r>
                        <a:rPr lang="en-GB" sz="1500">
                          <a:effectLst/>
                        </a:rPr>
                        <a:t>Problem or need recognition</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0" marR="0" marT="0" marB="0"/>
                </a:tc>
                <a:tc>
                  <a:txBody>
                    <a:bodyPr/>
                    <a:lstStyle/>
                    <a:p>
                      <a:pPr>
                        <a:lnSpc>
                          <a:spcPct val="120000"/>
                        </a:lnSpc>
                        <a:spcBef>
                          <a:spcPts val="285"/>
                        </a:spcBef>
                        <a:spcAft>
                          <a:spcPts val="285"/>
                        </a:spcAft>
                      </a:pPr>
                      <a:r>
                        <a:rPr lang="en-GB" sz="1500">
                          <a:effectLst/>
                        </a:rPr>
                        <a:t>Need or category orientated</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c>
                  <a:txBody>
                    <a:bodyPr/>
                    <a:lstStyle/>
                    <a:p>
                      <a:pPr marL="342900" lvl="0" indent="-342900">
                        <a:lnSpc>
                          <a:spcPct val="120000"/>
                        </a:lnSpc>
                        <a:spcBef>
                          <a:spcPts val="285"/>
                        </a:spcBef>
                        <a:spcAft>
                          <a:spcPts val="285"/>
                        </a:spcAft>
                        <a:buFont typeface="Cambria" panose="02040503050406030204" pitchFamily="18" charset="0"/>
                        <a:buChar char="-"/>
                      </a:pPr>
                      <a:r>
                        <a:rPr lang="en-GB" sz="1500">
                          <a:effectLst/>
                        </a:rPr>
                        <a:t>Need activation/reminder</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r>
              <a:tr h="1316521">
                <a:tc rowSpan="2">
                  <a:txBody>
                    <a:bodyPr/>
                    <a:lstStyle/>
                    <a:p>
                      <a:pPr>
                        <a:lnSpc>
                          <a:spcPct val="120000"/>
                        </a:lnSpc>
                        <a:spcBef>
                          <a:spcPts val="285"/>
                        </a:spcBef>
                        <a:spcAft>
                          <a:spcPts val="285"/>
                        </a:spcAft>
                      </a:pPr>
                      <a:r>
                        <a:rPr lang="en-GB" sz="1500">
                          <a:effectLst/>
                        </a:rPr>
                        <a:t>Information search</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0" marR="0" marT="0" marB="0"/>
                </a:tc>
                <a:tc>
                  <a:txBody>
                    <a:bodyPr/>
                    <a:lstStyle/>
                    <a:p>
                      <a:pPr>
                        <a:lnSpc>
                          <a:spcPct val="120000"/>
                        </a:lnSpc>
                        <a:spcBef>
                          <a:spcPts val="285"/>
                        </a:spcBef>
                        <a:spcAft>
                          <a:spcPts val="285"/>
                        </a:spcAft>
                      </a:pPr>
                      <a:r>
                        <a:rPr lang="en-GB" sz="1500">
                          <a:effectLst/>
                        </a:rPr>
                        <a:t>Brand orientated</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c>
                  <a:txBody>
                    <a:bodyPr/>
                    <a:lstStyle/>
                    <a:p>
                      <a:pPr marL="342900" lvl="0" indent="-342900">
                        <a:lnSpc>
                          <a:spcPct val="120000"/>
                        </a:lnSpc>
                        <a:spcBef>
                          <a:spcPts val="285"/>
                        </a:spcBef>
                        <a:spcAft>
                          <a:spcPts val="285"/>
                        </a:spcAft>
                        <a:buFont typeface="Cambria" panose="02040503050406030204" pitchFamily="18" charset="0"/>
                        <a:buChar char="-"/>
                      </a:pPr>
                      <a:r>
                        <a:rPr lang="en-GB" sz="1500">
                          <a:effectLst/>
                        </a:rPr>
                        <a:t>Brand awareness</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Brand attitude</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Brand differentiation</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Brand relevance</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r>
              <a:tr h="1316521">
                <a:tc vMerge="1">
                  <a:txBody>
                    <a:bodyPr/>
                    <a:lstStyle/>
                    <a:p>
                      <a:endParaRPr lang="en-AU"/>
                    </a:p>
                  </a:txBody>
                  <a:tcPr/>
                </a:tc>
                <a:tc>
                  <a:txBody>
                    <a:bodyPr/>
                    <a:lstStyle/>
                    <a:p>
                      <a:pPr>
                        <a:lnSpc>
                          <a:spcPct val="120000"/>
                        </a:lnSpc>
                        <a:spcBef>
                          <a:spcPts val="285"/>
                        </a:spcBef>
                        <a:spcAft>
                          <a:spcPts val="285"/>
                        </a:spcAft>
                      </a:pPr>
                      <a:r>
                        <a:rPr lang="en-GB" sz="1500">
                          <a:effectLst/>
                        </a:rPr>
                        <a:t>Socially orientated</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c>
                  <a:txBody>
                    <a:bodyPr/>
                    <a:lstStyle/>
                    <a:p>
                      <a:pPr marL="342900" lvl="0" indent="-342900">
                        <a:lnSpc>
                          <a:spcPct val="120000"/>
                        </a:lnSpc>
                        <a:spcBef>
                          <a:spcPts val="285"/>
                        </a:spcBef>
                        <a:spcAft>
                          <a:spcPts val="285"/>
                        </a:spcAft>
                        <a:buFont typeface="Cambria" panose="02040503050406030204" pitchFamily="18" charset="0"/>
                        <a:buChar char="-"/>
                      </a:pPr>
                      <a:r>
                        <a:rPr lang="en-GB" sz="1500">
                          <a:effectLst/>
                        </a:rPr>
                        <a:t>Converse</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Connect</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Create</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Collaborate</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r>
              <a:tr h="990410">
                <a:tc>
                  <a:txBody>
                    <a:bodyPr/>
                    <a:lstStyle/>
                    <a:p>
                      <a:pPr>
                        <a:lnSpc>
                          <a:spcPct val="120000"/>
                        </a:lnSpc>
                        <a:spcBef>
                          <a:spcPts val="285"/>
                        </a:spcBef>
                        <a:spcAft>
                          <a:spcPts val="285"/>
                        </a:spcAft>
                      </a:pPr>
                      <a:r>
                        <a:rPr lang="en-GB" sz="1500">
                          <a:effectLst/>
                        </a:rPr>
                        <a:t>Evaluation of alternatives</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0" marR="0" marT="0" marB="0"/>
                </a:tc>
                <a:tc>
                  <a:txBody>
                    <a:bodyPr/>
                    <a:lstStyle/>
                    <a:p>
                      <a:pPr>
                        <a:lnSpc>
                          <a:spcPct val="120000"/>
                        </a:lnSpc>
                        <a:spcBef>
                          <a:spcPts val="285"/>
                        </a:spcBef>
                        <a:spcAft>
                          <a:spcPts val="285"/>
                        </a:spcAft>
                      </a:pPr>
                      <a:r>
                        <a:rPr lang="en-GB" sz="1500">
                          <a:effectLst/>
                        </a:rPr>
                        <a:t>Pre-purchase orientated</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c>
                  <a:txBody>
                    <a:bodyPr/>
                    <a:lstStyle/>
                    <a:p>
                      <a:pPr marL="342900" lvl="0" indent="-342900">
                        <a:lnSpc>
                          <a:spcPct val="120000"/>
                        </a:lnSpc>
                        <a:spcBef>
                          <a:spcPts val="285"/>
                        </a:spcBef>
                        <a:spcAft>
                          <a:spcPts val="285"/>
                        </a:spcAft>
                        <a:buFont typeface="Cambria" panose="02040503050406030204" pitchFamily="18" charset="0"/>
                        <a:buChar char="-"/>
                      </a:pPr>
                      <a:r>
                        <a:rPr lang="en-GB" sz="1500">
                          <a:effectLst/>
                        </a:rPr>
                        <a:t>Enquiries, retail visits, web search</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Purchase facilitation</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Form purchase intentions</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r>
              <a:tr h="1316521">
                <a:tc>
                  <a:txBody>
                    <a:bodyPr/>
                    <a:lstStyle/>
                    <a:p>
                      <a:pPr>
                        <a:lnSpc>
                          <a:spcPct val="120000"/>
                        </a:lnSpc>
                        <a:spcBef>
                          <a:spcPts val="285"/>
                        </a:spcBef>
                        <a:spcAft>
                          <a:spcPts val="285"/>
                        </a:spcAft>
                      </a:pPr>
                      <a:r>
                        <a:rPr lang="en-GB" sz="1500">
                          <a:effectLst/>
                        </a:rPr>
                        <a:t>Purchase</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0" marR="0" marT="0" marB="0"/>
                </a:tc>
                <a:tc>
                  <a:txBody>
                    <a:bodyPr/>
                    <a:lstStyle/>
                    <a:p>
                      <a:pPr>
                        <a:lnSpc>
                          <a:spcPct val="120000"/>
                        </a:lnSpc>
                        <a:spcBef>
                          <a:spcPts val="285"/>
                        </a:spcBef>
                        <a:spcAft>
                          <a:spcPts val="285"/>
                        </a:spcAft>
                      </a:pPr>
                      <a:r>
                        <a:rPr lang="en-GB" sz="1500">
                          <a:effectLst/>
                        </a:rPr>
                        <a:t>Purchase orientated</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c>
                  <a:txBody>
                    <a:bodyPr/>
                    <a:lstStyle/>
                    <a:p>
                      <a:pPr marL="342900" lvl="0" indent="-342900">
                        <a:lnSpc>
                          <a:spcPct val="120000"/>
                        </a:lnSpc>
                        <a:spcBef>
                          <a:spcPts val="285"/>
                        </a:spcBef>
                        <a:spcAft>
                          <a:spcPts val="285"/>
                        </a:spcAft>
                        <a:buFont typeface="Cambria" panose="02040503050406030204" pitchFamily="18" charset="0"/>
                        <a:buChar char="-"/>
                      </a:pPr>
                      <a:r>
                        <a:rPr lang="en-GB" sz="1500">
                          <a:effectLst/>
                        </a:rPr>
                        <a:t>Trial</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Repeat purchase</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Amount purchased</a:t>
                      </a:r>
                      <a:endParaRPr lang="en-AU" sz="150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Frequency of purchase</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r>
              <a:tr h="1676616">
                <a:tc>
                  <a:txBody>
                    <a:bodyPr/>
                    <a:lstStyle/>
                    <a:p>
                      <a:pPr>
                        <a:lnSpc>
                          <a:spcPct val="120000"/>
                        </a:lnSpc>
                        <a:spcBef>
                          <a:spcPts val="285"/>
                        </a:spcBef>
                        <a:spcAft>
                          <a:spcPts val="285"/>
                        </a:spcAft>
                      </a:pPr>
                      <a:r>
                        <a:rPr lang="en-GB" sz="1500">
                          <a:effectLst/>
                        </a:rPr>
                        <a:t>Post purchase evaluation</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0" marR="0" marT="0" marB="0"/>
                </a:tc>
                <a:tc>
                  <a:txBody>
                    <a:bodyPr/>
                    <a:lstStyle/>
                    <a:p>
                      <a:pPr>
                        <a:lnSpc>
                          <a:spcPct val="120000"/>
                        </a:lnSpc>
                        <a:spcBef>
                          <a:spcPts val="285"/>
                        </a:spcBef>
                        <a:spcAft>
                          <a:spcPts val="285"/>
                        </a:spcAft>
                      </a:pPr>
                      <a:r>
                        <a:rPr lang="en-GB" sz="1500">
                          <a:effectLst/>
                        </a:rPr>
                        <a:t>Post-purchase orientated</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c>
                  <a:txBody>
                    <a:bodyPr/>
                    <a:lstStyle/>
                    <a:p>
                      <a:pPr marL="342900" lvl="0" indent="-342900">
                        <a:lnSpc>
                          <a:spcPct val="120000"/>
                        </a:lnSpc>
                        <a:spcBef>
                          <a:spcPts val="285"/>
                        </a:spcBef>
                        <a:spcAft>
                          <a:spcPts val="285"/>
                        </a:spcAft>
                        <a:buFont typeface="Cambria" panose="02040503050406030204" pitchFamily="18" charset="0"/>
                        <a:buChar char="-"/>
                      </a:pPr>
                      <a:r>
                        <a:rPr lang="en-GB" sz="1500" dirty="0">
                          <a:effectLst/>
                        </a:rPr>
                        <a:t>Make recommendations (stimulate word of mouth)</a:t>
                      </a:r>
                      <a:endParaRPr lang="en-AU" sz="1500" dirty="0">
                        <a:effectLst/>
                      </a:endParaRPr>
                    </a:p>
                    <a:p>
                      <a:pPr marL="342900" lvl="0" indent="-342900">
                        <a:lnSpc>
                          <a:spcPct val="120000"/>
                        </a:lnSpc>
                        <a:spcBef>
                          <a:spcPts val="285"/>
                        </a:spcBef>
                        <a:spcAft>
                          <a:spcPts val="285"/>
                        </a:spcAft>
                        <a:buFont typeface="Cambria" panose="02040503050406030204" pitchFamily="18" charset="0"/>
                        <a:buChar char="-"/>
                      </a:pPr>
                      <a:r>
                        <a:rPr lang="en-GB" sz="1500">
                          <a:effectLst/>
                        </a:rPr>
                        <a:t>Ask for </a:t>
                      </a:r>
                      <a:r>
                        <a:rPr lang="en-GB" sz="1500" smtClean="0">
                          <a:effectLst/>
                        </a:rPr>
                        <a:t>referrals             -     Encourage </a:t>
                      </a:r>
                      <a:r>
                        <a:rPr lang="en-GB" sz="1500">
                          <a:effectLst/>
                        </a:rPr>
                        <a:t>consumption</a:t>
                      </a:r>
                      <a:endParaRPr lang="en-AU" sz="1500">
                        <a:solidFill>
                          <a:srgbClr val="000000"/>
                        </a:solidFill>
                        <a:effectLst/>
                        <a:latin typeface="Cambria" panose="02040503050406030204" pitchFamily="18" charset="0"/>
                        <a:ea typeface="Times New Roman" panose="02020603050405020304" pitchFamily="18" charset="0"/>
                        <a:cs typeface="MyriadPro-Regular"/>
                      </a:endParaRPr>
                    </a:p>
                  </a:txBody>
                  <a:tcPr marL="22492" marR="22492" marT="44590" marB="44590"/>
                </a:tc>
              </a:tr>
            </a:tbl>
          </a:graphicData>
        </a:graphic>
      </p:graphicFrame>
    </p:spTree>
    <p:extLst>
      <p:ext uri="{BB962C8B-B14F-4D97-AF65-F5344CB8AC3E}">
        <p14:creationId xmlns:p14="http://schemas.microsoft.com/office/powerpoint/2010/main" xmlns="" val="27305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AU" altLang="en-US" smtClean="0"/>
              <a:t>Step 4: Developing strategies and tactics</a:t>
            </a:r>
          </a:p>
        </p:txBody>
      </p:sp>
      <p:sp>
        <p:nvSpPr>
          <p:cNvPr id="3" name="Content Placeholder 2"/>
          <p:cNvSpPr>
            <a:spLocks noGrp="1"/>
          </p:cNvSpPr>
          <p:nvPr>
            <p:ph idx="1"/>
          </p:nvPr>
        </p:nvSpPr>
        <p:spPr>
          <a:xfrm>
            <a:off x="194028" y="1600201"/>
            <a:ext cx="8863542" cy="1981200"/>
          </a:xfrm>
        </p:spPr>
        <p:txBody>
          <a:bodyPr/>
          <a:lstStyle/>
          <a:p>
            <a:pPr marL="0" indent="0">
              <a:buFont typeface="Wingdings" panose="05000000000000000000" pitchFamily="2" charset="2"/>
              <a:buNone/>
              <a:defRPr/>
            </a:pPr>
            <a:r>
              <a:rPr lang="en-AU" dirty="0" smtClean="0">
                <a:solidFill>
                  <a:srgbClr val="0070C0"/>
                </a:solidFill>
              </a:rPr>
              <a:t>Phase 1: mediums</a:t>
            </a:r>
          </a:p>
          <a:p>
            <a:pPr marL="0" indent="0">
              <a:buFont typeface="Wingdings" panose="05000000000000000000" pitchFamily="2" charset="2"/>
              <a:buNone/>
              <a:defRPr/>
            </a:pPr>
            <a:r>
              <a:rPr lang="en-US" dirty="0" smtClean="0">
                <a:solidFill>
                  <a:srgbClr val="0070C0"/>
                </a:solidFill>
              </a:rPr>
              <a:t>Phase 2: messages</a:t>
            </a:r>
            <a:endParaRPr lang="en-AU" dirty="0" smtClean="0">
              <a:solidFill>
                <a:srgbClr val="0070C0"/>
              </a:solidFill>
            </a:endParaRPr>
          </a:p>
        </p:txBody>
      </p:sp>
      <p:pic>
        <p:nvPicPr>
          <p:cNvPr id="4" name="Picture 50" descr="Fig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2971800"/>
            <a:ext cx="6553200" cy="361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6451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AU" altLang="en-US" smtClean="0"/>
              <a:t>Step 4: Developing strategies and tactics</a:t>
            </a:r>
          </a:p>
        </p:txBody>
      </p:sp>
      <p:sp>
        <p:nvSpPr>
          <p:cNvPr id="3" name="Content Placeholder 2"/>
          <p:cNvSpPr>
            <a:spLocks noGrp="1"/>
          </p:cNvSpPr>
          <p:nvPr>
            <p:ph idx="1"/>
          </p:nvPr>
        </p:nvSpPr>
        <p:spPr>
          <a:xfrm>
            <a:off x="194028" y="1600201"/>
            <a:ext cx="8863542" cy="1981200"/>
          </a:xfrm>
        </p:spPr>
        <p:txBody>
          <a:bodyPr/>
          <a:lstStyle/>
          <a:p>
            <a:pPr marL="0" indent="0">
              <a:buFont typeface="Wingdings" panose="05000000000000000000" pitchFamily="2" charset="2"/>
              <a:buNone/>
              <a:defRPr/>
            </a:pPr>
            <a:r>
              <a:rPr lang="en-AU" dirty="0" smtClean="0">
                <a:solidFill>
                  <a:srgbClr val="0070C0"/>
                </a:solidFill>
              </a:rPr>
              <a:t>Phase 1: mediums</a:t>
            </a:r>
          </a:p>
          <a:p>
            <a:pPr>
              <a:lnSpc>
                <a:spcPct val="100000"/>
              </a:lnSpc>
              <a:defRPr/>
            </a:pPr>
            <a:r>
              <a:rPr lang="en-AU" dirty="0" smtClean="0"/>
              <a:t>Advertising</a:t>
            </a:r>
          </a:p>
          <a:p>
            <a:pPr>
              <a:lnSpc>
                <a:spcPct val="100000"/>
              </a:lnSpc>
              <a:defRPr/>
            </a:pPr>
            <a:r>
              <a:rPr lang="en-AU" dirty="0" smtClean="0"/>
              <a:t>PR</a:t>
            </a:r>
          </a:p>
          <a:p>
            <a:pPr>
              <a:lnSpc>
                <a:spcPct val="100000"/>
              </a:lnSpc>
              <a:defRPr/>
            </a:pPr>
            <a:r>
              <a:rPr lang="en-AU" dirty="0" smtClean="0"/>
              <a:t>Direct marketing</a:t>
            </a:r>
          </a:p>
          <a:p>
            <a:pPr>
              <a:lnSpc>
                <a:spcPct val="100000"/>
              </a:lnSpc>
              <a:defRPr/>
            </a:pPr>
            <a:r>
              <a:rPr lang="en-AU" dirty="0" smtClean="0"/>
              <a:t>Personal selling </a:t>
            </a:r>
          </a:p>
          <a:p>
            <a:pPr>
              <a:lnSpc>
                <a:spcPct val="100000"/>
              </a:lnSpc>
              <a:defRPr/>
            </a:pPr>
            <a:r>
              <a:rPr lang="en-AU" dirty="0" smtClean="0"/>
              <a:t>Digital marketing</a:t>
            </a:r>
          </a:p>
          <a:p>
            <a:pPr>
              <a:lnSpc>
                <a:spcPct val="100000"/>
              </a:lnSpc>
              <a:defRPr/>
            </a:pPr>
            <a:r>
              <a:rPr lang="en-AU" dirty="0" smtClean="0"/>
              <a:t>Sales promotion</a:t>
            </a:r>
          </a:p>
          <a:p>
            <a:pPr>
              <a:lnSpc>
                <a:spcPct val="100000"/>
              </a:lnSpc>
              <a:defRPr/>
            </a:pPr>
            <a:r>
              <a:rPr lang="en-US" dirty="0" smtClean="0"/>
              <a:t>Others: ambush marketing, cause related marketing, sponsorship</a:t>
            </a:r>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1333500"/>
            <a:ext cx="8293100" cy="1143000"/>
          </a:xfrm>
        </p:spPr>
        <p:txBody>
          <a:bodyPr/>
          <a:lstStyle/>
          <a:p>
            <a:pPr>
              <a:lnSpc>
                <a:spcPct val="110000"/>
              </a:lnSpc>
              <a:defRPr/>
            </a:pPr>
            <a:r>
              <a:rPr lang="en-US" altLang="en-US" sz="2900" dirty="0">
                <a:solidFill>
                  <a:srgbClr val="0070C0"/>
                </a:solidFill>
                <a:latin typeface="+mn-lt"/>
                <a:ea typeface="+mn-ea"/>
                <a:cs typeface="+mn-cs"/>
              </a:rPr>
              <a:t>Phase 2: Messages</a:t>
            </a:r>
          </a:p>
        </p:txBody>
      </p:sp>
      <p:sp>
        <p:nvSpPr>
          <p:cNvPr id="6" name="Content Placeholder 2"/>
          <p:cNvSpPr txBox="1">
            <a:spLocks/>
          </p:cNvSpPr>
          <p:nvPr/>
        </p:nvSpPr>
        <p:spPr>
          <a:xfrm>
            <a:off x="152400" y="2286000"/>
            <a:ext cx="4495800" cy="1981200"/>
          </a:xfrm>
          <a:prstGeom prst="rect">
            <a:avLst/>
          </a:prstGeom>
        </p:spPr>
        <p:txBody>
          <a:bodyPr/>
          <a:lstStyle>
            <a:lvl1pPr marL="171448" indent="-171448" algn="l" defTabSz="685793" rtl="0" eaLnBrk="1" latinLnBrk="0" hangingPunct="1">
              <a:lnSpc>
                <a:spcPct val="90000"/>
              </a:lnSpc>
              <a:spcBef>
                <a:spcPts val="750"/>
              </a:spcBef>
              <a:buFont typeface="Arial"/>
              <a:buChar char="•"/>
              <a:defRPr sz="1800" b="0" i="0" kern="1200" baseline="0">
                <a:solidFill>
                  <a:schemeClr val="tx1"/>
                </a:solidFill>
                <a:latin typeface="Roboto Light" charset="0"/>
                <a:ea typeface="Roboto Light" charset="0"/>
                <a:cs typeface="Roboto Light" charset="0"/>
              </a:defRPr>
            </a:lvl1pPr>
            <a:lvl2pPr marL="514345" indent="-171448" algn="l" defTabSz="685793" rtl="0" eaLnBrk="1" latinLnBrk="0" hangingPunct="1">
              <a:lnSpc>
                <a:spcPct val="90000"/>
              </a:lnSpc>
              <a:spcBef>
                <a:spcPts val="376"/>
              </a:spcBef>
              <a:buFont typeface="Arial"/>
              <a:buChar char="•"/>
              <a:defRPr sz="1800" b="0" i="0" kern="1200">
                <a:solidFill>
                  <a:schemeClr val="tx1"/>
                </a:solidFill>
                <a:latin typeface="Roboto Light" charset="0"/>
                <a:ea typeface="Roboto Light" charset="0"/>
                <a:cs typeface="Roboto Light" charset="0"/>
              </a:defRPr>
            </a:lvl2pPr>
            <a:lvl3pPr marL="857241" indent="-171448" algn="l" defTabSz="685793" rtl="0" eaLnBrk="1" latinLnBrk="0" hangingPunct="1">
              <a:lnSpc>
                <a:spcPct val="90000"/>
              </a:lnSpc>
              <a:spcBef>
                <a:spcPts val="376"/>
              </a:spcBef>
              <a:buFont typeface="Arial"/>
              <a:buChar char="•"/>
              <a:defRPr sz="1500" b="0" i="0" kern="1200">
                <a:solidFill>
                  <a:schemeClr val="tx1"/>
                </a:solidFill>
                <a:latin typeface="Roboto Light" charset="0"/>
                <a:ea typeface="Roboto Light" charset="0"/>
                <a:cs typeface="Roboto Light" charset="0"/>
              </a:defRPr>
            </a:lvl3pPr>
            <a:lvl4pPr marL="1200138" indent="-171448" algn="l" defTabSz="685793" rtl="0" eaLnBrk="1" latinLnBrk="0" hangingPunct="1">
              <a:lnSpc>
                <a:spcPct val="90000"/>
              </a:lnSpc>
              <a:spcBef>
                <a:spcPts val="376"/>
              </a:spcBef>
              <a:buFont typeface="Arial"/>
              <a:buChar char="•"/>
              <a:defRPr sz="1350" b="0" i="0" kern="1200">
                <a:solidFill>
                  <a:schemeClr val="tx1"/>
                </a:solidFill>
                <a:latin typeface="Roboto Light" charset="0"/>
                <a:ea typeface="Roboto Light" charset="0"/>
                <a:cs typeface="Roboto Light" charset="0"/>
              </a:defRPr>
            </a:lvl4pPr>
            <a:lvl5pPr marL="1543035" indent="-171448" algn="l" defTabSz="685793" rtl="0" eaLnBrk="1" latinLnBrk="0" hangingPunct="1">
              <a:lnSpc>
                <a:spcPct val="90000"/>
              </a:lnSpc>
              <a:spcBef>
                <a:spcPts val="376"/>
              </a:spcBef>
              <a:buFont typeface="Arial"/>
              <a:buChar char="•"/>
              <a:defRPr sz="1350" b="0" i="0" kern="1200">
                <a:solidFill>
                  <a:schemeClr val="tx1"/>
                </a:solidFill>
                <a:latin typeface="Roboto Light" charset="0"/>
                <a:ea typeface="Roboto Light" charset="0"/>
                <a:cs typeface="Roboto Light" charset="0"/>
              </a:defRPr>
            </a:lvl5pPr>
            <a:lvl6pPr marL="1885931"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6pPr>
            <a:lvl7pPr marL="2228828"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7pPr>
            <a:lvl8pPr marL="2571724"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8pPr>
            <a:lvl9pPr marL="2914621" indent="-171448" algn="l" defTabSz="685793" rtl="0" eaLnBrk="1" latinLnBrk="0" hangingPunct="1">
              <a:lnSpc>
                <a:spcPct val="90000"/>
              </a:lnSpc>
              <a:spcBef>
                <a:spcPts val="376"/>
              </a:spcBef>
              <a:buFont typeface="Arial"/>
              <a:buChar char="•"/>
              <a:defRPr sz="1350" kern="1200">
                <a:solidFill>
                  <a:schemeClr val="tx1"/>
                </a:solidFill>
                <a:latin typeface="+mn-lt"/>
                <a:ea typeface="+mn-ea"/>
                <a:cs typeface="+mn-cs"/>
              </a:defRPr>
            </a:lvl9pPr>
          </a:lstStyle>
          <a:p>
            <a:pPr fontAlgn="auto">
              <a:lnSpc>
                <a:spcPct val="100000"/>
              </a:lnSpc>
              <a:spcAft>
                <a:spcPts val="0"/>
              </a:spcAft>
              <a:defRPr/>
            </a:pPr>
            <a:r>
              <a:rPr lang="en-US" dirty="0" smtClean="0"/>
              <a:t>Messages are always related to your positioning strategy.</a:t>
            </a:r>
          </a:p>
          <a:p>
            <a:pPr fontAlgn="auto">
              <a:lnSpc>
                <a:spcPct val="100000"/>
              </a:lnSpc>
              <a:spcAft>
                <a:spcPts val="0"/>
              </a:spcAft>
              <a:defRPr/>
            </a:pPr>
            <a:r>
              <a:rPr lang="en-US" dirty="0" smtClean="0"/>
              <a:t>Always keep your target market in mind</a:t>
            </a:r>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19200" y="762000"/>
            <a:ext cx="7086600" cy="1143000"/>
          </a:xfrm>
        </p:spPr>
        <p:txBody>
          <a:bodyPr/>
          <a:lstStyle/>
          <a:p>
            <a:pPr>
              <a:lnSpc>
                <a:spcPct val="110000"/>
              </a:lnSpc>
            </a:pPr>
            <a:endParaRPr lang="en-US" altLang="en-US" b="1" dirty="0" smtClean="0"/>
          </a:p>
        </p:txBody>
      </p:sp>
      <p:pic>
        <p:nvPicPr>
          <p:cNvPr id="430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2006600"/>
            <a:ext cx="3367088" cy="442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2006600"/>
            <a:ext cx="3432175" cy="444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AU" altLang="en-US" smtClean="0"/>
          </a:p>
        </p:txBody>
      </p:sp>
      <p:pic>
        <p:nvPicPr>
          <p:cNvPr id="4608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20838"/>
            <a:ext cx="914400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838200" y="381000"/>
            <a:ext cx="7772400" cy="635000"/>
          </a:xfrm>
        </p:spPr>
        <p:txBody>
          <a:bodyPr/>
          <a:lstStyle/>
          <a:p>
            <a:r>
              <a:rPr lang="en-US" altLang="en-US" sz="3200" dirty="0" smtClean="0"/>
              <a:t>What messages do VB use?</a:t>
            </a:r>
          </a:p>
        </p:txBody>
      </p:sp>
      <p:pic>
        <p:nvPicPr>
          <p:cNvPr id="48131"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 y="114300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a:picLocks noChangeAspect="1"/>
          </p:cNvPicPr>
          <p:nvPr/>
        </p:nvPicPr>
        <p:blipFill>
          <a:blip r:embed="rId2" cstate="print"/>
          <a:stretch>
            <a:fillRect/>
          </a:stretch>
        </p:blipFill>
        <p:spPr>
          <a:xfrm>
            <a:off x="386038" y="0"/>
            <a:ext cx="8371923" cy="6858000"/>
          </a:xfrm>
          <a:prstGeom prst="rect">
            <a:avLst/>
          </a:prstGeom>
        </p:spPr>
      </p:pic>
    </p:spTree>
    <p:extLst>
      <p:ext uri="{BB962C8B-B14F-4D97-AF65-F5344CB8AC3E}">
        <p14:creationId xmlns:p14="http://schemas.microsoft.com/office/powerpoint/2010/main" xmlns="" val="2521840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2" cstate="print"/>
          <a:stretch>
            <a:fillRect/>
          </a:stretch>
        </p:blipFill>
        <p:spPr>
          <a:xfrm>
            <a:off x="152400" y="-15240"/>
            <a:ext cx="8991600" cy="6773672"/>
          </a:xfrm>
          <a:prstGeom prst="rect">
            <a:avLst/>
          </a:prstGeom>
        </p:spPr>
      </p:pic>
    </p:spTree>
    <p:extLst>
      <p:ext uri="{BB962C8B-B14F-4D97-AF65-F5344CB8AC3E}">
        <p14:creationId xmlns:p14="http://schemas.microsoft.com/office/powerpoint/2010/main" xmlns="" val="53160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auto">
          <a:xfrm>
            <a:off x="1143000" y="1066800"/>
            <a:ext cx="716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40000"/>
              </a:spcBef>
              <a:buClr>
                <a:srgbClr val="630C21"/>
              </a:buClr>
              <a:buSzPct val="125000"/>
              <a:buFont typeface="Wingdings" panose="05000000000000000000" pitchFamily="2" charset="2"/>
              <a:buChar char="§"/>
            </a:pPr>
            <a:r>
              <a:rPr lang="en-GB" altLang="en-US" sz="3200" dirty="0">
                <a:solidFill>
                  <a:srgbClr val="000000"/>
                </a:solidFill>
                <a:latin typeface="Arial" panose="020B0604020202020204" pitchFamily="34" charset="0"/>
              </a:rPr>
              <a:t>Understand the structure of a marketing communications plan</a:t>
            </a:r>
            <a:endParaRPr lang="en-GB" altLang="en-US" sz="3200" dirty="0">
              <a:latin typeface="Arial" panose="020B0604020202020204" pitchFamily="34" charset="0"/>
            </a:endParaRPr>
          </a:p>
          <a:p>
            <a:pPr eaLnBrk="1" hangingPunct="1">
              <a:spcBef>
                <a:spcPct val="40000"/>
              </a:spcBef>
              <a:buClr>
                <a:srgbClr val="630C21"/>
              </a:buClr>
              <a:buSzPct val="125000"/>
              <a:buFont typeface="Wingdings" panose="05000000000000000000" pitchFamily="2" charset="2"/>
              <a:buChar char="§"/>
            </a:pPr>
            <a:r>
              <a:rPr lang="en-GB" altLang="en-US" sz="3200" dirty="0">
                <a:solidFill>
                  <a:srgbClr val="000000"/>
                </a:solidFill>
                <a:latin typeface="Arial" panose="020B0604020202020204" pitchFamily="34" charset="0"/>
              </a:rPr>
              <a:t>Identify and discuss communications objectives</a:t>
            </a:r>
            <a:endParaRPr lang="en-GB" altLang="en-US" sz="3200" dirty="0">
              <a:latin typeface="Arial" panose="020B0604020202020204" pitchFamily="34" charset="0"/>
            </a:endParaRPr>
          </a:p>
          <a:p>
            <a:pPr eaLnBrk="1" hangingPunct="1">
              <a:spcBef>
                <a:spcPct val="40000"/>
              </a:spcBef>
              <a:buClr>
                <a:srgbClr val="630C21"/>
              </a:buClr>
              <a:buSzPct val="125000"/>
              <a:buFont typeface="Wingdings" panose="05000000000000000000" pitchFamily="2" charset="2"/>
              <a:buChar char="§"/>
            </a:pPr>
            <a:r>
              <a:rPr lang="en-GB" altLang="en-US" sz="3200" dirty="0">
                <a:solidFill>
                  <a:srgbClr val="000000"/>
                </a:solidFill>
                <a:latin typeface="Arial" panose="020B0604020202020204" pitchFamily="34" charset="0"/>
              </a:rPr>
              <a:t>Examine the different steps used in a marketing communications plan </a:t>
            </a:r>
            <a:endParaRPr lang="en-GB" altLang="en-US" sz="3200" dirty="0">
              <a:latin typeface="Arial" panose="020B0604020202020204" pitchFamily="34" charset="0"/>
            </a:endParaRPr>
          </a:p>
          <a:p>
            <a:pPr eaLnBrk="1" hangingPunct="1">
              <a:spcBef>
                <a:spcPct val="40000"/>
              </a:spcBef>
              <a:buClr>
                <a:srgbClr val="630C21"/>
              </a:buClr>
              <a:buSzPct val="125000"/>
              <a:buFont typeface="Wingdings" panose="05000000000000000000" pitchFamily="2" charset="2"/>
              <a:buChar char="§"/>
            </a:pPr>
            <a:r>
              <a:rPr lang="en-GB" altLang="en-US" sz="3200" dirty="0">
                <a:solidFill>
                  <a:srgbClr val="000000"/>
                </a:solidFill>
                <a:latin typeface="Arial" panose="020B0604020202020204" pitchFamily="34" charset="0"/>
              </a:rPr>
              <a:t> Understand and identify the creative messages used in communication</a:t>
            </a:r>
          </a:p>
          <a:p>
            <a:pPr eaLnBrk="1" hangingPunct="1">
              <a:spcBef>
                <a:spcPct val="40000"/>
              </a:spcBef>
              <a:buClr>
                <a:srgbClr val="630C21"/>
              </a:buClr>
              <a:buSzPct val="125000"/>
              <a:buFont typeface="Wingdings" panose="05000000000000000000" pitchFamily="2" charset="2"/>
              <a:buChar char="§"/>
            </a:pPr>
            <a:r>
              <a:rPr lang="en-GB" altLang="en-US" sz="3200" dirty="0">
                <a:solidFill>
                  <a:srgbClr val="000000"/>
                </a:solidFill>
                <a:latin typeface="Arial" panose="020B0604020202020204" pitchFamily="34" charset="0"/>
              </a:rPr>
              <a:t>Evaluate the effectiveness of a marketing communications </a:t>
            </a:r>
            <a:r>
              <a:rPr lang="en-GB" altLang="en-US" sz="3200" dirty="0" smtClean="0">
                <a:solidFill>
                  <a:srgbClr val="000000"/>
                </a:solidFill>
                <a:latin typeface="Arial" panose="020B0604020202020204" pitchFamily="34" charset="0"/>
              </a:rPr>
              <a:t>plan</a:t>
            </a:r>
            <a:endParaRPr lang="en-GB" altLang="en-US" sz="3200" dirty="0">
              <a:solidFill>
                <a:srgbClr val="000000"/>
              </a:solidFill>
              <a:latin typeface="Arial" panose="020B0604020202020204" pitchFamily="34" charset="0"/>
            </a:endParaRPr>
          </a:p>
        </p:txBody>
      </p:sp>
      <p:sp>
        <p:nvSpPr>
          <p:cNvPr id="6147" name="Rectangle 11"/>
          <p:cNvSpPr>
            <a:spLocks noGrp="1" noChangeArrowheads="1"/>
          </p:cNvSpPr>
          <p:nvPr>
            <p:ph type="title"/>
          </p:nvPr>
        </p:nvSpPr>
        <p:spPr>
          <a:xfrm>
            <a:off x="1752600" y="431800"/>
            <a:ext cx="3963987" cy="635000"/>
          </a:xfrm>
          <a:noFill/>
        </p:spPr>
        <p:txBody>
          <a:bodyPr/>
          <a:lstStyle/>
          <a:p>
            <a:r>
              <a:rPr lang="en-US" altLang="en-US" sz="3000" b="1" dirty="0" smtClean="0"/>
              <a:t>Lecture outline</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wipe(left)">
                                      <p:cBhvr>
                                        <p:cTn id="7" dur="500"/>
                                        <p:tgtEl>
                                          <p:spTgt spid="410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animEffect transition="in" filter="wipe(left)">
                                      <p:cBhvr>
                                        <p:cTn id="11" dur="500"/>
                                        <p:tgtEl>
                                          <p:spTgt spid="410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02">
                                            <p:txEl>
                                              <p:pRg st="2" end="2"/>
                                            </p:txEl>
                                          </p:spTgt>
                                        </p:tgtEl>
                                        <p:attrNameLst>
                                          <p:attrName>style.visibility</p:attrName>
                                        </p:attrNameLst>
                                      </p:cBhvr>
                                      <p:to>
                                        <p:strVal val="visible"/>
                                      </p:to>
                                    </p:set>
                                    <p:animEffect transition="in" filter="wipe(left)">
                                      <p:cBhvr>
                                        <p:cTn id="15" dur="500"/>
                                        <p:tgtEl>
                                          <p:spTgt spid="410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02">
                                            <p:txEl>
                                              <p:pRg st="3" end="3"/>
                                            </p:txEl>
                                          </p:spTgt>
                                        </p:tgtEl>
                                        <p:attrNameLst>
                                          <p:attrName>style.visibility</p:attrName>
                                        </p:attrNameLst>
                                      </p:cBhvr>
                                      <p:to>
                                        <p:strVal val="visible"/>
                                      </p:to>
                                    </p:set>
                                    <p:animEffect transition="in" filter="wipe(left)">
                                      <p:cBhvr>
                                        <p:cTn id="19" dur="500"/>
                                        <p:tgtEl>
                                          <p:spTgt spid="4102">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02">
                                            <p:txEl>
                                              <p:pRg st="4" end="4"/>
                                            </p:txEl>
                                          </p:spTgt>
                                        </p:tgtEl>
                                        <p:attrNameLst>
                                          <p:attrName>style.visibility</p:attrName>
                                        </p:attrNameLst>
                                      </p:cBhvr>
                                      <p:to>
                                        <p:strVal val="visible"/>
                                      </p:to>
                                    </p:set>
                                    <p:animEffect transition="in" filter="wipe(left)">
                                      <p:cBhvr>
                                        <p:cTn id="23" dur="5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2" cstate="print"/>
          <a:stretch>
            <a:fillRect/>
          </a:stretch>
        </p:blipFill>
        <p:spPr>
          <a:xfrm>
            <a:off x="152400" y="1752600"/>
            <a:ext cx="8911782" cy="4538663"/>
          </a:xfrm>
          <a:prstGeom prst="rect">
            <a:avLst/>
          </a:prstGeom>
        </p:spPr>
      </p:pic>
    </p:spTree>
    <p:extLst>
      <p:ext uri="{BB962C8B-B14F-4D97-AF65-F5344CB8AC3E}">
        <p14:creationId xmlns:p14="http://schemas.microsoft.com/office/powerpoint/2010/main" xmlns="" val="3458349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Step 5 measurement, evaluation, and effectiveness </a:t>
            </a:r>
            <a:endParaRPr lang="en-AU"/>
          </a:p>
        </p:txBody>
      </p:sp>
      <p:sp>
        <p:nvSpPr>
          <p:cNvPr id="3" name="Content Placeholder 2"/>
          <p:cNvSpPr>
            <a:spLocks noGrp="1"/>
          </p:cNvSpPr>
          <p:nvPr>
            <p:ph idx="1"/>
          </p:nvPr>
        </p:nvSpPr>
        <p:spPr/>
        <p:txBody>
          <a:bodyPr/>
          <a:lstStyle/>
          <a:p>
            <a:r>
              <a:rPr lang="en-US" dirty="0" smtClean="0"/>
              <a:t> Control</a:t>
            </a:r>
          </a:p>
          <a:p>
            <a:r>
              <a:rPr lang="en-US" smtClean="0"/>
              <a:t>Evaluation</a:t>
            </a:r>
          </a:p>
          <a:p>
            <a:endParaRPr lang="en-AU"/>
          </a:p>
        </p:txBody>
      </p:sp>
    </p:spTree>
    <p:extLst>
      <p:ext uri="{BB962C8B-B14F-4D97-AF65-F5344CB8AC3E}">
        <p14:creationId xmlns:p14="http://schemas.microsoft.com/office/powerpoint/2010/main" xmlns="" val="3177066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90" name="Group 34"/>
          <p:cNvGrpSpPr>
            <a:grpSpLocks/>
          </p:cNvGrpSpPr>
          <p:nvPr/>
        </p:nvGrpSpPr>
        <p:grpSpPr bwMode="auto">
          <a:xfrm>
            <a:off x="914400" y="5118100"/>
            <a:ext cx="7315200" cy="1200150"/>
            <a:chOff x="576" y="2832"/>
            <a:chExt cx="4608" cy="1008"/>
          </a:xfrm>
        </p:grpSpPr>
        <p:sp>
          <p:nvSpPr>
            <p:cNvPr id="22550" name="AutoShape 35"/>
            <p:cNvSpPr>
              <a:spLocks noChangeArrowheads="1"/>
            </p:cNvSpPr>
            <p:nvPr/>
          </p:nvSpPr>
          <p:spPr bwMode="auto">
            <a:xfrm rot="5400000">
              <a:off x="2616" y="2964"/>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22551" name="AutoShape 36"/>
            <p:cNvSpPr>
              <a:spLocks noChangeArrowheads="1"/>
            </p:cNvSpPr>
            <p:nvPr/>
          </p:nvSpPr>
          <p:spPr bwMode="auto">
            <a:xfrm>
              <a:off x="576" y="3408"/>
              <a:ext cx="4608" cy="432"/>
            </a:xfrm>
            <a:prstGeom prst="roundRect">
              <a:avLst>
                <a:gd name="adj" fmla="val 33102"/>
              </a:avLst>
            </a:prstGeom>
            <a:solidFill>
              <a:srgbClr val="FFEFD6"/>
            </a:solidFill>
            <a:ln w="9525">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6:</a:t>
              </a:r>
              <a:r>
                <a:rPr lang="en-US" altLang="en-US" sz="2600">
                  <a:latin typeface="Arial" panose="020B0604020202020204" pitchFamily="34" charset="0"/>
                </a:rPr>
                <a:t> Evaluate Effectiveness</a:t>
              </a:r>
            </a:p>
          </p:txBody>
        </p:sp>
      </p:grpSp>
      <p:grpSp>
        <p:nvGrpSpPr>
          <p:cNvPr id="70687" name="Group 31"/>
          <p:cNvGrpSpPr>
            <a:grpSpLocks/>
          </p:cNvGrpSpPr>
          <p:nvPr/>
        </p:nvGrpSpPr>
        <p:grpSpPr bwMode="auto">
          <a:xfrm>
            <a:off x="914400" y="4229100"/>
            <a:ext cx="7315200" cy="1200150"/>
            <a:chOff x="576" y="2832"/>
            <a:chExt cx="4608" cy="1008"/>
          </a:xfrm>
        </p:grpSpPr>
        <p:sp>
          <p:nvSpPr>
            <p:cNvPr id="22548" name="AutoShape 32"/>
            <p:cNvSpPr>
              <a:spLocks noChangeArrowheads="1"/>
            </p:cNvSpPr>
            <p:nvPr/>
          </p:nvSpPr>
          <p:spPr bwMode="auto">
            <a:xfrm rot="5400000">
              <a:off x="2616" y="2964"/>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22549" name="AutoShape 33"/>
            <p:cNvSpPr>
              <a:spLocks noChangeArrowheads="1"/>
            </p:cNvSpPr>
            <p:nvPr/>
          </p:nvSpPr>
          <p:spPr bwMode="auto">
            <a:xfrm>
              <a:off x="576" y="3408"/>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5:</a:t>
              </a:r>
              <a:r>
                <a:rPr lang="en-US" altLang="en-US" sz="2600">
                  <a:latin typeface="Arial" panose="020B0604020202020204" pitchFamily="34" charset="0"/>
                </a:rPr>
                <a:t> Set the Budget</a:t>
              </a:r>
            </a:p>
          </p:txBody>
        </p:sp>
      </p:grpSp>
      <p:grpSp>
        <p:nvGrpSpPr>
          <p:cNvPr id="70673" name="Group 17"/>
          <p:cNvGrpSpPr>
            <a:grpSpLocks/>
          </p:cNvGrpSpPr>
          <p:nvPr/>
        </p:nvGrpSpPr>
        <p:grpSpPr bwMode="auto">
          <a:xfrm>
            <a:off x="914400" y="3327400"/>
            <a:ext cx="7315200" cy="1200150"/>
            <a:chOff x="576" y="2832"/>
            <a:chExt cx="4608" cy="1008"/>
          </a:xfrm>
        </p:grpSpPr>
        <p:sp>
          <p:nvSpPr>
            <p:cNvPr id="22546" name="AutoShape 18"/>
            <p:cNvSpPr>
              <a:spLocks noChangeArrowheads="1"/>
            </p:cNvSpPr>
            <p:nvPr/>
          </p:nvSpPr>
          <p:spPr bwMode="auto">
            <a:xfrm rot="5400000">
              <a:off x="2616" y="2964"/>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22547" name="AutoShape 19"/>
            <p:cNvSpPr>
              <a:spLocks noChangeArrowheads="1"/>
            </p:cNvSpPr>
            <p:nvPr/>
          </p:nvSpPr>
          <p:spPr bwMode="auto">
            <a:xfrm>
              <a:off x="576" y="3408"/>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4:</a:t>
              </a:r>
              <a:r>
                <a:rPr lang="en-US" altLang="en-US" sz="2600">
                  <a:latin typeface="Arial" panose="020B0604020202020204" pitchFamily="34" charset="0"/>
                </a:rPr>
                <a:t> Develop Strategies and Tactics</a:t>
              </a:r>
            </a:p>
          </p:txBody>
        </p:sp>
      </p:grpSp>
      <p:grpSp>
        <p:nvGrpSpPr>
          <p:cNvPr id="70676" name="Group 20"/>
          <p:cNvGrpSpPr>
            <a:grpSpLocks/>
          </p:cNvGrpSpPr>
          <p:nvPr/>
        </p:nvGrpSpPr>
        <p:grpSpPr bwMode="auto">
          <a:xfrm>
            <a:off x="914400" y="2438400"/>
            <a:ext cx="7315200" cy="1190625"/>
            <a:chOff x="576" y="2024"/>
            <a:chExt cx="4608" cy="1000"/>
          </a:xfrm>
        </p:grpSpPr>
        <p:sp>
          <p:nvSpPr>
            <p:cNvPr id="22544" name="AutoShape 21"/>
            <p:cNvSpPr>
              <a:spLocks noChangeArrowheads="1"/>
            </p:cNvSpPr>
            <p:nvPr/>
          </p:nvSpPr>
          <p:spPr bwMode="auto">
            <a:xfrm rot="5400000">
              <a:off x="2616" y="2156"/>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22545" name="AutoShape 22"/>
            <p:cNvSpPr>
              <a:spLocks noChangeArrowheads="1"/>
            </p:cNvSpPr>
            <p:nvPr/>
          </p:nvSpPr>
          <p:spPr bwMode="auto">
            <a:xfrm>
              <a:off x="576" y="2592"/>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3:</a:t>
              </a:r>
              <a:r>
                <a:rPr lang="en-US" altLang="en-US" sz="2600">
                  <a:latin typeface="Arial" panose="020B0604020202020204" pitchFamily="34" charset="0"/>
                </a:rPr>
                <a:t> Determine MC Objectives</a:t>
              </a:r>
            </a:p>
          </p:txBody>
        </p:sp>
      </p:grpSp>
      <p:grpSp>
        <p:nvGrpSpPr>
          <p:cNvPr id="70679" name="Group 23"/>
          <p:cNvGrpSpPr>
            <a:grpSpLocks/>
          </p:cNvGrpSpPr>
          <p:nvPr/>
        </p:nvGrpSpPr>
        <p:grpSpPr bwMode="auto">
          <a:xfrm>
            <a:off x="914400" y="1524000"/>
            <a:ext cx="7315200" cy="1200150"/>
            <a:chOff x="576" y="1200"/>
            <a:chExt cx="4608" cy="1008"/>
          </a:xfrm>
        </p:grpSpPr>
        <p:sp>
          <p:nvSpPr>
            <p:cNvPr id="22542" name="AutoShape 24"/>
            <p:cNvSpPr>
              <a:spLocks noChangeArrowheads="1"/>
            </p:cNvSpPr>
            <p:nvPr/>
          </p:nvSpPr>
          <p:spPr bwMode="auto">
            <a:xfrm rot="5400000">
              <a:off x="2616" y="1332"/>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22543" name="AutoShape 25"/>
            <p:cNvSpPr>
              <a:spLocks noChangeArrowheads="1"/>
            </p:cNvSpPr>
            <p:nvPr/>
          </p:nvSpPr>
          <p:spPr bwMode="auto">
            <a:xfrm>
              <a:off x="576" y="1776"/>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2:</a:t>
              </a:r>
              <a:r>
                <a:rPr lang="en-US" altLang="en-US" sz="2600">
                  <a:latin typeface="Arial" panose="020B0604020202020204" pitchFamily="34" charset="0"/>
                </a:rPr>
                <a:t> Analyze SWOTs</a:t>
              </a:r>
            </a:p>
          </p:txBody>
        </p:sp>
      </p:grpSp>
      <p:sp>
        <p:nvSpPr>
          <p:cNvPr id="70682" name="AutoShape 26"/>
          <p:cNvSpPr>
            <a:spLocks noChangeArrowheads="1"/>
          </p:cNvSpPr>
          <p:nvPr/>
        </p:nvSpPr>
        <p:spPr bwMode="auto">
          <a:xfrm>
            <a:off x="914400" y="1295400"/>
            <a:ext cx="7315200" cy="514350"/>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1:</a:t>
            </a:r>
            <a:r>
              <a:rPr lang="en-US" altLang="en-US" sz="2600">
                <a:latin typeface="Arial" panose="020B0604020202020204" pitchFamily="34" charset="0"/>
              </a:rPr>
              <a:t> Identify Target Audiences</a:t>
            </a:r>
          </a:p>
        </p:txBody>
      </p:sp>
      <p:sp>
        <p:nvSpPr>
          <p:cNvPr id="70694" name="AutoShape 38"/>
          <p:cNvSpPr>
            <a:spLocks noChangeArrowheads="1"/>
          </p:cNvSpPr>
          <p:nvPr/>
        </p:nvSpPr>
        <p:spPr bwMode="auto">
          <a:xfrm>
            <a:off x="914400" y="4914900"/>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5:</a:t>
            </a:r>
            <a:r>
              <a:rPr lang="en-US" altLang="en-US" sz="2600">
                <a:latin typeface="Arial" panose="020B0604020202020204" pitchFamily="34" charset="0"/>
              </a:rPr>
              <a:t> Set the Budget</a:t>
            </a:r>
          </a:p>
        </p:txBody>
      </p:sp>
      <p:sp>
        <p:nvSpPr>
          <p:cNvPr id="70693" name="AutoShape 37"/>
          <p:cNvSpPr>
            <a:spLocks noChangeArrowheads="1"/>
          </p:cNvSpPr>
          <p:nvPr/>
        </p:nvSpPr>
        <p:spPr bwMode="auto">
          <a:xfrm>
            <a:off x="914400" y="4013200"/>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4:</a:t>
            </a:r>
            <a:r>
              <a:rPr lang="en-US" altLang="en-US" sz="2600">
                <a:latin typeface="Arial" panose="020B0604020202020204" pitchFamily="34" charset="0"/>
              </a:rPr>
              <a:t> </a:t>
            </a:r>
            <a:r>
              <a:rPr lang="en-US" altLang="en-US" sz="2200">
                <a:latin typeface="Arial" panose="020B0604020202020204" pitchFamily="34" charset="0"/>
              </a:rPr>
              <a:t>Develop Strategies and Tactics – 2 phases</a:t>
            </a:r>
          </a:p>
        </p:txBody>
      </p:sp>
      <p:sp>
        <p:nvSpPr>
          <p:cNvPr id="70685" name="AutoShape 29"/>
          <p:cNvSpPr>
            <a:spLocks noChangeArrowheads="1"/>
          </p:cNvSpPr>
          <p:nvPr/>
        </p:nvSpPr>
        <p:spPr bwMode="auto">
          <a:xfrm>
            <a:off x="857250" y="3114675"/>
            <a:ext cx="752475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3:</a:t>
            </a:r>
            <a:r>
              <a:rPr lang="en-US" altLang="en-US" sz="2600">
                <a:latin typeface="Arial" panose="020B0604020202020204" pitchFamily="34" charset="0"/>
              </a:rPr>
              <a:t> </a:t>
            </a:r>
            <a:r>
              <a:rPr lang="en-US" altLang="en-US" sz="2200">
                <a:latin typeface="Arial" panose="020B0604020202020204" pitchFamily="34" charset="0"/>
              </a:rPr>
              <a:t>Determine Marketing Communication Objectives</a:t>
            </a:r>
          </a:p>
        </p:txBody>
      </p:sp>
      <p:sp>
        <p:nvSpPr>
          <p:cNvPr id="70684" name="AutoShape 28"/>
          <p:cNvSpPr>
            <a:spLocks noChangeArrowheads="1"/>
          </p:cNvSpPr>
          <p:nvPr/>
        </p:nvSpPr>
        <p:spPr bwMode="auto">
          <a:xfrm>
            <a:off x="857250" y="2181225"/>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2: </a:t>
            </a:r>
            <a:r>
              <a:rPr lang="en-US" altLang="en-US" sz="2600">
                <a:latin typeface="Arial" panose="020B0604020202020204" pitchFamily="34" charset="0"/>
              </a:rPr>
              <a:t>Identify target markets</a:t>
            </a:r>
          </a:p>
        </p:txBody>
      </p:sp>
      <p:sp>
        <p:nvSpPr>
          <p:cNvPr id="70683" name="AutoShape 27"/>
          <p:cNvSpPr>
            <a:spLocks noChangeArrowheads="1"/>
          </p:cNvSpPr>
          <p:nvPr/>
        </p:nvSpPr>
        <p:spPr bwMode="auto">
          <a:xfrm>
            <a:off x="914400" y="1295400"/>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1:</a:t>
            </a:r>
            <a:r>
              <a:rPr lang="en-US" altLang="en-US" sz="2600">
                <a:latin typeface="Arial" panose="020B0604020202020204" pitchFamily="34" charset="0"/>
              </a:rPr>
              <a:t> Situation analysis</a:t>
            </a:r>
          </a:p>
        </p:txBody>
      </p:sp>
      <p:sp>
        <p:nvSpPr>
          <p:cNvPr id="22541" name="Rectangle 14"/>
          <p:cNvSpPr>
            <a:spLocks noGrp="1" noChangeArrowheads="1"/>
          </p:cNvSpPr>
          <p:nvPr>
            <p:ph type="title"/>
          </p:nvPr>
        </p:nvSpPr>
        <p:spPr>
          <a:xfrm>
            <a:off x="914400" y="228600"/>
            <a:ext cx="7772400" cy="635000"/>
          </a:xfrm>
        </p:spPr>
        <p:txBody>
          <a:bodyPr/>
          <a:lstStyle/>
          <a:p>
            <a:r>
              <a:rPr lang="en-US" altLang="en-US" sz="3200" smtClean="0"/>
              <a:t>What Are the 6 Steps in the Process?</a:t>
            </a:r>
          </a:p>
        </p:txBody>
      </p:sp>
    </p:spTree>
    <p:extLst>
      <p:ext uri="{BB962C8B-B14F-4D97-AF65-F5344CB8AC3E}">
        <p14:creationId xmlns:p14="http://schemas.microsoft.com/office/powerpoint/2010/main" xmlns="" val="256686377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0682"/>
                                        </p:tgtEl>
                                        <p:attrNameLst>
                                          <p:attrName>style.visibility</p:attrName>
                                        </p:attrNameLst>
                                      </p:cBhvr>
                                      <p:to>
                                        <p:strVal val="visible"/>
                                      </p:to>
                                    </p:set>
                                    <p:animEffect transition="in" filter="wipe(up)">
                                      <p:cBhvr>
                                        <p:cTn id="7" dur="500"/>
                                        <p:tgtEl>
                                          <p:spTgt spid="70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0683"/>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70679"/>
                                        </p:tgtEl>
                                        <p:attrNameLst>
                                          <p:attrName>style.visibility</p:attrName>
                                        </p:attrNameLst>
                                      </p:cBhvr>
                                      <p:to>
                                        <p:strVal val="visible"/>
                                      </p:to>
                                    </p:set>
                                    <p:animEffect transition="in" filter="wipe(up)">
                                      <p:cBhvr>
                                        <p:cTn id="15" dur="500"/>
                                        <p:tgtEl>
                                          <p:spTgt spid="70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0684"/>
                                        </p:tgtEl>
                                        <p:attrNameLst>
                                          <p:attrName>style.visibility</p:attrName>
                                        </p:attrNameLst>
                                      </p:cBhvr>
                                      <p:to>
                                        <p:strVal val="visible"/>
                                      </p:to>
                                    </p:se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70676"/>
                                        </p:tgtEl>
                                        <p:attrNameLst>
                                          <p:attrName>style.visibility</p:attrName>
                                        </p:attrNameLst>
                                      </p:cBhvr>
                                      <p:to>
                                        <p:strVal val="visible"/>
                                      </p:to>
                                    </p:set>
                                    <p:animEffect transition="in" filter="wipe(up)">
                                      <p:cBhvr>
                                        <p:cTn id="23" dur="500"/>
                                        <p:tgtEl>
                                          <p:spTgt spid="706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0685"/>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70673"/>
                                        </p:tgtEl>
                                        <p:attrNameLst>
                                          <p:attrName>style.visibility</p:attrName>
                                        </p:attrNameLst>
                                      </p:cBhvr>
                                      <p:to>
                                        <p:strVal val="visible"/>
                                      </p:to>
                                    </p:set>
                                    <p:animEffect transition="in" filter="wipe(up)">
                                      <p:cBhvr>
                                        <p:cTn id="31" dur="500"/>
                                        <p:tgtEl>
                                          <p:spTgt spid="706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0693"/>
                                        </p:tgtEl>
                                        <p:attrNameLst>
                                          <p:attrName>style.visibility</p:attrName>
                                        </p:attrNameLst>
                                      </p:cBhvr>
                                      <p:to>
                                        <p:strVal val="visible"/>
                                      </p:to>
                                    </p:set>
                                  </p:childTnLst>
                                </p:cTn>
                              </p:par>
                            </p:childTnLst>
                          </p:cTn>
                        </p:par>
                        <p:par>
                          <p:cTn id="36" fill="hold" nodeType="afterGroup">
                            <p:stCondLst>
                              <p:cond delay="500"/>
                            </p:stCondLst>
                            <p:childTnLst>
                              <p:par>
                                <p:cTn id="37" presetID="22" presetClass="entr" presetSubtype="1" fill="hold" nodeType="afterEffect">
                                  <p:stCondLst>
                                    <p:cond delay="0"/>
                                  </p:stCondLst>
                                  <p:childTnLst>
                                    <p:set>
                                      <p:cBhvr>
                                        <p:cTn id="38" dur="1" fill="hold">
                                          <p:stCondLst>
                                            <p:cond delay="0"/>
                                          </p:stCondLst>
                                        </p:cTn>
                                        <p:tgtEl>
                                          <p:spTgt spid="70687"/>
                                        </p:tgtEl>
                                        <p:attrNameLst>
                                          <p:attrName>style.visibility</p:attrName>
                                        </p:attrNameLst>
                                      </p:cBhvr>
                                      <p:to>
                                        <p:strVal val="visible"/>
                                      </p:to>
                                    </p:set>
                                    <p:animEffect transition="in" filter="wipe(up)">
                                      <p:cBhvr>
                                        <p:cTn id="39" dur="500"/>
                                        <p:tgtEl>
                                          <p:spTgt spid="7068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70694"/>
                                        </p:tgtEl>
                                        <p:attrNameLst>
                                          <p:attrName>style.visibility</p:attrName>
                                        </p:attrNameLst>
                                      </p:cBhvr>
                                      <p:to>
                                        <p:strVal val="visible"/>
                                      </p:to>
                                    </p:se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70690"/>
                                        </p:tgtEl>
                                        <p:attrNameLst>
                                          <p:attrName>style.visibility</p:attrName>
                                        </p:attrNameLst>
                                      </p:cBhvr>
                                      <p:to>
                                        <p:strVal val="visible"/>
                                      </p:to>
                                    </p:set>
                                    <p:animEffect transition="in" filter="wipe(up)">
                                      <p:cBhvr>
                                        <p:cTn id="47" dur="500"/>
                                        <p:tgtEl>
                                          <p:spTgt spid="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animBg="1" autoUpdateAnimBg="0"/>
      <p:bldP spid="70694" grpId="0" animBg="1" autoUpdateAnimBg="0"/>
      <p:bldP spid="70693" grpId="0" animBg="1" autoUpdateAnimBg="0"/>
      <p:bldP spid="70685" grpId="0" animBg="1" autoUpdateAnimBg="0"/>
      <p:bldP spid="70684" grpId="0" animBg="1" autoUpdateAnimBg="0"/>
      <p:bldP spid="7068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990600"/>
            <a:ext cx="7313613" cy="1143000"/>
          </a:xfrm>
        </p:spPr>
        <p:txBody>
          <a:bodyPr/>
          <a:lstStyle/>
          <a:p>
            <a:r>
              <a:rPr lang="en-AU" altLang="en-US" sz="2000" dirty="0" smtClean="0">
                <a:latin typeface="Roboto" panose="02000000000000000000" pitchFamily="2" charset="0"/>
                <a:ea typeface="Roboto" panose="02000000000000000000" pitchFamily="2" charset="0"/>
              </a:rPr>
              <a:t>The marketing communications plan </a:t>
            </a:r>
            <a:r>
              <a:rPr lang="en-AU" altLang="en-US" sz="1500" b="0" dirty="0" smtClean="0">
                <a:latin typeface="Roboto" panose="02000000000000000000" pitchFamily="2" charset="0"/>
                <a:ea typeface="Roboto" panose="02000000000000000000" pitchFamily="2" charset="0"/>
              </a:rPr>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1.0 Executive Summary</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2.0 Situation analysis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t>
            </a:r>
            <a:r>
              <a:rPr lang="en-AU" altLang="en-US" sz="1500" b="0" dirty="0" smtClean="0">
                <a:latin typeface="Roboto" panose="02000000000000000000" pitchFamily="2" charset="0"/>
                <a:ea typeface="Roboto" panose="02000000000000000000" pitchFamily="2" charset="0"/>
              </a:rPr>
              <a:t>2.1 Company </a:t>
            </a:r>
            <a:r>
              <a:rPr lang="en-AU" altLang="en-US" sz="1500" b="0" dirty="0" smtClean="0">
                <a:latin typeface="Roboto" panose="02000000000000000000" pitchFamily="2" charset="0"/>
                <a:ea typeface="Roboto" panose="02000000000000000000" pitchFamily="2" charset="0"/>
              </a:rPr>
              <a:t>analysis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2.2 Competitor analysis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2.3 Consumer analysis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2.4 Market </a:t>
            </a:r>
            <a:r>
              <a:rPr lang="en-AU" altLang="en-US" sz="1500" b="0" dirty="0" smtClean="0">
                <a:latin typeface="Roboto" panose="02000000000000000000" pitchFamily="2" charset="0"/>
                <a:ea typeface="Roboto" panose="02000000000000000000" pitchFamily="2" charset="0"/>
              </a:rPr>
              <a:t>and product analysis</a:t>
            </a:r>
            <a:r>
              <a:rPr lang="en-AU" altLang="en-US" sz="1500" b="0" dirty="0" smtClean="0">
                <a:latin typeface="Roboto" panose="02000000000000000000" pitchFamily="2" charset="0"/>
                <a:ea typeface="Roboto" panose="02000000000000000000" pitchFamily="2" charset="0"/>
              </a:rPr>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t>
            </a:r>
            <a:r>
              <a:rPr lang="en-AU" altLang="en-US" sz="1500" b="0" dirty="0" smtClean="0">
                <a:latin typeface="Roboto" panose="02000000000000000000" pitchFamily="2" charset="0"/>
                <a:ea typeface="Roboto" panose="02000000000000000000" pitchFamily="2" charset="0"/>
              </a:rPr>
              <a:t>2.5 </a:t>
            </a:r>
            <a:r>
              <a:rPr lang="en-AU" altLang="en-US" sz="1500" b="0" dirty="0" smtClean="0">
                <a:latin typeface="Roboto" panose="02000000000000000000" pitchFamily="2" charset="0"/>
                <a:ea typeface="Roboto" panose="02000000000000000000" pitchFamily="2" charset="0"/>
              </a:rPr>
              <a:t>Opportunities and threats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3.0 Target market profile</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3.1 Consumer - primary, secondary</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3.2 </a:t>
            </a:r>
            <a:r>
              <a:rPr lang="en-AU" altLang="en-US" sz="1500" b="0" dirty="0" smtClean="0">
                <a:latin typeface="Roboto" panose="02000000000000000000" pitchFamily="2" charset="0"/>
                <a:ea typeface="Roboto" panose="02000000000000000000" pitchFamily="2" charset="0"/>
              </a:rPr>
              <a:t>Trade (if required)</a:t>
            </a:r>
            <a:r>
              <a:rPr lang="en-AU" altLang="en-US" sz="1500" b="0" dirty="0" smtClean="0">
                <a:latin typeface="Roboto" panose="02000000000000000000" pitchFamily="2" charset="0"/>
                <a:ea typeface="Roboto" panose="02000000000000000000" pitchFamily="2" charset="0"/>
              </a:rPr>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4.0 Objectives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4.1 Marketing objectives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4.2 Communication objectives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5.0 Positioning or brand strategy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6.0 Creative Strategy</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6.1 Objectives</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6.2 Strategy</a:t>
            </a:r>
            <a:br>
              <a:rPr lang="en-AU" altLang="en-US" sz="1500" b="0" dirty="0" smtClean="0">
                <a:latin typeface="Roboto" panose="02000000000000000000" pitchFamily="2" charset="0"/>
                <a:ea typeface="Roboto" panose="02000000000000000000" pitchFamily="2" charset="0"/>
              </a:rPr>
            </a:br>
            <a:r>
              <a:rPr lang="en-AU" altLang="en-US" sz="1500" b="0" dirty="0" smtClean="0">
                <a:latin typeface="Roboto" panose="02000000000000000000" pitchFamily="2" charset="0"/>
                <a:ea typeface="Roboto" panose="02000000000000000000" pitchFamily="2" charset="0"/>
              </a:rPr>
              <a:t>	6.3 Executions</a:t>
            </a:r>
            <a:endParaRPr lang="en-AU" altLang="en-US"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xmlns="" val="1585085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606425"/>
            <a:ext cx="7313613" cy="6251575"/>
          </a:xfrm>
        </p:spPr>
        <p:txBody>
          <a:bodyPr/>
          <a:lstStyle/>
          <a:p>
            <a:r>
              <a:rPr lang="en-AU" altLang="en-US" sz="1200" dirty="0" smtClean="0"/>
              <a:t> </a:t>
            </a:r>
            <a:br>
              <a:rPr lang="en-AU" altLang="en-US" sz="1200" dirty="0" smtClean="0"/>
            </a:br>
            <a:r>
              <a:rPr lang="en-AU" altLang="en-US" sz="1700" b="0" dirty="0" smtClean="0">
                <a:latin typeface="Roboto" panose="02000000000000000000" pitchFamily="2" charset="0"/>
                <a:ea typeface="Roboto" panose="02000000000000000000" pitchFamily="2" charset="0"/>
              </a:rPr>
              <a:t>7.0 Marketing communication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7.1 Consumer</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7.1.1 Advertising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7.1.2 Sales promotion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7.1.3 Public relations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7.1.4 Direct marketing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7.1.5 Digital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7.1.6 Other strategies</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7.2 Trade (IF REQUIRED)</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7.2.1 Advertising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7.2.2 Sales promotion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7.2.3  Public relations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7.2.4 Direct marketing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7.2.5 Digital strategy</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7.2.6 Other strategies</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8.0 </a:t>
            </a:r>
            <a:r>
              <a:rPr lang="en-AU" altLang="en-US" sz="1700" b="0" dirty="0" smtClean="0">
                <a:latin typeface="Roboto" panose="02000000000000000000" pitchFamily="2" charset="0"/>
                <a:ea typeface="Roboto" panose="02000000000000000000" pitchFamily="2" charset="0"/>
              </a:rPr>
              <a:t>Action/media plan</a:t>
            </a:r>
            <a:r>
              <a:rPr lang="en-AU" altLang="en-US" sz="1700" b="0" dirty="0" smtClean="0">
                <a:latin typeface="Roboto" panose="02000000000000000000" pitchFamily="2" charset="0"/>
                <a:ea typeface="Roboto" panose="02000000000000000000" pitchFamily="2" charset="0"/>
              </a:rPr>
              <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8.1 Media selection</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8.2 Reach, frequency </a:t>
            </a:r>
            <a:r>
              <a:rPr lang="en-AU" altLang="en-US" sz="1700" b="0" dirty="0" smtClean="0">
                <a:latin typeface="Roboto" panose="02000000000000000000" pitchFamily="2" charset="0"/>
                <a:ea typeface="Roboto" panose="02000000000000000000" pitchFamily="2" charset="0"/>
              </a:rPr>
              <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a:t>
            </a:r>
            <a:r>
              <a:rPr lang="en-AU" altLang="en-US" sz="1700" b="0" dirty="0" smtClean="0">
                <a:latin typeface="Roboto" panose="02000000000000000000" pitchFamily="2" charset="0"/>
                <a:ea typeface="Roboto" panose="02000000000000000000" pitchFamily="2" charset="0"/>
              </a:rPr>
              <a:t>8.3 </a:t>
            </a:r>
            <a:r>
              <a:rPr lang="en-AU" altLang="en-US" sz="1700" b="0" dirty="0" smtClean="0">
                <a:latin typeface="Roboto" panose="02000000000000000000" pitchFamily="2" charset="0"/>
                <a:ea typeface="Roboto" panose="02000000000000000000" pitchFamily="2" charset="0"/>
              </a:rPr>
              <a:t>Human Resources</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a:t>
            </a:r>
            <a:r>
              <a:rPr lang="en-AU" altLang="en-US" sz="1700" b="0" dirty="0" smtClean="0">
                <a:latin typeface="Roboto" panose="02000000000000000000" pitchFamily="2" charset="0"/>
                <a:ea typeface="Roboto" panose="02000000000000000000" pitchFamily="2" charset="0"/>
              </a:rPr>
              <a:t>8.4 Timing</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a:t>
            </a:r>
            <a:r>
              <a:rPr lang="en-AU" altLang="en-US" sz="1700" b="0" dirty="0" smtClean="0">
                <a:latin typeface="Roboto" panose="02000000000000000000" pitchFamily="2" charset="0"/>
                <a:ea typeface="Roboto" panose="02000000000000000000" pitchFamily="2" charset="0"/>
              </a:rPr>
              <a:t>8.5 </a:t>
            </a:r>
            <a:r>
              <a:rPr lang="en-AU" altLang="en-US" sz="1700" b="0" dirty="0" smtClean="0">
                <a:latin typeface="Roboto" panose="02000000000000000000" pitchFamily="2" charset="0"/>
                <a:ea typeface="Roboto" panose="02000000000000000000" pitchFamily="2" charset="0"/>
              </a:rPr>
              <a:t>Budget </a:t>
            </a:r>
            <a:r>
              <a:rPr lang="en-AU" altLang="en-US" sz="1700" b="0" dirty="0" smtClean="0">
                <a:latin typeface="Roboto" panose="02000000000000000000" pitchFamily="2" charset="0"/>
                <a:ea typeface="Roboto" panose="02000000000000000000" pitchFamily="2" charset="0"/>
              </a:rPr>
              <a:t/>
            </a:r>
            <a:br>
              <a:rPr lang="en-AU" altLang="en-US" sz="1700" b="0" dirty="0" smtClean="0">
                <a:latin typeface="Roboto" panose="02000000000000000000" pitchFamily="2" charset="0"/>
                <a:ea typeface="Roboto" panose="02000000000000000000" pitchFamily="2" charset="0"/>
              </a:rPr>
            </a:br>
            <a:r>
              <a:rPr lang="en-AU" altLang="en-US" sz="1700" b="0" dirty="0" smtClean="0">
                <a:latin typeface="Roboto" panose="02000000000000000000" pitchFamily="2" charset="0"/>
                <a:ea typeface="Roboto" panose="02000000000000000000" pitchFamily="2" charset="0"/>
              </a:rPr>
              <a:t>	8.6 Control</a:t>
            </a:r>
            <a:endParaRPr lang="en-AU" altLang="en-US" sz="17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xmlns="" val="1319838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990600" y="685800"/>
            <a:ext cx="7772400" cy="635000"/>
          </a:xfrm>
        </p:spPr>
        <p:txBody>
          <a:bodyPr/>
          <a:lstStyle/>
          <a:p>
            <a:r>
              <a:rPr lang="en-US" altLang="en-US" sz="3200" smtClean="0"/>
              <a:t>IMC Planning Starts at Zero</a:t>
            </a:r>
          </a:p>
        </p:txBody>
      </p:sp>
      <p:sp>
        <p:nvSpPr>
          <p:cNvPr id="8195" name="Rectangle 8"/>
          <p:cNvSpPr>
            <a:spLocks noChangeArrowheads="1"/>
          </p:cNvSpPr>
          <p:nvPr/>
        </p:nvSpPr>
        <p:spPr bwMode="auto">
          <a:xfrm>
            <a:off x="1295400" y="1905000"/>
            <a:ext cx="5943600" cy="3028950"/>
          </a:xfrm>
          <a:prstGeom prst="rect">
            <a:avLst/>
          </a:prstGeom>
          <a:noFill/>
          <a:ln>
            <a:noFill/>
          </a:ln>
          <a:effectLst/>
          <a:extLst>
            <a:ext uri="{909E8E84-426E-40DD-AFC4-6F175D3DCCD1}">
              <a14:hiddenFill xmlns:a14="http://schemas.microsoft.com/office/drawing/2010/main" xmlns="">
                <a:solidFill>
                  <a:srgbClr val="FFB610"/>
                </a:solidFill>
              </a14:hiddenFill>
            </a:ext>
            <a:ext uri="{91240B29-F687-4F45-9708-019B960494DF}">
              <a14:hiddenLine xmlns:a14="http://schemas.microsoft.com/office/drawing/2010/main" xmlns="" w="38100">
                <a:solidFill>
                  <a:srgbClr val="84A2D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509588" indent="-2286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Zero-based planning:</a:t>
            </a:r>
          </a:p>
          <a:p>
            <a:pPr eaLnBrk="1" hangingPunct="1">
              <a:buClrTx/>
              <a:buSzTx/>
              <a:buFontTx/>
              <a:buNone/>
            </a:pPr>
            <a:r>
              <a:rPr lang="en-US" altLang="en-US" sz="2600">
                <a:latin typeface="Arial" panose="020B0604020202020204" pitchFamily="34" charset="0"/>
              </a:rPr>
              <a:t> </a:t>
            </a:r>
          </a:p>
          <a:p>
            <a:pPr lvl="1" eaLnBrk="1" hangingPunct="1">
              <a:buClrTx/>
              <a:buSzTx/>
              <a:buFontTx/>
              <a:buChar char="•"/>
            </a:pPr>
            <a:r>
              <a:rPr lang="en-US" altLang="en-US" sz="2600" i="1">
                <a:latin typeface="Arial" panose="020B0604020202020204" pitchFamily="34" charset="0"/>
              </a:rPr>
              <a:t>A process that determines objectives and strategies </a:t>
            </a:r>
            <a:br>
              <a:rPr lang="en-US" altLang="en-US" sz="2600" i="1">
                <a:latin typeface="Arial" panose="020B0604020202020204" pitchFamily="34" charset="0"/>
              </a:rPr>
            </a:br>
            <a:r>
              <a:rPr lang="en-US" altLang="en-US" sz="2600" i="1">
                <a:latin typeface="Arial" panose="020B0604020202020204" pitchFamily="34" charset="0"/>
              </a:rPr>
              <a:t>based on current brand </a:t>
            </a:r>
            <a:br>
              <a:rPr lang="en-US" altLang="en-US" sz="2600" i="1">
                <a:latin typeface="Arial" panose="020B0604020202020204" pitchFamily="34" charset="0"/>
              </a:rPr>
            </a:br>
            <a:r>
              <a:rPr lang="en-US" altLang="en-US" sz="2600" i="1">
                <a:latin typeface="Arial" panose="020B0604020202020204" pitchFamily="34" charset="0"/>
              </a:rPr>
              <a:t>and marketplace </a:t>
            </a:r>
            <a:br>
              <a:rPr lang="en-US" altLang="en-US" sz="2600" i="1">
                <a:latin typeface="Arial" panose="020B0604020202020204" pitchFamily="34" charset="0"/>
              </a:rPr>
            </a:br>
            <a:r>
              <a:rPr lang="en-US" altLang="en-US" sz="2600" i="1">
                <a:latin typeface="Arial" panose="020B0604020202020204" pitchFamily="34" charset="0"/>
              </a:rPr>
              <a:t>conditions</a:t>
            </a:r>
          </a:p>
        </p:txBody>
      </p:sp>
    </p:spTree>
  </p:cSld>
  <p:clrMapOvr>
    <a:masterClrMapping/>
  </p:clrMapOvr>
  <p:transition>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80" name="Group 32"/>
          <p:cNvGrpSpPr>
            <a:grpSpLocks/>
          </p:cNvGrpSpPr>
          <p:nvPr/>
        </p:nvGrpSpPr>
        <p:grpSpPr bwMode="auto">
          <a:xfrm>
            <a:off x="2838450" y="1295400"/>
            <a:ext cx="5695950" cy="2501900"/>
            <a:chOff x="1788" y="816"/>
            <a:chExt cx="3588" cy="1576"/>
          </a:xfrm>
        </p:grpSpPr>
        <p:cxnSp>
          <p:nvCxnSpPr>
            <p:cNvPr id="9237" name="AutoShape 18"/>
            <p:cNvCxnSpPr>
              <a:cxnSpLocks noChangeShapeType="1"/>
              <a:stCxn id="9228" idx="6"/>
              <a:endCxn id="9238" idx="1"/>
            </p:cNvCxnSpPr>
            <p:nvPr/>
          </p:nvCxnSpPr>
          <p:spPr bwMode="auto">
            <a:xfrm flipV="1">
              <a:off x="1788" y="1070"/>
              <a:ext cx="456" cy="1322"/>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238" name="AutoShape 17"/>
            <p:cNvSpPr>
              <a:spLocks noChangeArrowheads="1"/>
            </p:cNvSpPr>
            <p:nvPr/>
          </p:nvSpPr>
          <p:spPr bwMode="auto">
            <a:xfrm>
              <a:off x="2256" y="816"/>
              <a:ext cx="3120" cy="508"/>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Provides a Rational Process</a:t>
              </a:r>
            </a:p>
          </p:txBody>
        </p:sp>
      </p:grpSp>
      <p:grpSp>
        <p:nvGrpSpPr>
          <p:cNvPr id="53281" name="Group 33"/>
          <p:cNvGrpSpPr>
            <a:grpSpLocks/>
          </p:cNvGrpSpPr>
          <p:nvPr/>
        </p:nvGrpSpPr>
        <p:grpSpPr bwMode="auto">
          <a:xfrm>
            <a:off x="2838450" y="2343150"/>
            <a:ext cx="5695950" cy="1454150"/>
            <a:chOff x="1788" y="1476"/>
            <a:chExt cx="3588" cy="916"/>
          </a:xfrm>
        </p:grpSpPr>
        <p:cxnSp>
          <p:nvCxnSpPr>
            <p:cNvPr id="9235" name="AutoShape 20"/>
            <p:cNvCxnSpPr>
              <a:cxnSpLocks noChangeShapeType="1"/>
              <a:stCxn id="9228" idx="6"/>
              <a:endCxn id="9236" idx="1"/>
            </p:cNvCxnSpPr>
            <p:nvPr/>
          </p:nvCxnSpPr>
          <p:spPr bwMode="auto">
            <a:xfrm flipV="1">
              <a:off x="1788" y="1730"/>
              <a:ext cx="456" cy="662"/>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236" name="AutoShape 19"/>
            <p:cNvSpPr>
              <a:spLocks noChangeArrowheads="1"/>
            </p:cNvSpPr>
            <p:nvPr/>
          </p:nvSpPr>
          <p:spPr bwMode="auto">
            <a:xfrm>
              <a:off x="2256" y="1476"/>
              <a:ext cx="3120" cy="508"/>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Informs Everyone of Expectations</a:t>
              </a:r>
            </a:p>
          </p:txBody>
        </p:sp>
      </p:grpSp>
      <p:grpSp>
        <p:nvGrpSpPr>
          <p:cNvPr id="53282" name="Group 34"/>
          <p:cNvGrpSpPr>
            <a:grpSpLocks/>
          </p:cNvGrpSpPr>
          <p:nvPr/>
        </p:nvGrpSpPr>
        <p:grpSpPr bwMode="auto">
          <a:xfrm>
            <a:off x="2838450" y="3390900"/>
            <a:ext cx="5695950" cy="806450"/>
            <a:chOff x="1788" y="2136"/>
            <a:chExt cx="3588" cy="508"/>
          </a:xfrm>
        </p:grpSpPr>
        <p:sp>
          <p:nvSpPr>
            <p:cNvPr id="9233" name="AutoShape 21"/>
            <p:cNvSpPr>
              <a:spLocks noChangeArrowheads="1"/>
            </p:cNvSpPr>
            <p:nvPr/>
          </p:nvSpPr>
          <p:spPr bwMode="auto">
            <a:xfrm>
              <a:off x="2256" y="2136"/>
              <a:ext cx="3120" cy="508"/>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Ensures That the Program Is Integrated</a:t>
              </a:r>
            </a:p>
          </p:txBody>
        </p:sp>
        <p:cxnSp>
          <p:nvCxnSpPr>
            <p:cNvPr id="9234" name="AutoShape 22"/>
            <p:cNvCxnSpPr>
              <a:cxnSpLocks noChangeShapeType="1"/>
              <a:stCxn id="9228" idx="6"/>
              <a:endCxn id="9233" idx="1"/>
            </p:cNvCxnSpPr>
            <p:nvPr/>
          </p:nvCxnSpPr>
          <p:spPr bwMode="auto">
            <a:xfrm flipV="1">
              <a:off x="1788" y="2390"/>
              <a:ext cx="456" cy="2"/>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3283" name="Group 35"/>
          <p:cNvGrpSpPr>
            <a:grpSpLocks/>
          </p:cNvGrpSpPr>
          <p:nvPr/>
        </p:nvGrpSpPr>
        <p:grpSpPr bwMode="auto">
          <a:xfrm>
            <a:off x="2838450" y="3797300"/>
            <a:ext cx="5695950" cy="1447800"/>
            <a:chOff x="1788" y="2392"/>
            <a:chExt cx="3588" cy="912"/>
          </a:xfrm>
        </p:grpSpPr>
        <p:sp>
          <p:nvSpPr>
            <p:cNvPr id="9231" name="AutoShape 24"/>
            <p:cNvSpPr>
              <a:spLocks noChangeArrowheads="1"/>
            </p:cNvSpPr>
            <p:nvPr/>
          </p:nvSpPr>
          <p:spPr bwMode="auto">
            <a:xfrm>
              <a:off x="2256" y="2796"/>
              <a:ext cx="3120" cy="508"/>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Helps Identify Budget</a:t>
              </a:r>
            </a:p>
          </p:txBody>
        </p:sp>
        <p:cxnSp>
          <p:nvCxnSpPr>
            <p:cNvPr id="9232" name="AutoShape 25"/>
            <p:cNvCxnSpPr>
              <a:cxnSpLocks noChangeShapeType="1"/>
              <a:stCxn id="9228" idx="6"/>
              <a:endCxn id="9231" idx="1"/>
            </p:cNvCxnSpPr>
            <p:nvPr/>
          </p:nvCxnSpPr>
          <p:spPr bwMode="auto">
            <a:xfrm>
              <a:off x="1788" y="2392"/>
              <a:ext cx="456" cy="658"/>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3284" name="Group 36"/>
          <p:cNvGrpSpPr>
            <a:grpSpLocks/>
          </p:cNvGrpSpPr>
          <p:nvPr/>
        </p:nvGrpSpPr>
        <p:grpSpPr bwMode="auto">
          <a:xfrm>
            <a:off x="2838450" y="3797300"/>
            <a:ext cx="5695950" cy="2495550"/>
            <a:chOff x="1788" y="2392"/>
            <a:chExt cx="3588" cy="1572"/>
          </a:xfrm>
        </p:grpSpPr>
        <p:sp>
          <p:nvSpPr>
            <p:cNvPr id="9229" name="AutoShape 26"/>
            <p:cNvSpPr>
              <a:spLocks noChangeArrowheads="1"/>
            </p:cNvSpPr>
            <p:nvPr/>
          </p:nvSpPr>
          <p:spPr bwMode="auto">
            <a:xfrm>
              <a:off x="2256" y="3456"/>
              <a:ext cx="3120" cy="508"/>
            </a:xfrm>
            <a:prstGeom prst="roundRect">
              <a:avLst>
                <a:gd name="adj" fmla="val 23065"/>
              </a:avLst>
            </a:prstGeom>
            <a:solidFill>
              <a:srgbClr val="FFEFD6"/>
            </a:solidFill>
            <a:ln w="9525">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dirty="0">
                  <a:latin typeface="Arial" panose="020B0604020202020204" pitchFamily="34" charset="0"/>
                </a:rPr>
                <a:t>Creates a Benchmark for Measuring Results</a:t>
              </a:r>
            </a:p>
          </p:txBody>
        </p:sp>
        <p:cxnSp>
          <p:nvCxnSpPr>
            <p:cNvPr id="9230" name="AutoShape 27"/>
            <p:cNvCxnSpPr>
              <a:cxnSpLocks noChangeShapeType="1"/>
              <a:stCxn id="9228" idx="6"/>
              <a:endCxn id="9229" idx="1"/>
            </p:cNvCxnSpPr>
            <p:nvPr/>
          </p:nvCxnSpPr>
          <p:spPr bwMode="auto">
            <a:xfrm>
              <a:off x="1788" y="2392"/>
              <a:ext cx="456" cy="1318"/>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53276" name="AutoShape 28"/>
          <p:cNvSpPr>
            <a:spLocks noChangeArrowheads="1"/>
          </p:cNvSpPr>
          <p:nvPr/>
        </p:nvSpPr>
        <p:spPr bwMode="auto">
          <a:xfrm>
            <a:off x="3581400" y="1295400"/>
            <a:ext cx="4953000" cy="806450"/>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Provides a Rational Process</a:t>
            </a:r>
          </a:p>
        </p:txBody>
      </p:sp>
      <p:sp>
        <p:nvSpPr>
          <p:cNvPr id="53277" name="AutoShape 29"/>
          <p:cNvSpPr>
            <a:spLocks noChangeArrowheads="1"/>
          </p:cNvSpPr>
          <p:nvPr/>
        </p:nvSpPr>
        <p:spPr bwMode="auto">
          <a:xfrm>
            <a:off x="3581400" y="2343150"/>
            <a:ext cx="4953000" cy="806450"/>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Informs Everyone of Expectations</a:t>
            </a:r>
          </a:p>
        </p:txBody>
      </p:sp>
      <p:sp>
        <p:nvSpPr>
          <p:cNvPr id="53278" name="AutoShape 30"/>
          <p:cNvSpPr>
            <a:spLocks noChangeArrowheads="1"/>
          </p:cNvSpPr>
          <p:nvPr/>
        </p:nvSpPr>
        <p:spPr bwMode="auto">
          <a:xfrm>
            <a:off x="3581400" y="3390900"/>
            <a:ext cx="4953000" cy="806450"/>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Ensures That the Program Is Integrated</a:t>
            </a:r>
          </a:p>
        </p:txBody>
      </p:sp>
      <p:sp>
        <p:nvSpPr>
          <p:cNvPr id="53279" name="AutoShape 31"/>
          <p:cNvSpPr>
            <a:spLocks noChangeArrowheads="1"/>
          </p:cNvSpPr>
          <p:nvPr/>
        </p:nvSpPr>
        <p:spPr bwMode="auto">
          <a:xfrm>
            <a:off x="3581400" y="4438650"/>
            <a:ext cx="4953000" cy="806450"/>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600">
                <a:latin typeface="Arial" panose="020B0604020202020204" pitchFamily="34" charset="0"/>
              </a:rPr>
              <a:t>Helps Identify Budget</a:t>
            </a:r>
          </a:p>
        </p:txBody>
      </p:sp>
      <p:sp>
        <p:nvSpPr>
          <p:cNvPr id="9227" name="Rectangle 3"/>
          <p:cNvSpPr>
            <a:spLocks noGrp="1" noChangeArrowheads="1"/>
          </p:cNvSpPr>
          <p:nvPr>
            <p:ph type="title"/>
          </p:nvPr>
        </p:nvSpPr>
        <p:spPr>
          <a:xfrm>
            <a:off x="3276600" y="387350"/>
            <a:ext cx="7772400" cy="635000"/>
          </a:xfrm>
        </p:spPr>
        <p:txBody>
          <a:bodyPr/>
          <a:lstStyle/>
          <a:p>
            <a:r>
              <a:rPr lang="en-US" altLang="en-US" sz="3200" dirty="0" smtClean="0"/>
              <a:t>Reasons for IMC Planning </a:t>
            </a:r>
          </a:p>
        </p:txBody>
      </p:sp>
      <p:sp>
        <p:nvSpPr>
          <p:cNvPr id="9228" name="Oval 15"/>
          <p:cNvSpPr>
            <a:spLocks noChangeArrowheads="1"/>
          </p:cNvSpPr>
          <p:nvPr/>
        </p:nvSpPr>
        <p:spPr bwMode="auto">
          <a:xfrm>
            <a:off x="914400" y="2895600"/>
            <a:ext cx="1905000" cy="2006600"/>
          </a:xfrm>
          <a:prstGeom prst="ellipse">
            <a:avLst/>
          </a:prstGeom>
          <a:gradFill rotWithShape="0">
            <a:gsLst>
              <a:gs pos="0">
                <a:srgbClr val="C7D5ED"/>
              </a:gs>
              <a:gs pos="100000">
                <a:srgbClr val="84A2D6"/>
              </a:gs>
            </a:gsLst>
            <a:path path="shape">
              <a:fillToRect l="50000" t="50000" r="50000" b="50000"/>
            </a:path>
          </a:gradFill>
          <a:ln w="38100">
            <a:solidFill>
              <a:srgbClr val="001C52"/>
            </a:solidFill>
            <a:round/>
            <a:headEnd/>
            <a:tailEnd/>
          </a:ln>
          <a:effectLst>
            <a:outerShdw dist="71842" dir="2700000" algn="ctr" rotWithShape="0">
              <a:srgbClr val="707070"/>
            </a:outerShdw>
          </a:effectLst>
        </p:spPr>
        <p:txBody>
          <a:bodyPr wrap="none" lIns="0" rIns="0" anchor="ctr"/>
          <a:lstStyle>
            <a:lvl1pPr marL="174625" indent="-17462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85000"/>
              </a:lnSpc>
              <a:buClrTx/>
              <a:buSzTx/>
              <a:buFontTx/>
              <a:buNone/>
            </a:pPr>
            <a:r>
              <a:rPr lang="en-US" altLang="en-US" sz="2800" b="1">
                <a:latin typeface="Arial" panose="020B0604020202020204" pitchFamily="34" charset="0"/>
              </a:rPr>
              <a:t>IMC</a:t>
            </a:r>
            <a:br>
              <a:rPr lang="en-US" altLang="en-US" sz="2800" b="1">
                <a:latin typeface="Arial" panose="020B0604020202020204" pitchFamily="34" charset="0"/>
              </a:rPr>
            </a:br>
            <a:r>
              <a:rPr lang="en-US" altLang="en-US" sz="2800" b="1">
                <a:latin typeface="Arial" panose="020B0604020202020204" pitchFamily="34" charset="0"/>
              </a:rPr>
              <a:t>Planning</a:t>
            </a:r>
            <a:br>
              <a:rPr lang="en-US" altLang="en-US" sz="2800" b="1">
                <a:latin typeface="Arial" panose="020B0604020202020204" pitchFamily="34" charset="0"/>
              </a:rPr>
            </a:br>
            <a:r>
              <a:rPr lang="en-US" altLang="en-US" sz="2800" b="1">
                <a:latin typeface="Arial" panose="020B0604020202020204" pitchFamily="34" charset="0"/>
              </a:rPr>
              <a:t>Reasons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3280"/>
                                        </p:tgtEl>
                                        <p:attrNameLst>
                                          <p:attrName>style.visibility</p:attrName>
                                        </p:attrNameLst>
                                      </p:cBhvr>
                                      <p:to>
                                        <p:strVal val="visible"/>
                                      </p:to>
                                    </p:set>
                                    <p:animEffect transition="in" filter="wipe(left)">
                                      <p:cBhvr>
                                        <p:cTn id="7" dur="500"/>
                                        <p:tgtEl>
                                          <p:spTgt spid="53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3276"/>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53281"/>
                                        </p:tgtEl>
                                        <p:attrNameLst>
                                          <p:attrName>style.visibility</p:attrName>
                                        </p:attrNameLst>
                                      </p:cBhvr>
                                      <p:to>
                                        <p:strVal val="visible"/>
                                      </p:to>
                                    </p:set>
                                    <p:animEffect transition="in" filter="wipe(left)">
                                      <p:cBhvr>
                                        <p:cTn id="15" dur="500"/>
                                        <p:tgtEl>
                                          <p:spTgt spid="532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3277"/>
                                        </p:tgtEl>
                                        <p:attrNameLst>
                                          <p:attrName>style.visibility</p:attrName>
                                        </p:attrNameLst>
                                      </p:cBhvr>
                                      <p:to>
                                        <p:strVal val="visible"/>
                                      </p:to>
                                    </p:se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53282"/>
                                        </p:tgtEl>
                                        <p:attrNameLst>
                                          <p:attrName>style.visibility</p:attrName>
                                        </p:attrNameLst>
                                      </p:cBhvr>
                                      <p:to>
                                        <p:strVal val="visible"/>
                                      </p:to>
                                    </p:set>
                                    <p:animEffect transition="in" filter="wipe(left)">
                                      <p:cBhvr>
                                        <p:cTn id="23" dur="500"/>
                                        <p:tgtEl>
                                          <p:spTgt spid="5328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3278"/>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53283"/>
                                        </p:tgtEl>
                                        <p:attrNameLst>
                                          <p:attrName>style.visibility</p:attrName>
                                        </p:attrNameLst>
                                      </p:cBhvr>
                                      <p:to>
                                        <p:strVal val="visible"/>
                                      </p:to>
                                    </p:set>
                                    <p:animEffect transition="in" filter="wipe(left)">
                                      <p:cBhvr>
                                        <p:cTn id="31" dur="500"/>
                                        <p:tgtEl>
                                          <p:spTgt spid="5328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53279"/>
                                        </p:tgtEl>
                                        <p:attrNameLst>
                                          <p:attrName>style.visibility</p:attrName>
                                        </p:attrNameLst>
                                      </p:cBhvr>
                                      <p:to>
                                        <p:strVal val="visible"/>
                                      </p:to>
                                    </p:se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53284"/>
                                        </p:tgtEl>
                                        <p:attrNameLst>
                                          <p:attrName>style.visibility</p:attrName>
                                        </p:attrNameLst>
                                      </p:cBhvr>
                                      <p:to>
                                        <p:strVal val="visible"/>
                                      </p:to>
                                    </p:set>
                                    <p:animEffect transition="in" filter="wipe(left)">
                                      <p:cBhvr>
                                        <p:cTn id="39" dur="500"/>
                                        <p:tgtEl>
                                          <p:spTgt spid="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6" grpId="0" animBg="1" autoUpdateAnimBg="0"/>
      <p:bldP spid="53277" grpId="0" animBg="1" autoUpdateAnimBg="0"/>
      <p:bldP spid="53278" grpId="0" animBg="1" autoUpdateAnimBg="0"/>
      <p:bldP spid="5327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46" name="Group 26"/>
          <p:cNvGrpSpPr>
            <a:grpSpLocks/>
          </p:cNvGrpSpPr>
          <p:nvPr/>
        </p:nvGrpSpPr>
        <p:grpSpPr bwMode="auto">
          <a:xfrm>
            <a:off x="3235325" y="1219200"/>
            <a:ext cx="2514600" cy="5140325"/>
            <a:chOff x="2088" y="912"/>
            <a:chExt cx="1584" cy="2976"/>
          </a:xfrm>
        </p:grpSpPr>
        <p:sp>
          <p:nvSpPr>
            <p:cNvPr id="10253" name="AutoShape 21"/>
            <p:cNvSpPr>
              <a:spLocks noChangeArrowheads="1"/>
            </p:cNvSpPr>
            <p:nvPr/>
          </p:nvSpPr>
          <p:spPr bwMode="auto">
            <a:xfrm>
              <a:off x="2088" y="2000"/>
              <a:ext cx="1584" cy="1888"/>
            </a:xfrm>
            <a:prstGeom prst="roundRect">
              <a:avLst>
                <a:gd name="adj" fmla="val 9282"/>
              </a:avLst>
            </a:prstGeom>
            <a:solidFill>
              <a:srgbClr val="FFEFD6"/>
            </a:solidFill>
            <a:ln w="38100">
              <a:solidFill>
                <a:srgbClr val="FFEFD2"/>
              </a:solidFill>
              <a:round/>
              <a:headEnd/>
              <a:tailEnd/>
            </a:ln>
            <a:effectLst>
              <a:outerShdw dist="71842" dir="2700000" algn="ctr" rotWithShape="0">
                <a:srgbClr val="707070"/>
              </a:outerShdw>
            </a:effectLst>
          </p:spPr>
          <p:txBody>
            <a:bodyPr tIns="137160"/>
            <a:lstStyle>
              <a:lvl1pPr marL="174625" indent="-17462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400">
                  <a:latin typeface="Arial" panose="020B0604020202020204" pitchFamily="34" charset="0"/>
                </a:rPr>
                <a:t>Department Plan:</a:t>
              </a:r>
            </a:p>
            <a:p>
              <a:pPr eaLnBrk="1" hangingPunct="1">
                <a:buClrTx/>
                <a:buSzTx/>
                <a:buFontTx/>
                <a:buChar char="•"/>
              </a:pPr>
              <a:r>
                <a:rPr lang="en-US" altLang="en-US" sz="2200">
                  <a:latin typeface="Arial" panose="020B0604020202020204" pitchFamily="34" charset="0"/>
                </a:rPr>
                <a:t>Marketing operations/</a:t>
              </a:r>
              <a:br>
                <a:rPr lang="en-US" altLang="en-US" sz="2200">
                  <a:latin typeface="Arial" panose="020B0604020202020204" pitchFamily="34" charset="0"/>
                </a:rPr>
              </a:br>
              <a:r>
                <a:rPr lang="en-US" altLang="en-US" sz="2200">
                  <a:latin typeface="Arial" panose="020B0604020202020204" pitchFamily="34" charset="0"/>
                </a:rPr>
                <a:t>production, human resources</a:t>
              </a:r>
            </a:p>
          </p:txBody>
        </p:sp>
        <p:sp>
          <p:nvSpPr>
            <p:cNvPr id="10254" name="AutoShape 19"/>
            <p:cNvSpPr>
              <a:spLocks noChangeArrowheads="1"/>
            </p:cNvSpPr>
            <p:nvPr/>
          </p:nvSpPr>
          <p:spPr bwMode="auto">
            <a:xfrm>
              <a:off x="2088" y="912"/>
              <a:ext cx="1584" cy="672"/>
            </a:xfrm>
            <a:prstGeom prst="roundRect">
              <a:avLst>
                <a:gd name="adj" fmla="val 26042"/>
              </a:avLst>
            </a:prstGeom>
            <a:solidFill>
              <a:srgbClr val="84A2D6"/>
            </a:solidFill>
            <a:ln w="38100">
              <a:solidFill>
                <a:srgbClr val="84A2D6"/>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buClrTx/>
                <a:buSzTx/>
                <a:buFontTx/>
                <a:buNone/>
              </a:pPr>
              <a:r>
                <a:rPr lang="en-US" altLang="en-US" sz="2400" b="1">
                  <a:latin typeface="Arial" panose="020B0604020202020204" pitchFamily="34" charset="0"/>
                </a:rPr>
                <a:t>Department Level</a:t>
              </a:r>
            </a:p>
          </p:txBody>
        </p:sp>
      </p:grpSp>
      <p:grpSp>
        <p:nvGrpSpPr>
          <p:cNvPr id="56344" name="Group 24"/>
          <p:cNvGrpSpPr>
            <a:grpSpLocks/>
          </p:cNvGrpSpPr>
          <p:nvPr/>
        </p:nvGrpSpPr>
        <p:grpSpPr bwMode="auto">
          <a:xfrm>
            <a:off x="6027738" y="1997075"/>
            <a:ext cx="3040062" cy="4362450"/>
            <a:chOff x="3845" y="912"/>
            <a:chExt cx="1915" cy="2748"/>
          </a:xfrm>
        </p:grpSpPr>
        <p:sp>
          <p:nvSpPr>
            <p:cNvPr id="10250" name="AutoShape 13"/>
            <p:cNvSpPr>
              <a:spLocks noChangeArrowheads="1"/>
            </p:cNvSpPr>
            <p:nvPr/>
          </p:nvSpPr>
          <p:spPr bwMode="auto">
            <a:xfrm>
              <a:off x="3960" y="912"/>
              <a:ext cx="1584" cy="672"/>
            </a:xfrm>
            <a:prstGeom prst="roundRect">
              <a:avLst>
                <a:gd name="adj" fmla="val 26042"/>
              </a:avLst>
            </a:prstGeom>
            <a:solidFill>
              <a:srgbClr val="84A2D6"/>
            </a:solidFill>
            <a:ln w="38100">
              <a:solidFill>
                <a:srgbClr val="001C5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buClrTx/>
                <a:buSzTx/>
                <a:buFontTx/>
                <a:buNone/>
              </a:pPr>
              <a:r>
                <a:rPr lang="en-US" altLang="en-US" sz="2400" b="1">
                  <a:latin typeface="Arial" panose="020B0604020202020204" pitchFamily="34" charset="0"/>
                </a:rPr>
                <a:t>Mar Coms Level</a:t>
              </a:r>
            </a:p>
          </p:txBody>
        </p:sp>
        <p:sp>
          <p:nvSpPr>
            <p:cNvPr id="10251" name="AutoShape 15"/>
            <p:cNvSpPr>
              <a:spLocks noChangeArrowheads="1"/>
            </p:cNvSpPr>
            <p:nvPr/>
          </p:nvSpPr>
          <p:spPr bwMode="auto">
            <a:xfrm>
              <a:off x="3845" y="2000"/>
              <a:ext cx="1915" cy="1660"/>
            </a:xfrm>
            <a:prstGeom prst="roundRect">
              <a:avLst>
                <a:gd name="adj" fmla="val 9282"/>
              </a:avLst>
            </a:prstGeom>
            <a:solidFill>
              <a:srgbClr val="FFEFD6"/>
            </a:solidFill>
            <a:ln w="38100">
              <a:solidFill>
                <a:srgbClr val="FFB610"/>
              </a:solidFill>
              <a:round/>
              <a:headEnd/>
              <a:tailEnd/>
            </a:ln>
            <a:effectLst>
              <a:outerShdw dist="71842" dir="2700000" algn="ctr" rotWithShape="0">
                <a:srgbClr val="707070"/>
              </a:outerShdw>
            </a:effectLst>
          </p:spPr>
          <p:txBody>
            <a:bodyPr tIns="137160"/>
            <a:lstStyle>
              <a:lvl1pPr marL="174625" indent="-17462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400">
                  <a:latin typeface="Arial" panose="020B0604020202020204" pitchFamily="34" charset="0"/>
                </a:rPr>
                <a:t>IMC plan:</a:t>
              </a:r>
            </a:p>
            <a:p>
              <a:pPr eaLnBrk="1" hangingPunct="1">
                <a:buClrTx/>
                <a:buSzTx/>
                <a:buFontTx/>
                <a:buChar char="•"/>
              </a:pPr>
              <a:r>
                <a:rPr lang="en-US" altLang="en-US" sz="2200">
                  <a:latin typeface="Arial" panose="020B0604020202020204" pitchFamily="34" charset="0"/>
                </a:rPr>
                <a:t>Advertising, PR, sales promotion, direct marketing, digital marketing, personal selling and other strategies</a:t>
              </a:r>
            </a:p>
          </p:txBody>
        </p:sp>
        <p:sp>
          <p:nvSpPr>
            <p:cNvPr id="10252" name="AutoShape 17"/>
            <p:cNvSpPr>
              <a:spLocks noChangeArrowheads="1"/>
            </p:cNvSpPr>
            <p:nvPr/>
          </p:nvSpPr>
          <p:spPr bwMode="auto">
            <a:xfrm rot="5400000">
              <a:off x="4466" y="1648"/>
              <a:ext cx="528" cy="339"/>
            </a:xfrm>
            <a:prstGeom prst="rightArrow">
              <a:avLst>
                <a:gd name="adj1" fmla="val 50000"/>
                <a:gd name="adj2" fmla="val 38938"/>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grpSp>
      <p:grpSp>
        <p:nvGrpSpPr>
          <p:cNvPr id="56345" name="Group 25"/>
          <p:cNvGrpSpPr>
            <a:grpSpLocks/>
          </p:cNvGrpSpPr>
          <p:nvPr/>
        </p:nvGrpSpPr>
        <p:grpSpPr bwMode="auto">
          <a:xfrm>
            <a:off x="593725" y="927100"/>
            <a:ext cx="2387600" cy="4495800"/>
            <a:chOff x="200" y="912"/>
            <a:chExt cx="1600" cy="2976"/>
          </a:xfrm>
        </p:grpSpPr>
        <p:sp>
          <p:nvSpPr>
            <p:cNvPr id="10248" name="AutoShape 20"/>
            <p:cNvSpPr>
              <a:spLocks noChangeArrowheads="1"/>
            </p:cNvSpPr>
            <p:nvPr/>
          </p:nvSpPr>
          <p:spPr bwMode="auto">
            <a:xfrm>
              <a:off x="200" y="2000"/>
              <a:ext cx="1584" cy="1888"/>
            </a:xfrm>
            <a:prstGeom prst="roundRect">
              <a:avLst>
                <a:gd name="adj" fmla="val 9282"/>
              </a:avLst>
            </a:prstGeom>
            <a:solidFill>
              <a:srgbClr val="FFEFD6"/>
            </a:solidFill>
            <a:ln w="38100">
              <a:solidFill>
                <a:srgbClr val="FFEFD2"/>
              </a:solidFill>
              <a:round/>
              <a:headEnd/>
              <a:tailEnd/>
            </a:ln>
            <a:effectLst>
              <a:outerShdw dist="71842" dir="2700000" algn="ctr" rotWithShape="0">
                <a:srgbClr val="707070"/>
              </a:outerShdw>
            </a:effectLst>
          </p:spPr>
          <p:txBody>
            <a:bodyPr tIns="137160"/>
            <a:lstStyle>
              <a:lvl1pPr marL="174625" indent="-17462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400">
                  <a:latin typeface="Arial" panose="020B0604020202020204" pitchFamily="34" charset="0"/>
                </a:rPr>
                <a:t>Business Plan:</a:t>
              </a:r>
            </a:p>
            <a:p>
              <a:pPr eaLnBrk="1" hangingPunct="1">
                <a:buClrTx/>
                <a:buSzTx/>
                <a:buFontTx/>
                <a:buChar char="•"/>
              </a:pPr>
              <a:r>
                <a:rPr lang="en-US" altLang="en-US" sz="2200">
                  <a:latin typeface="Arial" panose="020B0604020202020204" pitchFamily="34" charset="0"/>
                </a:rPr>
                <a:t>Focused on the profits and brand equity</a:t>
              </a:r>
            </a:p>
          </p:txBody>
        </p:sp>
        <p:sp>
          <p:nvSpPr>
            <p:cNvPr id="10249" name="AutoShape 18"/>
            <p:cNvSpPr>
              <a:spLocks noChangeArrowheads="1"/>
            </p:cNvSpPr>
            <p:nvPr/>
          </p:nvSpPr>
          <p:spPr bwMode="auto">
            <a:xfrm>
              <a:off x="216" y="912"/>
              <a:ext cx="1584" cy="672"/>
            </a:xfrm>
            <a:prstGeom prst="roundRect">
              <a:avLst>
                <a:gd name="adj" fmla="val 26042"/>
              </a:avLst>
            </a:prstGeom>
            <a:solidFill>
              <a:srgbClr val="84A2D6"/>
            </a:solidFill>
            <a:ln w="38100">
              <a:solidFill>
                <a:srgbClr val="84A2D6"/>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buClrTx/>
                <a:buSzTx/>
                <a:buFontTx/>
                <a:buNone/>
              </a:pPr>
              <a:r>
                <a:rPr lang="en-US" altLang="en-US" sz="2400" b="1">
                  <a:latin typeface="Arial" panose="020B0604020202020204" pitchFamily="34" charset="0"/>
                </a:rPr>
                <a:t>Corporate Level</a:t>
              </a:r>
            </a:p>
          </p:txBody>
        </p:sp>
      </p:grpSp>
      <p:sp>
        <p:nvSpPr>
          <p:cNvPr id="10245" name="Rectangle 3"/>
          <p:cNvSpPr>
            <a:spLocks noGrp="1" noChangeArrowheads="1"/>
          </p:cNvSpPr>
          <p:nvPr>
            <p:ph type="title"/>
          </p:nvPr>
        </p:nvSpPr>
        <p:spPr>
          <a:xfrm>
            <a:off x="762000" y="304800"/>
            <a:ext cx="7772400" cy="635000"/>
          </a:xfrm>
        </p:spPr>
        <p:txBody>
          <a:bodyPr/>
          <a:lstStyle/>
          <a:p>
            <a:r>
              <a:rPr lang="en-US" altLang="en-US" sz="3200" smtClean="0"/>
              <a:t>Where it Fits in the Organisation</a:t>
            </a:r>
          </a:p>
        </p:txBody>
      </p:sp>
      <p:sp>
        <p:nvSpPr>
          <p:cNvPr id="10246" name="AutoShape 17"/>
          <p:cNvSpPr>
            <a:spLocks noChangeArrowheads="1"/>
          </p:cNvSpPr>
          <p:nvPr/>
        </p:nvSpPr>
        <p:spPr bwMode="auto">
          <a:xfrm rot="5400000">
            <a:off x="1356519" y="2072482"/>
            <a:ext cx="838200" cy="538162"/>
          </a:xfrm>
          <a:prstGeom prst="rightArrow">
            <a:avLst>
              <a:gd name="adj1" fmla="val 50000"/>
              <a:gd name="adj2" fmla="val 38938"/>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10247" name="AutoShape 17"/>
          <p:cNvSpPr>
            <a:spLocks noChangeArrowheads="1"/>
          </p:cNvSpPr>
          <p:nvPr/>
        </p:nvSpPr>
        <p:spPr bwMode="auto">
          <a:xfrm rot="5400000">
            <a:off x="4074319" y="2497932"/>
            <a:ext cx="838200" cy="538162"/>
          </a:xfrm>
          <a:prstGeom prst="rightArrow">
            <a:avLst>
              <a:gd name="adj1" fmla="val 50000"/>
              <a:gd name="adj2" fmla="val 38938"/>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6346"/>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6344"/>
                                        </p:tgtEl>
                                        <p:attrNameLst>
                                          <p:attrName>style.visibility</p:attrName>
                                        </p:attrNameLst>
                                      </p:cBhvr>
                                      <p:to>
                                        <p:strVal val="visible"/>
                                      </p:to>
                                    </p:set>
                                    <p:animEffect transition="in" filter="wipe(up)">
                                      <p:cBhvr>
                                        <p:cTn id="14" dur="500"/>
                                        <p:tgtEl>
                                          <p:spTgt spid="56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90" name="Group 34"/>
          <p:cNvGrpSpPr>
            <a:grpSpLocks/>
          </p:cNvGrpSpPr>
          <p:nvPr/>
        </p:nvGrpSpPr>
        <p:grpSpPr bwMode="auto">
          <a:xfrm>
            <a:off x="914400" y="5118100"/>
            <a:ext cx="7315200" cy="1200150"/>
            <a:chOff x="576" y="2832"/>
            <a:chExt cx="4608" cy="1008"/>
          </a:xfrm>
        </p:grpSpPr>
        <p:sp>
          <p:nvSpPr>
            <p:cNvPr id="11286" name="AutoShape 35"/>
            <p:cNvSpPr>
              <a:spLocks noChangeArrowheads="1"/>
            </p:cNvSpPr>
            <p:nvPr/>
          </p:nvSpPr>
          <p:spPr bwMode="auto">
            <a:xfrm rot="5400000">
              <a:off x="2616" y="2964"/>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11287" name="AutoShape 36"/>
            <p:cNvSpPr>
              <a:spLocks noChangeArrowheads="1"/>
            </p:cNvSpPr>
            <p:nvPr/>
          </p:nvSpPr>
          <p:spPr bwMode="auto">
            <a:xfrm>
              <a:off x="576" y="3408"/>
              <a:ext cx="4608" cy="432"/>
            </a:xfrm>
            <a:prstGeom prst="roundRect">
              <a:avLst>
                <a:gd name="adj" fmla="val 33102"/>
              </a:avLst>
            </a:prstGeom>
            <a:solidFill>
              <a:srgbClr val="FFEFD6"/>
            </a:solidFill>
            <a:ln w="9525">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dirty="0">
                  <a:latin typeface="Arial" panose="020B0604020202020204" pitchFamily="34" charset="0"/>
                </a:rPr>
                <a:t>Step 6:</a:t>
              </a:r>
              <a:r>
                <a:rPr lang="en-US" altLang="en-US" sz="2600" dirty="0">
                  <a:latin typeface="Arial" panose="020B0604020202020204" pitchFamily="34" charset="0"/>
                </a:rPr>
                <a:t> Evaluate Effectiveness</a:t>
              </a:r>
            </a:p>
          </p:txBody>
        </p:sp>
      </p:grpSp>
      <p:grpSp>
        <p:nvGrpSpPr>
          <p:cNvPr id="70687" name="Group 31"/>
          <p:cNvGrpSpPr>
            <a:grpSpLocks/>
          </p:cNvGrpSpPr>
          <p:nvPr/>
        </p:nvGrpSpPr>
        <p:grpSpPr bwMode="auto">
          <a:xfrm>
            <a:off x="914400" y="4229100"/>
            <a:ext cx="7315200" cy="1200150"/>
            <a:chOff x="576" y="2832"/>
            <a:chExt cx="4608" cy="1008"/>
          </a:xfrm>
        </p:grpSpPr>
        <p:sp>
          <p:nvSpPr>
            <p:cNvPr id="11284" name="AutoShape 32"/>
            <p:cNvSpPr>
              <a:spLocks noChangeArrowheads="1"/>
            </p:cNvSpPr>
            <p:nvPr/>
          </p:nvSpPr>
          <p:spPr bwMode="auto">
            <a:xfrm rot="5400000">
              <a:off x="2616" y="2964"/>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11285" name="AutoShape 33"/>
            <p:cNvSpPr>
              <a:spLocks noChangeArrowheads="1"/>
            </p:cNvSpPr>
            <p:nvPr/>
          </p:nvSpPr>
          <p:spPr bwMode="auto">
            <a:xfrm>
              <a:off x="576" y="3408"/>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5:</a:t>
              </a:r>
              <a:r>
                <a:rPr lang="en-US" altLang="en-US" sz="2600">
                  <a:latin typeface="Arial" panose="020B0604020202020204" pitchFamily="34" charset="0"/>
                </a:rPr>
                <a:t> Set the Budget</a:t>
              </a:r>
            </a:p>
          </p:txBody>
        </p:sp>
      </p:grpSp>
      <p:grpSp>
        <p:nvGrpSpPr>
          <p:cNvPr id="70673" name="Group 17"/>
          <p:cNvGrpSpPr>
            <a:grpSpLocks/>
          </p:cNvGrpSpPr>
          <p:nvPr/>
        </p:nvGrpSpPr>
        <p:grpSpPr bwMode="auto">
          <a:xfrm>
            <a:off x="914400" y="3327400"/>
            <a:ext cx="7315200" cy="1200150"/>
            <a:chOff x="576" y="2832"/>
            <a:chExt cx="4608" cy="1008"/>
          </a:xfrm>
        </p:grpSpPr>
        <p:sp>
          <p:nvSpPr>
            <p:cNvPr id="11282" name="AutoShape 18"/>
            <p:cNvSpPr>
              <a:spLocks noChangeArrowheads="1"/>
            </p:cNvSpPr>
            <p:nvPr/>
          </p:nvSpPr>
          <p:spPr bwMode="auto">
            <a:xfrm rot="5400000">
              <a:off x="2616" y="2964"/>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11283" name="AutoShape 19"/>
            <p:cNvSpPr>
              <a:spLocks noChangeArrowheads="1"/>
            </p:cNvSpPr>
            <p:nvPr/>
          </p:nvSpPr>
          <p:spPr bwMode="auto">
            <a:xfrm>
              <a:off x="576" y="3408"/>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4:</a:t>
              </a:r>
              <a:r>
                <a:rPr lang="en-US" altLang="en-US" sz="2600">
                  <a:latin typeface="Arial" panose="020B0604020202020204" pitchFamily="34" charset="0"/>
                </a:rPr>
                <a:t> Develop Strategies and Tactics</a:t>
              </a:r>
            </a:p>
          </p:txBody>
        </p:sp>
      </p:grpSp>
      <p:grpSp>
        <p:nvGrpSpPr>
          <p:cNvPr id="70676" name="Group 20"/>
          <p:cNvGrpSpPr>
            <a:grpSpLocks/>
          </p:cNvGrpSpPr>
          <p:nvPr/>
        </p:nvGrpSpPr>
        <p:grpSpPr bwMode="auto">
          <a:xfrm>
            <a:off x="914400" y="2438400"/>
            <a:ext cx="7315200" cy="1190625"/>
            <a:chOff x="576" y="2024"/>
            <a:chExt cx="4608" cy="1000"/>
          </a:xfrm>
        </p:grpSpPr>
        <p:sp>
          <p:nvSpPr>
            <p:cNvPr id="11280" name="AutoShape 21"/>
            <p:cNvSpPr>
              <a:spLocks noChangeArrowheads="1"/>
            </p:cNvSpPr>
            <p:nvPr/>
          </p:nvSpPr>
          <p:spPr bwMode="auto">
            <a:xfrm rot="5400000">
              <a:off x="2616" y="2156"/>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11281" name="AutoShape 22"/>
            <p:cNvSpPr>
              <a:spLocks noChangeArrowheads="1"/>
            </p:cNvSpPr>
            <p:nvPr/>
          </p:nvSpPr>
          <p:spPr bwMode="auto">
            <a:xfrm>
              <a:off x="576" y="2592"/>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3:</a:t>
              </a:r>
              <a:r>
                <a:rPr lang="en-US" altLang="en-US" sz="2600">
                  <a:latin typeface="Arial" panose="020B0604020202020204" pitchFamily="34" charset="0"/>
                </a:rPr>
                <a:t> Determine MC Objectives</a:t>
              </a:r>
            </a:p>
          </p:txBody>
        </p:sp>
      </p:grpSp>
      <p:grpSp>
        <p:nvGrpSpPr>
          <p:cNvPr id="70679" name="Group 23"/>
          <p:cNvGrpSpPr>
            <a:grpSpLocks/>
          </p:cNvGrpSpPr>
          <p:nvPr/>
        </p:nvGrpSpPr>
        <p:grpSpPr bwMode="auto">
          <a:xfrm>
            <a:off x="914400" y="1524000"/>
            <a:ext cx="7315200" cy="1200150"/>
            <a:chOff x="576" y="1200"/>
            <a:chExt cx="4608" cy="1008"/>
          </a:xfrm>
        </p:grpSpPr>
        <p:sp>
          <p:nvSpPr>
            <p:cNvPr id="11278" name="AutoShape 24"/>
            <p:cNvSpPr>
              <a:spLocks noChangeArrowheads="1"/>
            </p:cNvSpPr>
            <p:nvPr/>
          </p:nvSpPr>
          <p:spPr bwMode="auto">
            <a:xfrm rot="5400000">
              <a:off x="2616" y="1332"/>
              <a:ext cx="528" cy="263"/>
            </a:xfrm>
            <a:prstGeom prst="rightArrow">
              <a:avLst>
                <a:gd name="adj1" fmla="val 50000"/>
                <a:gd name="adj2" fmla="val 50190"/>
              </a:avLst>
            </a:prstGeom>
            <a:solidFill>
              <a:srgbClr val="CC3300"/>
            </a:solidFill>
            <a:ln w="38100">
              <a:solidFill>
                <a:srgbClr val="630C2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AU" altLang="en-US" sz="2400">
                <a:latin typeface="Times New Roman" panose="02020603050405020304" pitchFamily="18" charset="0"/>
              </a:endParaRPr>
            </a:p>
          </p:txBody>
        </p:sp>
        <p:sp>
          <p:nvSpPr>
            <p:cNvPr id="11279" name="AutoShape 25"/>
            <p:cNvSpPr>
              <a:spLocks noChangeArrowheads="1"/>
            </p:cNvSpPr>
            <p:nvPr/>
          </p:nvSpPr>
          <p:spPr bwMode="auto">
            <a:xfrm>
              <a:off x="576" y="1776"/>
              <a:ext cx="4608" cy="432"/>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2:</a:t>
              </a:r>
              <a:r>
                <a:rPr lang="en-US" altLang="en-US" sz="2600">
                  <a:latin typeface="Arial" panose="020B0604020202020204" pitchFamily="34" charset="0"/>
                </a:rPr>
                <a:t> Analyze SWOTs</a:t>
              </a:r>
            </a:p>
          </p:txBody>
        </p:sp>
      </p:grpSp>
      <p:sp>
        <p:nvSpPr>
          <p:cNvPr id="70682" name="AutoShape 26"/>
          <p:cNvSpPr>
            <a:spLocks noChangeArrowheads="1"/>
          </p:cNvSpPr>
          <p:nvPr/>
        </p:nvSpPr>
        <p:spPr bwMode="auto">
          <a:xfrm>
            <a:off x="914400" y="1295400"/>
            <a:ext cx="7315200" cy="514350"/>
          </a:xfrm>
          <a:prstGeom prst="roundRect">
            <a:avLst>
              <a:gd name="adj" fmla="val 33102"/>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1:</a:t>
            </a:r>
            <a:r>
              <a:rPr lang="en-US" altLang="en-US" sz="2600">
                <a:latin typeface="Arial" panose="020B0604020202020204" pitchFamily="34" charset="0"/>
              </a:rPr>
              <a:t> Identify Target Audiences</a:t>
            </a:r>
          </a:p>
        </p:txBody>
      </p:sp>
      <p:sp>
        <p:nvSpPr>
          <p:cNvPr id="70694" name="AutoShape 38"/>
          <p:cNvSpPr>
            <a:spLocks noChangeArrowheads="1"/>
          </p:cNvSpPr>
          <p:nvPr/>
        </p:nvSpPr>
        <p:spPr bwMode="auto">
          <a:xfrm>
            <a:off x="914400" y="4914900"/>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5:</a:t>
            </a:r>
            <a:r>
              <a:rPr lang="en-US" altLang="en-US" sz="2600">
                <a:latin typeface="Arial" panose="020B0604020202020204" pitchFamily="34" charset="0"/>
              </a:rPr>
              <a:t> Set the Budget</a:t>
            </a:r>
          </a:p>
        </p:txBody>
      </p:sp>
      <p:sp>
        <p:nvSpPr>
          <p:cNvPr id="70693" name="AutoShape 37"/>
          <p:cNvSpPr>
            <a:spLocks noChangeArrowheads="1"/>
          </p:cNvSpPr>
          <p:nvPr/>
        </p:nvSpPr>
        <p:spPr bwMode="auto">
          <a:xfrm>
            <a:off x="914400" y="4013200"/>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4:</a:t>
            </a:r>
            <a:r>
              <a:rPr lang="en-US" altLang="en-US" sz="2600">
                <a:latin typeface="Arial" panose="020B0604020202020204" pitchFamily="34" charset="0"/>
              </a:rPr>
              <a:t> Develop Strategies and Tactics</a:t>
            </a:r>
          </a:p>
        </p:txBody>
      </p:sp>
      <p:sp>
        <p:nvSpPr>
          <p:cNvPr id="70685" name="AutoShape 29"/>
          <p:cNvSpPr>
            <a:spLocks noChangeArrowheads="1"/>
          </p:cNvSpPr>
          <p:nvPr/>
        </p:nvSpPr>
        <p:spPr bwMode="auto">
          <a:xfrm>
            <a:off x="857250" y="3114675"/>
            <a:ext cx="752475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3:</a:t>
            </a:r>
            <a:r>
              <a:rPr lang="en-US" altLang="en-US" sz="2600">
                <a:latin typeface="Arial" panose="020B0604020202020204" pitchFamily="34" charset="0"/>
              </a:rPr>
              <a:t> </a:t>
            </a:r>
            <a:r>
              <a:rPr lang="en-US" altLang="en-US" sz="2200">
                <a:latin typeface="Arial" panose="020B0604020202020204" pitchFamily="34" charset="0"/>
              </a:rPr>
              <a:t>Determine Marketing Communication Objectives</a:t>
            </a:r>
          </a:p>
        </p:txBody>
      </p:sp>
      <p:sp>
        <p:nvSpPr>
          <p:cNvPr id="70684" name="AutoShape 28"/>
          <p:cNvSpPr>
            <a:spLocks noChangeArrowheads="1"/>
          </p:cNvSpPr>
          <p:nvPr/>
        </p:nvSpPr>
        <p:spPr bwMode="auto">
          <a:xfrm>
            <a:off x="857250" y="2181225"/>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2: </a:t>
            </a:r>
            <a:r>
              <a:rPr lang="en-US" altLang="en-US" sz="2600">
                <a:latin typeface="Arial" panose="020B0604020202020204" pitchFamily="34" charset="0"/>
              </a:rPr>
              <a:t>Identify target markets</a:t>
            </a:r>
          </a:p>
        </p:txBody>
      </p:sp>
      <p:sp>
        <p:nvSpPr>
          <p:cNvPr id="70683" name="AutoShape 27"/>
          <p:cNvSpPr>
            <a:spLocks noChangeArrowheads="1"/>
          </p:cNvSpPr>
          <p:nvPr/>
        </p:nvSpPr>
        <p:spPr bwMode="auto">
          <a:xfrm>
            <a:off x="914400" y="1295400"/>
            <a:ext cx="7315200" cy="514350"/>
          </a:xfrm>
          <a:prstGeom prst="roundRect">
            <a:avLst>
              <a:gd name="adj" fmla="val 33102"/>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en-US" altLang="en-US" sz="2600" b="1">
                <a:latin typeface="Arial" panose="020B0604020202020204" pitchFamily="34" charset="0"/>
              </a:rPr>
              <a:t>Step 1:</a:t>
            </a:r>
            <a:r>
              <a:rPr lang="en-US" altLang="en-US" sz="2600">
                <a:latin typeface="Arial" panose="020B0604020202020204" pitchFamily="34" charset="0"/>
              </a:rPr>
              <a:t> Situation analysis</a:t>
            </a:r>
          </a:p>
        </p:txBody>
      </p:sp>
      <p:sp>
        <p:nvSpPr>
          <p:cNvPr id="11277" name="Rectangle 14"/>
          <p:cNvSpPr>
            <a:spLocks noGrp="1" noChangeArrowheads="1"/>
          </p:cNvSpPr>
          <p:nvPr>
            <p:ph type="title"/>
          </p:nvPr>
        </p:nvSpPr>
        <p:spPr>
          <a:xfrm>
            <a:off x="914400" y="228600"/>
            <a:ext cx="7772400" cy="635000"/>
          </a:xfrm>
        </p:spPr>
        <p:txBody>
          <a:bodyPr/>
          <a:lstStyle/>
          <a:p>
            <a:r>
              <a:rPr lang="en-US" altLang="en-US" sz="3200" smtClean="0"/>
              <a:t>What Are the 6 Steps in the Process?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0682"/>
                                        </p:tgtEl>
                                        <p:attrNameLst>
                                          <p:attrName>style.visibility</p:attrName>
                                        </p:attrNameLst>
                                      </p:cBhvr>
                                      <p:to>
                                        <p:strVal val="visible"/>
                                      </p:to>
                                    </p:set>
                                    <p:animEffect transition="in" filter="wipe(up)">
                                      <p:cBhvr>
                                        <p:cTn id="7" dur="500"/>
                                        <p:tgtEl>
                                          <p:spTgt spid="70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0683"/>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70679"/>
                                        </p:tgtEl>
                                        <p:attrNameLst>
                                          <p:attrName>style.visibility</p:attrName>
                                        </p:attrNameLst>
                                      </p:cBhvr>
                                      <p:to>
                                        <p:strVal val="visible"/>
                                      </p:to>
                                    </p:set>
                                    <p:animEffect transition="in" filter="wipe(up)">
                                      <p:cBhvr>
                                        <p:cTn id="15" dur="500"/>
                                        <p:tgtEl>
                                          <p:spTgt spid="70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0684"/>
                                        </p:tgtEl>
                                        <p:attrNameLst>
                                          <p:attrName>style.visibility</p:attrName>
                                        </p:attrNameLst>
                                      </p:cBhvr>
                                      <p:to>
                                        <p:strVal val="visible"/>
                                      </p:to>
                                    </p:se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70676"/>
                                        </p:tgtEl>
                                        <p:attrNameLst>
                                          <p:attrName>style.visibility</p:attrName>
                                        </p:attrNameLst>
                                      </p:cBhvr>
                                      <p:to>
                                        <p:strVal val="visible"/>
                                      </p:to>
                                    </p:set>
                                    <p:animEffect transition="in" filter="wipe(up)">
                                      <p:cBhvr>
                                        <p:cTn id="23" dur="500"/>
                                        <p:tgtEl>
                                          <p:spTgt spid="706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0685"/>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70673"/>
                                        </p:tgtEl>
                                        <p:attrNameLst>
                                          <p:attrName>style.visibility</p:attrName>
                                        </p:attrNameLst>
                                      </p:cBhvr>
                                      <p:to>
                                        <p:strVal val="visible"/>
                                      </p:to>
                                    </p:set>
                                    <p:animEffect transition="in" filter="wipe(up)">
                                      <p:cBhvr>
                                        <p:cTn id="31" dur="500"/>
                                        <p:tgtEl>
                                          <p:spTgt spid="706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0693"/>
                                        </p:tgtEl>
                                        <p:attrNameLst>
                                          <p:attrName>style.visibility</p:attrName>
                                        </p:attrNameLst>
                                      </p:cBhvr>
                                      <p:to>
                                        <p:strVal val="visible"/>
                                      </p:to>
                                    </p:set>
                                  </p:childTnLst>
                                </p:cTn>
                              </p:par>
                            </p:childTnLst>
                          </p:cTn>
                        </p:par>
                        <p:par>
                          <p:cTn id="36" fill="hold" nodeType="afterGroup">
                            <p:stCondLst>
                              <p:cond delay="500"/>
                            </p:stCondLst>
                            <p:childTnLst>
                              <p:par>
                                <p:cTn id="37" presetID="22" presetClass="entr" presetSubtype="1" fill="hold" nodeType="afterEffect">
                                  <p:stCondLst>
                                    <p:cond delay="0"/>
                                  </p:stCondLst>
                                  <p:childTnLst>
                                    <p:set>
                                      <p:cBhvr>
                                        <p:cTn id="38" dur="1" fill="hold">
                                          <p:stCondLst>
                                            <p:cond delay="0"/>
                                          </p:stCondLst>
                                        </p:cTn>
                                        <p:tgtEl>
                                          <p:spTgt spid="70687"/>
                                        </p:tgtEl>
                                        <p:attrNameLst>
                                          <p:attrName>style.visibility</p:attrName>
                                        </p:attrNameLst>
                                      </p:cBhvr>
                                      <p:to>
                                        <p:strVal val="visible"/>
                                      </p:to>
                                    </p:set>
                                    <p:animEffect transition="in" filter="wipe(up)">
                                      <p:cBhvr>
                                        <p:cTn id="39" dur="500"/>
                                        <p:tgtEl>
                                          <p:spTgt spid="7068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70694"/>
                                        </p:tgtEl>
                                        <p:attrNameLst>
                                          <p:attrName>style.visibility</p:attrName>
                                        </p:attrNameLst>
                                      </p:cBhvr>
                                      <p:to>
                                        <p:strVal val="visible"/>
                                      </p:to>
                                    </p:se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70690"/>
                                        </p:tgtEl>
                                        <p:attrNameLst>
                                          <p:attrName>style.visibility</p:attrName>
                                        </p:attrNameLst>
                                      </p:cBhvr>
                                      <p:to>
                                        <p:strVal val="visible"/>
                                      </p:to>
                                    </p:set>
                                    <p:animEffect transition="in" filter="wipe(up)">
                                      <p:cBhvr>
                                        <p:cTn id="47" dur="500"/>
                                        <p:tgtEl>
                                          <p:spTgt spid="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animBg="1" autoUpdateAnimBg="0"/>
      <p:bldP spid="70694" grpId="0" animBg="1" autoUpdateAnimBg="0"/>
      <p:bldP spid="70693" grpId="0" animBg="1" autoUpdateAnimBg="0"/>
      <p:bldP spid="70685" grpId="0" animBg="1" autoUpdateAnimBg="0"/>
      <p:bldP spid="70684" grpId="0" animBg="1" autoUpdateAnimBg="0"/>
      <p:bldP spid="7068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AU" altLang="en-US" smtClean="0"/>
              <a:t>1. Situation analysis</a:t>
            </a:r>
          </a:p>
        </p:txBody>
      </p:sp>
      <p:sp>
        <p:nvSpPr>
          <p:cNvPr id="3" name="Content Placeholder 2"/>
          <p:cNvSpPr>
            <a:spLocks noGrp="1"/>
          </p:cNvSpPr>
          <p:nvPr>
            <p:ph idx="1"/>
          </p:nvPr>
        </p:nvSpPr>
        <p:spPr>
          <a:xfrm>
            <a:off x="609600" y="1752600"/>
            <a:ext cx="8863542" cy="3386912"/>
          </a:xfrm>
        </p:spPr>
        <p:txBody>
          <a:bodyPr/>
          <a:lstStyle/>
          <a:p>
            <a:pPr>
              <a:lnSpc>
                <a:spcPct val="100000"/>
              </a:lnSpc>
              <a:defRPr/>
            </a:pPr>
            <a:r>
              <a:rPr lang="en-AU" dirty="0" smtClean="0"/>
              <a:t>Company analysis </a:t>
            </a:r>
          </a:p>
          <a:p>
            <a:pPr>
              <a:lnSpc>
                <a:spcPct val="100000"/>
              </a:lnSpc>
              <a:defRPr/>
            </a:pPr>
            <a:r>
              <a:rPr lang="en-AU" dirty="0" smtClean="0"/>
              <a:t>Competitor analysis </a:t>
            </a:r>
          </a:p>
          <a:p>
            <a:pPr>
              <a:lnSpc>
                <a:spcPct val="100000"/>
              </a:lnSpc>
              <a:defRPr/>
            </a:pPr>
            <a:r>
              <a:rPr lang="en-AU" dirty="0" smtClean="0"/>
              <a:t>Consumer analysis</a:t>
            </a:r>
            <a:r>
              <a:rPr lang="en-AU" dirty="0"/>
              <a:t>	</a:t>
            </a:r>
            <a:endParaRPr lang="en-AU" dirty="0" smtClean="0"/>
          </a:p>
          <a:p>
            <a:pPr>
              <a:lnSpc>
                <a:spcPct val="100000"/>
              </a:lnSpc>
              <a:defRPr/>
            </a:pPr>
            <a:r>
              <a:rPr lang="en-AU" dirty="0" smtClean="0"/>
              <a:t>Market analysis </a:t>
            </a:r>
          </a:p>
          <a:p>
            <a:pPr>
              <a:lnSpc>
                <a:spcPct val="100000"/>
              </a:lnSpc>
              <a:defRPr/>
            </a:pPr>
            <a:r>
              <a:rPr lang="en-AU" dirty="0" smtClean="0"/>
              <a:t>Product analysis </a:t>
            </a:r>
          </a:p>
          <a:p>
            <a:pPr>
              <a:lnSpc>
                <a:spcPct val="100000"/>
              </a:lnSpc>
              <a:defRPr/>
            </a:pPr>
            <a:r>
              <a:rPr lang="en-AU" dirty="0" smtClean="0"/>
              <a:t>Opportunities </a:t>
            </a:r>
            <a:r>
              <a:rPr lang="en-AU" dirty="0"/>
              <a:t>and threats</a:t>
            </a:r>
          </a:p>
          <a:p>
            <a:pPr>
              <a:defRPr/>
            </a:pP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altLang="en-US" smtClean="0"/>
              <a:t>2. Identify target markets</a:t>
            </a:r>
          </a:p>
        </p:txBody>
      </p:sp>
      <p:sp>
        <p:nvSpPr>
          <p:cNvPr id="14339" name="Content Placeholder 2"/>
          <p:cNvSpPr>
            <a:spLocks noGrp="1"/>
          </p:cNvSpPr>
          <p:nvPr>
            <p:ph idx="1"/>
          </p:nvPr>
        </p:nvSpPr>
        <p:spPr>
          <a:xfrm>
            <a:off x="242535" y="1631275"/>
            <a:ext cx="8863542" cy="3386912"/>
          </a:xfrm>
        </p:spPr>
        <p:txBody>
          <a:bodyPr/>
          <a:lstStyle/>
          <a:p>
            <a:pPr>
              <a:lnSpc>
                <a:spcPct val="100000"/>
              </a:lnSpc>
            </a:pPr>
            <a:r>
              <a:rPr lang="en-AU" altLang="en-US" dirty="0" smtClean="0"/>
              <a:t>Segmentation</a:t>
            </a:r>
          </a:p>
          <a:p>
            <a:pPr>
              <a:lnSpc>
                <a:spcPct val="100000"/>
              </a:lnSpc>
            </a:pPr>
            <a:r>
              <a:rPr lang="en-AU" altLang="en-US" dirty="0" smtClean="0"/>
              <a:t>Targeting</a:t>
            </a:r>
          </a:p>
          <a:p>
            <a:pPr>
              <a:lnSpc>
                <a:spcPct val="100000"/>
              </a:lnSpc>
            </a:pPr>
            <a:r>
              <a:rPr lang="en-AU" altLang="en-US" dirty="0" smtClean="0"/>
              <a:t>Consumer markets:</a:t>
            </a:r>
          </a:p>
          <a:p>
            <a:pPr lvl="1">
              <a:lnSpc>
                <a:spcPct val="100000"/>
              </a:lnSpc>
            </a:pPr>
            <a:r>
              <a:rPr lang="en-AU" altLang="en-US" dirty="0" smtClean="0"/>
              <a:t>Primary and secondary</a:t>
            </a:r>
          </a:p>
          <a:p>
            <a:pPr lvl="1">
              <a:lnSpc>
                <a:spcPct val="100000"/>
              </a:lnSpc>
            </a:pPr>
            <a:r>
              <a:rPr lang="en-AU" altLang="en-US" dirty="0" smtClean="0"/>
              <a:t>Non customers, potential customers and existing customers groups</a:t>
            </a:r>
          </a:p>
          <a:p>
            <a:pPr>
              <a:lnSpc>
                <a:spcPct val="100000"/>
              </a:lnSpc>
            </a:pPr>
            <a:r>
              <a:rPr lang="en-AU" altLang="en-US" dirty="0" smtClean="0"/>
              <a:t>Trade markets</a:t>
            </a:r>
          </a:p>
          <a:p>
            <a:pPr>
              <a:lnSpc>
                <a:spcPct val="100000"/>
              </a:lnSpc>
            </a:pPr>
            <a:r>
              <a:rPr lang="en-AU" altLang="en-US" dirty="0" smtClean="0"/>
              <a:t>Retail markets (if required)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762000" y="990600"/>
            <a:ext cx="8915400" cy="635000"/>
          </a:xfrm>
        </p:spPr>
        <p:txBody>
          <a:bodyPr/>
          <a:lstStyle/>
          <a:p>
            <a:r>
              <a:rPr lang="en-US" altLang="en-US" sz="3000" dirty="0" smtClean="0"/>
              <a:t>How Brand Communication Works</a:t>
            </a:r>
          </a:p>
        </p:txBody>
      </p:sp>
      <p:pic>
        <p:nvPicPr>
          <p:cNvPr id="15363" name="Picture 50" descr="Fig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752600"/>
            <a:ext cx="8534400" cy="470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ll dir="ru"/>
  </p:transition>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68844ECF-5D84-2D4F-BD6C-159B28CC5448}" vid="{8780923D-96ED-9F4A-BDC2-8B626CD12C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597</Words>
  <Application>Microsoft Office PowerPoint</Application>
  <PresentationFormat>On-screen Show (4:3)</PresentationFormat>
  <Paragraphs>140</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Opening Slide</vt:lpstr>
      <vt:lpstr>Topic 5 – Planning marketing communications </vt:lpstr>
      <vt:lpstr>Lecture outline</vt:lpstr>
      <vt:lpstr>IMC Planning Starts at Zero</vt:lpstr>
      <vt:lpstr>Reasons for IMC Planning </vt:lpstr>
      <vt:lpstr>Where it Fits in the Organisation</vt:lpstr>
      <vt:lpstr>What Are the 6 Steps in the Process?</vt:lpstr>
      <vt:lpstr>1. Situation analysis</vt:lpstr>
      <vt:lpstr>2. Identify target markets</vt:lpstr>
      <vt:lpstr>How Brand Communication Works</vt:lpstr>
      <vt:lpstr>3. Determine objectives</vt:lpstr>
      <vt:lpstr>Slide 11</vt:lpstr>
      <vt:lpstr>Step 4: Developing strategies and tactics</vt:lpstr>
      <vt:lpstr>Step 4: Developing strategies and tactics</vt:lpstr>
      <vt:lpstr>Phase 2: Messages</vt:lpstr>
      <vt:lpstr>Slide 15</vt:lpstr>
      <vt:lpstr>Slide 16</vt:lpstr>
      <vt:lpstr>What messages do VB use?</vt:lpstr>
      <vt:lpstr>Slide 18</vt:lpstr>
      <vt:lpstr>Slide 19</vt:lpstr>
      <vt:lpstr>Slide 20</vt:lpstr>
      <vt:lpstr>Step 5 measurement, evaluation, and effectiveness </vt:lpstr>
      <vt:lpstr>What Are the 6 Steps in the Process?</vt:lpstr>
      <vt:lpstr>The marketing communications plan    1.0 Executive Summary 2.0 Situation analysis   2.1 Company analysis  2.2 Competitor analysis  2.3 Consumer analysis  2.4 Market and product analysis  2.5 Opportunities and threats   3.0 Target market profile  3.1 Consumer - primary, secondary  3.2 Trade (if required)   4.0 Objectives  4.1 Marketing objectives  4.2 Communication objectives   5.0 Positioning or brand strategy    6.0 Creative Strategy  6.1 Objectives  6.2 Strategy  6.3 Executions</vt:lpstr>
      <vt:lpstr>  7.0 Marketing communication strategy  7.1 Consumer   7.1.1 Advertising strategy   7.1.2 Sales promotion strategy   7.1.3 Public relations strategy   7.1.4 Direct marketing strategy   7.1.5 Digital strategy   7.1.6 Other strategies  7.2 Trade (IF REQUIRED)   7.2.1 Advertising strategy   7.2.2 Sales promotion strategy   7.2.3  Public relations strategy   7.2.4 Direct marketing strategy   7.2.5 Digital strategy   7.2.6 Other strategies   8.0 Action/media plan  8.1 Media selection  8.2 Reach, frequency   8.3 Human Resources  8.4 Timing  8.5 Budget   8.6 Control</vt:lpstr>
    </vt:vector>
  </TitlesOfParts>
  <Company>3BLOX</Company>
  <LinksUpToDate>false</LinksUpToDate>
  <SharedDoc>false</SharedDoc>
  <HyperlinkBase>assets/</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Advertising and Promotion to Build Brands</dc:title>
  <dc:creator>John Gayle</dc:creator>
  <cp:lastModifiedBy>Kirstie</cp:lastModifiedBy>
  <cp:revision>397</cp:revision>
  <cp:lastPrinted>2013-07-08T08:42:51Z</cp:lastPrinted>
  <dcterms:created xsi:type="dcterms:W3CDTF">2003-09-17T19:02:54Z</dcterms:created>
  <dcterms:modified xsi:type="dcterms:W3CDTF">2019-04-03T09:38:28Z</dcterms:modified>
</cp:coreProperties>
</file>