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9"/>
  </p:notesMasterIdLst>
  <p:sldIdLst>
    <p:sldId id="256" r:id="rId3"/>
    <p:sldId id="275" r:id="rId4"/>
    <p:sldId id="273" r:id="rId5"/>
    <p:sldId id="277" r:id="rId6"/>
    <p:sldId id="278" r:id="rId7"/>
    <p:sldId id="274" r:id="rId8"/>
    <p:sldId id="276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72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268" r:id="rId35"/>
    <p:sldId id="269" r:id="rId36"/>
    <p:sldId id="270" r:id="rId37"/>
    <p:sldId id="27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AU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AU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AU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8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AU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8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3CA5FAF-0065-4E28-B8C2-9930F7F7A2A3}" type="slidenum">
              <a:rPr lang="en-AU" sz="1400" spc="-1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603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E690A91-F6FC-41E9-8978-1D0AECBC369B}" type="slidenum">
              <a:rPr lang="en-AU" sz="1200" strike="noStrike" spc="-1"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5266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3CA5FAF-0065-4E28-B8C2-9930F7F7A2A3}" type="slidenum">
              <a:rPr lang="en-AU" sz="1400" spc="-1">
                <a:latin typeface="Times New Roman"/>
              </a:r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9784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3CA5FAF-0065-4E28-B8C2-9930F7F7A2A3}" type="slidenum">
              <a:rPr lang="en-AU" sz="1400" spc="-1">
                <a:latin typeface="Times New Roman"/>
              </a:r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1996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3CA5FAF-0065-4E28-B8C2-9930F7F7A2A3}" type="slidenum">
              <a:rPr lang="en-AU" sz="1400" spc="-1">
                <a:latin typeface="Times New Roman"/>
              </a:rPr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8554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3CA5FAF-0065-4E28-B8C2-9930F7F7A2A3}" type="slidenum">
              <a:rPr lang="en-AU" sz="1400" spc="-1">
                <a:latin typeface="Times New Roman"/>
              </a:rPr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7766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3CA5FAF-0065-4E28-B8C2-9930F7F7A2A3}" type="slidenum">
              <a:rPr lang="en-AU" sz="1400" spc="-1">
                <a:latin typeface="Times New Roman"/>
              </a:r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8849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3CA5FAF-0065-4E28-B8C2-9930F7F7A2A3}" type="slidenum">
              <a:rPr lang="en-AU" sz="1400" spc="-1">
                <a:latin typeface="Times New Roman"/>
              </a:rPr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9677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3CA5FAF-0065-4E28-B8C2-9930F7F7A2A3}" type="slidenum">
              <a:rPr lang="en-AU" sz="1400" spc="-1">
                <a:latin typeface="Times New Roman"/>
              </a:rPr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58445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3CA5FAF-0065-4E28-B8C2-9930F7F7A2A3}" type="slidenum">
              <a:rPr lang="en-AU" sz="1400" spc="-1">
                <a:latin typeface="Times New Roman"/>
              </a:rPr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1871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3CA5FAF-0065-4E28-B8C2-9930F7F7A2A3}" type="slidenum">
              <a:rPr lang="en-AU" sz="1400" spc="-1">
                <a:latin typeface="Times New Roman"/>
              </a:rPr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9559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3CA5FAF-0065-4E28-B8C2-9930F7F7A2A3}" type="slidenum">
              <a:rPr lang="en-AU" sz="1400" spc="-1">
                <a:latin typeface="Times New Roman"/>
              </a:rPr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720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3CA5FAF-0065-4E28-B8C2-9930F7F7A2A3}" type="slidenum">
              <a:rPr lang="en-AU" sz="1400" spc="-1">
                <a:latin typeface="Times New Roman"/>
              </a:r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50504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3CA5FAF-0065-4E28-B8C2-9930F7F7A2A3}" type="slidenum">
              <a:rPr lang="en-AU" sz="1400" spc="-1">
                <a:latin typeface="Times New Roman"/>
              </a:rPr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345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3CA5FAF-0065-4E28-B8C2-9930F7F7A2A3}" type="slidenum">
              <a:rPr lang="en-AU" sz="1400" spc="-1">
                <a:latin typeface="Times New Roman"/>
              </a:rPr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2091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9C58314-DB5E-49E9-8F1D-F0331B0A94C4}" type="slidenum">
              <a:rPr lang="en-A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5845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3CA5FAF-0065-4E28-B8C2-9930F7F7A2A3}" type="slidenum">
              <a:rPr lang="en-AU" sz="1400" spc="-1" smtClean="0">
                <a:latin typeface="Times New Roman"/>
              </a:rPr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1803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B5C0232-2F14-4923-B1B6-703D9AD2223B}" type="slidenum">
              <a:rPr lang="en-A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75144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913C9B0-3760-4EB2-8D95-220E286437D5}" type="slidenum">
              <a:rPr lang="en-A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2291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0B9BDD1-2B7F-4FA0-B455-AF4ADB63B8F9}" type="slidenum">
              <a:rPr lang="en-AU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702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3CA5FAF-0065-4E28-B8C2-9930F7F7A2A3}" type="slidenum">
              <a:rPr lang="en-AU" sz="1400" spc="-1">
                <a:latin typeface="Times New Roman"/>
              </a:rPr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1565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3CA5FAF-0065-4E28-B8C2-9930F7F7A2A3}" type="slidenum">
              <a:rPr lang="en-AU" sz="1400" spc="-1">
                <a:latin typeface="Times New Roman"/>
              </a:r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1130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3CA5FAF-0065-4E28-B8C2-9930F7F7A2A3}" type="slidenum">
              <a:rPr lang="en-AU" sz="1400" spc="-1">
                <a:latin typeface="Times New Roman"/>
              </a:rPr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1262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3CA5FAF-0065-4E28-B8C2-9930F7F7A2A3}" type="slidenum">
              <a:rPr lang="en-AU" sz="1400" spc="-1">
                <a:latin typeface="Times New Roman"/>
              </a:rPr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2171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3CA5FAF-0065-4E28-B8C2-9930F7F7A2A3}" type="slidenum">
              <a:rPr lang="en-AU" sz="1400" spc="-1">
                <a:latin typeface="Times New Roman"/>
              </a:rPr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1450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3CA5FAF-0065-4E28-B8C2-9930F7F7A2A3}" type="slidenum">
              <a:rPr lang="en-AU" sz="1400" spc="-1">
                <a:latin typeface="Times New Roman"/>
              </a:r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4884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3CA5FAF-0065-4E28-B8C2-9930F7F7A2A3}" type="slidenum">
              <a:rPr lang="en-AU" sz="1400" spc="-1">
                <a:latin typeface="Times New Roman"/>
              </a:r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917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40" name="Picture 39"/>
          <p:cNvPicPr/>
          <p:nvPr/>
        </p:nvPicPr>
        <p:blipFill>
          <a:blip r:embed="rId2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2" name="Picture 81"/>
          <p:cNvPicPr/>
          <p:nvPr/>
        </p:nvPicPr>
        <p:blipFill>
          <a:blip r:embed="rId2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83" name="Picture 82"/>
          <p:cNvPicPr/>
          <p:nvPr/>
        </p:nvPicPr>
        <p:blipFill>
          <a:blip r:embed="rId2"/>
          <a:stretch/>
        </p:blipFill>
        <p:spPr>
          <a:xfrm>
            <a:off x="1735560" y="1481040"/>
            <a:ext cx="5671800" cy="4525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4525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84552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481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84552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-53640" y="5785200"/>
            <a:ext cx="3801600" cy="837720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>
            <a:blip r:embed="rId14"/>
            <a:tile/>
          </a:blipFill>
          <a:ln w="126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4" name="Picture 6"/>
          <p:cNvPicPr/>
          <p:nvPr/>
        </p:nvPicPr>
        <p:blipFill>
          <a:blip r:embed="rId15"/>
          <a:stretch/>
        </p:blipFill>
        <p:spPr>
          <a:xfrm>
            <a:off x="8501040" y="6215040"/>
            <a:ext cx="642600" cy="642600"/>
          </a:xfrm>
          <a:prstGeom prst="rect">
            <a:avLst/>
          </a:prstGeom>
          <a:ln w="9360">
            <a:noFill/>
          </a:ln>
        </p:spPr>
      </p:pic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457200" y="274680"/>
            <a:ext cx="64004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DE1904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Click to edit Master title style</a:t>
            </a:r>
            <a:endParaRPr/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457200" y="1600200"/>
            <a:ext cx="64004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Sixth Outline Level</a:t>
            </a:r>
            <a:endParaRPr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Seventh Outline LevelClick to edit Master text styles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-53640" y="5785200"/>
            <a:ext cx="3801600" cy="837720"/>
          </a:xfrm>
          <a:custGeom>
            <a:avLst/>
            <a:gdLst/>
            <a:ahLst/>
            <a:cxnLst/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>
            <a:blip r:embed="rId14"/>
            <a:tile/>
          </a:blipFill>
          <a:ln w="12600"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" name="Line 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Sixth Outline Level</a:t>
            </a:r>
            <a:endParaRPr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27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Seventh Outline LevelClick to edit Master text styles</a:t>
            </a:r>
            <a:endParaRPr/>
          </a:p>
          <a:p>
            <a:pPr marL="621720" lvl="1" indent="-228240">
              <a:lnSpc>
                <a:spcPct val="100000"/>
              </a:lnSpc>
              <a:buClr>
                <a:srgbClr val="2DA2BF"/>
              </a:buClr>
              <a:buFont typeface="Verdana"/>
              <a:buChar char="◦"/>
            </a:pPr>
            <a:r>
              <a:rPr lang="en-US" sz="2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Second level</a:t>
            </a:r>
            <a:endParaRPr/>
          </a:p>
          <a:p>
            <a:pPr marL="859680" lvl="2" indent="-228240">
              <a:lnSpc>
                <a:spcPct val="100000"/>
              </a:lnSpc>
              <a:buClr>
                <a:srgbClr val="DA1F28"/>
              </a:buClr>
              <a:buFont typeface="Wingdings 2" charset="2"/>
              <a:buChar char=""/>
            </a:pPr>
            <a:r>
              <a:rPr lang="en-US" sz="2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Third level</a:t>
            </a:r>
            <a:endParaRPr/>
          </a:p>
          <a:p>
            <a:pPr marL="1143000" lvl="3" indent="-228240">
              <a:lnSpc>
                <a:spcPct val="100000"/>
              </a:lnSpc>
              <a:buClr>
                <a:srgbClr val="DA1F28"/>
              </a:buClr>
              <a:buFont typeface="Wingdings 2" charset="2"/>
              <a:buChar char=""/>
            </a:pPr>
            <a:r>
              <a:rPr lang="en-US" sz="19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Fourth level</a:t>
            </a:r>
            <a:endParaRPr/>
          </a:p>
          <a:p>
            <a:pPr marL="1371600" lvl="4" indent="-228240">
              <a:lnSpc>
                <a:spcPct val="100000"/>
              </a:lnSpc>
              <a:buClr>
                <a:srgbClr val="DA1F28"/>
              </a:buClr>
              <a:buFont typeface="Wingdings 2" charset="2"/>
              <a:buChar char=""/>
            </a:pPr>
            <a:r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Fifth level</a:t>
            </a:r>
            <a:endParaRPr/>
          </a:p>
        </p:txBody>
      </p:sp>
      <p:sp>
        <p:nvSpPr>
          <p:cNvPr id="46" name="PlaceHolder 6"/>
          <p:cNvSpPr>
            <a:spLocks noGrp="1"/>
          </p:cNvSpPr>
          <p:nvPr>
            <p:ph type="dt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7/09/16</a:t>
            </a:r>
            <a:endParaRPr/>
          </a:p>
        </p:txBody>
      </p:sp>
      <p:sp>
        <p:nvSpPr>
          <p:cNvPr id="47" name="PlaceHolder 7"/>
          <p:cNvSpPr>
            <a:spLocks noGrp="1"/>
          </p:cNvSpPr>
          <p:nvPr>
            <p:ph type="ftr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Southern Cross Education Institute </a:t>
            </a:r>
            <a:endParaRPr/>
          </a:p>
        </p:txBody>
      </p:sp>
      <p:sp>
        <p:nvSpPr>
          <p:cNvPr id="48" name="PlaceHolder 8"/>
          <p:cNvSpPr>
            <a:spLocks noGrp="1"/>
          </p:cNvSpPr>
          <p:nvPr>
            <p:ph type="sldNum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584005E-1D2B-48E5-B0D3-750F5078EF92}" type="slidenum">
              <a:rPr lang="en-AU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‹#›</a:t>
            </a:fld>
            <a:endParaRPr/>
          </a:p>
        </p:txBody>
      </p:sp>
      <p:sp>
        <p:nvSpPr>
          <p:cNvPr id="49" name="PlaceHolder 9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269364" y="470669"/>
            <a:ext cx="7000560" cy="387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r>
              <a:rPr lang="en-AU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CHCDIV003 </a:t>
            </a:r>
            <a:endParaRPr sz="2000" dirty="0"/>
          </a:p>
          <a:p>
            <a:pPr algn="r">
              <a:lnSpc>
                <a:spcPct val="100000"/>
              </a:lnSpc>
            </a:pPr>
            <a:r>
              <a:rPr lang="en-AU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Manage and promote </a:t>
            </a:r>
            <a:r>
              <a:rPr lang="en-AU" sz="2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diversity</a:t>
            </a:r>
          </a:p>
          <a:p>
            <a:pPr algn="r">
              <a:lnSpc>
                <a:spcPct val="100000"/>
              </a:lnSpc>
            </a:pPr>
            <a:endParaRPr lang="en-AU" sz="2000" b="1" spc="-1" dirty="0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algn="r">
              <a:lnSpc>
                <a:spcPct val="100000"/>
              </a:lnSpc>
            </a:pPr>
            <a:r>
              <a:rPr lang="en-AU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Lesson 4 </a:t>
            </a:r>
          </a:p>
          <a:p>
            <a:pPr algn="r">
              <a:lnSpc>
                <a:spcPct val="100000"/>
              </a:lnSpc>
            </a:pPr>
            <a:r>
              <a:rPr lang="en-AU" sz="2000" b="1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Cultural dimensions and communication strategies</a:t>
            </a:r>
            <a:endParaRPr sz="2000" dirty="0"/>
          </a:p>
        </p:txBody>
      </p:sp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1090670" y="3062520"/>
            <a:ext cx="3095740" cy="2567099"/>
          </a:xfrm>
          <a:prstGeom prst="rect">
            <a:avLst/>
          </a:prstGeom>
          <a:ln>
            <a:noFill/>
          </a:ln>
        </p:spPr>
      </p:pic>
      <p:pic>
        <p:nvPicPr>
          <p:cNvPr id="91" name="Picture 3"/>
          <p:cNvPicPr/>
          <p:nvPr/>
        </p:nvPicPr>
        <p:blipFill>
          <a:blip r:embed="rId4"/>
          <a:stretch/>
        </p:blipFill>
        <p:spPr>
          <a:xfrm>
            <a:off x="6876360" y="611712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88" y="141288"/>
            <a:ext cx="8619919" cy="64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52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0213" y="1647825"/>
            <a:ext cx="6257925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Give your country of birth and every other country you have lived in an estimated score between 1 -  100 for uncertainty avoidance. </a:t>
            </a:r>
          </a:p>
        </p:txBody>
      </p:sp>
    </p:spTree>
    <p:extLst>
      <p:ext uri="{BB962C8B-B14F-4D97-AF65-F5344CB8AC3E}">
        <p14:creationId xmlns:p14="http://schemas.microsoft.com/office/powerpoint/2010/main" val="2238842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88" y="141288"/>
            <a:ext cx="8691968" cy="651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14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88" y="141288"/>
            <a:ext cx="8541604" cy="640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62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0213" y="1647825"/>
            <a:ext cx="6257925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Give your country of birth and every other country you have lived in an estimated score between 1 -  100 for power distance</a:t>
            </a:r>
          </a:p>
        </p:txBody>
      </p:sp>
    </p:spTree>
    <p:extLst>
      <p:ext uri="{BB962C8B-B14F-4D97-AF65-F5344CB8AC3E}">
        <p14:creationId xmlns:p14="http://schemas.microsoft.com/office/powerpoint/2010/main" val="3878504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88" y="141288"/>
            <a:ext cx="8485218" cy="636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13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65" y="309563"/>
            <a:ext cx="8428473" cy="637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14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0213" y="1647825"/>
            <a:ext cx="6257925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Give your country of birth and every other country you have lived in an estimated score between 1 -  100 for long term orientation</a:t>
            </a:r>
          </a:p>
        </p:txBody>
      </p:sp>
    </p:spTree>
    <p:extLst>
      <p:ext uri="{BB962C8B-B14F-4D97-AF65-F5344CB8AC3E}">
        <p14:creationId xmlns:p14="http://schemas.microsoft.com/office/powerpoint/2010/main" val="493254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09" y="375781"/>
            <a:ext cx="8742356" cy="563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15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16" y="432148"/>
            <a:ext cx="7692675" cy="576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19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0" y="103710"/>
            <a:ext cx="8684948" cy="666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99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0213" y="1647825"/>
            <a:ext cx="6257925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Give your country of birth and every other country you have lived in an estimated score between 1 -  100 for indulgence</a:t>
            </a:r>
          </a:p>
        </p:txBody>
      </p:sp>
    </p:spTree>
    <p:extLst>
      <p:ext uri="{BB962C8B-B14F-4D97-AF65-F5344CB8AC3E}">
        <p14:creationId xmlns:p14="http://schemas.microsoft.com/office/powerpoint/2010/main" val="1145748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115" y="2418959"/>
            <a:ext cx="7610986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 smtClean="0">
                <a:latin typeface="Arial" charset="0"/>
              </a:rPr>
              <a:t>Use this tool to see scores for cultural dimensions for all countries. Compares your estimates to the scor</a:t>
            </a:r>
            <a:r>
              <a:rPr lang="en-US" dirty="0" smtClean="0">
                <a:latin typeface="Arial" charset="0"/>
              </a:rPr>
              <a:t>es from the tool. </a:t>
            </a:r>
            <a:endParaRPr lang="en-US" dirty="0" smtClean="0">
              <a:latin typeface="Arial" charset="0"/>
            </a:endParaRPr>
          </a:p>
          <a:p>
            <a:pPr algn="ctr"/>
            <a:endParaRPr lang="en-US" dirty="0">
              <a:latin typeface="Arial" charset="0"/>
            </a:endParaRPr>
          </a:p>
          <a:p>
            <a:pPr algn="ctr"/>
            <a:r>
              <a:rPr lang="en-US" dirty="0" smtClean="0">
                <a:latin typeface="Arial" charset="0"/>
              </a:rPr>
              <a:t>https</a:t>
            </a:r>
            <a:r>
              <a:rPr lang="en-US" dirty="0">
                <a:latin typeface="Arial" charset="0"/>
              </a:rPr>
              <a:t>://www.geert-hofstede.com/countries.html</a:t>
            </a:r>
          </a:p>
        </p:txBody>
      </p:sp>
    </p:spTree>
    <p:extLst>
      <p:ext uri="{BB962C8B-B14F-4D97-AF65-F5344CB8AC3E}">
        <p14:creationId xmlns:p14="http://schemas.microsoft.com/office/powerpoint/2010/main" val="2709527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8229240" cy="1641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Contribute to workplace diversity policies and procedures</a:t>
            </a:r>
            <a:endParaRPr/>
          </a:p>
        </p:txBody>
      </p:sp>
      <p:pic>
        <p:nvPicPr>
          <p:cNvPr id="93" name="Picture 5"/>
          <p:cNvPicPr/>
          <p:nvPr/>
        </p:nvPicPr>
        <p:blipFill>
          <a:blip r:embed="rId3"/>
          <a:stretch/>
        </p:blipFill>
        <p:spPr>
          <a:xfrm>
            <a:off x="0" y="2043000"/>
            <a:ext cx="4814640" cy="4814640"/>
          </a:xfrm>
          <a:prstGeom prst="rect">
            <a:avLst/>
          </a:prstGeom>
          <a:ln w="9360"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5220000" y="2493000"/>
            <a:ext cx="3744000" cy="350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A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4.1 </a:t>
            </a:r>
            <a:r>
              <a:rPr lang="en-A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Develop and document diversity strategies in consultation with stakeholders including people from key target groups </a:t>
            </a:r>
            <a:endParaRPr/>
          </a:p>
        </p:txBody>
      </p:sp>
      <p:pic>
        <p:nvPicPr>
          <p:cNvPr id="95" name="Picture 5"/>
          <p:cNvPicPr/>
          <p:nvPr/>
        </p:nvPicPr>
        <p:blipFill>
          <a:blip r:embed="rId4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Framework of legislation</a:t>
            </a:r>
            <a:endParaRPr/>
          </a:p>
        </p:txBody>
      </p:sp>
      <p:sp>
        <p:nvSpPr>
          <p:cNvPr id="97" name="TextShape 2"/>
          <p:cNvSpPr txBox="1"/>
          <p:nvPr/>
        </p:nvSpPr>
        <p:spPr>
          <a:xfrm>
            <a:off x="457200" y="1247387"/>
            <a:ext cx="8229240" cy="444833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The Australian Human Rights Commission </a:t>
            </a:r>
            <a:r>
              <a:rPr lang="en-U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Act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6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The Age Discrimination Act </a:t>
            </a:r>
            <a:endParaRPr lang="en-US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6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The Sex Discrimination Act </a:t>
            </a:r>
            <a:endParaRPr lang="en-US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6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The Racial Discrimination Act </a:t>
            </a:r>
            <a:endParaRPr lang="en-US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6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The Racial Hatred </a:t>
            </a:r>
            <a:r>
              <a:rPr lang="en-U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Act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600" dirty="0"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The Disability Discrimination Act  </a:t>
            </a:r>
            <a:endParaRPr lang="en-US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600" dirty="0"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The Workplace Gender Equality Act 2012 </a:t>
            </a:r>
            <a:endParaRPr lang="en-US" sz="16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600" dirty="0"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The Fair Work Act and National Employment Standards (NES</a:t>
            </a:r>
            <a:r>
              <a:rPr lang="en-U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)</a:t>
            </a: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 </a:t>
            </a:r>
            <a:endParaRPr sz="1600" dirty="0"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State-based anti-discrimination and WHS laws.</a:t>
            </a:r>
            <a:endParaRPr sz="1600" dirty="0"/>
          </a:p>
          <a:p>
            <a:pPr>
              <a:lnSpc>
                <a:spcPct val="114000"/>
              </a:lnSpc>
            </a:pPr>
            <a:endParaRPr sz="1600" dirty="0"/>
          </a:p>
          <a:p>
            <a:pPr>
              <a:lnSpc>
                <a:spcPct val="114000"/>
              </a:lnSpc>
            </a:pPr>
            <a:endParaRPr sz="1600" dirty="0"/>
          </a:p>
        </p:txBody>
      </p:sp>
      <p:pic>
        <p:nvPicPr>
          <p:cNvPr id="98" name="Picture 2"/>
          <p:cNvPicPr/>
          <p:nvPr/>
        </p:nvPicPr>
        <p:blipFill>
          <a:blip r:embed="rId2"/>
          <a:stretch/>
        </p:blipFill>
        <p:spPr>
          <a:xfrm>
            <a:off x="5829831" y="2038186"/>
            <a:ext cx="2640960" cy="2647800"/>
          </a:xfrm>
          <a:prstGeom prst="rect">
            <a:avLst/>
          </a:prstGeom>
          <a:ln>
            <a:noFill/>
          </a:ln>
        </p:spPr>
      </p:pic>
      <p:pic>
        <p:nvPicPr>
          <p:cNvPr id="99" name="Picture 4"/>
          <p:cNvPicPr/>
          <p:nvPr/>
        </p:nvPicPr>
        <p:blipFill>
          <a:blip r:embed="rId3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680"/>
            <a:ext cx="8229240" cy="1713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Establishing key result areas (KRAs)</a:t>
            </a:r>
            <a:endParaRPr sz="3200" dirty="0"/>
          </a:p>
        </p:txBody>
      </p:sp>
      <p:sp>
        <p:nvSpPr>
          <p:cNvPr id="101" name="TextShape 2"/>
          <p:cNvSpPr txBox="1"/>
          <p:nvPr/>
        </p:nvSpPr>
        <p:spPr>
          <a:xfrm>
            <a:off x="457200" y="1845000"/>
            <a:ext cx="8229240" cy="338801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Key result areas must possess three qualities – they must:</a:t>
            </a:r>
            <a:endParaRPr dirty="0"/>
          </a:p>
          <a:p>
            <a:pPr>
              <a:lnSpc>
                <a:spcPct val="100000"/>
              </a:lnSpc>
            </a:pPr>
            <a:endParaRPr sz="1600" dirty="0"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Be clear, specific and </a:t>
            </a:r>
            <a:r>
              <a:rPr lang="en-U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measurable</a:t>
            </a: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600" dirty="0"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Be an activity important to the function of a </a:t>
            </a:r>
            <a:r>
              <a:rPr lang="en-U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business</a:t>
            </a: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600" dirty="0"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Be something you have control over (in terms of outcome).</a:t>
            </a:r>
            <a:endParaRPr sz="1600" dirty="0"/>
          </a:p>
          <a:p>
            <a:pPr>
              <a:lnSpc>
                <a:spcPct val="114000"/>
              </a:lnSpc>
            </a:pPr>
            <a:endParaRPr dirty="0"/>
          </a:p>
        </p:txBody>
      </p:sp>
      <p:pic>
        <p:nvPicPr>
          <p:cNvPr id="102" name="Picture 2"/>
          <p:cNvPicPr/>
          <p:nvPr/>
        </p:nvPicPr>
        <p:blipFill>
          <a:blip r:embed="rId2"/>
          <a:stretch/>
        </p:blipFill>
        <p:spPr>
          <a:xfrm>
            <a:off x="4876135" y="3823178"/>
            <a:ext cx="3600000" cy="2042280"/>
          </a:xfrm>
          <a:prstGeom prst="rect">
            <a:avLst/>
          </a:prstGeom>
          <a:ln>
            <a:noFill/>
          </a:ln>
        </p:spPr>
      </p:pic>
      <p:pic>
        <p:nvPicPr>
          <p:cNvPr id="103" name="Picture 4"/>
          <p:cNvPicPr/>
          <p:nvPr/>
        </p:nvPicPr>
        <p:blipFill>
          <a:blip r:embed="rId3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9176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1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Stakeholders</a:t>
            </a:r>
            <a:endParaRPr dirty="0"/>
          </a:p>
        </p:txBody>
      </p:sp>
      <p:pic>
        <p:nvPicPr>
          <p:cNvPr id="105" name="Picture 3"/>
          <p:cNvPicPr/>
          <p:nvPr/>
        </p:nvPicPr>
        <p:blipFill>
          <a:blip r:embed="rId3"/>
          <a:stretch/>
        </p:blipFill>
        <p:spPr>
          <a:xfrm>
            <a:off x="4539629" y="3547430"/>
            <a:ext cx="4071882" cy="2322063"/>
          </a:xfrm>
          <a:prstGeom prst="rect">
            <a:avLst/>
          </a:prstGeom>
          <a:ln>
            <a:noFill/>
          </a:ln>
        </p:spPr>
      </p:pic>
      <p:sp>
        <p:nvSpPr>
          <p:cNvPr id="106" name="TextShape 2"/>
          <p:cNvSpPr txBox="1"/>
          <p:nvPr/>
        </p:nvSpPr>
        <p:spPr>
          <a:xfrm>
            <a:off x="1724971" y="1142640"/>
            <a:ext cx="8362800" cy="538826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Stakeholders may include:</a:t>
            </a:r>
            <a:endParaRPr sz="1600" dirty="0"/>
          </a:p>
          <a:p>
            <a:pPr>
              <a:lnSpc>
                <a:spcPct val="100000"/>
              </a:lnSpc>
            </a:pPr>
            <a:endParaRPr sz="16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Employees at all levels of the </a:t>
            </a:r>
            <a:r>
              <a:rPr lang="en-U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organization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6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Other government and non-government </a:t>
            </a:r>
            <a:r>
              <a:rPr lang="en-U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organizations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6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Union and association </a:t>
            </a:r>
            <a:r>
              <a:rPr lang="en-U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representatives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6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Boards of </a:t>
            </a:r>
            <a:r>
              <a:rPr lang="en-U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management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6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Government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6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Ministers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6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6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Community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6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6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Clients.</a:t>
            </a:r>
            <a:endParaRPr sz="1600" dirty="0"/>
          </a:p>
          <a:p>
            <a:pPr>
              <a:lnSpc>
                <a:spcPct val="114000"/>
              </a:lnSpc>
            </a:pPr>
            <a:endParaRPr dirty="0"/>
          </a:p>
        </p:txBody>
      </p:sp>
      <p:pic>
        <p:nvPicPr>
          <p:cNvPr id="107" name="Picture 4"/>
          <p:cNvPicPr/>
          <p:nvPr/>
        </p:nvPicPr>
        <p:blipFill>
          <a:blip r:embed="rId4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1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Consider:</a:t>
            </a:r>
            <a:endParaRPr dirty="0"/>
          </a:p>
        </p:txBody>
      </p:sp>
      <p:sp>
        <p:nvSpPr>
          <p:cNvPr id="109" name="TextShape 2"/>
          <p:cNvSpPr txBox="1"/>
          <p:nvPr/>
        </p:nvSpPr>
        <p:spPr>
          <a:xfrm>
            <a:off x="457200" y="1417320"/>
            <a:ext cx="8218800" cy="5257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Key target groups – ensure those from diverse backgrounds have their views heard when developing diversity </a:t>
            </a: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strategy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Balancing stakeholder views with legal </a:t>
            </a: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requirements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Taking stakeholder views into consideration. </a:t>
            </a:r>
            <a:endParaRPr dirty="0"/>
          </a:p>
        </p:txBody>
      </p:sp>
      <p:pic>
        <p:nvPicPr>
          <p:cNvPr id="110" name="Picture 2"/>
          <p:cNvPicPr/>
          <p:nvPr/>
        </p:nvPicPr>
        <p:blipFill>
          <a:blip r:embed="rId2"/>
          <a:stretch/>
        </p:blipFill>
        <p:spPr>
          <a:xfrm>
            <a:off x="3862440" y="4478760"/>
            <a:ext cx="4824000" cy="2356920"/>
          </a:xfrm>
          <a:prstGeom prst="rect">
            <a:avLst/>
          </a:prstGeom>
          <a:ln>
            <a:noFill/>
          </a:ln>
        </p:spPr>
      </p:pic>
      <p:pic>
        <p:nvPicPr>
          <p:cNvPr id="111" name="Picture 4"/>
          <p:cNvPicPr/>
          <p:nvPr/>
        </p:nvPicPr>
        <p:blipFill>
          <a:blip r:embed="rId3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5"/>
          <p:cNvPicPr/>
          <p:nvPr/>
        </p:nvPicPr>
        <p:blipFill>
          <a:blip r:embed="rId3"/>
          <a:stretch/>
        </p:blipFill>
        <p:spPr>
          <a:xfrm>
            <a:off x="0" y="2043000"/>
            <a:ext cx="4814640" cy="4814640"/>
          </a:xfrm>
          <a:prstGeom prst="rect">
            <a:avLst/>
          </a:prstGeom>
          <a:ln w="9360">
            <a:noFill/>
          </a:ln>
        </p:spPr>
      </p:pic>
      <p:sp>
        <p:nvSpPr>
          <p:cNvPr id="113" name="TextShape 1"/>
          <p:cNvSpPr txBox="1"/>
          <p:nvPr/>
        </p:nvSpPr>
        <p:spPr>
          <a:xfrm>
            <a:off x="457200" y="274680"/>
            <a:ext cx="8229240" cy="1767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Contribute to workplace diversity policies and procedures</a:t>
            </a:r>
            <a:endParaRPr/>
          </a:p>
        </p:txBody>
      </p:sp>
      <p:sp>
        <p:nvSpPr>
          <p:cNvPr id="114" name="CustomShape 2"/>
          <p:cNvSpPr/>
          <p:nvPr/>
        </p:nvSpPr>
        <p:spPr>
          <a:xfrm>
            <a:off x="5220000" y="2493000"/>
            <a:ext cx="3744000" cy="264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A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4.2 </a:t>
            </a:r>
            <a:r>
              <a:rPr lang="en-A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Advocate for diversity strategies to be implemented in accordance with workplace policies and procedures </a:t>
            </a:r>
            <a:endParaRPr/>
          </a:p>
        </p:txBody>
      </p:sp>
      <p:pic>
        <p:nvPicPr>
          <p:cNvPr id="115" name="Picture 5"/>
          <p:cNvPicPr/>
          <p:nvPr/>
        </p:nvPicPr>
        <p:blipFill>
          <a:blip r:embed="rId4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Diversity issues and objectives</a:t>
            </a:r>
            <a:endParaRPr/>
          </a:p>
        </p:txBody>
      </p:sp>
      <p:sp>
        <p:nvSpPr>
          <p:cNvPr id="117" name="TextShape 2"/>
          <p:cNvSpPr txBox="1"/>
          <p:nvPr/>
        </p:nvSpPr>
        <p:spPr>
          <a:xfrm>
            <a:off x="1000627" y="1417320"/>
            <a:ext cx="4762440" cy="49248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EEO </a:t>
            </a: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issues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Different </a:t>
            </a: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values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Resolving communication </a:t>
            </a: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issues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Developing cultural </a:t>
            </a: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competence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Negotiating </a:t>
            </a: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commonalities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Resolving </a:t>
            </a: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conflict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Negotiating difference.</a:t>
            </a:r>
            <a:endParaRPr dirty="0"/>
          </a:p>
        </p:txBody>
      </p:sp>
      <p:pic>
        <p:nvPicPr>
          <p:cNvPr id="118" name="Picture 2"/>
          <p:cNvPicPr/>
          <p:nvPr/>
        </p:nvPicPr>
        <p:blipFill>
          <a:blip r:embed="rId2"/>
          <a:stretch/>
        </p:blipFill>
        <p:spPr>
          <a:xfrm>
            <a:off x="5476628" y="3759415"/>
            <a:ext cx="3209812" cy="2222744"/>
          </a:xfrm>
          <a:prstGeom prst="rect">
            <a:avLst/>
          </a:prstGeom>
          <a:ln>
            <a:noFill/>
          </a:ln>
        </p:spPr>
      </p:pic>
      <p:pic>
        <p:nvPicPr>
          <p:cNvPr id="119" name="Picture 4"/>
          <p:cNvPicPr/>
          <p:nvPr/>
        </p:nvPicPr>
        <p:blipFill>
          <a:blip r:embed="rId3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334080" y="331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1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Legislation</a:t>
            </a:r>
            <a:endParaRPr dirty="0"/>
          </a:p>
        </p:txBody>
      </p:sp>
      <p:sp>
        <p:nvSpPr>
          <p:cNvPr id="121" name="TextShape 2"/>
          <p:cNvSpPr txBox="1"/>
          <p:nvPr/>
        </p:nvSpPr>
        <p:spPr>
          <a:xfrm>
            <a:off x="663908" y="1024568"/>
            <a:ext cx="8362800" cy="453894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Workplace diversity </a:t>
            </a:r>
            <a:r>
              <a:rPr lang="en-US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guidelines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4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Policies relating to language </a:t>
            </a:r>
            <a:r>
              <a:rPr lang="en-US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services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4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Government diversity </a:t>
            </a:r>
            <a:r>
              <a:rPr lang="en-US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requirements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4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EEO </a:t>
            </a:r>
            <a:r>
              <a:rPr lang="en-US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requirements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4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Public sector </a:t>
            </a:r>
            <a:r>
              <a:rPr lang="en-US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ethics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4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Public sector </a:t>
            </a:r>
            <a:r>
              <a:rPr lang="en-US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management standards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4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Commissioner’s </a:t>
            </a:r>
            <a:r>
              <a:rPr lang="en-US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directions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4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Community </a:t>
            </a:r>
            <a:r>
              <a:rPr lang="en-US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guidelines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4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MOU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sz="1400"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z="1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Two way flow of information and resources.</a:t>
            </a:r>
            <a:endParaRPr sz="1400" dirty="0"/>
          </a:p>
        </p:txBody>
      </p:sp>
      <p:pic>
        <p:nvPicPr>
          <p:cNvPr id="122" name="Picture 2"/>
          <p:cNvPicPr/>
          <p:nvPr/>
        </p:nvPicPr>
        <p:blipFill>
          <a:blip r:embed="rId2"/>
          <a:stretch/>
        </p:blipFill>
        <p:spPr>
          <a:xfrm>
            <a:off x="5365214" y="1600632"/>
            <a:ext cx="2930487" cy="3709497"/>
          </a:xfrm>
          <a:prstGeom prst="rect">
            <a:avLst/>
          </a:prstGeom>
          <a:ln>
            <a:noFill/>
          </a:ln>
        </p:spPr>
      </p:pic>
      <p:pic>
        <p:nvPicPr>
          <p:cNvPr id="123" name="Picture 4"/>
          <p:cNvPicPr/>
          <p:nvPr/>
        </p:nvPicPr>
        <p:blipFill>
          <a:blip r:embed="rId3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65088"/>
            <a:ext cx="8729362" cy="654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4383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5"/>
          <p:cNvPicPr/>
          <p:nvPr/>
        </p:nvPicPr>
        <p:blipFill>
          <a:blip r:embed="rId3"/>
          <a:stretch/>
        </p:blipFill>
        <p:spPr>
          <a:xfrm>
            <a:off x="0" y="2043000"/>
            <a:ext cx="4814640" cy="4814640"/>
          </a:xfrm>
          <a:prstGeom prst="rect">
            <a:avLst/>
          </a:prstGeom>
          <a:ln w="9360">
            <a:noFill/>
          </a:ln>
        </p:spPr>
      </p:pic>
      <p:sp>
        <p:nvSpPr>
          <p:cNvPr id="125" name="TextShape 1"/>
          <p:cNvSpPr txBox="1"/>
          <p:nvPr/>
        </p:nvSpPr>
        <p:spPr>
          <a:xfrm>
            <a:off x="457200" y="274680"/>
            <a:ext cx="8229240" cy="1767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Contribute to workplace diversity policies and procedures</a:t>
            </a:r>
            <a:endParaRPr/>
          </a:p>
        </p:txBody>
      </p:sp>
      <p:sp>
        <p:nvSpPr>
          <p:cNvPr id="126" name="CustomShape 2"/>
          <p:cNvSpPr/>
          <p:nvPr/>
        </p:nvSpPr>
        <p:spPr>
          <a:xfrm>
            <a:off x="5220000" y="2493000"/>
            <a:ext cx="3744000" cy="350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A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4.3 </a:t>
            </a:r>
            <a:r>
              <a:rPr lang="en-A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Develop measures for evaluating the outcomes of workplace strategies, policies and procedures for diversity</a:t>
            </a:r>
            <a:endParaRPr/>
          </a:p>
        </p:txBody>
      </p:sp>
      <p:pic>
        <p:nvPicPr>
          <p:cNvPr id="127" name="Picture 5"/>
          <p:cNvPicPr/>
          <p:nvPr/>
        </p:nvPicPr>
        <p:blipFill>
          <a:blip r:embed="rId4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86005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Review diversity and inclusion practices</a:t>
            </a:r>
            <a:endParaRPr sz="3200" dirty="0"/>
          </a:p>
        </p:txBody>
      </p:sp>
      <p:sp>
        <p:nvSpPr>
          <p:cNvPr id="129" name="TextShape 2"/>
          <p:cNvSpPr txBox="1"/>
          <p:nvPr/>
        </p:nvSpPr>
        <p:spPr>
          <a:xfrm>
            <a:off x="421560" y="1134737"/>
            <a:ext cx="8229240" cy="4209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Your reviews may need to be conducted with</a:t>
            </a:r>
            <a:r>
              <a:rPr lang="en-US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:</a:t>
            </a:r>
          </a:p>
          <a:p>
            <a:pPr>
              <a:lnSpc>
                <a:spcPct val="100000"/>
              </a:lnSpc>
            </a:pPr>
            <a:endParaRPr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Senior management/company </a:t>
            </a: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directors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Department </a:t>
            </a: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managers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Supervisors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Shift </a:t>
            </a: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managers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Client/customer-facing </a:t>
            </a: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personnel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Work </a:t>
            </a: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teams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Employees.</a:t>
            </a:r>
            <a:endParaRPr dirty="0"/>
          </a:p>
          <a:p>
            <a:pPr>
              <a:lnSpc>
                <a:spcPct val="114000"/>
              </a:lnSpc>
            </a:pPr>
            <a:endParaRPr dirty="0"/>
          </a:p>
        </p:txBody>
      </p:sp>
      <p:pic>
        <p:nvPicPr>
          <p:cNvPr id="130" name="Picture 2"/>
          <p:cNvPicPr/>
          <p:nvPr/>
        </p:nvPicPr>
        <p:blipFill>
          <a:blip r:embed="rId2"/>
          <a:stretch/>
        </p:blipFill>
        <p:spPr>
          <a:xfrm>
            <a:off x="5745960" y="1994794"/>
            <a:ext cx="2740320" cy="3456000"/>
          </a:xfrm>
          <a:prstGeom prst="rect">
            <a:avLst/>
          </a:prstGeom>
          <a:ln>
            <a:noFill/>
          </a:ln>
        </p:spPr>
      </p:pic>
      <p:pic>
        <p:nvPicPr>
          <p:cNvPr id="131" name="Picture 4"/>
          <p:cNvPicPr/>
          <p:nvPr/>
        </p:nvPicPr>
        <p:blipFill>
          <a:blip r:embed="rId3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6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Evaluations</a:t>
            </a:r>
            <a:endParaRPr sz="3600" dirty="0"/>
          </a:p>
        </p:txBody>
      </p:sp>
      <p:sp>
        <p:nvSpPr>
          <p:cNvPr id="133" name="TextShape 2"/>
          <p:cNvSpPr txBox="1"/>
          <p:nvPr/>
        </p:nvSpPr>
        <p:spPr>
          <a:xfrm>
            <a:off x="1266939" y="1577039"/>
            <a:ext cx="7309331" cy="3920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Benchmarks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Impact </a:t>
            </a: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assessment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Observation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Peer </a:t>
            </a: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review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Well-being monitor.</a:t>
            </a:r>
            <a:endParaRPr dirty="0"/>
          </a:p>
        </p:txBody>
      </p:sp>
      <p:pic>
        <p:nvPicPr>
          <p:cNvPr id="134" name="Picture 3"/>
          <p:cNvPicPr/>
          <p:nvPr/>
        </p:nvPicPr>
        <p:blipFill>
          <a:blip r:embed="rId2"/>
          <a:stretch/>
        </p:blipFill>
        <p:spPr>
          <a:xfrm>
            <a:off x="5023692" y="1417320"/>
            <a:ext cx="3393195" cy="3837726"/>
          </a:xfrm>
          <a:prstGeom prst="rect">
            <a:avLst/>
          </a:prstGeom>
          <a:ln>
            <a:noFill/>
          </a:ln>
        </p:spPr>
      </p:pic>
      <p:pic>
        <p:nvPicPr>
          <p:cNvPr id="135" name="Picture 4"/>
          <p:cNvPicPr/>
          <p:nvPr/>
        </p:nvPicPr>
        <p:blipFill>
          <a:blip r:embed="rId3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Evaluation matrix</a:t>
            </a:r>
            <a:endParaRPr/>
          </a:p>
        </p:txBody>
      </p:sp>
      <p:graphicFrame>
        <p:nvGraphicFramePr>
          <p:cNvPr id="137" name="Table 2"/>
          <p:cNvGraphicFramePr/>
          <p:nvPr/>
        </p:nvGraphicFramePr>
        <p:xfrm>
          <a:off x="827640" y="1222200"/>
          <a:ext cx="7992360" cy="4824000"/>
        </p:xfrm>
        <a:graphic>
          <a:graphicData uri="http://schemas.openxmlformats.org/drawingml/2006/table">
            <a:tbl>
              <a:tblPr/>
              <a:tblGrid>
                <a:gridCol w="1598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8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8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8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87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9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AU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 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AU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Observation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AU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Benchmarks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AU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Impact assessment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AU" sz="1600" b="1" strike="noStrike" spc="-1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Well-being monitor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AU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What was the quality of implementation?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AU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Wingdings"/>
                          <a:ea typeface="Calibri"/>
                        </a:rPr>
                        <a:t>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AU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Wingdings"/>
                          <a:ea typeface="Calibri"/>
                        </a:rPr>
                        <a:t>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AU" sz="16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 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AU" sz="16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 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3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AU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How far have the objectives been met?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AU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Wingdings"/>
                          <a:ea typeface="Calibri"/>
                        </a:rPr>
                        <a:t>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AU" sz="16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 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AU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Wingdings"/>
                          <a:ea typeface="Calibri"/>
                        </a:rPr>
                        <a:t>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AU" sz="16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 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33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AU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What other impacts have occurred?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AU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Wingdings"/>
                          <a:ea typeface="Calibri"/>
                        </a:rPr>
                        <a:t>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AU" sz="16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 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AU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Wingdings"/>
                          <a:ea typeface="Calibri"/>
                        </a:rPr>
                        <a:t>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F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AU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Wingdings"/>
                          <a:ea typeface="Calibri"/>
                        </a:rPr>
                        <a:t>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DDF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4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AU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Calibri"/>
                        </a:rPr>
                        <a:t>What improvements could be made?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AU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Wingdings"/>
                          <a:ea typeface="Calibri"/>
                        </a:rPr>
                        <a:t>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AU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Wingdings"/>
                          <a:ea typeface="Calibri"/>
                        </a:rPr>
                        <a:t>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AU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Wingdings"/>
                          <a:ea typeface="Calibri"/>
                        </a:rPr>
                        <a:t>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AU" sz="32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Wingdings"/>
                          <a:ea typeface="Calibri"/>
                        </a:rPr>
                        <a:t></a:t>
                      </a:r>
                      <a:endParaRPr/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E7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38" name="Picture 4"/>
          <p:cNvPicPr/>
          <p:nvPr/>
        </p:nvPicPr>
        <p:blipFill>
          <a:blip r:embed="rId2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5"/>
          <p:cNvPicPr/>
          <p:nvPr/>
        </p:nvPicPr>
        <p:blipFill>
          <a:blip r:embed="rId3"/>
          <a:stretch/>
        </p:blipFill>
        <p:spPr>
          <a:xfrm>
            <a:off x="0" y="2043000"/>
            <a:ext cx="4814640" cy="4814640"/>
          </a:xfrm>
          <a:prstGeom prst="rect">
            <a:avLst/>
          </a:prstGeom>
          <a:ln w="9360">
            <a:noFill/>
          </a:ln>
        </p:spPr>
      </p:pic>
      <p:sp>
        <p:nvSpPr>
          <p:cNvPr id="140" name="TextShape 1"/>
          <p:cNvSpPr txBox="1"/>
          <p:nvPr/>
        </p:nvSpPr>
        <p:spPr>
          <a:xfrm>
            <a:off x="457200" y="274680"/>
            <a:ext cx="8229240" cy="1767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1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Contribute to workplace diversity policies and procedures</a:t>
            </a:r>
            <a:endParaRPr/>
          </a:p>
        </p:txBody>
      </p:sp>
      <p:sp>
        <p:nvSpPr>
          <p:cNvPr id="141" name="CustomShape 2"/>
          <p:cNvSpPr/>
          <p:nvPr/>
        </p:nvSpPr>
        <p:spPr>
          <a:xfrm>
            <a:off x="5220000" y="2493000"/>
            <a:ext cx="3528000" cy="222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AU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4.4 </a:t>
            </a:r>
            <a:r>
              <a:rPr lang="en-AU" sz="2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Report on workplace diversity strategies within appropriate context </a:t>
            </a:r>
            <a:endParaRPr/>
          </a:p>
        </p:txBody>
      </p:sp>
      <p:pic>
        <p:nvPicPr>
          <p:cNvPr id="142" name="Picture 5"/>
          <p:cNvPicPr/>
          <p:nvPr/>
        </p:nvPicPr>
        <p:blipFill>
          <a:blip r:embed="rId4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457200" y="274680"/>
            <a:ext cx="8229240" cy="81599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Reporting on workplace diversity strategies</a:t>
            </a:r>
            <a:endParaRPr sz="2800" dirty="0"/>
          </a:p>
        </p:txBody>
      </p:sp>
      <p:pic>
        <p:nvPicPr>
          <p:cNvPr id="144" name="Picture 2"/>
          <p:cNvPicPr/>
          <p:nvPr/>
        </p:nvPicPr>
        <p:blipFill>
          <a:blip r:embed="rId2"/>
          <a:stretch/>
        </p:blipFill>
        <p:spPr>
          <a:xfrm>
            <a:off x="5076655" y="2116670"/>
            <a:ext cx="3272040" cy="2235795"/>
          </a:xfrm>
          <a:prstGeom prst="rect">
            <a:avLst/>
          </a:prstGeom>
          <a:ln>
            <a:noFill/>
          </a:ln>
        </p:spPr>
      </p:pic>
      <p:sp>
        <p:nvSpPr>
          <p:cNvPr id="145" name="TextShape 2"/>
          <p:cNvSpPr txBox="1"/>
          <p:nvPr/>
        </p:nvSpPr>
        <p:spPr>
          <a:xfrm>
            <a:off x="655503" y="1603670"/>
            <a:ext cx="4978440" cy="400873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Reporting on workplace diversity strategies may involve: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Compiling a written report with evidence of </a:t>
            </a: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results</a:t>
            </a: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dirty="0"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Giving a presentation to the relevant </a:t>
            </a: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personnel</a:t>
            </a: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dirty="0"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Providing feedback to workgroup members.</a:t>
            </a:r>
            <a:endParaRPr dirty="0"/>
          </a:p>
          <a:p>
            <a:pPr>
              <a:lnSpc>
                <a:spcPct val="114000"/>
              </a:lnSpc>
            </a:pPr>
            <a:endParaRPr dirty="0"/>
          </a:p>
        </p:txBody>
      </p:sp>
      <p:pic>
        <p:nvPicPr>
          <p:cNvPr id="146" name="Picture 4"/>
          <p:cNvPicPr/>
          <p:nvPr/>
        </p:nvPicPr>
        <p:blipFill>
          <a:blip r:embed="rId3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100" b="1" strike="noStrike" spc="-1" dirty="0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Appropriate context</a:t>
            </a:r>
            <a:endParaRPr dirty="0"/>
          </a:p>
        </p:txBody>
      </p:sp>
      <p:sp>
        <p:nvSpPr>
          <p:cNvPr id="148" name="TextShape 2"/>
          <p:cNvSpPr txBox="1"/>
          <p:nvPr/>
        </p:nvSpPr>
        <p:spPr>
          <a:xfrm>
            <a:off x="457200" y="1600200"/>
            <a:ext cx="5194440" cy="355569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Context of specific </a:t>
            </a: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interactions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dirty="0"/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Did the period of evaluation allow for all aspects of the diversity strategy to be observed</a:t>
            </a: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?</a:t>
            </a:r>
          </a:p>
          <a:p>
            <a:pPr marL="365760" indent="-255600">
              <a:lnSpc>
                <a:spcPct val="114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dirty="0"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The possibility of bias in </a:t>
            </a:r>
            <a:r>
              <a:rPr lang="en-US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feedback</a:t>
            </a:r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endParaRPr dirty="0"/>
          </a:p>
          <a:p>
            <a:pPr marL="365760" indent="-255600">
              <a:lnSpc>
                <a:spcPct val="100000"/>
              </a:lnSpc>
              <a:buClr>
                <a:srgbClr val="2DA2BF"/>
              </a:buClr>
              <a:buSzPct val="68000"/>
              <a:buFont typeface="Wingdings 3" charset="2"/>
              <a:buChar char=""/>
            </a:pPr>
            <a:r>
              <a:rPr lang="en-US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Support for staff in implementing diversity policy.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49" name="Picture 2"/>
          <p:cNvPicPr/>
          <p:nvPr/>
        </p:nvPicPr>
        <p:blipFill>
          <a:blip r:embed="rId2"/>
          <a:stretch/>
        </p:blipFill>
        <p:spPr>
          <a:xfrm>
            <a:off x="5905040" y="2133000"/>
            <a:ext cx="2933319" cy="2615270"/>
          </a:xfrm>
          <a:prstGeom prst="rect">
            <a:avLst/>
          </a:prstGeom>
          <a:ln>
            <a:noFill/>
          </a:ln>
        </p:spPr>
      </p:pic>
      <p:pic>
        <p:nvPicPr>
          <p:cNvPr id="150" name="Picture 4"/>
          <p:cNvPicPr/>
          <p:nvPr/>
        </p:nvPicPr>
        <p:blipFill>
          <a:blip r:embed="rId3"/>
          <a:stretch/>
        </p:blipFill>
        <p:spPr>
          <a:xfrm>
            <a:off x="-10080" y="6125400"/>
            <a:ext cx="2422080" cy="740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9" y="507304"/>
            <a:ext cx="8771310" cy="549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3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0213" y="1647825"/>
            <a:ext cx="6257925" cy="92333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Give your country of birth and every other country you have lived in an estimated score between 1 -  100 for individualism </a:t>
            </a:r>
          </a:p>
        </p:txBody>
      </p:sp>
    </p:spTree>
    <p:extLst>
      <p:ext uri="{BB962C8B-B14F-4D97-AF65-F5344CB8AC3E}">
        <p14:creationId xmlns:p14="http://schemas.microsoft.com/office/powerpoint/2010/main" val="165969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18" y="638828"/>
            <a:ext cx="9020419" cy="494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68" y="150683"/>
            <a:ext cx="8560400" cy="64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06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0213" y="1647825"/>
            <a:ext cx="6257925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Give your country of birth and every other country you have lived in an estimated score between 1 -  100 for masculinity</a:t>
            </a:r>
          </a:p>
        </p:txBody>
      </p:sp>
    </p:spTree>
    <p:extLst>
      <p:ext uri="{BB962C8B-B14F-4D97-AF65-F5344CB8AC3E}">
        <p14:creationId xmlns:p14="http://schemas.microsoft.com/office/powerpoint/2010/main" val="206333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62" y="995820"/>
            <a:ext cx="8867538" cy="458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8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SCEI ppt template</Template>
  <TotalTime>47</TotalTime>
  <Words>630</Words>
  <Application>Microsoft Office PowerPoint</Application>
  <PresentationFormat>On-screen Show (4:3)</PresentationFormat>
  <Paragraphs>200</Paragraphs>
  <Slides>36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Calibri</vt:lpstr>
      <vt:lpstr>DejaVu Sans</vt:lpstr>
      <vt:lpstr>Lucida Sans Unicode</vt:lpstr>
      <vt:lpstr>StarSymbol</vt:lpstr>
      <vt:lpstr>Times New Roman</vt:lpstr>
      <vt:lpstr>Verdana</vt:lpstr>
      <vt:lpstr>Wingdings</vt:lpstr>
      <vt:lpstr>Wingdings 2</vt:lpstr>
      <vt:lpstr>Wingdings 3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Ko</dc:creator>
  <cp:lastModifiedBy>Tessa Terlouw</cp:lastModifiedBy>
  <cp:revision>16</cp:revision>
  <dcterms:created xsi:type="dcterms:W3CDTF">2016-04-19T05:51:59Z</dcterms:created>
  <dcterms:modified xsi:type="dcterms:W3CDTF">2016-09-08T23:24:02Z</dcterms:modified>
  <dc:language>en-AU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5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