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303" r:id="rId3"/>
    <p:sldId id="319" r:id="rId4"/>
    <p:sldId id="320" r:id="rId5"/>
    <p:sldId id="325" r:id="rId6"/>
    <p:sldId id="326" r:id="rId7"/>
    <p:sldId id="324" r:id="rId8"/>
    <p:sldId id="327" r:id="rId9"/>
    <p:sldId id="328" r:id="rId10"/>
    <p:sldId id="329" r:id="rId11"/>
    <p:sldId id="330" r:id="rId12"/>
    <p:sldId id="331" r:id="rId13"/>
    <p:sldId id="332" r:id="rId14"/>
    <p:sldId id="333" r:id="rId15"/>
    <p:sldId id="353" r:id="rId16"/>
    <p:sldId id="345" r:id="rId17"/>
    <p:sldId id="348" r:id="rId18"/>
    <p:sldId id="347" r:id="rId19"/>
    <p:sldId id="354" r:id="rId20"/>
    <p:sldId id="346" r:id="rId21"/>
    <p:sldId id="349" r:id="rId22"/>
    <p:sldId id="350" r:id="rId23"/>
    <p:sldId id="351" r:id="rId24"/>
    <p:sldId id="352" r:id="rId25"/>
    <p:sldId id="304" r:id="rId26"/>
    <p:sldId id="305" r:id="rId27"/>
    <p:sldId id="307" r:id="rId28"/>
    <p:sldId id="308" r:id="rId29"/>
    <p:sldId id="321" r:id="rId30"/>
    <p:sldId id="310" r:id="rId31"/>
    <p:sldId id="312" r:id="rId32"/>
    <p:sldId id="322" r:id="rId33"/>
    <p:sldId id="313" r:id="rId34"/>
    <p:sldId id="314" r:id="rId35"/>
    <p:sldId id="315" r:id="rId36"/>
    <p:sldId id="317" r:id="rId37"/>
    <p:sldId id="323" r:id="rId38"/>
    <p:sldId id="336" r:id="rId39"/>
    <p:sldId id="335" r:id="rId40"/>
    <p:sldId id="337" r:id="rId41"/>
    <p:sldId id="344" r:id="rId42"/>
    <p:sldId id="343" r:id="rId43"/>
    <p:sldId id="342" r:id="rId44"/>
    <p:sldId id="341" r:id="rId45"/>
    <p:sldId id="340" r:id="rId46"/>
    <p:sldId id="339" r:id="rId47"/>
    <p:sldId id="33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0B830-786B-40AF-8EAC-3D56E94DEE84}" type="datetimeFigureOut">
              <a:rPr lang="en-US" smtClean="0"/>
              <a:pPr/>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F07F52-D213-4B28-BC95-7271FCC661CB}" type="slidenum">
              <a:rPr lang="en-US" smtClean="0"/>
              <a:pPr/>
              <a:t>‹#›</a:t>
            </a:fld>
            <a:endParaRPr lang="en-US"/>
          </a:p>
        </p:txBody>
      </p:sp>
    </p:spTree>
    <p:extLst>
      <p:ext uri="{BB962C8B-B14F-4D97-AF65-F5344CB8AC3E}">
        <p14:creationId xmlns:p14="http://schemas.microsoft.com/office/powerpoint/2010/main" val="221410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97C488-A209-4A92-B6C0-5B74CFCC9C34}" type="slidenum">
              <a:rPr lang="en-CA" smtClean="0"/>
              <a:pPr/>
              <a:t>1</a:t>
            </a:fld>
            <a:endParaRPr lang="en-CA"/>
          </a:p>
        </p:txBody>
      </p:sp>
    </p:spTree>
    <p:extLst>
      <p:ext uri="{BB962C8B-B14F-4D97-AF65-F5344CB8AC3E}">
        <p14:creationId xmlns:p14="http://schemas.microsoft.com/office/powerpoint/2010/main" val="104269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636B371-A471-4F1E-8623-C88C117501DF}" type="slidenum">
              <a:rPr lang="en-AU" smtClean="0"/>
              <a:pPr/>
              <a:t>2</a:t>
            </a:fld>
            <a:endParaRPr lang="en-AU"/>
          </a:p>
        </p:txBody>
      </p:sp>
    </p:spTree>
    <p:extLst>
      <p:ext uri="{BB962C8B-B14F-4D97-AF65-F5344CB8AC3E}">
        <p14:creationId xmlns:p14="http://schemas.microsoft.com/office/powerpoint/2010/main" val="170429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636B371-A471-4F1E-8623-C88C117501DF}" type="slidenum">
              <a:rPr lang="en-AU" smtClean="0"/>
              <a:pPr/>
              <a:t>27</a:t>
            </a:fld>
            <a:endParaRPr lang="en-AU"/>
          </a:p>
        </p:txBody>
      </p:sp>
    </p:spTree>
    <p:extLst>
      <p:ext uri="{BB962C8B-B14F-4D97-AF65-F5344CB8AC3E}">
        <p14:creationId xmlns:p14="http://schemas.microsoft.com/office/powerpoint/2010/main" val="25690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636B371-A471-4F1E-8623-C88C117501DF}" type="slidenum">
              <a:rPr lang="en-AU" smtClean="0"/>
              <a:pPr/>
              <a:t>31</a:t>
            </a:fld>
            <a:endParaRPr lang="en-AU"/>
          </a:p>
        </p:txBody>
      </p:sp>
    </p:spTree>
    <p:extLst>
      <p:ext uri="{BB962C8B-B14F-4D97-AF65-F5344CB8AC3E}">
        <p14:creationId xmlns:p14="http://schemas.microsoft.com/office/powerpoint/2010/main" val="403937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636B371-A471-4F1E-8623-C88C117501DF}" type="slidenum">
              <a:rPr lang="en-AU" smtClean="0"/>
              <a:pPr/>
              <a:t>36</a:t>
            </a:fld>
            <a:endParaRPr lang="en-AU"/>
          </a:p>
        </p:txBody>
      </p:sp>
    </p:spTree>
    <p:extLst>
      <p:ext uri="{BB962C8B-B14F-4D97-AF65-F5344CB8AC3E}">
        <p14:creationId xmlns:p14="http://schemas.microsoft.com/office/powerpoint/2010/main" val="1763443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8AC29C4-45CC-4CD0-8181-FDE643A97376}" type="datetime1">
              <a:rPr lang="en-US" smtClean="0"/>
              <a:pPr/>
              <a:t>9/9/2016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a:t>Southern Cross Education Institute </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22BC3A-5027-4FF8-9FD8-8F4BD6290D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5F071F-0901-4534-AE31-186B8F79B9F5}" type="datetime1">
              <a:rPr lang="en-US" smtClean="0"/>
              <a:pPr/>
              <a:t>9/9/2016</a:t>
            </a:fld>
            <a:endParaRPr lang="en-US"/>
          </a:p>
        </p:txBody>
      </p:sp>
      <p:sp>
        <p:nvSpPr>
          <p:cNvPr id="5" name="Footer Placeholder 4"/>
          <p:cNvSpPr>
            <a:spLocks noGrp="1"/>
          </p:cNvSpPr>
          <p:nvPr>
            <p:ph type="ftr" sz="quarter" idx="11"/>
          </p:nvPr>
        </p:nvSpPr>
        <p:spPr/>
        <p:txBody>
          <a:bodyPr/>
          <a:lstStyle/>
          <a:p>
            <a:r>
              <a:rPr lang="en-US"/>
              <a:t>Southern Cross Education Institute </a:t>
            </a:r>
          </a:p>
        </p:txBody>
      </p:sp>
      <p:sp>
        <p:nvSpPr>
          <p:cNvPr id="6" name="Slide Number Placeholder 5"/>
          <p:cNvSpPr>
            <a:spLocks noGrp="1"/>
          </p:cNvSpPr>
          <p:nvPr>
            <p:ph type="sldNum" sz="quarter" idx="12"/>
          </p:nvPr>
        </p:nvSpPr>
        <p:spPr/>
        <p:txBody>
          <a:bodyPr/>
          <a:lstStyle/>
          <a:p>
            <a:fld id="{EA22BC3A-5027-4FF8-9FD8-8F4BD6290D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BBE3A5-97FA-4BA8-ABED-D0564E9B9EA1}" type="datetime1">
              <a:rPr lang="en-US" smtClean="0"/>
              <a:pPr/>
              <a:t>9/9/2016</a:t>
            </a:fld>
            <a:endParaRPr lang="en-US"/>
          </a:p>
        </p:txBody>
      </p:sp>
      <p:sp>
        <p:nvSpPr>
          <p:cNvPr id="5" name="Footer Placeholder 4"/>
          <p:cNvSpPr>
            <a:spLocks noGrp="1"/>
          </p:cNvSpPr>
          <p:nvPr>
            <p:ph type="ftr" sz="quarter" idx="11"/>
          </p:nvPr>
        </p:nvSpPr>
        <p:spPr/>
        <p:txBody>
          <a:bodyPr/>
          <a:lstStyle/>
          <a:p>
            <a:r>
              <a:rPr lang="en-US"/>
              <a:t>Southern Cross Education Institute </a:t>
            </a:r>
          </a:p>
        </p:txBody>
      </p:sp>
      <p:sp>
        <p:nvSpPr>
          <p:cNvPr id="6" name="Slide Number Placeholder 5"/>
          <p:cNvSpPr>
            <a:spLocks noGrp="1"/>
          </p:cNvSpPr>
          <p:nvPr>
            <p:ph type="sldNum" sz="quarter" idx="12"/>
          </p:nvPr>
        </p:nvSpPr>
        <p:spPr/>
        <p:txBody>
          <a:bodyPr/>
          <a:lstStyle/>
          <a:p>
            <a:fld id="{EA22BC3A-5027-4FF8-9FD8-8F4BD6290DC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pic>
        <p:nvPicPr>
          <p:cNvPr id="4" name="Picture 6" descr="Fotolia_9747380_XS.jpg"/>
          <p:cNvPicPr>
            <a:picLocks noChangeAspect="1"/>
          </p:cNvPicPr>
          <p:nvPr userDrawn="1"/>
        </p:nvPicPr>
        <p:blipFill>
          <a:blip r:embed="rId2" cstate="print"/>
          <a:srcRect/>
          <a:stretch>
            <a:fillRect/>
          </a:stretch>
        </p:blipFill>
        <p:spPr bwMode="auto">
          <a:xfrm>
            <a:off x="8501063" y="6215063"/>
            <a:ext cx="642937" cy="642937"/>
          </a:xfrm>
          <a:prstGeom prst="rect">
            <a:avLst/>
          </a:prstGeom>
          <a:noFill/>
          <a:ln w="9525">
            <a:noFill/>
            <a:miter lim="800000"/>
            <a:headEnd/>
            <a:tailEnd/>
          </a:ln>
        </p:spPr>
      </p:pic>
      <p:sp>
        <p:nvSpPr>
          <p:cNvPr id="2" name="Title 1"/>
          <p:cNvSpPr>
            <a:spLocks noGrp="1"/>
          </p:cNvSpPr>
          <p:nvPr>
            <p:ph type="title"/>
          </p:nvPr>
        </p:nvSpPr>
        <p:spPr>
          <a:xfrm>
            <a:off x="457200" y="274638"/>
            <a:ext cx="6400800" cy="1143000"/>
          </a:xfrm>
        </p:spPr>
        <p:txBody>
          <a:bodyPr/>
          <a:lstStyle>
            <a:lvl1pPr>
              <a:defRPr b="1" baseline="0">
                <a:solidFill>
                  <a:srgbClr val="DE1904"/>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sz="2400" baseline="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Tree>
    <p:extLst>
      <p:ext uri="{BB962C8B-B14F-4D97-AF65-F5344CB8AC3E}">
        <p14:creationId xmlns:p14="http://schemas.microsoft.com/office/powerpoint/2010/main" val="236286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14000"/>
              </a:lnSpc>
              <a:defRPr/>
            </a:lvl1pPr>
            <a:lvl2pPr>
              <a:lnSpc>
                <a:spcPct val="125000"/>
              </a:lnSpc>
              <a:defRPr/>
            </a:lvl2pPr>
            <a:lvl3pPr>
              <a:lnSpc>
                <a:spcPct val="125000"/>
              </a:lnSpc>
              <a:defRPr/>
            </a:lvl3pPr>
            <a:lvl4pPr>
              <a:lnSpc>
                <a:spcPct val="125000"/>
              </a:lnSpc>
              <a:defRPr/>
            </a:lvl4pPr>
            <a:lvl5pPr>
              <a:lnSpc>
                <a:spcPct val="125000"/>
              </a:lnSpc>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57356A6B-5F6A-4378-843D-8E086736D88E}" type="datetime1">
              <a:rPr lang="en-US" smtClean="0"/>
              <a:pPr/>
              <a:t>9/9/2016</a:t>
            </a:fld>
            <a:endParaRPr lang="en-US"/>
          </a:p>
        </p:txBody>
      </p:sp>
      <p:sp>
        <p:nvSpPr>
          <p:cNvPr id="5" name="Footer Placeholder 4"/>
          <p:cNvSpPr>
            <a:spLocks noGrp="1"/>
          </p:cNvSpPr>
          <p:nvPr>
            <p:ph type="ftr" sz="quarter" idx="11"/>
          </p:nvPr>
        </p:nvSpPr>
        <p:spPr/>
        <p:txBody>
          <a:bodyPr/>
          <a:lstStyle/>
          <a:p>
            <a:r>
              <a:rPr lang="en-US"/>
              <a:t>Southern Cross Education Institute </a:t>
            </a:r>
          </a:p>
        </p:txBody>
      </p:sp>
      <p:sp>
        <p:nvSpPr>
          <p:cNvPr id="6" name="Slide Number Placeholder 5"/>
          <p:cNvSpPr>
            <a:spLocks noGrp="1"/>
          </p:cNvSpPr>
          <p:nvPr>
            <p:ph type="sldNum" sz="quarter" idx="12"/>
          </p:nvPr>
        </p:nvSpPr>
        <p:spPr/>
        <p:txBody>
          <a:bodyPr/>
          <a:lstStyle/>
          <a:p>
            <a:fld id="{EA22BC3A-5027-4FF8-9FD8-8F4BD6290DC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A760C4-BBEA-4F75-A4EF-ED6501C34FE5}" type="datetime1">
              <a:rPr lang="en-US" smtClean="0"/>
              <a:pPr/>
              <a:t>9/9/2016</a:t>
            </a:fld>
            <a:endParaRPr lang="en-US"/>
          </a:p>
        </p:txBody>
      </p:sp>
      <p:sp>
        <p:nvSpPr>
          <p:cNvPr id="5" name="Footer Placeholder 4"/>
          <p:cNvSpPr>
            <a:spLocks noGrp="1"/>
          </p:cNvSpPr>
          <p:nvPr>
            <p:ph type="ftr" sz="quarter" idx="11"/>
          </p:nvPr>
        </p:nvSpPr>
        <p:spPr/>
        <p:txBody>
          <a:bodyPr/>
          <a:lstStyle/>
          <a:p>
            <a:r>
              <a:rPr lang="en-US"/>
              <a:t>Southern Cross Education Institute </a:t>
            </a:r>
          </a:p>
        </p:txBody>
      </p:sp>
      <p:sp>
        <p:nvSpPr>
          <p:cNvPr id="6" name="Slide Number Placeholder 5"/>
          <p:cNvSpPr>
            <a:spLocks noGrp="1"/>
          </p:cNvSpPr>
          <p:nvPr>
            <p:ph type="sldNum" sz="quarter" idx="12"/>
          </p:nvPr>
        </p:nvSpPr>
        <p:spPr/>
        <p:txBody>
          <a:bodyPr/>
          <a:lstStyle/>
          <a:p>
            <a:fld id="{EA22BC3A-5027-4FF8-9FD8-8F4BD6290DC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22CCB3-1441-4B64-BF0C-BE366034EC31}" type="datetime1">
              <a:rPr lang="en-US" smtClean="0"/>
              <a:pPr/>
              <a:t>9/9/2016</a:t>
            </a:fld>
            <a:endParaRPr lang="en-US"/>
          </a:p>
        </p:txBody>
      </p:sp>
      <p:sp>
        <p:nvSpPr>
          <p:cNvPr id="6" name="Footer Placeholder 5"/>
          <p:cNvSpPr>
            <a:spLocks noGrp="1"/>
          </p:cNvSpPr>
          <p:nvPr>
            <p:ph type="ftr" sz="quarter" idx="11"/>
          </p:nvPr>
        </p:nvSpPr>
        <p:spPr/>
        <p:txBody>
          <a:bodyPr/>
          <a:lstStyle/>
          <a:p>
            <a:r>
              <a:rPr lang="en-US"/>
              <a:t>Southern Cross Education Institute </a:t>
            </a:r>
          </a:p>
        </p:txBody>
      </p:sp>
      <p:sp>
        <p:nvSpPr>
          <p:cNvPr id="7" name="Slide Number Placeholder 6"/>
          <p:cNvSpPr>
            <a:spLocks noGrp="1"/>
          </p:cNvSpPr>
          <p:nvPr>
            <p:ph type="sldNum" sz="quarter" idx="12"/>
          </p:nvPr>
        </p:nvSpPr>
        <p:spPr/>
        <p:txBody>
          <a:bodyPr/>
          <a:lstStyle/>
          <a:p>
            <a:fld id="{EA22BC3A-5027-4FF8-9FD8-8F4BD6290DC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767A4AE-6F10-4BE7-802C-5EE0ADED5CB0}" type="datetime1">
              <a:rPr lang="en-US" smtClean="0"/>
              <a:pPr/>
              <a:t>9/9/2016</a:t>
            </a:fld>
            <a:endParaRPr lang="en-US"/>
          </a:p>
        </p:txBody>
      </p:sp>
      <p:sp>
        <p:nvSpPr>
          <p:cNvPr id="8" name="Footer Placeholder 7"/>
          <p:cNvSpPr>
            <a:spLocks noGrp="1"/>
          </p:cNvSpPr>
          <p:nvPr>
            <p:ph type="ftr" sz="quarter" idx="11"/>
          </p:nvPr>
        </p:nvSpPr>
        <p:spPr/>
        <p:txBody>
          <a:bodyPr/>
          <a:lstStyle/>
          <a:p>
            <a:r>
              <a:rPr lang="en-US"/>
              <a:t>Southern Cross Education Institute </a:t>
            </a:r>
          </a:p>
        </p:txBody>
      </p:sp>
      <p:sp>
        <p:nvSpPr>
          <p:cNvPr id="9" name="Slide Number Placeholder 8"/>
          <p:cNvSpPr>
            <a:spLocks noGrp="1"/>
          </p:cNvSpPr>
          <p:nvPr>
            <p:ph type="sldNum" sz="quarter" idx="12"/>
          </p:nvPr>
        </p:nvSpPr>
        <p:spPr/>
        <p:txBody>
          <a:bodyPr/>
          <a:lstStyle/>
          <a:p>
            <a:fld id="{EA22BC3A-5027-4FF8-9FD8-8F4BD6290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C14B62-EEF5-4A24-9BCA-75C9AABDAF31}" type="datetime1">
              <a:rPr lang="en-US" smtClean="0"/>
              <a:pPr/>
              <a:t>9/9/2016</a:t>
            </a:fld>
            <a:endParaRPr lang="en-US"/>
          </a:p>
        </p:txBody>
      </p:sp>
      <p:sp>
        <p:nvSpPr>
          <p:cNvPr id="4" name="Footer Placeholder 3"/>
          <p:cNvSpPr>
            <a:spLocks noGrp="1"/>
          </p:cNvSpPr>
          <p:nvPr>
            <p:ph type="ftr" sz="quarter" idx="11"/>
          </p:nvPr>
        </p:nvSpPr>
        <p:spPr/>
        <p:txBody>
          <a:bodyPr/>
          <a:lstStyle/>
          <a:p>
            <a:r>
              <a:rPr lang="en-US"/>
              <a:t>Southern Cross Education Institute </a:t>
            </a:r>
          </a:p>
        </p:txBody>
      </p:sp>
      <p:sp>
        <p:nvSpPr>
          <p:cNvPr id="5" name="Slide Number Placeholder 4"/>
          <p:cNvSpPr>
            <a:spLocks noGrp="1"/>
          </p:cNvSpPr>
          <p:nvPr>
            <p:ph type="sldNum" sz="quarter" idx="12"/>
          </p:nvPr>
        </p:nvSpPr>
        <p:spPr/>
        <p:txBody>
          <a:bodyPr/>
          <a:lstStyle/>
          <a:p>
            <a:fld id="{EA22BC3A-5027-4FF8-9FD8-8F4BD6290DC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74FD1-6B14-494A-A03B-EEACA8DAFBC8}" type="datetime1">
              <a:rPr lang="en-US" smtClean="0"/>
              <a:pPr/>
              <a:t>9/9/2016</a:t>
            </a:fld>
            <a:endParaRPr lang="en-US"/>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A477C79-947A-4FE6-9D8D-46B659977718}" type="datetime1">
              <a:rPr lang="en-US" smtClean="0"/>
              <a:pPr/>
              <a:t>9/9/2016</a:t>
            </a:fld>
            <a:endParaRPr lang="en-US"/>
          </a:p>
        </p:txBody>
      </p:sp>
      <p:sp>
        <p:nvSpPr>
          <p:cNvPr id="6" name="Footer Placeholder 5"/>
          <p:cNvSpPr>
            <a:spLocks noGrp="1"/>
          </p:cNvSpPr>
          <p:nvPr>
            <p:ph type="ftr" sz="quarter" idx="11"/>
          </p:nvPr>
        </p:nvSpPr>
        <p:spPr/>
        <p:txBody>
          <a:bodyPr/>
          <a:lstStyle/>
          <a:p>
            <a:r>
              <a:rPr lang="en-US"/>
              <a:t>Southern Cross Education Institute </a:t>
            </a:r>
          </a:p>
        </p:txBody>
      </p:sp>
      <p:sp>
        <p:nvSpPr>
          <p:cNvPr id="7" name="Slide Number Placeholder 6"/>
          <p:cNvSpPr>
            <a:spLocks noGrp="1"/>
          </p:cNvSpPr>
          <p:nvPr>
            <p:ph type="sldNum" sz="quarter" idx="12"/>
          </p:nvPr>
        </p:nvSpPr>
        <p:spPr/>
        <p:txBody>
          <a:bodyPr/>
          <a:lstStyle/>
          <a:p>
            <a:fld id="{EA22BC3A-5027-4FF8-9FD8-8F4BD6290D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C7E280D-8C9A-40DA-A522-63F638E259AE}" type="datetime1">
              <a:rPr lang="en-US" smtClean="0"/>
              <a:pPr/>
              <a:t>9/9/2016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a:t>Southern Cross Education Institute </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A22BC3A-5027-4FF8-9FD8-8F4BD6290DC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99F83C-55A2-4587-82A0-C866D3E29563}" type="datetime1">
              <a:rPr lang="en-US" smtClean="0"/>
              <a:pPr/>
              <a:t>9/9/2016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Southern Cross Education Institute </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A22BC3A-5027-4FF8-9FD8-8F4BD6290D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TE0G9amZN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1214438" y="1124744"/>
            <a:ext cx="7462018" cy="3875881"/>
          </a:xfrm>
          <a:prstGeom prst="rect">
            <a:avLst/>
          </a:prstGeom>
          <a:noFill/>
          <a:ln w="9525">
            <a:noFill/>
            <a:miter lim="800000"/>
            <a:headEnd/>
            <a:tailEnd/>
          </a:ln>
        </p:spPr>
        <p:txBody>
          <a:bodyPr/>
          <a:lstStyle/>
          <a:p>
            <a:pPr algn="r"/>
            <a:r>
              <a:rPr lang="en-AU" sz="2400" b="1" dirty="0">
                <a:solidFill>
                  <a:srgbClr val="FF0000"/>
                </a:solidFill>
              </a:rPr>
              <a:t>CHCDIV003 </a:t>
            </a:r>
            <a:endParaRPr lang="en-GB" sz="2400" dirty="0">
              <a:solidFill>
                <a:srgbClr val="FF0000"/>
              </a:solidFill>
            </a:endParaRPr>
          </a:p>
          <a:p>
            <a:pPr algn="r"/>
            <a:r>
              <a:rPr lang="en-AU" sz="2400" b="1" dirty="0">
                <a:solidFill>
                  <a:srgbClr val="FF0000"/>
                </a:solidFill>
              </a:rPr>
              <a:t>Manage and promote diversity</a:t>
            </a:r>
          </a:p>
          <a:p>
            <a:pPr algn="r"/>
            <a:endParaRPr lang="en-AU" sz="2400" b="1" dirty="0">
              <a:solidFill>
                <a:srgbClr val="FF0000"/>
              </a:solidFill>
            </a:endParaRPr>
          </a:p>
          <a:p>
            <a:pPr algn="r"/>
            <a:r>
              <a:rPr lang="en-AU" sz="2400" b="1" dirty="0">
                <a:solidFill>
                  <a:srgbClr val="FF0000"/>
                </a:solidFill>
              </a:rPr>
              <a:t>Lesson 3 </a:t>
            </a:r>
            <a:r>
              <a:rPr lang="en-AU" sz="2400" b="1" dirty="0" smtClean="0">
                <a:solidFill>
                  <a:srgbClr val="FF0000"/>
                </a:solidFill>
              </a:rPr>
              <a:t>cross-cultural </a:t>
            </a:r>
            <a:r>
              <a:rPr lang="en-AU" sz="2400" b="1" dirty="0">
                <a:solidFill>
                  <a:srgbClr val="FF0000"/>
                </a:solidFill>
              </a:rPr>
              <a:t>communication</a:t>
            </a:r>
            <a:endParaRPr lang="en-GB" sz="24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062685"/>
            <a:ext cx="3127615" cy="273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ogo (1) (1).png"/>
          <p:cNvPicPr>
            <a:picLocks noChangeAspect="1"/>
          </p:cNvPicPr>
          <p:nvPr/>
        </p:nvPicPr>
        <p:blipFill>
          <a:blip r:embed="rId4"/>
          <a:stretch>
            <a:fillRect/>
          </a:stretch>
        </p:blipFill>
        <p:spPr>
          <a:xfrm>
            <a:off x="6876256" y="6117161"/>
            <a:ext cx="2422438" cy="740839"/>
          </a:xfrm>
          <a:prstGeom prst="rect">
            <a:avLst/>
          </a:prstGeom>
        </p:spPr>
      </p:pic>
    </p:spTree>
    <p:extLst>
      <p:ext uri="{BB962C8B-B14F-4D97-AF65-F5344CB8AC3E}">
        <p14:creationId xmlns:p14="http://schemas.microsoft.com/office/powerpoint/2010/main" val="185174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988840"/>
            <a:ext cx="8229600" cy="3528392"/>
          </a:xfrm>
        </p:spPr>
        <p:txBody>
          <a:bodyPr>
            <a:normAutofit fontScale="70000" lnSpcReduction="20000"/>
          </a:bodyPr>
          <a:lstStyle/>
          <a:p>
            <a:r>
              <a:rPr lang="en-AU" dirty="0"/>
              <a:t>Some cultures view conflict as a positive thing, while others view it as something to be avoided. </a:t>
            </a:r>
          </a:p>
          <a:p>
            <a:endParaRPr lang="en-AU" dirty="0"/>
          </a:p>
          <a:p>
            <a:r>
              <a:rPr lang="en-AU" dirty="0"/>
              <a:t>Face-to-face meetings customarily are recommended as the way to work through whatever problems exist. </a:t>
            </a:r>
          </a:p>
          <a:p>
            <a:endParaRPr lang="en-AU" dirty="0"/>
          </a:p>
          <a:p>
            <a:r>
              <a:rPr lang="en-AU" dirty="0"/>
              <a:t>In contrast, in many Eastern countries, open conflict is experienced as embarrassing or demeaning, as a rule, differences are best worked out quietly. A written exchange might be the favoured means to address the conflict.</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10</a:t>
            </a:fld>
            <a:endParaRPr lang="en-US"/>
          </a:p>
        </p:txBody>
      </p:sp>
      <p:sp>
        <p:nvSpPr>
          <p:cNvPr id="5" name="Title 4"/>
          <p:cNvSpPr>
            <a:spLocks noGrp="1"/>
          </p:cNvSpPr>
          <p:nvPr>
            <p:ph type="title"/>
          </p:nvPr>
        </p:nvSpPr>
        <p:spPr/>
        <p:txBody>
          <a:bodyPr/>
          <a:lstStyle/>
          <a:p>
            <a:pPr algn="ctr"/>
            <a:r>
              <a:rPr lang="en-AU" dirty="0"/>
              <a:t>2. Attitudes to conflict</a:t>
            </a:r>
          </a:p>
        </p:txBody>
      </p:sp>
    </p:spTree>
    <p:extLst>
      <p:ext uri="{BB962C8B-B14F-4D97-AF65-F5344CB8AC3E}">
        <p14:creationId xmlns:p14="http://schemas.microsoft.com/office/powerpoint/2010/main" val="65065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dirty="0"/>
              <a:t>From culture to culture, there are different ways that people move towards completing tasks. Some reasons include different access to resources, different judgments of the rewards associated with task completion, different notions of time, and varied ideas about how relationship-building and task-oriented work should go together. </a:t>
            </a:r>
          </a:p>
          <a:p>
            <a:endParaRPr lang="en-AU" dirty="0"/>
          </a:p>
          <a:p>
            <a:r>
              <a:rPr lang="en-AU" dirty="0"/>
              <a:t>When it comes to working together effectively on a task, cultures differ with respect to the importance placed on establishing relationships early on in the collaboration. This does not mean that people from any cultural backgrounds are more or less committed to accomplishing the task or value relationships more or less, it means they may pursue them differently.</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11</a:t>
            </a:fld>
            <a:endParaRPr lang="en-US"/>
          </a:p>
        </p:txBody>
      </p:sp>
      <p:sp>
        <p:nvSpPr>
          <p:cNvPr id="5" name="Title 4"/>
          <p:cNvSpPr>
            <a:spLocks noGrp="1"/>
          </p:cNvSpPr>
          <p:nvPr>
            <p:ph type="title"/>
          </p:nvPr>
        </p:nvSpPr>
        <p:spPr/>
        <p:txBody>
          <a:bodyPr/>
          <a:lstStyle/>
          <a:p>
            <a:pPr algn="ctr"/>
            <a:r>
              <a:rPr lang="en-AU" dirty="0"/>
              <a:t>3. Completing tasks</a:t>
            </a:r>
          </a:p>
        </p:txBody>
      </p:sp>
    </p:spTree>
    <p:extLst>
      <p:ext uri="{BB962C8B-B14F-4D97-AF65-F5344CB8AC3E}">
        <p14:creationId xmlns:p14="http://schemas.microsoft.com/office/powerpoint/2010/main" val="217199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878" y="1700808"/>
            <a:ext cx="8229600" cy="3730419"/>
          </a:xfrm>
        </p:spPr>
        <p:txBody>
          <a:bodyPr>
            <a:normAutofit fontScale="62500" lnSpcReduction="20000"/>
          </a:bodyPr>
          <a:lstStyle/>
          <a:p>
            <a:r>
              <a:rPr lang="en-AU" dirty="0"/>
              <a:t>The roles individuals play in decision-making vary widely from culture to culture. Be aware that individuals' expectations about their own roles in shaping a decision may be influenced by their cultural frame of reference.</a:t>
            </a:r>
          </a:p>
          <a:p>
            <a:endParaRPr lang="en-AU" dirty="0"/>
          </a:p>
          <a:p>
            <a:r>
              <a:rPr lang="en-AU" dirty="0"/>
              <a:t>For example, in the U.S., decisions are frequently delegated. An official assigns responsibility for a particular matter to a subordinate. In many Southern European and Latin American countries, there is a strong value placed on holding decision-making responsibilities oneself. </a:t>
            </a:r>
          </a:p>
          <a:p>
            <a:endParaRPr lang="en-AU" dirty="0"/>
          </a:p>
          <a:p>
            <a:r>
              <a:rPr lang="en-AU" dirty="0"/>
              <a:t>When decisions are made by groups of people, majority rule is a common approach in the U.S.; in Japan consensus is the preferred mode. </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12</a:t>
            </a:fld>
            <a:endParaRPr lang="en-US"/>
          </a:p>
        </p:txBody>
      </p:sp>
      <p:sp>
        <p:nvSpPr>
          <p:cNvPr id="5" name="Title 4"/>
          <p:cNvSpPr>
            <a:spLocks noGrp="1"/>
          </p:cNvSpPr>
          <p:nvPr>
            <p:ph type="title"/>
          </p:nvPr>
        </p:nvSpPr>
        <p:spPr/>
        <p:txBody>
          <a:bodyPr/>
          <a:lstStyle/>
          <a:p>
            <a:pPr algn="ctr"/>
            <a:r>
              <a:rPr lang="en-AU" dirty="0"/>
              <a:t>4. Decision making</a:t>
            </a:r>
          </a:p>
        </p:txBody>
      </p:sp>
    </p:spTree>
    <p:extLst>
      <p:ext uri="{BB962C8B-B14F-4D97-AF65-F5344CB8AC3E}">
        <p14:creationId xmlns:p14="http://schemas.microsoft.com/office/powerpoint/2010/main" val="286086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548" y="1988840"/>
            <a:ext cx="8229600" cy="4035904"/>
          </a:xfrm>
        </p:spPr>
        <p:txBody>
          <a:bodyPr>
            <a:normAutofit fontScale="62500" lnSpcReduction="20000"/>
          </a:bodyPr>
          <a:lstStyle/>
          <a:p>
            <a:r>
              <a:rPr lang="en-AU" dirty="0"/>
              <a:t>In some cultures, it is not appropriate to be frank about emotions, about the reasons behind a conflict or a misunderstanding, or about personal information.</a:t>
            </a:r>
          </a:p>
          <a:p>
            <a:endParaRPr lang="en-AU" dirty="0"/>
          </a:p>
          <a:p>
            <a:r>
              <a:rPr lang="en-AU" dirty="0"/>
              <a:t>When you are dealing with a conflict, be mindful that people may differ in what they feel comfortable revealing. Questions that may seem natural to you -- What was the conflict about? What was your role in the conflict? What was the sequence of events? -- may seem intrusive to others. </a:t>
            </a:r>
          </a:p>
          <a:p>
            <a:endParaRPr lang="en-AU" dirty="0"/>
          </a:p>
          <a:p>
            <a:r>
              <a:rPr lang="en-AU" dirty="0"/>
              <a:t>The variation among cultures in attitudes toward disclosure is also something to consider before you conclude that you have an accurate reading of the views, experiences, and goals of the people with whom you are working.</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13</a:t>
            </a:fld>
            <a:endParaRPr lang="en-US"/>
          </a:p>
        </p:txBody>
      </p:sp>
      <p:sp>
        <p:nvSpPr>
          <p:cNvPr id="5" name="Title 4"/>
          <p:cNvSpPr>
            <a:spLocks noGrp="1"/>
          </p:cNvSpPr>
          <p:nvPr>
            <p:ph type="title"/>
          </p:nvPr>
        </p:nvSpPr>
        <p:spPr>
          <a:xfrm>
            <a:off x="397884" y="654240"/>
            <a:ext cx="8229600" cy="1143000"/>
          </a:xfrm>
        </p:spPr>
        <p:txBody>
          <a:bodyPr/>
          <a:lstStyle/>
          <a:p>
            <a:pPr algn="ctr"/>
            <a:r>
              <a:rPr lang="en-AU" dirty="0"/>
              <a:t>5. Disclosure</a:t>
            </a:r>
          </a:p>
        </p:txBody>
      </p:sp>
    </p:spTree>
    <p:extLst>
      <p:ext uri="{BB962C8B-B14F-4D97-AF65-F5344CB8AC3E}">
        <p14:creationId xmlns:p14="http://schemas.microsoft.com/office/powerpoint/2010/main" val="3879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AU" dirty="0"/>
              <a:t>Notable differences occur among cultural groups when it comes to epistemologies -- that is, the ways people come to know things. European cultures tend to consider information acquired through cognitive means, such as counting and measuring, more valid than other ways of coming to know things. </a:t>
            </a:r>
          </a:p>
          <a:p>
            <a:endParaRPr lang="en-AU" dirty="0"/>
          </a:p>
          <a:p>
            <a:r>
              <a:rPr lang="en-AU" dirty="0"/>
              <a:t>Compare that to African cultures' preference for affective ways of knowing, including symbolic imagery and rhythm. Asian cultures tend to emphasize the validity of knowledge gained through striving toward transcendence. </a:t>
            </a:r>
          </a:p>
          <a:p>
            <a:endParaRPr lang="en-AU" dirty="0"/>
          </a:p>
          <a:p>
            <a:r>
              <a:rPr lang="en-AU" dirty="0"/>
              <a:t>Some members of your group may want to do library research to understand a shared problem better and identify possible solutions. Others may prefer to visit places and people who have experienced challenges like the ones you are facing, and get a feeling for what has worked elsewhere.</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14</a:t>
            </a:fld>
            <a:endParaRPr lang="en-US"/>
          </a:p>
        </p:txBody>
      </p:sp>
      <p:sp>
        <p:nvSpPr>
          <p:cNvPr id="5" name="Title 4"/>
          <p:cNvSpPr>
            <a:spLocks noGrp="1"/>
          </p:cNvSpPr>
          <p:nvPr>
            <p:ph type="title"/>
          </p:nvPr>
        </p:nvSpPr>
        <p:spPr/>
        <p:txBody>
          <a:bodyPr/>
          <a:lstStyle/>
          <a:p>
            <a:pPr algn="ctr"/>
            <a:r>
              <a:rPr lang="en-AU" dirty="0"/>
              <a:t>6. Knowing</a:t>
            </a:r>
          </a:p>
        </p:txBody>
      </p:sp>
    </p:spTree>
    <p:extLst>
      <p:ext uri="{BB962C8B-B14F-4D97-AF65-F5344CB8AC3E}">
        <p14:creationId xmlns:p14="http://schemas.microsoft.com/office/powerpoint/2010/main" val="408994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00808"/>
            <a:ext cx="7848872" cy="3779267"/>
          </a:xfrm>
        </p:spPr>
        <p:txBody>
          <a:bodyPr>
            <a:normAutofit fontScale="62500" lnSpcReduction="20000"/>
          </a:bodyPr>
          <a:lstStyle/>
          <a:p>
            <a:pPr marL="109728" indent="0">
              <a:lnSpc>
                <a:spcPct val="150000"/>
              </a:lnSpc>
              <a:buNone/>
            </a:pPr>
            <a:r>
              <a:rPr lang="en-AU" dirty="0"/>
              <a:t>Write down 3 keywords for yourself in regards to how you go about each of the 6 patterns and discuss with your classmates.</a:t>
            </a:r>
          </a:p>
          <a:p>
            <a:pPr>
              <a:lnSpc>
                <a:spcPct val="150000"/>
              </a:lnSpc>
            </a:pPr>
            <a:endParaRPr lang="en-AU" dirty="0"/>
          </a:p>
          <a:p>
            <a:pPr>
              <a:lnSpc>
                <a:spcPct val="150000"/>
              </a:lnSpc>
            </a:pPr>
            <a:r>
              <a:rPr lang="en-AU" dirty="0"/>
              <a:t>Communication style</a:t>
            </a:r>
          </a:p>
          <a:p>
            <a:pPr>
              <a:lnSpc>
                <a:spcPct val="150000"/>
              </a:lnSpc>
            </a:pPr>
            <a:r>
              <a:rPr lang="en-AU" dirty="0"/>
              <a:t>Attitude towards conflict</a:t>
            </a:r>
          </a:p>
          <a:p>
            <a:pPr>
              <a:lnSpc>
                <a:spcPct val="150000"/>
              </a:lnSpc>
            </a:pPr>
            <a:r>
              <a:rPr lang="en-AU" dirty="0"/>
              <a:t>Approach to completing tasks</a:t>
            </a:r>
          </a:p>
          <a:p>
            <a:pPr>
              <a:lnSpc>
                <a:spcPct val="150000"/>
              </a:lnSpc>
            </a:pPr>
            <a:r>
              <a:rPr lang="en-AU" dirty="0"/>
              <a:t>Decision making style</a:t>
            </a:r>
          </a:p>
          <a:p>
            <a:pPr>
              <a:lnSpc>
                <a:spcPct val="150000"/>
              </a:lnSpc>
            </a:pPr>
            <a:r>
              <a:rPr lang="en-AU" dirty="0"/>
              <a:t>Attitude toward disclosure</a:t>
            </a:r>
          </a:p>
          <a:p>
            <a:pPr>
              <a:lnSpc>
                <a:spcPct val="150000"/>
              </a:lnSpc>
            </a:pPr>
            <a:r>
              <a:rPr lang="en-AU" dirty="0"/>
              <a:t>Attitude towards knowing</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15</a:t>
            </a:fld>
            <a:endParaRPr lang="en-US"/>
          </a:p>
        </p:txBody>
      </p:sp>
      <p:sp>
        <p:nvSpPr>
          <p:cNvPr id="5" name="Title 4"/>
          <p:cNvSpPr>
            <a:spLocks noGrp="1"/>
          </p:cNvSpPr>
          <p:nvPr>
            <p:ph type="title"/>
          </p:nvPr>
        </p:nvSpPr>
        <p:spPr/>
        <p:txBody>
          <a:bodyPr>
            <a:normAutofit/>
          </a:bodyPr>
          <a:lstStyle/>
          <a:p>
            <a:pPr algn="ctr"/>
            <a:r>
              <a:rPr lang="en-AU" sz="2800" dirty="0"/>
              <a:t>Question 2</a:t>
            </a:r>
          </a:p>
        </p:txBody>
      </p:sp>
    </p:spTree>
    <p:extLst>
      <p:ext uri="{BB962C8B-B14F-4D97-AF65-F5344CB8AC3E}">
        <p14:creationId xmlns:p14="http://schemas.microsoft.com/office/powerpoint/2010/main" val="329973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16</a:t>
            </a:fld>
            <a:endParaRPr lang="en-US"/>
          </a:p>
        </p:txBody>
      </p:sp>
      <p:pic>
        <p:nvPicPr>
          <p:cNvPr id="3074" name="Picture 2" descr="Image result for high context and low context communication examp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04856" cy="578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2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17</a:t>
            </a:fld>
            <a:endParaRPr lang="en-US"/>
          </a:p>
        </p:txBody>
      </p:sp>
      <p:pic>
        <p:nvPicPr>
          <p:cNvPr id="5122" name="Picture 2" descr="Image result for high context low contex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672" y="980728"/>
            <a:ext cx="8229600" cy="403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3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18</a:t>
            </a:fld>
            <a:endParaRPr lang="en-US"/>
          </a:p>
        </p:txBody>
      </p:sp>
      <p:pic>
        <p:nvPicPr>
          <p:cNvPr id="4098" name="Picture 2" descr="Image result for high context low con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78" y="404664"/>
            <a:ext cx="6909038" cy="560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71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19</a:t>
            </a:fld>
            <a:endParaRPr lang="en-US"/>
          </a:p>
        </p:txBody>
      </p:sp>
      <p:sp>
        <p:nvSpPr>
          <p:cNvPr id="5" name="Title 4"/>
          <p:cNvSpPr>
            <a:spLocks noGrp="1"/>
          </p:cNvSpPr>
          <p:nvPr>
            <p:ph type="title"/>
          </p:nvPr>
        </p:nvSpPr>
        <p:spPr/>
        <p:txBody>
          <a:bodyPr>
            <a:normAutofit fontScale="90000"/>
          </a:bodyPr>
          <a:lstStyle/>
          <a:p>
            <a:pPr algn="ctr"/>
            <a:r>
              <a:rPr lang="en-AU" dirty="0"/>
              <a:t>Question 3</a:t>
            </a:r>
            <a:br>
              <a:rPr lang="en-AU" dirty="0"/>
            </a:br>
            <a:r>
              <a:rPr lang="en-AU" sz="2000" b="0" dirty="0">
                <a:solidFill>
                  <a:schemeClr val="tx1"/>
                </a:solidFill>
              </a:rPr>
              <a:t>Which of the low-context or high context traits do you identify with? Name 5. Did you name more high-context of low context traits?</a:t>
            </a:r>
          </a:p>
        </p:txBody>
      </p:sp>
      <p:pic>
        <p:nvPicPr>
          <p:cNvPr id="6" name="Picture 2" descr="Image result for high context low con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81" y="1765970"/>
            <a:ext cx="690903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fontScale="90000"/>
          </a:bodyPr>
          <a:lstStyle/>
          <a:p>
            <a:r>
              <a:rPr lang="en-AU" dirty="0"/>
              <a:t>Adapt communication strategies</a:t>
            </a:r>
            <a:endParaRPr lang="en-AU" dirty="0">
              <a:solidFill>
                <a:srgbClr val="FF0000"/>
              </a:solidFill>
              <a:latin typeface="Calibri" pitchFamily="34" charset="0"/>
              <a:ea typeface="Calibri" pitchFamily="34" charset="0"/>
              <a:cs typeface="Times New Roman" pitchFamily="18" charset="0"/>
            </a:endParaRPr>
          </a:p>
        </p:txBody>
      </p:sp>
      <p:sp>
        <p:nvSpPr>
          <p:cNvPr id="7" name="TextBox 6"/>
          <p:cNvSpPr txBox="1"/>
          <p:nvPr/>
        </p:nvSpPr>
        <p:spPr>
          <a:xfrm>
            <a:off x="5220072" y="2492896"/>
            <a:ext cx="3744416" cy="2246769"/>
          </a:xfrm>
          <a:prstGeom prst="rect">
            <a:avLst/>
          </a:prstGeom>
          <a:noFill/>
        </p:spPr>
        <p:txBody>
          <a:bodyPr wrap="square" rtlCol="0">
            <a:spAutoFit/>
          </a:bodyPr>
          <a:lstStyle/>
          <a:p>
            <a:r>
              <a:rPr lang="en-AU" sz="2800" b="1" dirty="0">
                <a:latin typeface="+mj-lt"/>
              </a:rPr>
              <a:t>3.1 </a:t>
            </a:r>
            <a:r>
              <a:rPr lang="en-GB" sz="2800" dirty="0">
                <a:latin typeface="+mj-lt"/>
              </a:rPr>
              <a:t>Use communication strategies to meet the diverse needs of individuals within the workplace</a:t>
            </a:r>
            <a:r>
              <a:rPr lang="en-AU" sz="2800" dirty="0">
                <a:latin typeface="+mj-lt"/>
              </a:rPr>
              <a:t> </a:t>
            </a:r>
          </a:p>
        </p:txBody>
      </p:sp>
      <p:pic>
        <p:nvPicPr>
          <p:cNvPr id="6" name="Picture 5" descr="Logo (1) (1).png"/>
          <p:cNvPicPr>
            <a:picLocks noChangeAspect="1"/>
          </p:cNvPicPr>
          <p:nvPr/>
        </p:nvPicPr>
        <p:blipFill>
          <a:blip r:embed="rId4"/>
          <a:stretch>
            <a:fillRect/>
          </a:stretch>
        </p:blipFill>
        <p:spPr>
          <a:xfrm>
            <a:off x="-10166" y="6125398"/>
            <a:ext cx="2422438" cy="740839"/>
          </a:xfrm>
          <a:prstGeom prst="rect">
            <a:avLst/>
          </a:prstGeom>
        </p:spPr>
      </p:pic>
    </p:spTree>
    <p:extLst>
      <p:ext uri="{BB962C8B-B14F-4D97-AF65-F5344CB8AC3E}">
        <p14:creationId xmlns:p14="http://schemas.microsoft.com/office/powerpoint/2010/main" val="372440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36912"/>
            <a:ext cx="8229600" cy="3370379"/>
          </a:xfrm>
        </p:spPr>
        <p:txBody>
          <a:bodyPr>
            <a:normAutofit/>
          </a:bodyPr>
          <a:lstStyle/>
          <a:p>
            <a:pPr marL="109728" indent="0" algn="ctr">
              <a:buNone/>
            </a:pPr>
            <a:endParaRPr lang="en-AU" sz="2000" dirty="0"/>
          </a:p>
          <a:p>
            <a:pPr marL="109728" indent="0" algn="ctr">
              <a:buNone/>
            </a:pPr>
            <a:r>
              <a:rPr lang="en-AU" sz="2000" dirty="0"/>
              <a:t>https://www.youtube.com/watch?v=9oYfhTC9lIQ</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20</a:t>
            </a:fld>
            <a:endParaRPr lang="en-US"/>
          </a:p>
        </p:txBody>
      </p:sp>
      <p:sp>
        <p:nvSpPr>
          <p:cNvPr id="5" name="Title 4"/>
          <p:cNvSpPr>
            <a:spLocks noGrp="1"/>
          </p:cNvSpPr>
          <p:nvPr>
            <p:ph type="title"/>
          </p:nvPr>
        </p:nvSpPr>
        <p:spPr>
          <a:xfrm>
            <a:off x="751246" y="1093259"/>
            <a:ext cx="8229600" cy="1143000"/>
          </a:xfrm>
        </p:spPr>
        <p:txBody>
          <a:bodyPr/>
          <a:lstStyle/>
          <a:p>
            <a:r>
              <a:rPr lang="en-AU" dirty="0"/>
              <a:t>High context vs low context</a:t>
            </a:r>
          </a:p>
        </p:txBody>
      </p:sp>
    </p:spTree>
    <p:extLst>
      <p:ext uri="{BB962C8B-B14F-4D97-AF65-F5344CB8AC3E}">
        <p14:creationId xmlns:p14="http://schemas.microsoft.com/office/powerpoint/2010/main" val="221295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21</a:t>
            </a:fld>
            <a:endParaRPr lang="en-US"/>
          </a:p>
        </p:txBody>
      </p:sp>
      <p:sp>
        <p:nvSpPr>
          <p:cNvPr id="5" name="Title 4"/>
          <p:cNvSpPr>
            <a:spLocks noGrp="1"/>
          </p:cNvSpPr>
          <p:nvPr>
            <p:ph type="title"/>
          </p:nvPr>
        </p:nvSpPr>
        <p:spPr/>
        <p:txBody>
          <a:bodyPr/>
          <a:lstStyle/>
          <a:p>
            <a:endParaRPr lang="en-AU" dirty="0"/>
          </a:p>
        </p:txBody>
      </p:sp>
      <p:pic>
        <p:nvPicPr>
          <p:cNvPr id="6146" name="Picture 2" descr="Image result for individualist vs collective cul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633" y="274637"/>
            <a:ext cx="8763399" cy="594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0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ndividualist vs collective cul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404" y="352951"/>
            <a:ext cx="8064896" cy="605499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22</a:t>
            </a:fld>
            <a:endParaRPr lang="en-US"/>
          </a:p>
        </p:txBody>
      </p:sp>
    </p:spTree>
    <p:extLst>
      <p:ext uri="{BB962C8B-B14F-4D97-AF65-F5344CB8AC3E}">
        <p14:creationId xmlns:p14="http://schemas.microsoft.com/office/powerpoint/2010/main" val="3187532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23</a:t>
            </a:fld>
            <a:endParaRPr lang="en-US"/>
          </a:p>
        </p:txBody>
      </p:sp>
      <p:pic>
        <p:nvPicPr>
          <p:cNvPr id="8194" name="Picture 2" descr="Image result for individualist vs collective cultu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40916" cy="551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0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24</a:t>
            </a:fld>
            <a:endParaRPr lang="en-US"/>
          </a:p>
        </p:txBody>
      </p:sp>
      <p:sp>
        <p:nvSpPr>
          <p:cNvPr id="5" name="Title 4"/>
          <p:cNvSpPr>
            <a:spLocks noGrp="1"/>
          </p:cNvSpPr>
          <p:nvPr>
            <p:ph type="title"/>
          </p:nvPr>
        </p:nvSpPr>
        <p:spPr/>
        <p:txBody>
          <a:bodyPr/>
          <a:lstStyle/>
          <a:p>
            <a:pPr algn="ctr"/>
            <a:r>
              <a:rPr lang="en-AU" dirty="0"/>
              <a:t>Concepts of time.</a:t>
            </a:r>
          </a:p>
        </p:txBody>
      </p:sp>
      <p:pic>
        <p:nvPicPr>
          <p:cNvPr id="9218" name="Picture 2" descr="Image result for monochronic and polychron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688" y="1268760"/>
            <a:ext cx="6912768" cy="500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4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GB" sz="3200" dirty="0"/>
              <a:t>Contents of a communication strategy</a:t>
            </a:r>
          </a:p>
        </p:txBody>
      </p:sp>
      <p:sp>
        <p:nvSpPr>
          <p:cNvPr id="3" name="Content Placeholder 2"/>
          <p:cNvSpPr>
            <a:spLocks noGrp="1"/>
          </p:cNvSpPr>
          <p:nvPr>
            <p:ph idx="1"/>
          </p:nvPr>
        </p:nvSpPr>
        <p:spPr>
          <a:xfrm>
            <a:off x="611560" y="1844824"/>
            <a:ext cx="5482952" cy="3456384"/>
          </a:xfrm>
        </p:spPr>
        <p:txBody>
          <a:bodyPr>
            <a:normAutofit/>
          </a:bodyPr>
          <a:lstStyle/>
          <a:p>
            <a:r>
              <a:rPr lang="en-GB" sz="2000" dirty="0"/>
              <a:t>A statement of purpose</a:t>
            </a:r>
          </a:p>
          <a:p>
            <a:r>
              <a:rPr lang="en-GB" sz="2000" dirty="0"/>
              <a:t>Current situation</a:t>
            </a:r>
          </a:p>
          <a:p>
            <a:r>
              <a:rPr lang="en-GB" sz="2000" dirty="0"/>
              <a:t>Objectives</a:t>
            </a:r>
          </a:p>
          <a:p>
            <a:r>
              <a:rPr lang="en-GB" sz="2000" dirty="0"/>
              <a:t>Stakeholders</a:t>
            </a:r>
          </a:p>
          <a:p>
            <a:r>
              <a:rPr lang="en-GB" sz="2000" dirty="0"/>
              <a:t>Information to be communicated</a:t>
            </a:r>
          </a:p>
          <a:p>
            <a:r>
              <a:rPr lang="en-GB" sz="2000" dirty="0"/>
              <a:t>How to communicate information</a:t>
            </a:r>
          </a:p>
          <a:p>
            <a:r>
              <a:rPr lang="en-GB" sz="2000" dirty="0"/>
              <a:t>Work plan.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67773"/>
            <a:ext cx="3450580" cy="268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58627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r>
              <a:rPr lang="en-GB" sz="2800" dirty="0"/>
              <a:t>Meeting objectives according to diverse needs</a:t>
            </a:r>
          </a:p>
        </p:txBody>
      </p:sp>
      <p:sp>
        <p:nvSpPr>
          <p:cNvPr id="3" name="Content Placeholder 2"/>
          <p:cNvSpPr>
            <a:spLocks noGrp="1"/>
          </p:cNvSpPr>
          <p:nvPr>
            <p:ph idx="1"/>
          </p:nvPr>
        </p:nvSpPr>
        <p:spPr>
          <a:xfrm>
            <a:off x="457200" y="2132856"/>
            <a:ext cx="5626968" cy="2963339"/>
          </a:xfrm>
        </p:spPr>
        <p:txBody>
          <a:bodyPr>
            <a:normAutofit fontScale="70000" lnSpcReduction="20000"/>
          </a:bodyPr>
          <a:lstStyle/>
          <a:p>
            <a:pPr marL="0" indent="0">
              <a:buNone/>
            </a:pPr>
            <a:r>
              <a:rPr lang="en-GB" b="1" dirty="0"/>
              <a:t>This may involve:</a:t>
            </a:r>
          </a:p>
          <a:p>
            <a:pPr marL="0" indent="0">
              <a:buNone/>
            </a:pPr>
            <a:endParaRPr lang="en-GB" b="1" dirty="0"/>
          </a:p>
          <a:p>
            <a:r>
              <a:rPr lang="en-GB" dirty="0"/>
              <a:t>Making use of translation tools and/or interpreters </a:t>
            </a:r>
          </a:p>
          <a:p>
            <a:endParaRPr lang="en-GB" dirty="0"/>
          </a:p>
          <a:p>
            <a:r>
              <a:rPr lang="en-GB" dirty="0"/>
              <a:t>Providing suitable materials </a:t>
            </a:r>
          </a:p>
          <a:p>
            <a:endParaRPr lang="en-GB" dirty="0"/>
          </a:p>
          <a:p>
            <a:r>
              <a:rPr lang="en-GB" dirty="0"/>
              <a:t>Using language and behaviour that is culturally/age/gender appropriate, etc.</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060848"/>
            <a:ext cx="2458935" cy="303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1040234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fontScale="90000"/>
          </a:bodyPr>
          <a:lstStyle/>
          <a:p>
            <a:r>
              <a:rPr lang="en-AU" dirty="0"/>
              <a:t>Adapt communication strategies</a:t>
            </a:r>
            <a:endParaRPr lang="en-GB" dirty="0"/>
          </a:p>
        </p:txBody>
      </p:sp>
      <p:sp>
        <p:nvSpPr>
          <p:cNvPr id="6" name="TextBox 5"/>
          <p:cNvSpPr txBox="1"/>
          <p:nvPr/>
        </p:nvSpPr>
        <p:spPr>
          <a:xfrm>
            <a:off x="5220072" y="2492896"/>
            <a:ext cx="3744416" cy="2246769"/>
          </a:xfrm>
          <a:prstGeom prst="rect">
            <a:avLst/>
          </a:prstGeom>
          <a:noFill/>
        </p:spPr>
        <p:txBody>
          <a:bodyPr wrap="square" rtlCol="0">
            <a:spAutoFit/>
          </a:bodyPr>
          <a:lstStyle/>
          <a:p>
            <a:r>
              <a:rPr lang="en-AU" sz="2800" b="1" dirty="0">
                <a:latin typeface="+mj-lt"/>
              </a:rPr>
              <a:t>3.2 </a:t>
            </a:r>
            <a:r>
              <a:rPr lang="en-GB" sz="2800" dirty="0">
                <a:latin typeface="+mj-lt"/>
              </a:rPr>
              <a:t>Implement tailored communication strategies for targeted individual and group needs</a:t>
            </a:r>
            <a:r>
              <a:rPr lang="en-AU" sz="2800" dirty="0">
                <a:latin typeface="+mj-lt"/>
              </a:rPr>
              <a:t> </a:t>
            </a:r>
          </a:p>
        </p:txBody>
      </p:sp>
      <p:pic>
        <p:nvPicPr>
          <p:cNvPr id="7" name="Picture 6" descr="Logo (1) (1).png"/>
          <p:cNvPicPr>
            <a:picLocks noChangeAspect="1"/>
          </p:cNvPicPr>
          <p:nvPr/>
        </p:nvPicPr>
        <p:blipFill>
          <a:blip r:embed="rId4"/>
          <a:stretch>
            <a:fillRect/>
          </a:stretch>
        </p:blipFill>
        <p:spPr>
          <a:xfrm>
            <a:off x="-10166" y="6125398"/>
            <a:ext cx="2422438" cy="740839"/>
          </a:xfrm>
          <a:prstGeom prst="rect">
            <a:avLst/>
          </a:prstGeom>
        </p:spPr>
      </p:pic>
    </p:spTree>
    <p:extLst>
      <p:ext uri="{BB962C8B-B14F-4D97-AF65-F5344CB8AC3E}">
        <p14:creationId xmlns:p14="http://schemas.microsoft.com/office/powerpoint/2010/main" val="59969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styles</a:t>
            </a:r>
          </a:p>
        </p:txBody>
      </p:sp>
      <p:sp>
        <p:nvSpPr>
          <p:cNvPr id="3" name="Content Placeholder 2"/>
          <p:cNvSpPr>
            <a:spLocks noGrp="1"/>
          </p:cNvSpPr>
          <p:nvPr>
            <p:ph idx="1"/>
          </p:nvPr>
        </p:nvSpPr>
        <p:spPr>
          <a:xfrm>
            <a:off x="457200" y="2348880"/>
            <a:ext cx="8229600" cy="3777283"/>
          </a:xfrm>
        </p:spPr>
        <p:txBody>
          <a:bodyPr/>
          <a:lstStyle/>
          <a:p>
            <a:pPr>
              <a:lnSpc>
                <a:spcPct val="150000"/>
              </a:lnSpc>
            </a:pPr>
            <a:r>
              <a:rPr lang="en-GB" dirty="0"/>
              <a:t>Visual</a:t>
            </a:r>
          </a:p>
          <a:p>
            <a:pPr>
              <a:lnSpc>
                <a:spcPct val="150000"/>
              </a:lnSpc>
            </a:pPr>
            <a:r>
              <a:rPr lang="en-GB" dirty="0"/>
              <a:t>Auditory</a:t>
            </a:r>
          </a:p>
          <a:p>
            <a:pPr>
              <a:lnSpc>
                <a:spcPct val="150000"/>
              </a:lnSpc>
            </a:pPr>
            <a:r>
              <a:rPr lang="en-GB" dirty="0"/>
              <a:t>Kinaesthetic.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04864"/>
            <a:ext cx="446724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1902848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689" y="2492896"/>
            <a:ext cx="8229600" cy="3171808"/>
          </a:xfrm>
        </p:spPr>
        <p:txBody>
          <a:bodyPr/>
          <a:lstStyle/>
          <a:p>
            <a:pPr marL="109728" indent="0">
              <a:buNone/>
            </a:pPr>
            <a:endParaRPr lang="en-AU" dirty="0"/>
          </a:p>
          <a:p>
            <a:pPr marL="109728" indent="0" algn="ctr">
              <a:buNone/>
            </a:pPr>
            <a:r>
              <a:rPr lang="en-AU" sz="2400" dirty="0"/>
              <a:t>https://www.youtube.com/watch?v=IQuFNvkPjik</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29</a:t>
            </a:fld>
            <a:endParaRPr lang="en-US"/>
          </a:p>
        </p:txBody>
      </p:sp>
      <p:sp>
        <p:nvSpPr>
          <p:cNvPr id="5" name="Title 4"/>
          <p:cNvSpPr>
            <a:spLocks noGrp="1"/>
          </p:cNvSpPr>
          <p:nvPr>
            <p:ph type="title"/>
          </p:nvPr>
        </p:nvSpPr>
        <p:spPr>
          <a:xfrm>
            <a:off x="600552" y="1549776"/>
            <a:ext cx="8229600" cy="1143000"/>
          </a:xfrm>
        </p:spPr>
        <p:txBody>
          <a:bodyPr>
            <a:normAutofit fontScale="90000"/>
          </a:bodyPr>
          <a:lstStyle/>
          <a:p>
            <a:pPr algn="ctr"/>
            <a:r>
              <a:rPr lang="en-AU" dirty="0"/>
              <a:t>Body language around the world</a:t>
            </a:r>
          </a:p>
        </p:txBody>
      </p:sp>
    </p:spTree>
    <p:extLst>
      <p:ext uri="{BB962C8B-B14F-4D97-AF65-F5344CB8AC3E}">
        <p14:creationId xmlns:p14="http://schemas.microsoft.com/office/powerpoint/2010/main" val="41973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3946443"/>
          </a:xfrm>
        </p:spPr>
        <p:txBody>
          <a:bodyPr/>
          <a:lstStyle/>
          <a:p>
            <a:pPr marL="109728" indent="0">
              <a:buNone/>
            </a:pPr>
            <a:endParaRPr lang="en-AU" dirty="0"/>
          </a:p>
          <a:p>
            <a:pPr marL="109728" indent="0" algn="ctr">
              <a:buNone/>
            </a:pPr>
            <a:r>
              <a:rPr lang="en-AU" sz="2000" dirty="0">
                <a:hlinkClick r:id="rId2"/>
              </a:rPr>
              <a:t>https://www.youtube.com/watch?v=UTE0G9amZNk</a:t>
            </a:r>
            <a:endParaRPr lang="en-AU" sz="2000" dirty="0"/>
          </a:p>
          <a:p>
            <a:pPr marL="109728" indent="0" algn="ctr">
              <a:buNone/>
            </a:pPr>
            <a:endParaRPr lang="en-AU" sz="2000" dirty="0"/>
          </a:p>
          <a:p>
            <a:pPr marL="109728" indent="0" algn="ctr">
              <a:buNone/>
            </a:pPr>
            <a:r>
              <a:rPr lang="en-AU" sz="2000" dirty="0"/>
              <a:t>https://www.youtube.com/watch?v=SkBXaKfxl7Y</a:t>
            </a:r>
          </a:p>
          <a:p>
            <a:pPr marL="109728" indent="0">
              <a:buNone/>
            </a:pPr>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3</a:t>
            </a:fld>
            <a:endParaRPr lang="en-US"/>
          </a:p>
        </p:txBody>
      </p:sp>
      <p:sp>
        <p:nvSpPr>
          <p:cNvPr id="5" name="Title 4"/>
          <p:cNvSpPr>
            <a:spLocks noGrp="1"/>
          </p:cNvSpPr>
          <p:nvPr>
            <p:ph type="title"/>
          </p:nvPr>
        </p:nvSpPr>
        <p:spPr/>
        <p:txBody>
          <a:bodyPr/>
          <a:lstStyle/>
          <a:p>
            <a:pPr algn="ctr"/>
            <a:r>
              <a:rPr lang="en-AU" dirty="0"/>
              <a:t>Introduction</a:t>
            </a:r>
          </a:p>
        </p:txBody>
      </p:sp>
    </p:spTree>
    <p:extLst>
      <p:ext uri="{BB962C8B-B14F-4D97-AF65-F5344CB8AC3E}">
        <p14:creationId xmlns:p14="http://schemas.microsoft.com/office/powerpoint/2010/main" val="4015563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587"/>
          <a:stretch/>
        </p:blipFill>
        <p:spPr bwMode="auto">
          <a:xfrm>
            <a:off x="6876255" y="1844824"/>
            <a:ext cx="1890617" cy="317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714202"/>
          </a:xfrm>
        </p:spPr>
        <p:txBody>
          <a:bodyPr>
            <a:normAutofit/>
          </a:bodyPr>
          <a:lstStyle/>
          <a:p>
            <a:r>
              <a:rPr lang="en-GB" dirty="0"/>
              <a:t>Communication style requirements</a:t>
            </a:r>
          </a:p>
        </p:txBody>
      </p:sp>
      <p:sp>
        <p:nvSpPr>
          <p:cNvPr id="3" name="Content Placeholder 2"/>
          <p:cNvSpPr>
            <a:spLocks noGrp="1"/>
          </p:cNvSpPr>
          <p:nvPr>
            <p:ph idx="1"/>
          </p:nvPr>
        </p:nvSpPr>
        <p:spPr>
          <a:xfrm>
            <a:off x="323528" y="2151940"/>
            <a:ext cx="8229600" cy="4680520"/>
          </a:xfrm>
        </p:spPr>
        <p:txBody>
          <a:bodyPr>
            <a:normAutofit/>
          </a:bodyPr>
          <a:lstStyle/>
          <a:p>
            <a:pPr lvl="0"/>
            <a:r>
              <a:rPr lang="en-AU" sz="2400" dirty="0"/>
              <a:t>Use of plain English</a:t>
            </a:r>
            <a:endParaRPr lang="en-GB" sz="2400" dirty="0"/>
          </a:p>
          <a:p>
            <a:pPr lvl="0"/>
            <a:r>
              <a:rPr lang="en-AU" sz="2400" dirty="0"/>
              <a:t>Simple sentence structure </a:t>
            </a:r>
          </a:p>
          <a:p>
            <a:pPr lvl="0"/>
            <a:r>
              <a:rPr lang="en-AU" sz="2400" dirty="0"/>
              <a:t>Lack of jargon and acronyms</a:t>
            </a:r>
            <a:endParaRPr lang="en-GB" sz="2400" dirty="0"/>
          </a:p>
          <a:p>
            <a:pPr lvl="0"/>
            <a:r>
              <a:rPr lang="en-AU" sz="2400" dirty="0"/>
              <a:t>Reader-friendly layout</a:t>
            </a:r>
            <a:endParaRPr lang="en-GB" sz="2400" dirty="0"/>
          </a:p>
          <a:p>
            <a:pPr lvl="0"/>
            <a:r>
              <a:rPr lang="en-AU" sz="2400" dirty="0"/>
              <a:t>Effective paragraphing</a:t>
            </a:r>
            <a:endParaRPr lang="en-GB" sz="2400" dirty="0"/>
          </a:p>
          <a:p>
            <a:pPr lvl="0"/>
            <a:r>
              <a:rPr lang="en-AU" sz="2400" dirty="0"/>
              <a:t>Catering for different language requirements</a:t>
            </a:r>
            <a:endParaRPr lang="en-GB" sz="2400" dirty="0"/>
          </a:p>
          <a:p>
            <a:pPr lvl="0"/>
            <a:r>
              <a:rPr lang="en-AU" sz="2400" dirty="0"/>
              <a:t>Interpreting and translating</a:t>
            </a:r>
            <a:endParaRPr lang="en-GB" sz="2400" dirty="0"/>
          </a:p>
          <a:p>
            <a:pPr lvl="0"/>
            <a:r>
              <a:rPr lang="en-AU" sz="2400" dirty="0"/>
              <a:t>Use of different media e.g. online, visual media. </a:t>
            </a:r>
            <a:endParaRPr lang="en-GB" sz="2400" dirty="0"/>
          </a:p>
          <a:p>
            <a:endParaRPr lang="en-GB" sz="2400" dirty="0"/>
          </a:p>
        </p:txBody>
      </p:sp>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166407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5" name="Title 3"/>
          <p:cNvSpPr>
            <a:spLocks noGrp="1"/>
          </p:cNvSpPr>
          <p:nvPr>
            <p:ph type="title"/>
          </p:nvPr>
        </p:nvSpPr>
        <p:spPr/>
        <p:txBody>
          <a:bodyPr>
            <a:normAutofit fontScale="90000"/>
          </a:bodyPr>
          <a:lstStyle/>
          <a:p>
            <a:r>
              <a:rPr lang="en-AU" dirty="0"/>
              <a:t>Adapt communication strategies</a:t>
            </a:r>
            <a:endParaRPr lang="en-GB" dirty="0"/>
          </a:p>
        </p:txBody>
      </p:sp>
      <p:sp>
        <p:nvSpPr>
          <p:cNvPr id="8" name="TextBox 7"/>
          <p:cNvSpPr txBox="1"/>
          <p:nvPr/>
        </p:nvSpPr>
        <p:spPr>
          <a:xfrm>
            <a:off x="5220072" y="2492896"/>
            <a:ext cx="3744416" cy="2677656"/>
          </a:xfrm>
          <a:prstGeom prst="rect">
            <a:avLst/>
          </a:prstGeom>
          <a:noFill/>
        </p:spPr>
        <p:txBody>
          <a:bodyPr wrap="square" rtlCol="0">
            <a:spAutoFit/>
          </a:bodyPr>
          <a:lstStyle/>
          <a:p>
            <a:r>
              <a:rPr lang="en-AU" sz="2800" b="1" dirty="0">
                <a:latin typeface="+mj-lt"/>
              </a:rPr>
              <a:t>3.3 </a:t>
            </a:r>
            <a:r>
              <a:rPr lang="en-GB" sz="2800" dirty="0">
                <a:latin typeface="+mj-lt"/>
              </a:rPr>
              <a:t>Identify and/or develop and use resources that facilitate effective communication in the workplace</a:t>
            </a:r>
            <a:r>
              <a:rPr lang="en-AU" sz="2800" dirty="0">
                <a:latin typeface="+mj-lt"/>
              </a:rPr>
              <a:t> </a:t>
            </a:r>
          </a:p>
        </p:txBody>
      </p:sp>
      <p:pic>
        <p:nvPicPr>
          <p:cNvPr id="6" name="Picture 5" descr="Logo (1) (1).png"/>
          <p:cNvPicPr>
            <a:picLocks noChangeAspect="1"/>
          </p:cNvPicPr>
          <p:nvPr/>
        </p:nvPicPr>
        <p:blipFill>
          <a:blip r:embed="rId4"/>
          <a:stretch>
            <a:fillRect/>
          </a:stretch>
        </p:blipFill>
        <p:spPr>
          <a:xfrm>
            <a:off x="-10166" y="6125398"/>
            <a:ext cx="2422438" cy="740839"/>
          </a:xfrm>
          <a:prstGeom prst="rect">
            <a:avLst/>
          </a:prstGeom>
        </p:spPr>
      </p:pic>
    </p:spTree>
    <p:extLst>
      <p:ext uri="{BB962C8B-B14F-4D97-AF65-F5344CB8AC3E}">
        <p14:creationId xmlns:p14="http://schemas.microsoft.com/office/powerpoint/2010/main" val="4138080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344" y="2132856"/>
            <a:ext cx="8229600" cy="2235704"/>
          </a:xfrm>
        </p:spPr>
        <p:txBody>
          <a:bodyPr/>
          <a:lstStyle/>
          <a:p>
            <a:pPr marL="109728" indent="0" algn="ctr">
              <a:buNone/>
            </a:pPr>
            <a:r>
              <a:rPr lang="en-AU" dirty="0"/>
              <a:t>How would you describe your own body language? Do you feel like it matches your culture?</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32</a:t>
            </a:fld>
            <a:endParaRPr lang="en-US"/>
          </a:p>
        </p:txBody>
      </p:sp>
      <p:sp>
        <p:nvSpPr>
          <p:cNvPr id="5" name="Title 4"/>
          <p:cNvSpPr>
            <a:spLocks noGrp="1"/>
          </p:cNvSpPr>
          <p:nvPr>
            <p:ph type="title"/>
          </p:nvPr>
        </p:nvSpPr>
        <p:spPr>
          <a:xfrm>
            <a:off x="417672" y="908720"/>
            <a:ext cx="8229600" cy="1143000"/>
          </a:xfrm>
        </p:spPr>
        <p:txBody>
          <a:bodyPr/>
          <a:lstStyle/>
          <a:p>
            <a:pPr algn="ctr"/>
            <a:r>
              <a:rPr lang="en-AU" dirty="0"/>
              <a:t>Question 4</a:t>
            </a:r>
          </a:p>
        </p:txBody>
      </p:sp>
    </p:spTree>
    <p:extLst>
      <p:ext uri="{BB962C8B-B14F-4D97-AF65-F5344CB8AC3E}">
        <p14:creationId xmlns:p14="http://schemas.microsoft.com/office/powerpoint/2010/main" val="380059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pPr algn="ctr"/>
            <a:r>
              <a:rPr lang="en-GB" sz="2400" dirty="0"/>
              <a:t>Resources that facilitate effective communication</a:t>
            </a:r>
          </a:p>
        </p:txBody>
      </p:sp>
      <p:sp>
        <p:nvSpPr>
          <p:cNvPr id="3" name="Content Placeholder 2"/>
          <p:cNvSpPr>
            <a:spLocks noGrp="1"/>
          </p:cNvSpPr>
          <p:nvPr>
            <p:ph idx="1"/>
          </p:nvPr>
        </p:nvSpPr>
        <p:spPr>
          <a:xfrm>
            <a:off x="457200" y="1916833"/>
            <a:ext cx="8229600" cy="3816424"/>
          </a:xfrm>
        </p:spPr>
        <p:txBody>
          <a:bodyPr>
            <a:normAutofit fontScale="85000" lnSpcReduction="20000"/>
          </a:bodyPr>
          <a:lstStyle/>
          <a:p>
            <a:pPr>
              <a:lnSpc>
                <a:spcPct val="150000"/>
              </a:lnSpc>
            </a:pPr>
            <a:r>
              <a:rPr lang="en-GB" dirty="0"/>
              <a:t>Newsletters</a:t>
            </a:r>
          </a:p>
          <a:p>
            <a:pPr>
              <a:lnSpc>
                <a:spcPct val="150000"/>
              </a:lnSpc>
            </a:pPr>
            <a:r>
              <a:rPr lang="en-GB" dirty="0"/>
              <a:t>Intranet</a:t>
            </a:r>
          </a:p>
          <a:p>
            <a:pPr>
              <a:lnSpc>
                <a:spcPct val="150000"/>
              </a:lnSpc>
            </a:pPr>
            <a:r>
              <a:rPr lang="en-GB" dirty="0"/>
              <a:t>Websites</a:t>
            </a:r>
          </a:p>
          <a:p>
            <a:pPr>
              <a:lnSpc>
                <a:spcPct val="150000"/>
              </a:lnSpc>
            </a:pPr>
            <a:r>
              <a:rPr lang="en-GB" dirty="0"/>
              <a:t>Information sheets</a:t>
            </a:r>
          </a:p>
          <a:p>
            <a:pPr>
              <a:lnSpc>
                <a:spcPct val="150000"/>
              </a:lnSpc>
            </a:pPr>
            <a:r>
              <a:rPr lang="en-GB" dirty="0"/>
              <a:t>Booklets</a:t>
            </a:r>
          </a:p>
          <a:p>
            <a:pPr>
              <a:lnSpc>
                <a:spcPct val="150000"/>
              </a:lnSpc>
            </a:pPr>
            <a:r>
              <a:rPr lang="en-GB" dirty="0"/>
              <a:t>Adapted materials, e.g. large font</a:t>
            </a:r>
          </a:p>
          <a:p>
            <a:pPr>
              <a:lnSpc>
                <a:spcPct val="150000"/>
              </a:lnSpc>
            </a:pPr>
            <a:r>
              <a:rPr lang="en-GB" dirty="0"/>
              <a:t>Translation software.</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92896"/>
            <a:ext cx="3074020" cy="30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3719179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dirty="0"/>
              <a:t>Interactive communication methods</a:t>
            </a:r>
          </a:p>
        </p:txBody>
      </p:sp>
      <p:sp>
        <p:nvSpPr>
          <p:cNvPr id="3" name="Content Placeholder 2"/>
          <p:cNvSpPr>
            <a:spLocks noGrp="1"/>
          </p:cNvSpPr>
          <p:nvPr>
            <p:ph idx="1"/>
          </p:nvPr>
        </p:nvSpPr>
        <p:spPr>
          <a:xfrm>
            <a:off x="457200" y="1916832"/>
            <a:ext cx="3826768" cy="4209331"/>
          </a:xfrm>
        </p:spPr>
        <p:txBody>
          <a:bodyPr/>
          <a:lstStyle/>
          <a:p>
            <a:r>
              <a:rPr lang="en-GB" dirty="0"/>
              <a:t>Staff networks</a:t>
            </a:r>
          </a:p>
          <a:p>
            <a:r>
              <a:rPr lang="en-GB" dirty="0"/>
              <a:t>Group meetings</a:t>
            </a:r>
          </a:p>
          <a:p>
            <a:r>
              <a:rPr lang="en-GB" dirty="0"/>
              <a:t>Databases</a:t>
            </a:r>
          </a:p>
          <a:p>
            <a:r>
              <a:rPr lang="en-GB" dirty="0"/>
              <a:t>Organisational IM (Instant Messenger) system</a:t>
            </a:r>
          </a:p>
          <a:p>
            <a:r>
              <a:rPr lang="en-GB" dirty="0"/>
              <a:t>Log books, etc.</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2348880"/>
            <a:ext cx="5004048" cy="3336032"/>
          </a:xfrm>
          <a:prstGeom prst="rect">
            <a:avLst/>
          </a:prstGeom>
          <a:ln>
            <a:noFill/>
          </a:ln>
          <a:effectLst>
            <a:softEdge rad="112500"/>
          </a:effec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666454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resources</a:t>
            </a:r>
          </a:p>
        </p:txBody>
      </p:sp>
      <p:sp>
        <p:nvSpPr>
          <p:cNvPr id="3" name="Content Placeholder 2"/>
          <p:cNvSpPr>
            <a:spLocks noGrp="1"/>
          </p:cNvSpPr>
          <p:nvPr>
            <p:ph idx="1"/>
          </p:nvPr>
        </p:nvSpPr>
        <p:spPr/>
        <p:txBody>
          <a:bodyPr/>
          <a:lstStyle/>
          <a:p>
            <a:r>
              <a:rPr lang="en-GB" dirty="0"/>
              <a:t>Identify issues, e.g. language barriers, physical impairment</a:t>
            </a:r>
          </a:p>
          <a:p>
            <a:r>
              <a:rPr lang="en-GB" dirty="0"/>
              <a:t>Develop resources to overcome these barriers</a:t>
            </a:r>
          </a:p>
          <a:p>
            <a:r>
              <a:rPr lang="en-GB" dirty="0"/>
              <a:t>Organisational and governmental materials can provide guidance on accessing resources.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779"/>
          <a:stretch/>
        </p:blipFill>
        <p:spPr bwMode="auto">
          <a:xfrm>
            <a:off x="4283968" y="4077072"/>
            <a:ext cx="4536504" cy="26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Logo (1) (1).png"/>
          <p:cNvPicPr>
            <a:picLocks noChangeAspect="1"/>
          </p:cNvPicPr>
          <p:nvPr/>
        </p:nvPicPr>
        <p:blipFill>
          <a:blip r:embed="rId3"/>
          <a:stretch>
            <a:fillRect/>
          </a:stretch>
        </p:blipFill>
        <p:spPr>
          <a:xfrm>
            <a:off x="-10166" y="6125398"/>
            <a:ext cx="2422438" cy="740839"/>
          </a:xfrm>
          <a:prstGeom prst="rect">
            <a:avLst/>
          </a:prstGeom>
        </p:spPr>
      </p:pic>
    </p:spTree>
    <p:extLst>
      <p:ext uri="{BB962C8B-B14F-4D97-AF65-F5344CB8AC3E}">
        <p14:creationId xmlns:p14="http://schemas.microsoft.com/office/powerpoint/2010/main" val="2190644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fontScale="90000"/>
          </a:bodyPr>
          <a:lstStyle/>
          <a:p>
            <a:r>
              <a:rPr lang="en-AU" dirty="0"/>
              <a:t>Adapt communication strategies</a:t>
            </a:r>
            <a:endParaRPr lang="en-GB" dirty="0"/>
          </a:p>
        </p:txBody>
      </p:sp>
      <p:pic>
        <p:nvPicPr>
          <p:cNvPr id="4" name="Picture 5" descr="Fotolia_5090081_XS"/>
          <p:cNvPicPr>
            <a:picLocks noChangeAspect="1" noChangeArrowheads="1"/>
          </p:cNvPicPr>
          <p:nvPr/>
        </p:nvPicPr>
        <p:blipFill>
          <a:blip r:embed="rId3" cstate="print"/>
          <a:srcRect/>
          <a:stretch>
            <a:fillRect/>
          </a:stretch>
        </p:blipFill>
        <p:spPr bwMode="auto">
          <a:xfrm>
            <a:off x="0" y="2043113"/>
            <a:ext cx="4814888" cy="4814887"/>
          </a:xfrm>
          <a:prstGeom prst="rect">
            <a:avLst/>
          </a:prstGeom>
          <a:noFill/>
          <a:ln w="9525">
            <a:noFill/>
            <a:miter lim="800000"/>
            <a:headEnd/>
            <a:tailEnd/>
          </a:ln>
        </p:spPr>
      </p:pic>
      <p:sp>
        <p:nvSpPr>
          <p:cNvPr id="7" name="TextBox 6"/>
          <p:cNvSpPr txBox="1"/>
          <p:nvPr/>
        </p:nvSpPr>
        <p:spPr>
          <a:xfrm>
            <a:off x="5220072" y="2492896"/>
            <a:ext cx="3744416" cy="2677656"/>
          </a:xfrm>
          <a:prstGeom prst="rect">
            <a:avLst/>
          </a:prstGeom>
          <a:noFill/>
        </p:spPr>
        <p:txBody>
          <a:bodyPr wrap="square" rtlCol="0">
            <a:spAutoFit/>
          </a:bodyPr>
          <a:lstStyle/>
          <a:p>
            <a:r>
              <a:rPr lang="en-AU" sz="2800" b="1" dirty="0">
                <a:latin typeface="+mj-lt"/>
              </a:rPr>
              <a:t>3.4 </a:t>
            </a:r>
            <a:r>
              <a:rPr lang="en-GB" sz="2800" dirty="0">
                <a:latin typeface="+mj-lt"/>
              </a:rPr>
              <a:t>Reflect on use of communication strategies with regard to workplace diversity and identify potential improvements</a:t>
            </a:r>
            <a:r>
              <a:rPr lang="en-AU" sz="2800" dirty="0">
                <a:latin typeface="+mj-lt"/>
              </a:rPr>
              <a:t> </a:t>
            </a:r>
          </a:p>
        </p:txBody>
      </p:sp>
      <p:pic>
        <p:nvPicPr>
          <p:cNvPr id="6" name="Picture 5" descr="Logo (1) (1).png"/>
          <p:cNvPicPr>
            <a:picLocks noChangeAspect="1"/>
          </p:cNvPicPr>
          <p:nvPr/>
        </p:nvPicPr>
        <p:blipFill>
          <a:blip r:embed="rId4"/>
          <a:stretch>
            <a:fillRect/>
          </a:stretch>
        </p:blipFill>
        <p:spPr>
          <a:xfrm>
            <a:off x="-10166" y="6125398"/>
            <a:ext cx="2422438" cy="740839"/>
          </a:xfrm>
          <a:prstGeom prst="rect">
            <a:avLst/>
          </a:prstGeom>
        </p:spPr>
      </p:pic>
    </p:spTree>
    <p:extLst>
      <p:ext uri="{BB962C8B-B14F-4D97-AF65-F5344CB8AC3E}">
        <p14:creationId xmlns:p14="http://schemas.microsoft.com/office/powerpoint/2010/main" val="3403727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146" y="2852936"/>
            <a:ext cx="8229600" cy="2163696"/>
          </a:xfrm>
        </p:spPr>
        <p:txBody>
          <a:bodyPr>
            <a:normAutofit/>
          </a:bodyPr>
          <a:lstStyle/>
          <a:p>
            <a:pPr marL="109728" indent="0" algn="ctr">
              <a:buNone/>
            </a:pPr>
            <a:r>
              <a:rPr lang="en-AU" sz="2000" dirty="0"/>
              <a:t>https://www.youtube.com/watch?v=aa2LX6l31rg</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37</a:t>
            </a:fld>
            <a:endParaRPr lang="en-US"/>
          </a:p>
        </p:txBody>
      </p:sp>
      <p:sp>
        <p:nvSpPr>
          <p:cNvPr id="5" name="Title 4"/>
          <p:cNvSpPr>
            <a:spLocks noGrp="1"/>
          </p:cNvSpPr>
          <p:nvPr>
            <p:ph type="title"/>
          </p:nvPr>
        </p:nvSpPr>
        <p:spPr>
          <a:xfrm>
            <a:off x="600552" y="1268760"/>
            <a:ext cx="8229600" cy="1143000"/>
          </a:xfrm>
        </p:spPr>
        <p:txBody>
          <a:bodyPr>
            <a:normAutofit/>
          </a:bodyPr>
          <a:lstStyle/>
          <a:p>
            <a:pPr algn="ctr"/>
            <a:r>
              <a:rPr lang="en-AU" sz="3200" dirty="0"/>
              <a:t>TED- survival guide to </a:t>
            </a:r>
            <a:br>
              <a:rPr lang="en-AU" sz="3200" dirty="0"/>
            </a:br>
            <a:r>
              <a:rPr lang="en-AU" sz="3200" dirty="0"/>
              <a:t>cross-communication</a:t>
            </a:r>
          </a:p>
        </p:txBody>
      </p:sp>
    </p:spTree>
    <p:extLst>
      <p:ext uri="{BB962C8B-B14F-4D97-AF65-F5344CB8AC3E}">
        <p14:creationId xmlns:p14="http://schemas.microsoft.com/office/powerpoint/2010/main" val="110471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272" y="2332037"/>
            <a:ext cx="8229600" cy="4525963"/>
          </a:xfrm>
        </p:spPr>
        <p:txBody>
          <a:bodyPr/>
          <a:lstStyle/>
          <a:p>
            <a:pPr marL="109728" indent="0" algn="ctr">
              <a:buNone/>
            </a:pPr>
            <a:r>
              <a:rPr lang="en-AU" dirty="0"/>
              <a:t>After watching this lecture, what tips would you give another Community Services worker in regards to cross cultural communication?</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38</a:t>
            </a:fld>
            <a:endParaRPr lang="en-US"/>
          </a:p>
        </p:txBody>
      </p:sp>
      <p:sp>
        <p:nvSpPr>
          <p:cNvPr id="5" name="Title 4"/>
          <p:cNvSpPr>
            <a:spLocks noGrp="1"/>
          </p:cNvSpPr>
          <p:nvPr>
            <p:ph type="title"/>
          </p:nvPr>
        </p:nvSpPr>
        <p:spPr/>
        <p:txBody>
          <a:bodyPr/>
          <a:lstStyle/>
          <a:p>
            <a:pPr algn="ctr"/>
            <a:r>
              <a:rPr lang="en-AU" dirty="0"/>
              <a:t>Question 5</a:t>
            </a:r>
          </a:p>
        </p:txBody>
      </p:sp>
    </p:spTree>
    <p:extLst>
      <p:ext uri="{BB962C8B-B14F-4D97-AF65-F5344CB8AC3E}">
        <p14:creationId xmlns:p14="http://schemas.microsoft.com/office/powerpoint/2010/main" val="1434872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39</a:t>
            </a:fld>
            <a:endParaRPr lang="en-US"/>
          </a:p>
        </p:txBody>
      </p:sp>
      <p:sp>
        <p:nvSpPr>
          <p:cNvPr id="5" name="Title 4"/>
          <p:cNvSpPr>
            <a:spLocks noGrp="1"/>
          </p:cNvSpPr>
          <p:nvPr>
            <p:ph type="title"/>
          </p:nvPr>
        </p:nvSpPr>
        <p:spPr>
          <a:xfrm>
            <a:off x="600552" y="2420888"/>
            <a:ext cx="8229600" cy="1143000"/>
          </a:xfrm>
        </p:spPr>
        <p:txBody>
          <a:bodyPr>
            <a:normAutofit fontScale="90000"/>
          </a:bodyPr>
          <a:lstStyle/>
          <a:p>
            <a:pPr algn="ctr"/>
            <a:r>
              <a:rPr lang="en-AU" dirty="0"/>
              <a:t>Tips for cross-cultural communication</a:t>
            </a:r>
          </a:p>
        </p:txBody>
      </p:sp>
    </p:spTree>
    <p:extLst>
      <p:ext uri="{BB962C8B-B14F-4D97-AF65-F5344CB8AC3E}">
        <p14:creationId xmlns:p14="http://schemas.microsoft.com/office/powerpoint/2010/main" val="59395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76872"/>
            <a:ext cx="8229600" cy="1947672"/>
          </a:xfrm>
        </p:spPr>
        <p:txBody>
          <a:bodyPr/>
          <a:lstStyle/>
          <a:p>
            <a:pPr marL="109728" indent="0" algn="ctr">
              <a:buNone/>
            </a:pPr>
            <a:r>
              <a:rPr lang="en-AU" dirty="0"/>
              <a:t>What is the ‘iceberg model’ in regards to intercultural communication?</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a:t>
            </a:fld>
            <a:endParaRPr lang="en-US"/>
          </a:p>
        </p:txBody>
      </p:sp>
      <p:sp>
        <p:nvSpPr>
          <p:cNvPr id="5" name="Title 4"/>
          <p:cNvSpPr>
            <a:spLocks noGrp="1"/>
          </p:cNvSpPr>
          <p:nvPr>
            <p:ph type="title"/>
          </p:nvPr>
        </p:nvSpPr>
        <p:spPr>
          <a:xfrm>
            <a:off x="450827" y="1141302"/>
            <a:ext cx="8229600" cy="1143000"/>
          </a:xfrm>
        </p:spPr>
        <p:txBody>
          <a:bodyPr/>
          <a:lstStyle/>
          <a:p>
            <a:pPr algn="ctr"/>
            <a:r>
              <a:rPr lang="en-AU" dirty="0"/>
              <a:t>Question 1</a:t>
            </a:r>
          </a:p>
        </p:txBody>
      </p:sp>
    </p:spTree>
    <p:extLst>
      <p:ext uri="{BB962C8B-B14F-4D97-AF65-F5344CB8AC3E}">
        <p14:creationId xmlns:p14="http://schemas.microsoft.com/office/powerpoint/2010/main" val="2527482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5096" y="1268760"/>
            <a:ext cx="8229600" cy="3747872"/>
          </a:xfrm>
        </p:spPr>
        <p:txBody>
          <a:bodyPr>
            <a:normAutofit fontScale="92500" lnSpcReduction="20000"/>
          </a:bodyPr>
          <a:lstStyle/>
          <a:p>
            <a:pPr marL="109728" indent="0" algn="ctr">
              <a:buNone/>
            </a:pPr>
            <a:r>
              <a:rPr lang="en-AU" dirty="0">
                <a:solidFill>
                  <a:srgbClr val="000000"/>
                </a:solidFill>
              </a:rPr>
              <a:t>Learn from generalizations about other cultures, but don't use those generalizations to stereotype, "write off," or oversimplify your ideas about another person. </a:t>
            </a:r>
          </a:p>
          <a:p>
            <a:pPr marL="109728" indent="0" algn="ctr">
              <a:buNone/>
            </a:pPr>
            <a:endParaRPr lang="en-AU" dirty="0">
              <a:solidFill>
                <a:srgbClr val="000000"/>
              </a:solidFill>
            </a:endParaRPr>
          </a:p>
          <a:p>
            <a:pPr marL="109728" indent="0" algn="ctr">
              <a:buNone/>
            </a:pPr>
            <a:r>
              <a:rPr lang="en-AU" dirty="0">
                <a:solidFill>
                  <a:srgbClr val="000000"/>
                </a:solidFill>
              </a:rPr>
              <a:t>The best use of a generalization is to add it to your storehouse of knowledge so that you better understand and appreciate other interesting, multi-faceted human beings.</a:t>
            </a:r>
          </a:p>
          <a:p>
            <a:pPr marL="109728" indent="0">
              <a:buNone/>
            </a:pPr>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40</a:t>
            </a:fld>
            <a:endParaRPr lang="en-US"/>
          </a:p>
        </p:txBody>
      </p:sp>
    </p:spTree>
    <p:extLst>
      <p:ext uri="{BB962C8B-B14F-4D97-AF65-F5344CB8AC3E}">
        <p14:creationId xmlns:p14="http://schemas.microsoft.com/office/powerpoint/2010/main" val="2073071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171808"/>
          </a:xfrm>
        </p:spPr>
        <p:txBody>
          <a:bodyPr/>
          <a:lstStyle/>
          <a:p>
            <a:pPr marL="109728" indent="0" algn="ctr">
              <a:buNone/>
            </a:pPr>
            <a:r>
              <a:rPr lang="en-AU" dirty="0">
                <a:solidFill>
                  <a:srgbClr val="000000"/>
                </a:solidFill>
              </a:rPr>
              <a:t>Practice, practice, practice. </a:t>
            </a:r>
          </a:p>
          <a:p>
            <a:pPr marL="109728" indent="0" algn="ctr">
              <a:buNone/>
            </a:pPr>
            <a:endParaRPr lang="en-AU" dirty="0">
              <a:solidFill>
                <a:srgbClr val="000000"/>
              </a:solidFill>
            </a:endParaRPr>
          </a:p>
          <a:p>
            <a:pPr marL="109728" indent="0" algn="ctr">
              <a:buNone/>
            </a:pPr>
            <a:r>
              <a:rPr lang="en-AU" dirty="0">
                <a:solidFill>
                  <a:srgbClr val="000000"/>
                </a:solidFill>
              </a:rPr>
              <a:t>It's in the doing that we actually get better at cross-cultural communication.</a:t>
            </a:r>
          </a:p>
          <a:p>
            <a:pPr marL="109728" indent="0">
              <a:buNone/>
            </a:pPr>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41</a:t>
            </a:fld>
            <a:endParaRPr lang="en-US"/>
          </a:p>
        </p:txBody>
      </p:sp>
    </p:spTree>
    <p:extLst>
      <p:ext uri="{BB962C8B-B14F-4D97-AF65-F5344CB8AC3E}">
        <p14:creationId xmlns:p14="http://schemas.microsoft.com/office/powerpoint/2010/main" val="282247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31" y="1196753"/>
            <a:ext cx="8229600" cy="3744416"/>
          </a:xfrm>
        </p:spPr>
        <p:txBody>
          <a:bodyPr>
            <a:normAutofit fontScale="92500" lnSpcReduction="20000"/>
          </a:bodyPr>
          <a:lstStyle/>
          <a:p>
            <a:pPr marL="109728" indent="0" algn="ctr">
              <a:buNone/>
            </a:pPr>
            <a:r>
              <a:rPr lang="en-AU" dirty="0">
                <a:solidFill>
                  <a:srgbClr val="000000"/>
                </a:solidFill>
              </a:rPr>
              <a:t>Don't assume that there is one right way (yours!) to communicate. </a:t>
            </a:r>
          </a:p>
          <a:p>
            <a:pPr marL="109728" indent="0" algn="ctr">
              <a:buNone/>
            </a:pPr>
            <a:endParaRPr lang="en-AU" dirty="0">
              <a:solidFill>
                <a:srgbClr val="000000"/>
              </a:solidFill>
            </a:endParaRPr>
          </a:p>
          <a:p>
            <a:pPr marL="109728" indent="0" algn="ctr">
              <a:buNone/>
            </a:pPr>
            <a:r>
              <a:rPr lang="en-AU" dirty="0">
                <a:solidFill>
                  <a:srgbClr val="000000"/>
                </a:solidFill>
              </a:rPr>
              <a:t>Keep questioning your assumptions about the "right way" to communicate. </a:t>
            </a:r>
          </a:p>
          <a:p>
            <a:pPr marL="109728" indent="0" algn="ctr">
              <a:buNone/>
            </a:pPr>
            <a:endParaRPr lang="en-AU" dirty="0">
              <a:solidFill>
                <a:srgbClr val="000000"/>
              </a:solidFill>
            </a:endParaRPr>
          </a:p>
          <a:p>
            <a:pPr marL="109728" indent="0" algn="ctr">
              <a:buNone/>
            </a:pPr>
            <a:r>
              <a:rPr lang="en-AU" dirty="0">
                <a:solidFill>
                  <a:srgbClr val="000000"/>
                </a:solidFill>
              </a:rPr>
              <a:t>For example, think about your body language; postures that indicate receptivity in one culture might indicate aggressiveness in another.</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42</a:t>
            </a:fld>
            <a:endParaRPr lang="en-US"/>
          </a:p>
        </p:txBody>
      </p:sp>
    </p:spTree>
    <p:extLst>
      <p:ext uri="{BB962C8B-B14F-4D97-AF65-F5344CB8AC3E}">
        <p14:creationId xmlns:p14="http://schemas.microsoft.com/office/powerpoint/2010/main" val="655058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AU" dirty="0">
                <a:solidFill>
                  <a:srgbClr val="000000"/>
                </a:solidFill>
              </a:rPr>
              <a:t>Don't assume that breakdowns in communication occur because other people are on the wrong track. </a:t>
            </a:r>
          </a:p>
          <a:p>
            <a:pPr marL="109728" indent="0" algn="ctr">
              <a:buNone/>
            </a:pPr>
            <a:endParaRPr lang="en-AU" dirty="0">
              <a:solidFill>
                <a:srgbClr val="000000"/>
              </a:solidFill>
            </a:endParaRPr>
          </a:p>
          <a:p>
            <a:pPr marL="109728" indent="0" algn="ctr">
              <a:buNone/>
            </a:pPr>
            <a:r>
              <a:rPr lang="en-AU" dirty="0">
                <a:solidFill>
                  <a:srgbClr val="000000"/>
                </a:solidFill>
              </a:rPr>
              <a:t>Search for ways to make the communication work, rather than searching for who should receive the blame for the breakdown.</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43</a:t>
            </a:fld>
            <a:endParaRPr lang="en-US"/>
          </a:p>
        </p:txBody>
      </p:sp>
    </p:spTree>
    <p:extLst>
      <p:ext uri="{BB962C8B-B14F-4D97-AF65-F5344CB8AC3E}">
        <p14:creationId xmlns:p14="http://schemas.microsoft.com/office/powerpoint/2010/main" val="1969589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027792"/>
          </a:xfrm>
        </p:spPr>
        <p:txBody>
          <a:bodyPr>
            <a:normAutofit fontScale="92500"/>
          </a:bodyPr>
          <a:lstStyle/>
          <a:p>
            <a:pPr marL="109728" indent="0" algn="ctr">
              <a:buNone/>
            </a:pPr>
            <a:r>
              <a:rPr lang="en-AU" dirty="0">
                <a:solidFill>
                  <a:srgbClr val="000000"/>
                </a:solidFill>
              </a:rPr>
              <a:t>Listen actively and empathetically. Try to put yourself in the other person's shoes. </a:t>
            </a:r>
          </a:p>
          <a:p>
            <a:pPr marL="109728" indent="0" algn="ctr">
              <a:buNone/>
            </a:pPr>
            <a:endParaRPr lang="en-AU" dirty="0">
              <a:solidFill>
                <a:srgbClr val="000000"/>
              </a:solidFill>
            </a:endParaRPr>
          </a:p>
          <a:p>
            <a:pPr marL="109728" indent="0" algn="ctr">
              <a:buNone/>
            </a:pPr>
            <a:r>
              <a:rPr lang="en-AU" dirty="0">
                <a:solidFill>
                  <a:srgbClr val="000000"/>
                </a:solidFill>
              </a:rPr>
              <a:t> when another person's perceptions or ideas are very different from your own, you might need to operate at the edge of your own comfort zone.</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44</a:t>
            </a:fld>
            <a:endParaRPr lang="en-US"/>
          </a:p>
        </p:txBody>
      </p:sp>
    </p:spTree>
    <p:extLst>
      <p:ext uri="{BB962C8B-B14F-4D97-AF65-F5344CB8AC3E}">
        <p14:creationId xmlns:p14="http://schemas.microsoft.com/office/powerpoint/2010/main" val="4038433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027792"/>
          </a:xfrm>
        </p:spPr>
        <p:txBody>
          <a:bodyPr/>
          <a:lstStyle/>
          <a:p>
            <a:pPr marL="109728" indent="0" algn="ctr">
              <a:buNone/>
            </a:pPr>
            <a:r>
              <a:rPr lang="en-AU" dirty="0">
                <a:solidFill>
                  <a:srgbClr val="000000"/>
                </a:solidFill>
              </a:rPr>
              <a:t>Respect others' choices about whether to engage in communication with you. </a:t>
            </a:r>
          </a:p>
          <a:p>
            <a:pPr marL="109728" indent="0">
              <a:buNone/>
            </a:pPr>
            <a:endParaRPr lang="en-AU" dirty="0">
              <a:solidFill>
                <a:srgbClr val="000000"/>
              </a:solidFill>
            </a:endParaRPr>
          </a:p>
          <a:p>
            <a:pPr marL="109728" indent="0">
              <a:buNone/>
            </a:pPr>
            <a:r>
              <a:rPr lang="en-AU" dirty="0">
                <a:solidFill>
                  <a:srgbClr val="000000"/>
                </a:solidFill>
              </a:rPr>
              <a:t>Honour their opinions about what is going on.</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45</a:t>
            </a:fld>
            <a:endParaRPr lang="en-US"/>
          </a:p>
        </p:txBody>
      </p:sp>
    </p:spTree>
    <p:extLst>
      <p:ext uri="{BB962C8B-B14F-4D97-AF65-F5344CB8AC3E}">
        <p14:creationId xmlns:p14="http://schemas.microsoft.com/office/powerpoint/2010/main" val="1203850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772816"/>
            <a:ext cx="7272808" cy="1872208"/>
          </a:xfrm>
        </p:spPr>
        <p:txBody>
          <a:bodyPr>
            <a:normAutofit/>
          </a:bodyPr>
          <a:lstStyle/>
          <a:p>
            <a:pPr marL="109728" indent="0" algn="ctr">
              <a:buNone/>
            </a:pPr>
            <a:r>
              <a:rPr lang="en-AU" dirty="0">
                <a:solidFill>
                  <a:srgbClr val="000000"/>
                </a:solidFill>
              </a:rPr>
              <a:t>Stop, suspend judgment, and try to look at the situation as an outsider.</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46</a:t>
            </a:fld>
            <a:endParaRPr lang="en-US"/>
          </a:p>
        </p:txBody>
      </p:sp>
    </p:spTree>
    <p:extLst>
      <p:ext uri="{BB962C8B-B14F-4D97-AF65-F5344CB8AC3E}">
        <p14:creationId xmlns:p14="http://schemas.microsoft.com/office/powerpoint/2010/main" val="2317959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774" y="980728"/>
            <a:ext cx="8229600" cy="4323936"/>
          </a:xfrm>
        </p:spPr>
        <p:txBody>
          <a:bodyPr>
            <a:normAutofit fontScale="92500" lnSpcReduction="10000"/>
          </a:bodyPr>
          <a:lstStyle/>
          <a:p>
            <a:pPr marL="109728" indent="0" algn="ctr">
              <a:buNone/>
            </a:pPr>
            <a:r>
              <a:rPr lang="en-AU" dirty="0">
                <a:solidFill>
                  <a:srgbClr val="000000"/>
                </a:solidFill>
              </a:rPr>
              <a:t>Remember that cultural norms may not apply to the behaviour of any particular individual. </a:t>
            </a:r>
          </a:p>
          <a:p>
            <a:pPr marL="109728" indent="0" algn="ctr">
              <a:buNone/>
            </a:pPr>
            <a:endParaRPr lang="en-AU" dirty="0">
              <a:solidFill>
                <a:srgbClr val="000000"/>
              </a:solidFill>
            </a:endParaRPr>
          </a:p>
          <a:p>
            <a:pPr marL="109728" indent="0" algn="ctr">
              <a:buNone/>
            </a:pPr>
            <a:r>
              <a:rPr lang="en-AU" dirty="0">
                <a:solidFill>
                  <a:srgbClr val="000000"/>
                </a:solidFill>
              </a:rPr>
              <a:t>We are all shaped by many, many factors -- our ethnic background, our family, our education, our personalities -- and are more complicated than any cultural norm could suggest. </a:t>
            </a:r>
          </a:p>
          <a:p>
            <a:pPr marL="109728" indent="0" algn="ctr">
              <a:buNone/>
            </a:pPr>
            <a:endParaRPr lang="en-AU" dirty="0">
              <a:solidFill>
                <a:srgbClr val="000000"/>
              </a:solidFill>
            </a:endParaRPr>
          </a:p>
          <a:p>
            <a:pPr marL="109728" indent="0" algn="ctr">
              <a:buNone/>
            </a:pPr>
            <a:r>
              <a:rPr lang="en-AU" dirty="0">
                <a:solidFill>
                  <a:srgbClr val="000000"/>
                </a:solidFill>
              </a:rPr>
              <a:t>Check your interpretations if you are uncertain what is meant.</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47</a:t>
            </a:fld>
            <a:endParaRPr lang="en-US"/>
          </a:p>
        </p:txBody>
      </p:sp>
    </p:spTree>
    <p:extLst>
      <p:ext uri="{BB962C8B-B14F-4D97-AF65-F5344CB8AC3E}">
        <p14:creationId xmlns:p14="http://schemas.microsoft.com/office/powerpoint/2010/main" val="283043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5</a:t>
            </a:fld>
            <a:endParaRPr lang="en-US"/>
          </a:p>
        </p:txBody>
      </p:sp>
      <p:pic>
        <p:nvPicPr>
          <p:cNvPr id="1028" name="Picture 4" descr="Image result for Iceberg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90"/>
            <a:ext cx="5544616" cy="683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4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6</a:t>
            </a:fld>
            <a:endParaRPr lang="en-US"/>
          </a:p>
        </p:txBody>
      </p:sp>
      <p:sp>
        <p:nvSpPr>
          <p:cNvPr id="5" name="Title 4"/>
          <p:cNvSpPr>
            <a:spLocks noGrp="1"/>
          </p:cNvSpPr>
          <p:nvPr>
            <p:ph type="title"/>
          </p:nvPr>
        </p:nvSpPr>
        <p:spPr/>
        <p:txBody>
          <a:bodyPr/>
          <a:lstStyle/>
          <a:p>
            <a:endParaRPr lang="en-AU"/>
          </a:p>
        </p:txBody>
      </p:sp>
      <p:pic>
        <p:nvPicPr>
          <p:cNvPr id="2050" name="Picture 2" descr="Image result for Iceberg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302" y="780"/>
            <a:ext cx="5073396"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739760"/>
          </a:xfrm>
        </p:spPr>
        <p:txBody>
          <a:bodyPr>
            <a:normAutofit fontScale="77500" lnSpcReduction="20000"/>
          </a:bodyPr>
          <a:lstStyle/>
          <a:p>
            <a:pPr marL="109728" indent="0" algn="ctr">
              <a:buNone/>
            </a:pPr>
            <a:r>
              <a:rPr lang="en-AU" dirty="0"/>
              <a:t>It is important to realize that a basic understanding of cultural diversity is the key to effective cross-cultural communications. </a:t>
            </a:r>
          </a:p>
          <a:p>
            <a:pPr marL="109728" indent="0" algn="ctr">
              <a:buNone/>
            </a:pPr>
            <a:endParaRPr lang="en-AU" dirty="0"/>
          </a:p>
          <a:p>
            <a:pPr marL="109728" indent="0" algn="ctr">
              <a:buNone/>
            </a:pPr>
            <a:r>
              <a:rPr lang="en-AU" dirty="0"/>
              <a:t>Without necessarily studying all individual cultures and languages in detail, we must learn how to better communicate with individuals and groups whose first language, or language of choice, is different from our own.</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7</a:t>
            </a:fld>
            <a:endParaRPr lang="en-US"/>
          </a:p>
        </p:txBody>
      </p:sp>
    </p:spTree>
    <p:extLst>
      <p:ext uri="{BB962C8B-B14F-4D97-AF65-F5344CB8AC3E}">
        <p14:creationId xmlns:p14="http://schemas.microsoft.com/office/powerpoint/2010/main" val="1853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0504" y="1700808"/>
            <a:ext cx="5842992" cy="3779267"/>
          </a:xfrm>
        </p:spPr>
        <p:txBody>
          <a:bodyPr>
            <a:normAutofit fontScale="92500"/>
          </a:bodyPr>
          <a:lstStyle/>
          <a:p>
            <a:pPr>
              <a:lnSpc>
                <a:spcPct val="150000"/>
              </a:lnSpc>
            </a:pPr>
            <a:r>
              <a:rPr lang="en-AU" dirty="0"/>
              <a:t>Communication styles</a:t>
            </a:r>
          </a:p>
          <a:p>
            <a:pPr>
              <a:lnSpc>
                <a:spcPct val="150000"/>
              </a:lnSpc>
            </a:pPr>
            <a:r>
              <a:rPr lang="en-AU" dirty="0"/>
              <a:t>Attitudes towards conflict</a:t>
            </a:r>
          </a:p>
          <a:p>
            <a:pPr>
              <a:lnSpc>
                <a:spcPct val="150000"/>
              </a:lnSpc>
            </a:pPr>
            <a:r>
              <a:rPr lang="en-AU" dirty="0"/>
              <a:t>Approaches to completing tasks</a:t>
            </a:r>
          </a:p>
          <a:p>
            <a:pPr>
              <a:lnSpc>
                <a:spcPct val="150000"/>
              </a:lnSpc>
            </a:pPr>
            <a:r>
              <a:rPr lang="en-AU" dirty="0"/>
              <a:t>Decision making styles</a:t>
            </a:r>
          </a:p>
          <a:p>
            <a:pPr>
              <a:lnSpc>
                <a:spcPct val="150000"/>
              </a:lnSpc>
            </a:pPr>
            <a:r>
              <a:rPr lang="en-AU" dirty="0"/>
              <a:t>Attitudes toward disclosure</a:t>
            </a:r>
          </a:p>
          <a:p>
            <a:pPr>
              <a:lnSpc>
                <a:spcPct val="150000"/>
              </a:lnSpc>
            </a:pPr>
            <a:r>
              <a:rPr lang="en-AU" dirty="0"/>
              <a:t>Attitudes towards knowing</a:t>
            </a:r>
          </a:p>
          <a:p>
            <a:endParaRPr lang="en-AU" dirty="0"/>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8</a:t>
            </a:fld>
            <a:endParaRPr lang="en-US"/>
          </a:p>
        </p:txBody>
      </p:sp>
      <p:sp>
        <p:nvSpPr>
          <p:cNvPr id="5" name="Title 4"/>
          <p:cNvSpPr>
            <a:spLocks noGrp="1"/>
          </p:cNvSpPr>
          <p:nvPr>
            <p:ph type="title"/>
          </p:nvPr>
        </p:nvSpPr>
        <p:spPr/>
        <p:txBody>
          <a:bodyPr>
            <a:normAutofit/>
          </a:bodyPr>
          <a:lstStyle/>
          <a:p>
            <a:pPr algn="ctr"/>
            <a:r>
              <a:rPr lang="en-AU" sz="2800" dirty="0"/>
              <a:t>Six fundamental patterns of </a:t>
            </a:r>
            <a:br>
              <a:rPr lang="en-AU" sz="2800" dirty="0"/>
            </a:br>
            <a:r>
              <a:rPr lang="en-AU" sz="2800" dirty="0"/>
              <a:t>cultural differences</a:t>
            </a:r>
          </a:p>
        </p:txBody>
      </p:sp>
    </p:spTree>
    <p:extLst>
      <p:ext uri="{BB962C8B-B14F-4D97-AF65-F5344CB8AC3E}">
        <p14:creationId xmlns:p14="http://schemas.microsoft.com/office/powerpoint/2010/main" val="200116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954" y="1430323"/>
            <a:ext cx="8229600" cy="4302933"/>
          </a:xfrm>
        </p:spPr>
        <p:txBody>
          <a:bodyPr>
            <a:normAutofit fontScale="70000" lnSpcReduction="20000"/>
          </a:bodyPr>
          <a:lstStyle/>
          <a:p>
            <a:pPr marL="109728" indent="0">
              <a:buNone/>
            </a:pPr>
            <a:endParaRPr lang="en-AU" dirty="0"/>
          </a:p>
          <a:p>
            <a:r>
              <a:rPr lang="en-AU" dirty="0"/>
              <a:t>One aspect of communication style is language usage. Across cultures, some words and phrases are used in different ways. </a:t>
            </a:r>
          </a:p>
          <a:p>
            <a:endParaRPr lang="en-AU" dirty="0"/>
          </a:p>
          <a:p>
            <a:r>
              <a:rPr lang="en-AU" dirty="0"/>
              <a:t>Another major aspect of communication style is the degree of importance given to non-verbal communication. Non-verbal communication includes not only facial expressions and gestures, it also involves seating arrangements, personal distance, and sense of time. </a:t>
            </a:r>
          </a:p>
          <a:p>
            <a:endParaRPr lang="en-AU" dirty="0"/>
          </a:p>
          <a:p>
            <a:r>
              <a:rPr lang="en-AU" dirty="0"/>
              <a:t>In addition, different norms regarding the appropriate degree of assertiveness in communicating can add to cultural misunderstandings. </a:t>
            </a:r>
          </a:p>
        </p:txBody>
      </p:sp>
      <p:sp>
        <p:nvSpPr>
          <p:cNvPr id="3" name="Footer Placeholder 2"/>
          <p:cNvSpPr>
            <a:spLocks noGrp="1"/>
          </p:cNvSpPr>
          <p:nvPr>
            <p:ph type="ftr" sz="quarter" idx="11"/>
          </p:nvPr>
        </p:nvSpPr>
        <p:spPr/>
        <p:txBody>
          <a:bodyPr/>
          <a:lstStyle/>
          <a:p>
            <a:r>
              <a:rPr lang="en-US"/>
              <a:t>Southern Cross Education Institute </a:t>
            </a:r>
          </a:p>
        </p:txBody>
      </p:sp>
      <p:sp>
        <p:nvSpPr>
          <p:cNvPr id="4" name="Slide Number Placeholder 3"/>
          <p:cNvSpPr>
            <a:spLocks noGrp="1"/>
          </p:cNvSpPr>
          <p:nvPr>
            <p:ph type="sldNum" sz="quarter" idx="12"/>
          </p:nvPr>
        </p:nvSpPr>
        <p:spPr/>
        <p:txBody>
          <a:bodyPr/>
          <a:lstStyle/>
          <a:p>
            <a:fld id="{EA22BC3A-5027-4FF8-9FD8-8F4BD6290DC7}" type="slidenum">
              <a:rPr lang="en-US" smtClean="0"/>
              <a:pPr/>
              <a:t>9</a:t>
            </a:fld>
            <a:endParaRPr lang="en-US"/>
          </a:p>
        </p:txBody>
      </p:sp>
      <p:sp>
        <p:nvSpPr>
          <p:cNvPr id="5" name="Title 4"/>
          <p:cNvSpPr>
            <a:spLocks noGrp="1"/>
          </p:cNvSpPr>
          <p:nvPr>
            <p:ph type="title"/>
          </p:nvPr>
        </p:nvSpPr>
        <p:spPr/>
        <p:txBody>
          <a:bodyPr/>
          <a:lstStyle/>
          <a:p>
            <a:pPr algn="ctr"/>
            <a:r>
              <a:rPr lang="en-AU" dirty="0"/>
              <a:t>1. Communication styles</a:t>
            </a:r>
          </a:p>
        </p:txBody>
      </p:sp>
    </p:spTree>
    <p:extLst>
      <p:ext uri="{BB962C8B-B14F-4D97-AF65-F5344CB8AC3E}">
        <p14:creationId xmlns:p14="http://schemas.microsoft.com/office/powerpoint/2010/main" val="3835547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SCEI ppt template.pptx" id="{83020D8B-9913-44EA-B786-D7F901F5629C}" vid="{1F966F77-9636-4312-8523-A6CA70F47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SCEI ppt template</Template>
  <TotalTime>234</TotalTime>
  <Words>1561</Words>
  <Application>Microsoft Office PowerPoint</Application>
  <PresentationFormat>On-screen Show (4:3)</PresentationFormat>
  <Paragraphs>236</Paragraphs>
  <Slides>47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Lucida Sans Unicode</vt:lpstr>
      <vt:lpstr>Times New Roman</vt:lpstr>
      <vt:lpstr>Verdana</vt:lpstr>
      <vt:lpstr>Wingdings 2</vt:lpstr>
      <vt:lpstr>Wingdings 3</vt:lpstr>
      <vt:lpstr>Concourse</vt:lpstr>
      <vt:lpstr>PowerPoint Presentation</vt:lpstr>
      <vt:lpstr>Adapt communication strategies</vt:lpstr>
      <vt:lpstr>Introduction</vt:lpstr>
      <vt:lpstr>Question 1</vt:lpstr>
      <vt:lpstr>PowerPoint Presentation</vt:lpstr>
      <vt:lpstr>PowerPoint Presentation</vt:lpstr>
      <vt:lpstr>PowerPoint Presentation</vt:lpstr>
      <vt:lpstr>Six fundamental patterns of  cultural differences</vt:lpstr>
      <vt:lpstr>1. Communication styles</vt:lpstr>
      <vt:lpstr>2. Attitudes to conflict</vt:lpstr>
      <vt:lpstr>3. Completing tasks</vt:lpstr>
      <vt:lpstr>4. Decision making</vt:lpstr>
      <vt:lpstr>5. Disclosure</vt:lpstr>
      <vt:lpstr>6. Knowing</vt:lpstr>
      <vt:lpstr>Question 2</vt:lpstr>
      <vt:lpstr>PowerPoint Presentation</vt:lpstr>
      <vt:lpstr>PowerPoint Presentation</vt:lpstr>
      <vt:lpstr>PowerPoint Presentation</vt:lpstr>
      <vt:lpstr>Question 3 Which of the low-context or high context traits do you identify with? Name 5. Did you name more high-context of low context traits?</vt:lpstr>
      <vt:lpstr>High context vs low context</vt:lpstr>
      <vt:lpstr>PowerPoint Presentation</vt:lpstr>
      <vt:lpstr>PowerPoint Presentation</vt:lpstr>
      <vt:lpstr>PowerPoint Presentation</vt:lpstr>
      <vt:lpstr>Concepts of time.</vt:lpstr>
      <vt:lpstr>Contents of a communication strategy</vt:lpstr>
      <vt:lpstr>Meeting objectives according to diverse needs</vt:lpstr>
      <vt:lpstr>Adapt communication strategies</vt:lpstr>
      <vt:lpstr>Communication styles</vt:lpstr>
      <vt:lpstr>Body language around the world</vt:lpstr>
      <vt:lpstr>Communication style requirements</vt:lpstr>
      <vt:lpstr>Adapt communication strategies</vt:lpstr>
      <vt:lpstr>Question 4</vt:lpstr>
      <vt:lpstr>Resources that facilitate effective communication</vt:lpstr>
      <vt:lpstr>Interactive communication methods</vt:lpstr>
      <vt:lpstr>Developing resources</vt:lpstr>
      <vt:lpstr>Adapt communication strategies</vt:lpstr>
      <vt:lpstr>TED- survival guide to  cross-communication</vt:lpstr>
      <vt:lpstr>Question 5</vt:lpstr>
      <vt:lpstr>Tips for cross-cultural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Ko</dc:creator>
  <cp:lastModifiedBy>Tessa Terlouw</cp:lastModifiedBy>
  <cp:revision>25</cp:revision>
  <dcterms:created xsi:type="dcterms:W3CDTF">2016-04-19T05:51:59Z</dcterms:created>
  <dcterms:modified xsi:type="dcterms:W3CDTF">2016-09-08T22:45:39Z</dcterms:modified>
</cp:coreProperties>
</file>