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44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AU" sz="2000" spc="-1">
                <a:latin typeface="Arial"/>
              </a:rPr>
              <a:t>Click to edit the notes format</a:t>
            </a:r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AU" sz="1400" spc="-1">
                <a:latin typeface="Times New Roman"/>
              </a:rPr>
              <a:t>&lt;header&gt;</a:t>
            </a:r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AU" sz="1400" spc="-1">
                <a:latin typeface="Times New Roman"/>
              </a:rPr>
              <a:t>&lt;date/time&gt;</a:t>
            </a:r>
            <a:endParaRPr/>
          </a:p>
        </p:txBody>
      </p:sp>
      <p:sp>
        <p:nvSpPr>
          <p:cNvPr id="8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AU" sz="1400" spc="-1">
                <a:latin typeface="Times New Roman"/>
              </a:rPr>
              <a:t>&lt;footer&gt;</a:t>
            </a:r>
            <a:endParaRPr/>
          </a:p>
        </p:txBody>
      </p:sp>
      <p:sp>
        <p:nvSpPr>
          <p:cNvPr id="8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D5FACD85-8AF5-40F8-9B37-A8AC6E35877A}" type="slidenum">
              <a:rPr lang="en-AU" sz="1400" spc="-1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9609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5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2ABAD11-A0B3-4E8B-8426-4E322D90859D}" type="slidenum">
              <a:rPr lang="en-AU" sz="1200" strike="noStrike" spc="-1"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371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7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B2159C3-7204-4EC2-BA0B-3D067DCAF3C3}" type="slidenum">
              <a:rPr lang="en-AU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125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9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E797BA4-4879-4FD5-A5D3-171DB38D3AF8}" type="slidenum">
              <a:rPr lang="en-AU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5770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1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33D1895-5FCB-48BB-B4B5-D68EAFB975D1}" type="slidenum">
              <a:rPr lang="en-AU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8749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8455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4240" y="38455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8455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9" name="Picture 38"/>
          <p:cNvPicPr/>
          <p:nvPr/>
        </p:nvPicPr>
        <p:blipFill>
          <a:blip r:embed="rId2"/>
          <a:stretch/>
        </p:blipFill>
        <p:spPr>
          <a:xfrm>
            <a:off x="1735560" y="14810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40" name="Picture 39"/>
          <p:cNvPicPr/>
          <p:nvPr/>
        </p:nvPicPr>
        <p:blipFill>
          <a:blip r:embed="rId2"/>
          <a:stretch/>
        </p:blipFill>
        <p:spPr>
          <a:xfrm>
            <a:off x="1735560" y="14810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8455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38455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8455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38455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74240" y="38455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38455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2" name="Picture 81"/>
          <p:cNvPicPr/>
          <p:nvPr/>
        </p:nvPicPr>
        <p:blipFill>
          <a:blip r:embed="rId2"/>
          <a:stretch/>
        </p:blipFill>
        <p:spPr>
          <a:xfrm>
            <a:off x="1735560" y="14810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83" name="Picture 82"/>
          <p:cNvPicPr/>
          <p:nvPr/>
        </p:nvPicPr>
        <p:blipFill>
          <a:blip r:embed="rId2"/>
          <a:stretch/>
        </p:blipFill>
        <p:spPr>
          <a:xfrm>
            <a:off x="1735560" y="14810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38455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38455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8455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716400" y="5001840"/>
            <a:ext cx="3801600" cy="1442880"/>
          </a:xfrm>
          <a:custGeom>
            <a:avLst/>
            <a:gdLst/>
            <a:ahLst/>
            <a:cxnLst/>
            <a:rect l="l" t="t" r="r" b="b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2"/>
          <p:cNvSpPr/>
          <p:nvPr/>
        </p:nvSpPr>
        <p:spPr>
          <a:xfrm>
            <a:off x="-53640" y="5785200"/>
            <a:ext cx="3801600" cy="837720"/>
          </a:xfrm>
          <a:custGeom>
            <a:avLst/>
            <a:gdLst/>
            <a:ahLst/>
            <a:cxnLst/>
            <a:rect l="l" t="t" r="r" b="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>
            <a:blip r:embed="rId14"/>
            <a:tile/>
          </a:blipFill>
          <a:ln w="12600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Line 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240">
            <a:solidFill>
              <a:srgbClr val="196F85"/>
            </a:solidFill>
            <a:miter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4" name="Picture 6"/>
          <p:cNvPicPr/>
          <p:nvPr/>
        </p:nvPicPr>
        <p:blipFill>
          <a:blip r:embed="rId15"/>
          <a:stretch/>
        </p:blipFill>
        <p:spPr>
          <a:xfrm>
            <a:off x="8501040" y="6215040"/>
            <a:ext cx="642600" cy="642600"/>
          </a:xfrm>
          <a:prstGeom prst="rect">
            <a:avLst/>
          </a:prstGeom>
          <a:ln w="9360">
            <a:noFill/>
          </a:ln>
        </p:spPr>
      </p:pic>
      <p:sp>
        <p:nvSpPr>
          <p:cNvPr id="5" name="PlaceHolder 5"/>
          <p:cNvSpPr>
            <a:spLocks noGrp="1"/>
          </p:cNvSpPr>
          <p:nvPr>
            <p:ph type="title"/>
          </p:nvPr>
        </p:nvSpPr>
        <p:spPr>
          <a:xfrm>
            <a:off x="457200" y="274680"/>
            <a:ext cx="6400440" cy="1142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100" b="1" strike="noStrike" spc="-1">
                <a:solidFill>
                  <a:srgbClr val="DE1904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Click to edit Master title style</a:t>
            </a:r>
            <a:endParaRPr/>
          </a:p>
        </p:txBody>
      </p:sp>
      <p:sp>
        <p:nvSpPr>
          <p:cNvPr id="6" name="PlaceHolder 6"/>
          <p:cNvSpPr>
            <a:spLocks noGrp="1"/>
          </p:cNvSpPr>
          <p:nvPr>
            <p:ph type="body"/>
          </p:nvPr>
        </p:nvSpPr>
        <p:spPr>
          <a:xfrm>
            <a:off x="457200" y="1600200"/>
            <a:ext cx="6400440" cy="452556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Click to edit the outline text format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Second Outline Level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Third Outline Level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Fourth Outline Level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Fifth Outline Level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Sixth Outline Level</a:t>
            </a:r>
            <a:endParaRPr/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Seventh Outline LevelClick to edit Master text styles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716400" y="5001840"/>
            <a:ext cx="3801600" cy="1442880"/>
          </a:xfrm>
          <a:custGeom>
            <a:avLst/>
            <a:gdLst/>
            <a:ahLst/>
            <a:cxnLst/>
            <a:rect l="l" t="t" r="r" b="b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CustomShape 2"/>
          <p:cNvSpPr/>
          <p:nvPr/>
        </p:nvSpPr>
        <p:spPr>
          <a:xfrm>
            <a:off x="-53640" y="5785200"/>
            <a:ext cx="3801600" cy="837720"/>
          </a:xfrm>
          <a:custGeom>
            <a:avLst/>
            <a:gdLst/>
            <a:ahLst/>
            <a:cxnLst/>
            <a:rect l="l" t="t" r="r" b="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CustomShape 3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>
            <a:blip r:embed="rId14"/>
            <a:tile/>
          </a:blipFill>
          <a:ln w="12600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4" name="Line 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240">
            <a:solidFill>
              <a:srgbClr val="196F85"/>
            </a:solidFill>
            <a:miter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Click to edit the outline text format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Second Outline Level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Third Outline Level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Fourth Outline Level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Fifth Outline Level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Sixth Outline Level</a:t>
            </a:r>
            <a:endParaRPr/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Seventh Outline LevelClick to edit Master text styles</a:t>
            </a:r>
            <a:endParaRPr/>
          </a:p>
          <a:p>
            <a:pPr marL="621720" lvl="1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lang="en-US" sz="23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Second level</a:t>
            </a:r>
            <a:endParaRPr/>
          </a:p>
          <a:p>
            <a:pPr marL="859680" lvl="2" indent="-228240">
              <a:lnSpc>
                <a:spcPct val="100000"/>
              </a:lnSpc>
              <a:buClr>
                <a:srgbClr val="DA1F28"/>
              </a:buClr>
              <a:buFont typeface="Wingdings 2" charset="2"/>
              <a:buChar char=""/>
            </a:pPr>
            <a:r>
              <a:rPr lang="en-US" sz="21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Third level</a:t>
            </a:r>
            <a:endParaRPr/>
          </a:p>
          <a:p>
            <a:pPr marL="1143000" lvl="3" indent="-228240">
              <a:lnSpc>
                <a:spcPct val="100000"/>
              </a:lnSpc>
              <a:buClr>
                <a:srgbClr val="DA1F28"/>
              </a:buClr>
              <a:buFont typeface="Wingdings 2" charset="2"/>
              <a:buChar char=""/>
            </a:pPr>
            <a:r>
              <a:rPr lang="en-US" sz="1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Fourth level</a:t>
            </a:r>
            <a:endParaRPr/>
          </a:p>
          <a:p>
            <a:pPr marL="1371600" lvl="4" indent="-228240">
              <a:lnSpc>
                <a:spcPct val="100000"/>
              </a:lnSpc>
              <a:buClr>
                <a:srgbClr val="DA1F28"/>
              </a:buClr>
              <a:buFont typeface="Wingdings 2" charset="2"/>
              <a:buChar char=""/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Fifth level</a:t>
            </a:r>
            <a:endParaRPr/>
          </a:p>
        </p:txBody>
      </p:sp>
      <p:sp>
        <p:nvSpPr>
          <p:cNvPr id="46" name="PlaceHolder 6"/>
          <p:cNvSpPr>
            <a:spLocks noGrp="1"/>
          </p:cNvSpPr>
          <p:nvPr>
            <p:ph type="dt"/>
          </p:nvPr>
        </p:nvSpPr>
        <p:spPr>
          <a:xfrm>
            <a:off x="6726960" y="6408000"/>
            <a:ext cx="1919880" cy="3654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A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31/08/16</a:t>
            </a:r>
            <a:endParaRPr/>
          </a:p>
        </p:txBody>
      </p:sp>
      <p:sp>
        <p:nvSpPr>
          <p:cNvPr id="47" name="PlaceHolder 7"/>
          <p:cNvSpPr>
            <a:spLocks noGrp="1"/>
          </p:cNvSpPr>
          <p:nvPr>
            <p:ph type="ftr"/>
          </p:nvPr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en-A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Southern Cross Education Institute </a:t>
            </a:r>
            <a:endParaRPr/>
          </a:p>
        </p:txBody>
      </p:sp>
      <p:sp>
        <p:nvSpPr>
          <p:cNvPr id="48" name="PlaceHolder 8"/>
          <p:cNvSpPr>
            <a:spLocks noGrp="1"/>
          </p:cNvSpPr>
          <p:nvPr>
            <p:ph type="sldNum"/>
          </p:nvPr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48AF02C-14DC-4759-B08E-C157D8575EF0}" type="slidenum">
              <a:rPr lang="en-A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‹#›</a:t>
            </a:fld>
            <a:endParaRPr/>
          </a:p>
        </p:txBody>
      </p:sp>
      <p:sp>
        <p:nvSpPr>
          <p:cNvPr id="49" name="PlaceHolder 9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/>
          <p:cNvPicPr/>
          <p:nvPr/>
        </p:nvPicPr>
        <p:blipFill>
          <a:blip r:embed="rId3"/>
          <a:stretch/>
        </p:blipFill>
        <p:spPr>
          <a:xfrm>
            <a:off x="1096200" y="3694320"/>
            <a:ext cx="2767320" cy="2422440"/>
          </a:xfrm>
          <a:prstGeom prst="rect">
            <a:avLst/>
          </a:prstGeom>
          <a:ln>
            <a:noFill/>
          </a:ln>
        </p:spPr>
      </p:pic>
      <p:sp>
        <p:nvSpPr>
          <p:cNvPr id="90" name="CustomShape 1"/>
          <p:cNvSpPr/>
          <p:nvPr/>
        </p:nvSpPr>
        <p:spPr>
          <a:xfrm>
            <a:off x="1086480" y="620640"/>
            <a:ext cx="7000560" cy="387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AU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CHCDIV003 </a:t>
            </a:r>
            <a:endParaRPr dirty="0"/>
          </a:p>
          <a:p>
            <a:pPr algn="r">
              <a:lnSpc>
                <a:spcPct val="100000"/>
              </a:lnSpc>
            </a:pPr>
            <a:r>
              <a:rPr lang="en-AU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Manage and promote diversity</a:t>
            </a:r>
            <a:endParaRPr dirty="0"/>
          </a:p>
          <a:p>
            <a:pPr algn="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en-AU" sz="32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PPT 1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AU" sz="32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Research diversity in the workplace</a:t>
            </a:r>
            <a:endParaRPr dirty="0"/>
          </a:p>
        </p:txBody>
      </p:sp>
      <p:pic>
        <p:nvPicPr>
          <p:cNvPr id="91" name="Picture 3"/>
          <p:cNvPicPr/>
          <p:nvPr/>
        </p:nvPicPr>
        <p:blipFill>
          <a:blip r:embed="rId4"/>
          <a:stretch/>
        </p:blipFill>
        <p:spPr>
          <a:xfrm>
            <a:off x="6876360" y="6117120"/>
            <a:ext cx="2422080" cy="740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en-A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Southern Cross Education Institute </a:t>
            </a:r>
            <a:endParaRPr/>
          </a:p>
        </p:txBody>
      </p:sp>
      <p:sp>
        <p:nvSpPr>
          <p:cNvPr id="124" name="TextShape 2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DC6E2B5-AC46-4DEB-B9F5-9157524143DE}" type="slidenum">
              <a:rPr lang="en-A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10</a:t>
            </a:fld>
            <a:endParaRPr/>
          </a:p>
        </p:txBody>
      </p:sp>
      <p:pic>
        <p:nvPicPr>
          <p:cNvPr id="125" name="Picture 2"/>
          <p:cNvPicPr/>
          <p:nvPr/>
        </p:nvPicPr>
        <p:blipFill>
          <a:blip r:embed="rId2"/>
          <a:stretch/>
        </p:blipFill>
        <p:spPr>
          <a:xfrm>
            <a:off x="2236680" y="404640"/>
            <a:ext cx="4927320" cy="5832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109800">
              <a:lnSpc>
                <a:spcPct val="100000"/>
              </a:lnSpc>
            </a:pPr>
            <a:endParaRPr/>
          </a:p>
          <a:p>
            <a:pPr marL="109800" algn="ctr">
              <a:lnSpc>
                <a:spcPct val="100000"/>
              </a:lnSpc>
            </a:pPr>
            <a:r>
              <a:rPr lang="en-U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The scientific method</a:t>
            </a:r>
            <a:endParaRPr/>
          </a:p>
          <a:p>
            <a:pPr marL="109800" algn="ctr">
              <a:lnSpc>
                <a:spcPct val="100000"/>
              </a:lnSpc>
            </a:pPr>
            <a:endParaRPr/>
          </a:p>
          <a:p>
            <a:pPr marL="109800" algn="ctr">
              <a:lnSpc>
                <a:spcPct val="100000"/>
              </a:lnSpc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https://www.youtube.com/watch?v=SMGRe824kak</a:t>
            </a:r>
            <a:endParaRPr/>
          </a:p>
        </p:txBody>
      </p:sp>
      <p:sp>
        <p:nvSpPr>
          <p:cNvPr id="127" name="TextShape 2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en-A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Southern Cross Education Institute </a:t>
            </a:r>
            <a:endParaRPr/>
          </a:p>
        </p:txBody>
      </p:sp>
      <p:sp>
        <p:nvSpPr>
          <p:cNvPr id="128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C1ABCF7F-136A-49D6-81B4-88087E93C3A6}" type="slidenum">
              <a:rPr lang="en-A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473760" y="2061000"/>
            <a:ext cx="4114440" cy="3531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109800">
              <a:lnSpc>
                <a:spcPct val="100000"/>
              </a:lnSpc>
            </a:pPr>
            <a:r>
              <a:rPr lang="en-U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Think of an example where you have recently used the scientific method in your life.</a:t>
            </a:r>
            <a:endParaRPr/>
          </a:p>
        </p:txBody>
      </p:sp>
      <p:sp>
        <p:nvSpPr>
          <p:cNvPr id="130" name="TextShape 2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en-A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Southern Cross Education Institute </a:t>
            </a:r>
            <a:endParaRPr/>
          </a:p>
        </p:txBody>
      </p:sp>
      <p:sp>
        <p:nvSpPr>
          <p:cNvPr id="131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167C51A-FCC8-4A13-8241-328C572C6BB4}" type="slidenum">
              <a:rPr lang="en-A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12</a:t>
            </a:fld>
            <a:endParaRPr/>
          </a:p>
        </p:txBody>
      </p:sp>
      <p:sp>
        <p:nvSpPr>
          <p:cNvPr id="132" name="TextShape 4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Question 3</a:t>
            </a:r>
            <a:endParaRPr/>
          </a:p>
        </p:txBody>
      </p:sp>
      <p:pic>
        <p:nvPicPr>
          <p:cNvPr id="133" name="Picture 2"/>
          <p:cNvPicPr/>
          <p:nvPr/>
        </p:nvPicPr>
        <p:blipFill>
          <a:blip r:embed="rId2"/>
          <a:stretch/>
        </p:blipFill>
        <p:spPr>
          <a:xfrm>
            <a:off x="4572000" y="692640"/>
            <a:ext cx="3893040" cy="460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109800" algn="ctr">
              <a:lnSpc>
                <a:spcPct val="100000"/>
              </a:lnSpc>
            </a:pPr>
            <a:r>
              <a:rPr lang="en-U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Scientific method song.</a:t>
            </a:r>
            <a:endParaRPr/>
          </a:p>
          <a:p>
            <a:pPr marL="109800" algn="ctr">
              <a:lnSpc>
                <a:spcPct val="100000"/>
              </a:lnSpc>
            </a:pPr>
            <a:endParaRPr/>
          </a:p>
          <a:p>
            <a:pPr marL="109800" algn="ctr">
              <a:lnSpc>
                <a:spcPct val="100000"/>
              </a:lnSpc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https://www.youtube.com/watch?v=KIFz_-KzURY</a:t>
            </a:r>
            <a:endParaRPr/>
          </a:p>
        </p:txBody>
      </p:sp>
      <p:sp>
        <p:nvSpPr>
          <p:cNvPr id="135" name="TextShape 2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en-A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Southern Cross Education Institute </a:t>
            </a:r>
            <a:endParaRPr/>
          </a:p>
        </p:txBody>
      </p:sp>
      <p:sp>
        <p:nvSpPr>
          <p:cNvPr id="136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C7A9FA-B5D1-4022-B4E1-9B0F31B79B2C}" type="slidenum">
              <a:rPr lang="en-A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13</a:t>
            </a:fld>
            <a:endParaRPr/>
          </a:p>
        </p:txBody>
      </p:sp>
      <p:sp>
        <p:nvSpPr>
          <p:cNvPr id="137" name="TextShape 4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539640" y="2781000"/>
            <a:ext cx="8229240" cy="136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109800" algn="ctr">
              <a:lnSpc>
                <a:spcPct val="100000"/>
              </a:lnSpc>
            </a:pPr>
            <a:r>
              <a:rPr lang="en-U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In what way is the scientific method related to Community services?</a:t>
            </a:r>
            <a:endParaRPr/>
          </a:p>
        </p:txBody>
      </p:sp>
      <p:sp>
        <p:nvSpPr>
          <p:cNvPr id="139" name="TextShape 2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en-A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Southern Cross Education Institute </a:t>
            </a:r>
            <a:endParaRPr/>
          </a:p>
        </p:txBody>
      </p:sp>
      <p:sp>
        <p:nvSpPr>
          <p:cNvPr id="140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FA97ABD-FBC8-454D-92BC-D65A9FC36822}" type="slidenum">
              <a:rPr lang="en-A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14</a:t>
            </a:fld>
            <a:endParaRPr/>
          </a:p>
        </p:txBody>
      </p:sp>
      <p:sp>
        <p:nvSpPr>
          <p:cNvPr id="141" name="TextShape 4"/>
          <p:cNvSpPr txBox="1"/>
          <p:nvPr/>
        </p:nvSpPr>
        <p:spPr>
          <a:xfrm>
            <a:off x="467640" y="112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Question 4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5"/>
          <p:cNvPicPr/>
          <p:nvPr/>
        </p:nvPicPr>
        <p:blipFill>
          <a:blip r:embed="rId3"/>
          <a:stretch/>
        </p:blipFill>
        <p:spPr>
          <a:xfrm>
            <a:off x="0" y="2043000"/>
            <a:ext cx="4814640" cy="4814640"/>
          </a:xfrm>
          <a:prstGeom prst="rect">
            <a:avLst/>
          </a:prstGeom>
          <a:ln w="9360">
            <a:noFill/>
          </a:ln>
        </p:spPr>
      </p:pic>
      <p:sp>
        <p:nvSpPr>
          <p:cNvPr id="143" name="TextShape 1"/>
          <p:cNvSpPr txBox="1"/>
          <p:nvPr/>
        </p:nvSpPr>
        <p:spPr>
          <a:xfrm>
            <a:off x="457200" y="274680"/>
            <a:ext cx="8229240" cy="1569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Research diversity in the workplace</a:t>
            </a:r>
            <a:endParaRPr/>
          </a:p>
        </p:txBody>
      </p:sp>
      <p:sp>
        <p:nvSpPr>
          <p:cNvPr id="144" name="CustomShape 2"/>
          <p:cNvSpPr/>
          <p:nvPr/>
        </p:nvSpPr>
        <p:spPr>
          <a:xfrm>
            <a:off x="5220000" y="2493000"/>
            <a:ext cx="3744000" cy="264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A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1.2 </a:t>
            </a:r>
            <a:r>
              <a:rPr lang="en-AU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Identify and analyse potential benefits of diversity in relation to the workplace objectives </a:t>
            </a:r>
            <a:endParaRPr/>
          </a:p>
        </p:txBody>
      </p:sp>
      <p:pic>
        <p:nvPicPr>
          <p:cNvPr id="145" name="Picture 5"/>
          <p:cNvPicPr/>
          <p:nvPr/>
        </p:nvPicPr>
        <p:blipFill>
          <a:blip r:embed="rId4"/>
          <a:stretch/>
        </p:blipFill>
        <p:spPr>
          <a:xfrm>
            <a:off x="-10080" y="6125400"/>
            <a:ext cx="2422080" cy="740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Workplace objectives</a:t>
            </a:r>
            <a:endParaRPr/>
          </a:p>
        </p:txBody>
      </p:sp>
      <p:sp>
        <p:nvSpPr>
          <p:cNvPr id="147" name="TextShape 2"/>
          <p:cNvSpPr txBox="1"/>
          <p:nvPr/>
        </p:nvSpPr>
        <p:spPr>
          <a:xfrm>
            <a:off x="457200" y="1772640"/>
            <a:ext cx="8146800" cy="2380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Workplace objectives are your organisation’s ultimate goals and desired work outcomes</a:t>
            </a:r>
            <a:endParaRPr/>
          </a:p>
          <a:p>
            <a:pPr>
              <a:lnSpc>
                <a:spcPct val="114000"/>
              </a:lnSpc>
            </a:pPr>
            <a:endParaRPr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Diversity can be hugely beneficial in the realisation of workplace objectives, as a diverse workforce can offer a variety of skills and expertise that a restricted workforce might not be able to provide.</a:t>
            </a:r>
            <a:endParaRPr/>
          </a:p>
          <a:p>
            <a:pPr>
              <a:lnSpc>
                <a:spcPct val="114000"/>
              </a:lnSpc>
            </a:pPr>
            <a:endParaRPr/>
          </a:p>
        </p:txBody>
      </p:sp>
      <p:pic>
        <p:nvPicPr>
          <p:cNvPr id="148" name="Picture 2"/>
          <p:cNvPicPr/>
          <p:nvPr/>
        </p:nvPicPr>
        <p:blipFill>
          <a:blip r:embed="rId2"/>
          <a:stretch/>
        </p:blipFill>
        <p:spPr>
          <a:xfrm>
            <a:off x="5518440" y="5252445"/>
            <a:ext cx="3168000" cy="1418400"/>
          </a:xfrm>
          <a:prstGeom prst="rect">
            <a:avLst/>
          </a:prstGeom>
          <a:ln>
            <a:noFill/>
          </a:ln>
        </p:spPr>
      </p:pic>
      <p:pic>
        <p:nvPicPr>
          <p:cNvPr id="149" name="Picture 4"/>
          <p:cNvPicPr/>
          <p:nvPr/>
        </p:nvPicPr>
        <p:blipFill>
          <a:blip r:embed="rId3"/>
          <a:stretch/>
        </p:blipFill>
        <p:spPr>
          <a:xfrm>
            <a:off x="-10080" y="6125400"/>
            <a:ext cx="2422080" cy="740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504360" y="2493000"/>
            <a:ext cx="8229240" cy="2163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Think of a situation in which diversity in the workplace can help achieving workplace objectives.</a:t>
            </a:r>
            <a:endParaRPr/>
          </a:p>
        </p:txBody>
      </p:sp>
      <p:sp>
        <p:nvSpPr>
          <p:cNvPr id="151" name="TextShape 2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en-A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Southern Cross Education Institute </a:t>
            </a:r>
            <a:endParaRPr/>
          </a:p>
        </p:txBody>
      </p:sp>
      <p:sp>
        <p:nvSpPr>
          <p:cNvPr id="152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0ED6FE86-1681-4871-9D5F-09BDC0F1557A}" type="slidenum">
              <a:rPr lang="en-A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17</a:t>
            </a:fld>
            <a:endParaRPr/>
          </a:p>
        </p:txBody>
      </p:sp>
      <p:sp>
        <p:nvSpPr>
          <p:cNvPr id="153" name="TextShape 4"/>
          <p:cNvSpPr txBox="1"/>
          <p:nvPr/>
        </p:nvSpPr>
        <p:spPr>
          <a:xfrm>
            <a:off x="475560" y="104580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Question 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Benefits of diversity</a:t>
            </a:r>
            <a:endParaRPr/>
          </a:p>
        </p:txBody>
      </p:sp>
      <p:sp>
        <p:nvSpPr>
          <p:cNvPr id="155" name="TextShape 2"/>
          <p:cNvSpPr txBox="1"/>
          <p:nvPr/>
        </p:nvSpPr>
        <p:spPr>
          <a:xfrm>
            <a:off x="457200" y="1340640"/>
            <a:ext cx="6058800" cy="568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The benefits of a diverse workforce may include:</a:t>
            </a:r>
            <a:endParaRPr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Improved service delivery</a:t>
            </a:r>
            <a:endParaRPr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Promotion of equity and fairness</a:t>
            </a:r>
            <a:endParaRPr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Improved access for clients from diverse backgrounds to government services and programs</a:t>
            </a:r>
            <a:endParaRPr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Improved relationship with the community</a:t>
            </a:r>
            <a:endParaRPr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Wider sources of recruitment</a:t>
            </a:r>
            <a:endParaRPr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Cultural enrichment.</a:t>
            </a:r>
            <a:endParaRPr/>
          </a:p>
          <a:p>
            <a:pPr>
              <a:lnSpc>
                <a:spcPct val="114000"/>
              </a:lnSpc>
            </a:pPr>
            <a:endParaRPr/>
          </a:p>
        </p:txBody>
      </p:sp>
      <p:pic>
        <p:nvPicPr>
          <p:cNvPr id="156" name="Picture 2"/>
          <p:cNvPicPr/>
          <p:nvPr/>
        </p:nvPicPr>
        <p:blipFill>
          <a:blip r:embed="rId2"/>
          <a:stretch/>
        </p:blipFill>
        <p:spPr>
          <a:xfrm>
            <a:off x="5859000" y="3322440"/>
            <a:ext cx="3263760" cy="3146400"/>
          </a:xfrm>
          <a:prstGeom prst="rect">
            <a:avLst/>
          </a:prstGeom>
          <a:ln>
            <a:noFill/>
          </a:ln>
        </p:spPr>
      </p:pic>
      <p:pic>
        <p:nvPicPr>
          <p:cNvPr id="157" name="Picture 4"/>
          <p:cNvPicPr/>
          <p:nvPr/>
        </p:nvPicPr>
        <p:blipFill>
          <a:blip r:embed="rId3"/>
          <a:stretch/>
        </p:blipFill>
        <p:spPr>
          <a:xfrm>
            <a:off x="-10080" y="6125400"/>
            <a:ext cx="2422080" cy="740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467640" y="1989000"/>
            <a:ext cx="8229240" cy="3963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109800" algn="ctr">
              <a:lnSpc>
                <a:spcPct val="100000"/>
              </a:lnSpc>
            </a:pPr>
            <a:r>
              <a:rPr lang="en-US" sz="2000" u="sng" strike="noStrike" spc="-1">
                <a:solidFill>
                  <a:srgbClr val="FF8119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https://www.youtube.com/watch?v=_tGjgRwgAeo</a:t>
            </a:r>
            <a:endParaRPr/>
          </a:p>
          <a:p>
            <a:pPr marL="109800" algn="ctr">
              <a:lnSpc>
                <a:spcPct val="100000"/>
              </a:lnSpc>
            </a:pPr>
            <a:endParaRPr/>
          </a:p>
          <a:p>
            <a:pPr marL="109800" algn="ctr">
              <a:lnSpc>
                <a:spcPct val="100000"/>
              </a:lnSpc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(Australia post)</a:t>
            </a:r>
            <a:endParaRPr/>
          </a:p>
          <a:p>
            <a:pPr marL="109800" algn="ctr">
              <a:lnSpc>
                <a:spcPct val="100000"/>
              </a:lnSpc>
            </a:pPr>
            <a:r>
              <a:rPr lang="en-US" sz="2000" u="sng" strike="noStrike" spc="-1">
                <a:solidFill>
                  <a:srgbClr val="FF8119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https://www.youtube.com/watch?v=05-H96tmQs0</a:t>
            </a:r>
            <a:endParaRPr/>
          </a:p>
          <a:p>
            <a:pPr marL="109800" algn="ctr">
              <a:lnSpc>
                <a:spcPct val="100000"/>
              </a:lnSpc>
            </a:pPr>
            <a:endParaRPr/>
          </a:p>
          <a:p>
            <a:pPr marL="109800" algn="ctr">
              <a:lnSpc>
                <a:spcPct val="100000"/>
              </a:lnSpc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https://www.youtube.com/watch?v=2XbeJotW16E</a:t>
            </a:r>
            <a:endParaRPr/>
          </a:p>
        </p:txBody>
      </p:sp>
      <p:sp>
        <p:nvSpPr>
          <p:cNvPr id="159" name="TextShape 2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en-A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Southern Cross Education Institute </a:t>
            </a:r>
            <a:endParaRPr/>
          </a:p>
        </p:txBody>
      </p:sp>
      <p:sp>
        <p:nvSpPr>
          <p:cNvPr id="160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EF602AC-5567-4B22-A7F4-BE5FB5F628B0}" type="slidenum">
              <a:rPr lang="en-A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19</a:t>
            </a:fld>
            <a:endParaRPr/>
          </a:p>
        </p:txBody>
      </p:sp>
      <p:sp>
        <p:nvSpPr>
          <p:cNvPr id="161" name="TextShape 4"/>
          <p:cNvSpPr txBox="1"/>
          <p:nvPr/>
        </p:nvSpPr>
        <p:spPr>
          <a:xfrm>
            <a:off x="539640" y="836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Benefits of diversity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Objectives</a:t>
            </a:r>
            <a:endParaRPr/>
          </a:p>
        </p:txBody>
      </p:sp>
      <p:sp>
        <p:nvSpPr>
          <p:cNvPr id="93" name="TextShape 2"/>
          <p:cNvSpPr txBox="1"/>
          <p:nvPr/>
        </p:nvSpPr>
        <p:spPr>
          <a:xfrm>
            <a:off x="457200" y="1600200"/>
            <a:ext cx="8229240" cy="4924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7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Discover</a:t>
            </a:r>
            <a:r>
              <a:rPr lang="en-U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 how to research diversity in the workplace</a:t>
            </a:r>
            <a:endParaRPr/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7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Know</a:t>
            </a:r>
            <a:r>
              <a:rPr lang="en-U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 how to foster diversity</a:t>
            </a:r>
            <a:endParaRPr/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7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Learn</a:t>
            </a:r>
            <a:r>
              <a:rPr lang="en-US" sz="27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 </a:t>
            </a:r>
            <a:r>
              <a:rPr lang="en-U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how to adapt communication strategies</a:t>
            </a:r>
            <a:endParaRPr/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7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Understand</a:t>
            </a:r>
            <a:r>
              <a:rPr lang="en-U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 how to contribute to workplace diversity policies and procedures</a:t>
            </a:r>
            <a:endParaRPr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7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Gain</a:t>
            </a:r>
            <a:r>
              <a:rPr lang="en-U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 the skills and knowledge required for this unit</a:t>
            </a:r>
            <a:endParaRPr/>
          </a:p>
        </p:txBody>
      </p:sp>
      <p:pic>
        <p:nvPicPr>
          <p:cNvPr id="94" name="Picture 5"/>
          <p:cNvPicPr/>
          <p:nvPr/>
        </p:nvPicPr>
        <p:blipFill>
          <a:blip r:embed="rId2"/>
          <a:stretch/>
        </p:blipFill>
        <p:spPr>
          <a:xfrm>
            <a:off x="-10080" y="6125400"/>
            <a:ext cx="2422080" cy="740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467640" y="3069000"/>
            <a:ext cx="8229240" cy="223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109800" algn="ctr">
              <a:lnSpc>
                <a:spcPct val="100000"/>
              </a:lnSpc>
            </a:pPr>
            <a:r>
              <a:rPr lang="en-U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Think of a benefit of having a diverse class of students. </a:t>
            </a:r>
            <a:endParaRPr/>
          </a:p>
        </p:txBody>
      </p:sp>
      <p:sp>
        <p:nvSpPr>
          <p:cNvPr id="163" name="TextShape 2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en-A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Southern Cross Education Institute </a:t>
            </a:r>
            <a:endParaRPr/>
          </a:p>
        </p:txBody>
      </p:sp>
      <p:sp>
        <p:nvSpPr>
          <p:cNvPr id="164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A650527-9E71-47CA-A508-24399C1ECE53}" type="slidenum">
              <a:rPr lang="en-A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20</a:t>
            </a:fld>
            <a:endParaRPr/>
          </a:p>
        </p:txBody>
      </p:sp>
      <p:sp>
        <p:nvSpPr>
          <p:cNvPr id="165" name="TextShape 4"/>
          <p:cNvSpPr txBox="1"/>
          <p:nvPr/>
        </p:nvSpPr>
        <p:spPr>
          <a:xfrm>
            <a:off x="539640" y="1268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Question 6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457200" y="274680"/>
            <a:ext cx="8229240" cy="1569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Research diversity in the workplace</a:t>
            </a:r>
            <a:endParaRPr/>
          </a:p>
        </p:txBody>
      </p:sp>
      <p:pic>
        <p:nvPicPr>
          <p:cNvPr id="167" name="Picture 5"/>
          <p:cNvPicPr/>
          <p:nvPr/>
        </p:nvPicPr>
        <p:blipFill>
          <a:blip r:embed="rId3"/>
          <a:stretch/>
        </p:blipFill>
        <p:spPr>
          <a:xfrm>
            <a:off x="0" y="2043000"/>
            <a:ext cx="4814640" cy="4814640"/>
          </a:xfrm>
          <a:prstGeom prst="rect">
            <a:avLst/>
          </a:prstGeom>
          <a:ln w="9360">
            <a:noFill/>
          </a:ln>
        </p:spPr>
      </p:pic>
      <p:sp>
        <p:nvSpPr>
          <p:cNvPr id="168" name="CustomShape 2"/>
          <p:cNvSpPr/>
          <p:nvPr/>
        </p:nvSpPr>
        <p:spPr>
          <a:xfrm>
            <a:off x="5220000" y="2493000"/>
            <a:ext cx="3456000" cy="222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A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1.3 </a:t>
            </a:r>
            <a:r>
              <a:rPr lang="en-AU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Analyse how current diversity practice matches workplace objectives</a:t>
            </a:r>
            <a:endParaRPr/>
          </a:p>
        </p:txBody>
      </p:sp>
      <p:pic>
        <p:nvPicPr>
          <p:cNvPr id="169" name="Picture 5"/>
          <p:cNvPicPr/>
          <p:nvPr/>
        </p:nvPicPr>
        <p:blipFill>
          <a:blip r:embed="rId4"/>
          <a:stretch/>
        </p:blipFill>
        <p:spPr>
          <a:xfrm>
            <a:off x="-10080" y="6125400"/>
            <a:ext cx="2422080" cy="740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Diversity practice</a:t>
            </a:r>
            <a:endParaRPr/>
          </a:p>
        </p:txBody>
      </p:sp>
      <p:sp>
        <p:nvSpPr>
          <p:cNvPr id="171" name="TextShape 2"/>
          <p:cNvSpPr txBox="1"/>
          <p:nvPr/>
        </p:nvSpPr>
        <p:spPr>
          <a:xfrm>
            <a:off x="457200" y="1600200"/>
            <a:ext cx="4906440" cy="5068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Diversity practice is how the values of diversity are applied in the workplace</a:t>
            </a:r>
            <a:endParaRPr/>
          </a:p>
          <a:p>
            <a:pPr marL="109800">
              <a:lnSpc>
                <a:spcPct val="100000"/>
              </a:lnSpc>
            </a:pPr>
            <a:endParaRPr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 Diversity practice can relate to workplace objectives in a number of ways, such as ensuring that the organisation meets the objectives set out in its Mission, Vision and Values statement.</a:t>
            </a:r>
            <a:endParaRPr/>
          </a:p>
        </p:txBody>
      </p:sp>
      <p:pic>
        <p:nvPicPr>
          <p:cNvPr id="172" name="Picture 3"/>
          <p:cNvPicPr/>
          <p:nvPr/>
        </p:nvPicPr>
        <p:blipFill>
          <a:blip r:embed="rId2"/>
          <a:srcRect l="4479" r="4479" b="16786"/>
          <a:stretch/>
        </p:blipFill>
        <p:spPr>
          <a:xfrm>
            <a:off x="5376960" y="2853000"/>
            <a:ext cx="3806280" cy="3312000"/>
          </a:xfrm>
          <a:prstGeom prst="rect">
            <a:avLst/>
          </a:prstGeom>
          <a:ln>
            <a:noFill/>
          </a:ln>
        </p:spPr>
      </p:pic>
      <p:pic>
        <p:nvPicPr>
          <p:cNvPr id="173" name="Picture 4"/>
          <p:cNvPicPr/>
          <p:nvPr/>
        </p:nvPicPr>
        <p:blipFill>
          <a:blip r:embed="rId3"/>
          <a:stretch/>
        </p:blipFill>
        <p:spPr>
          <a:xfrm>
            <a:off x="-10080" y="6125400"/>
            <a:ext cx="2422080" cy="740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57200" y="274680"/>
            <a:ext cx="8229240" cy="1641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Matching diversity practice and workplace objectives</a:t>
            </a:r>
            <a:endParaRPr/>
          </a:p>
        </p:txBody>
      </p:sp>
      <p:sp>
        <p:nvSpPr>
          <p:cNvPr id="175" name="TextShape 2"/>
          <p:cNvSpPr txBox="1"/>
          <p:nvPr/>
        </p:nvSpPr>
        <p:spPr>
          <a:xfrm>
            <a:off x="457200" y="1917000"/>
            <a:ext cx="5194440" cy="381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Matching diversity practice and workplace objectives might involve: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Drawing links between diversity practice and organisational goals and values</a:t>
            </a:r>
            <a:endParaRPr/>
          </a:p>
          <a:p>
            <a:pPr>
              <a:lnSpc>
                <a:spcPct val="114000"/>
              </a:lnSpc>
            </a:pPr>
            <a:endParaRPr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Identifying any diversity plan(s) in place</a:t>
            </a:r>
            <a:endParaRPr/>
          </a:p>
          <a:p>
            <a:pPr>
              <a:lnSpc>
                <a:spcPct val="114000"/>
              </a:lnSpc>
            </a:pPr>
            <a:endParaRPr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Gathering information about current diversity practice. </a:t>
            </a:r>
            <a:endParaRPr/>
          </a:p>
        </p:txBody>
      </p:sp>
      <p:pic>
        <p:nvPicPr>
          <p:cNvPr id="176" name="Picture 2"/>
          <p:cNvPicPr/>
          <p:nvPr/>
        </p:nvPicPr>
        <p:blipFill>
          <a:blip r:embed="rId2"/>
          <a:stretch/>
        </p:blipFill>
        <p:spPr>
          <a:xfrm>
            <a:off x="5255640" y="2421000"/>
            <a:ext cx="3888000" cy="3888000"/>
          </a:xfrm>
          <a:prstGeom prst="rect">
            <a:avLst/>
          </a:prstGeom>
          <a:ln>
            <a:noFill/>
          </a:ln>
        </p:spPr>
      </p:pic>
      <p:pic>
        <p:nvPicPr>
          <p:cNvPr id="177" name="Picture 4"/>
          <p:cNvPicPr/>
          <p:nvPr/>
        </p:nvPicPr>
        <p:blipFill>
          <a:blip r:embed="rId3"/>
          <a:stretch/>
        </p:blipFill>
        <p:spPr>
          <a:xfrm>
            <a:off x="-10080" y="6125400"/>
            <a:ext cx="2422080" cy="740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467640" y="2781000"/>
            <a:ext cx="8229240" cy="223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109800">
              <a:lnSpc>
                <a:spcPct val="100000"/>
              </a:lnSpc>
            </a:pPr>
            <a:r>
              <a:rPr lang="en-U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The surprising solution to workplace diversity</a:t>
            </a:r>
            <a:endParaRPr/>
          </a:p>
          <a:p>
            <a:pPr marL="109800">
              <a:lnSpc>
                <a:spcPct val="100000"/>
              </a:lnSpc>
            </a:pPr>
            <a:endParaRPr/>
          </a:p>
          <a:p>
            <a:pPr marL="109800">
              <a:lnSpc>
                <a:spcPct val="100000"/>
              </a:lnSpc>
            </a:pPr>
            <a:r>
              <a:rPr lang="en-US" sz="2400" u="sng" strike="noStrike" spc="-1">
                <a:solidFill>
                  <a:srgbClr val="FF8119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https://www.youtube.com/watch?v=mtUlRYXJ0vI</a:t>
            </a:r>
            <a:endParaRPr/>
          </a:p>
          <a:p>
            <a:pPr marL="109800">
              <a:lnSpc>
                <a:spcPct val="100000"/>
              </a:lnSpc>
            </a:pPr>
            <a:endParaRPr/>
          </a:p>
        </p:txBody>
      </p:sp>
      <p:sp>
        <p:nvSpPr>
          <p:cNvPr id="179" name="TextShape 2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en-A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Southern Cross Education Institute </a:t>
            </a:r>
            <a:endParaRPr/>
          </a:p>
        </p:txBody>
      </p:sp>
      <p:sp>
        <p:nvSpPr>
          <p:cNvPr id="180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5C1C6C9-C77C-4382-AC10-AD5C18045457}" type="slidenum">
              <a:rPr lang="en-A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24</a:t>
            </a:fld>
            <a:endParaRPr/>
          </a:p>
        </p:txBody>
      </p:sp>
      <p:sp>
        <p:nvSpPr>
          <p:cNvPr id="181" name="TextShape 4"/>
          <p:cNvSpPr txBox="1"/>
          <p:nvPr/>
        </p:nvSpPr>
        <p:spPr>
          <a:xfrm>
            <a:off x="467640" y="1340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Diversity in the workplace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457200" y="2349000"/>
            <a:ext cx="8229240" cy="252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109800" algn="ctr">
              <a:lnSpc>
                <a:spcPct val="100000"/>
              </a:lnSpc>
            </a:pPr>
            <a:r>
              <a:rPr lang="en-U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Summarize the video in your own words. Discuss with your classmates. </a:t>
            </a:r>
            <a:endParaRPr/>
          </a:p>
        </p:txBody>
      </p:sp>
      <p:sp>
        <p:nvSpPr>
          <p:cNvPr id="183" name="TextShape 2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en-A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Southern Cross Education Institute </a:t>
            </a:r>
            <a:endParaRPr/>
          </a:p>
        </p:txBody>
      </p:sp>
      <p:sp>
        <p:nvSpPr>
          <p:cNvPr id="184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1D6DCCF-F13B-477B-BD04-5A28EDF848AA}" type="slidenum">
              <a:rPr lang="en-A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25</a:t>
            </a:fld>
            <a:endParaRPr/>
          </a:p>
        </p:txBody>
      </p:sp>
      <p:sp>
        <p:nvSpPr>
          <p:cNvPr id="185" name="TextShape 4"/>
          <p:cNvSpPr txBox="1"/>
          <p:nvPr/>
        </p:nvSpPr>
        <p:spPr>
          <a:xfrm>
            <a:off x="539640" y="1052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Question 7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Analysing diversity practice</a:t>
            </a:r>
            <a:endParaRPr/>
          </a:p>
        </p:txBody>
      </p:sp>
      <p:pic>
        <p:nvPicPr>
          <p:cNvPr id="187" name="Picture 2"/>
          <p:cNvPicPr/>
          <p:nvPr/>
        </p:nvPicPr>
        <p:blipFill>
          <a:blip r:embed="rId2"/>
          <a:stretch/>
        </p:blipFill>
        <p:spPr>
          <a:xfrm>
            <a:off x="5508000" y="4547160"/>
            <a:ext cx="2736000" cy="1948320"/>
          </a:xfrm>
          <a:prstGeom prst="rect">
            <a:avLst/>
          </a:prstGeom>
          <a:ln>
            <a:noFill/>
          </a:ln>
        </p:spPr>
      </p:pic>
      <p:sp>
        <p:nvSpPr>
          <p:cNvPr id="188" name="TextShape 2"/>
          <p:cNvSpPr txBox="1"/>
          <p:nvPr/>
        </p:nvSpPr>
        <p:spPr>
          <a:xfrm>
            <a:off x="457200" y="1600200"/>
            <a:ext cx="8002800" cy="3700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9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Analysing diversity practice and how it matches workplace objectives might involve: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1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Evaluating how well the organisation is meeting the objectives of any diversity plan(s) in place</a:t>
            </a:r>
            <a:endParaRPr/>
          </a:p>
          <a:p>
            <a:pPr marL="109800">
              <a:lnSpc>
                <a:spcPct val="100000"/>
              </a:lnSpc>
            </a:pPr>
            <a:endParaRPr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1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Gathering and analysing data relating to diversity practice</a:t>
            </a:r>
            <a:endParaRPr/>
          </a:p>
          <a:p>
            <a:pPr marL="621720" lvl="1" indent="-228240">
              <a:lnSpc>
                <a:spcPct val="100000"/>
              </a:lnSpc>
              <a:buClr>
                <a:srgbClr val="2DA2BF"/>
              </a:buClr>
              <a:buFont typeface="Courier New"/>
              <a:buChar char="o"/>
            </a:pPr>
            <a:r>
              <a:rPr lang="en-US" sz="1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quantitative</a:t>
            </a:r>
            <a:endParaRPr/>
          </a:p>
          <a:p>
            <a:pPr marL="621720" lvl="1" indent="-228240">
              <a:lnSpc>
                <a:spcPct val="100000"/>
              </a:lnSpc>
              <a:buClr>
                <a:srgbClr val="2DA2BF"/>
              </a:buClr>
              <a:buFont typeface="Courier New"/>
              <a:buChar char="o"/>
            </a:pPr>
            <a:r>
              <a:rPr lang="en-US" sz="1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qualitative.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89" name="Picture 4"/>
          <p:cNvPicPr/>
          <p:nvPr/>
        </p:nvPicPr>
        <p:blipFill>
          <a:blip r:embed="rId3"/>
          <a:stretch/>
        </p:blipFill>
        <p:spPr>
          <a:xfrm>
            <a:off x="-10080" y="6125400"/>
            <a:ext cx="2422080" cy="740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467640" y="2709000"/>
            <a:ext cx="8229240" cy="2523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109800">
              <a:lnSpc>
                <a:spcPct val="100000"/>
              </a:lnSpc>
            </a:pPr>
            <a:endParaRPr/>
          </a:p>
          <a:p>
            <a:pPr marL="109800">
              <a:lnSpc>
                <a:spcPct val="100000"/>
              </a:lnSpc>
            </a:pPr>
            <a:r>
              <a:rPr lang="en-US" sz="2000" u="sng" strike="noStrike" spc="-1">
                <a:solidFill>
                  <a:srgbClr val="FF8119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http://iview.abc.net.au/programs/you-cant-ask-that/LE1517H003S00</a:t>
            </a:r>
            <a:endParaRPr/>
          </a:p>
          <a:p>
            <a:pPr marL="109800">
              <a:lnSpc>
                <a:spcPct val="100000"/>
              </a:lnSpc>
            </a:pPr>
            <a:endParaRPr/>
          </a:p>
        </p:txBody>
      </p:sp>
      <p:sp>
        <p:nvSpPr>
          <p:cNvPr id="191" name="TextShape 2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en-A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Southern Cross Education Institute </a:t>
            </a:r>
            <a:endParaRPr/>
          </a:p>
        </p:txBody>
      </p:sp>
      <p:sp>
        <p:nvSpPr>
          <p:cNvPr id="192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06ECA78-2DF8-41BB-ACFF-8D281B3C1A17}" type="slidenum">
              <a:rPr lang="en-A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27</a:t>
            </a:fld>
            <a:endParaRPr/>
          </a:p>
        </p:txBody>
      </p:sp>
      <p:sp>
        <p:nvSpPr>
          <p:cNvPr id="193" name="TextShape 4"/>
          <p:cNvSpPr txBox="1"/>
          <p:nvPr/>
        </p:nvSpPr>
        <p:spPr>
          <a:xfrm>
            <a:off x="395640" y="1268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You can’t ask that - transgender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5"/>
          <p:cNvPicPr/>
          <p:nvPr/>
        </p:nvPicPr>
        <p:blipFill>
          <a:blip r:embed="rId3"/>
          <a:stretch/>
        </p:blipFill>
        <p:spPr>
          <a:xfrm>
            <a:off x="0" y="2043000"/>
            <a:ext cx="4814640" cy="4814640"/>
          </a:xfrm>
          <a:prstGeom prst="rect">
            <a:avLst/>
          </a:prstGeom>
          <a:ln w="9360">
            <a:noFill/>
          </a:ln>
        </p:spPr>
      </p:pic>
      <p:sp>
        <p:nvSpPr>
          <p:cNvPr id="96" name="TextShape 1"/>
          <p:cNvSpPr txBox="1"/>
          <p:nvPr/>
        </p:nvSpPr>
        <p:spPr>
          <a:xfrm>
            <a:off x="457200" y="274680"/>
            <a:ext cx="8229240" cy="1569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Research diversity in the workplace</a:t>
            </a:r>
            <a:endParaRPr/>
          </a:p>
        </p:txBody>
      </p:sp>
      <p:sp>
        <p:nvSpPr>
          <p:cNvPr id="97" name="CustomShape 2"/>
          <p:cNvSpPr/>
          <p:nvPr/>
        </p:nvSpPr>
        <p:spPr>
          <a:xfrm>
            <a:off x="5220000" y="2493000"/>
            <a:ext cx="3744000" cy="264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A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1.1  </a:t>
            </a:r>
            <a:r>
              <a:rPr lang="en-AU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Collect and evaluate quantitative and qualitative workplace diversity data</a:t>
            </a:r>
            <a:endParaRPr/>
          </a:p>
        </p:txBody>
      </p:sp>
      <p:pic>
        <p:nvPicPr>
          <p:cNvPr id="98" name="Picture 6"/>
          <p:cNvPicPr/>
          <p:nvPr/>
        </p:nvPicPr>
        <p:blipFill>
          <a:blip r:embed="rId4"/>
          <a:stretch/>
        </p:blipFill>
        <p:spPr>
          <a:xfrm>
            <a:off x="-10080" y="6125400"/>
            <a:ext cx="2422080" cy="740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395640" y="3285000"/>
            <a:ext cx="8229240" cy="2091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109800" algn="ctr">
              <a:lnSpc>
                <a:spcPct val="100000"/>
              </a:lnSpc>
            </a:pPr>
            <a:r>
              <a:rPr lang="en-U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Make  a mind map around ‘areas of diversity’</a:t>
            </a:r>
            <a:endParaRPr/>
          </a:p>
        </p:txBody>
      </p:sp>
      <p:sp>
        <p:nvSpPr>
          <p:cNvPr id="100" name="TextShape 2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en-A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Southern Cross Education Institute </a:t>
            </a:r>
            <a:endParaRPr/>
          </a:p>
        </p:txBody>
      </p:sp>
      <p:sp>
        <p:nvSpPr>
          <p:cNvPr id="101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D04BF2C-05FA-41A5-AE6F-ECEBC990F634}" type="slidenum">
              <a:rPr lang="en-A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4</a:t>
            </a:fld>
            <a:endParaRPr/>
          </a:p>
        </p:txBody>
      </p:sp>
      <p:sp>
        <p:nvSpPr>
          <p:cNvPr id="102" name="TextShape 4"/>
          <p:cNvSpPr txBox="1"/>
          <p:nvPr/>
        </p:nvSpPr>
        <p:spPr>
          <a:xfrm>
            <a:off x="539640" y="1340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Question 1
Mind map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Key areas of diversity</a:t>
            </a:r>
            <a:endParaRPr/>
          </a:p>
        </p:txBody>
      </p:sp>
      <p:sp>
        <p:nvSpPr>
          <p:cNvPr id="104" name="TextShape 2"/>
          <p:cNvSpPr txBox="1"/>
          <p:nvPr/>
        </p:nvSpPr>
        <p:spPr>
          <a:xfrm>
            <a:off x="457200" y="1340640"/>
            <a:ext cx="8229240" cy="453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Age</a:t>
            </a:r>
            <a:endParaRPr/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Educational level</a:t>
            </a:r>
            <a:endParaRPr/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Ethnicity</a:t>
            </a:r>
            <a:endParaRPr/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Culture</a:t>
            </a:r>
            <a:endParaRPr/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Gender </a:t>
            </a:r>
            <a:endParaRPr/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Marital status</a:t>
            </a:r>
            <a:endParaRPr/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Physical ability </a:t>
            </a:r>
            <a:endParaRPr/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Religious belief</a:t>
            </a:r>
            <a:endParaRPr/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Sexual orientation</a:t>
            </a:r>
            <a:endParaRPr/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Socio-economic background.</a:t>
            </a:r>
            <a:endParaRPr/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Work/ life balance.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05" name="Picture 2"/>
          <p:cNvPicPr/>
          <p:nvPr/>
        </p:nvPicPr>
        <p:blipFill>
          <a:blip r:embed="rId2"/>
          <a:stretch/>
        </p:blipFill>
        <p:spPr>
          <a:xfrm>
            <a:off x="5508000" y="1989000"/>
            <a:ext cx="2863800" cy="2957040"/>
          </a:xfrm>
          <a:prstGeom prst="rect">
            <a:avLst/>
          </a:prstGeom>
          <a:ln>
            <a:noFill/>
          </a:ln>
        </p:spPr>
      </p:pic>
      <p:pic>
        <p:nvPicPr>
          <p:cNvPr id="106" name="Picture 4"/>
          <p:cNvPicPr/>
          <p:nvPr/>
        </p:nvPicPr>
        <p:blipFill>
          <a:blip r:embed="rId3"/>
          <a:stretch/>
        </p:blipFill>
        <p:spPr>
          <a:xfrm>
            <a:off x="-10080" y="6125400"/>
            <a:ext cx="2422080" cy="740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Qualitative and quantitative data</a:t>
            </a:r>
            <a:endParaRPr/>
          </a:p>
        </p:txBody>
      </p:sp>
      <p:sp>
        <p:nvSpPr>
          <p:cNvPr id="108" name="TextShape 2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7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Quantitative data:</a:t>
            </a:r>
            <a:endParaRPr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Numerical</a:t>
            </a:r>
            <a:endParaRPr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Statistical</a:t>
            </a:r>
            <a:endParaRPr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Objective.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7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Qualitative data:</a:t>
            </a:r>
            <a:endParaRPr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Emotional</a:t>
            </a:r>
            <a:endParaRPr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Personal</a:t>
            </a:r>
            <a:endParaRPr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Subjective.</a:t>
            </a:r>
            <a:endParaRPr/>
          </a:p>
        </p:txBody>
      </p:sp>
      <p:pic>
        <p:nvPicPr>
          <p:cNvPr id="109" name="Picture 2"/>
          <p:cNvPicPr/>
          <p:nvPr/>
        </p:nvPicPr>
        <p:blipFill>
          <a:blip r:embed="rId2"/>
          <a:stretch/>
        </p:blipFill>
        <p:spPr>
          <a:xfrm rot="493200">
            <a:off x="3275280" y="2644200"/>
            <a:ext cx="5652360" cy="2409840"/>
          </a:xfrm>
          <a:prstGeom prst="rect">
            <a:avLst/>
          </a:prstGeom>
          <a:ln>
            <a:noFill/>
          </a:ln>
        </p:spPr>
      </p:pic>
      <p:pic>
        <p:nvPicPr>
          <p:cNvPr id="110" name="Picture 4"/>
          <p:cNvPicPr/>
          <p:nvPr/>
        </p:nvPicPr>
        <p:blipFill>
          <a:blip r:embed="rId3"/>
          <a:stretch/>
        </p:blipFill>
        <p:spPr>
          <a:xfrm>
            <a:off x="-10080" y="6125400"/>
            <a:ext cx="2422080" cy="740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457200" y="1481400"/>
            <a:ext cx="8229240" cy="259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109800">
              <a:lnSpc>
                <a:spcPct val="100000"/>
              </a:lnSpc>
            </a:pPr>
            <a:endParaRPr/>
          </a:p>
          <a:p>
            <a:pPr marL="109800">
              <a:lnSpc>
                <a:spcPct val="100000"/>
              </a:lnSpc>
            </a:pPr>
            <a:endParaRPr/>
          </a:p>
          <a:p>
            <a:pPr marL="109800">
              <a:lnSpc>
                <a:spcPct val="100000"/>
              </a:lnSpc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https://www.youtube.com/watch?v=bCuwX35MHyE</a:t>
            </a:r>
            <a:endParaRPr/>
          </a:p>
        </p:txBody>
      </p:sp>
      <p:sp>
        <p:nvSpPr>
          <p:cNvPr id="112" name="TextShape 2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en-A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Southern Cross Education Institute </a:t>
            </a:r>
            <a:endParaRPr/>
          </a:p>
        </p:txBody>
      </p:sp>
      <p:sp>
        <p:nvSpPr>
          <p:cNvPr id="113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E047ED8-2D43-46D9-B16B-2236B420A60E}" type="slidenum">
              <a:rPr lang="en-A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7</a:t>
            </a:fld>
            <a:endParaRPr/>
          </a:p>
        </p:txBody>
      </p:sp>
      <p:sp>
        <p:nvSpPr>
          <p:cNvPr id="114" name="TextShape 4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Qualitative vs quantitative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457200" y="1172307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109800">
              <a:lnSpc>
                <a:spcPct val="100000"/>
              </a:lnSpc>
            </a:pPr>
            <a:r>
              <a:rPr lang="en-US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Match the following words with either qualitative or quantitative data:</a:t>
            </a:r>
            <a:endParaRPr dirty="0"/>
          </a:p>
          <a:p>
            <a:pPr marL="109800">
              <a:lnSpc>
                <a:spcPct val="100000"/>
              </a:lnSpc>
            </a:pPr>
            <a:endParaRPr dirty="0"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Objective</a:t>
            </a:r>
            <a:endParaRPr sz="1400" dirty="0"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Numerical</a:t>
            </a:r>
            <a:endParaRPr sz="1400" dirty="0"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Case study</a:t>
            </a:r>
            <a:endParaRPr sz="1400" dirty="0"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Survey</a:t>
            </a:r>
            <a:endParaRPr sz="1400" dirty="0"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Opinion</a:t>
            </a:r>
            <a:endParaRPr sz="1400" dirty="0"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Scientific experiments</a:t>
            </a:r>
            <a:endParaRPr sz="1400" dirty="0"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Personalised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 interpretations</a:t>
            </a:r>
            <a:endParaRPr sz="1400" dirty="0"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Subjective</a:t>
            </a:r>
            <a:endParaRPr sz="1400" dirty="0"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Interviews</a:t>
            </a:r>
            <a:endParaRPr sz="1400" dirty="0"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Measured</a:t>
            </a:r>
            <a:endParaRPr sz="1400" dirty="0"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Descriptive</a:t>
            </a:r>
            <a:endParaRPr sz="1400" dirty="0"/>
          </a:p>
        </p:txBody>
      </p:sp>
      <p:sp>
        <p:nvSpPr>
          <p:cNvPr id="116" name="TextShape 2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en-A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Southern Cross Education Institute </a:t>
            </a:r>
            <a:endParaRPr/>
          </a:p>
        </p:txBody>
      </p:sp>
      <p:sp>
        <p:nvSpPr>
          <p:cNvPr id="117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CBD5999-138B-42B9-B261-261AFFFECC94}" type="slidenum">
              <a:rPr lang="en-A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8</a:t>
            </a:fld>
            <a:endParaRPr/>
          </a:p>
        </p:txBody>
      </p:sp>
      <p:sp>
        <p:nvSpPr>
          <p:cNvPr id="118" name="TextShape 4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Question 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Metrics for diversity</a:t>
            </a:r>
            <a:endParaRPr/>
          </a:p>
        </p:txBody>
      </p:sp>
      <p:pic>
        <p:nvPicPr>
          <p:cNvPr id="120" name="Picture 2"/>
          <p:cNvPicPr/>
          <p:nvPr/>
        </p:nvPicPr>
        <p:blipFill>
          <a:blip r:embed="rId2"/>
          <a:stretch/>
        </p:blipFill>
        <p:spPr>
          <a:xfrm>
            <a:off x="5706360" y="2673000"/>
            <a:ext cx="3144240" cy="2160000"/>
          </a:xfrm>
          <a:prstGeom prst="rect">
            <a:avLst/>
          </a:prstGeom>
          <a:ln>
            <a:noFill/>
          </a:ln>
        </p:spPr>
      </p:pic>
      <p:sp>
        <p:nvSpPr>
          <p:cNvPr id="121" name="TextShape 2"/>
          <p:cNvSpPr txBox="1"/>
          <p:nvPr/>
        </p:nvSpPr>
        <p:spPr>
          <a:xfrm>
            <a:off x="457200" y="1484640"/>
            <a:ext cx="5266440" cy="432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Percentage of minorities, EEO targets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Representation of minorities at different levels within the organisation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Employee satisfaction surveys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Number of discrimination grievances and complaints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Total findings of discrimination by adjudicators and government agencies.</a:t>
            </a:r>
            <a:endParaRPr/>
          </a:p>
        </p:txBody>
      </p:sp>
      <p:pic>
        <p:nvPicPr>
          <p:cNvPr id="122" name="Picture 4"/>
          <p:cNvPicPr/>
          <p:nvPr/>
        </p:nvPicPr>
        <p:blipFill>
          <a:blip r:embed="rId3"/>
          <a:stretch/>
        </p:blipFill>
        <p:spPr>
          <a:xfrm>
            <a:off x="-10080" y="6125400"/>
            <a:ext cx="2422080" cy="740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SCEI ppt template</Template>
  <TotalTime>105</TotalTime>
  <Words>655</Words>
  <Application>Microsoft Office PowerPoint</Application>
  <PresentationFormat>On-screen Show (4:3)</PresentationFormat>
  <Paragraphs>164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Courier New</vt:lpstr>
      <vt:lpstr>DejaVu Sans</vt:lpstr>
      <vt:lpstr>Lucida Sans Unicode</vt:lpstr>
      <vt:lpstr>StarSymbol</vt:lpstr>
      <vt:lpstr>Times New Roman</vt:lpstr>
      <vt:lpstr>Verdana</vt:lpstr>
      <vt:lpstr>Wingdings 2</vt:lpstr>
      <vt:lpstr>Wingdings 3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Ko</dc:creator>
  <cp:lastModifiedBy>Katherine Ko</cp:lastModifiedBy>
  <cp:revision>22</cp:revision>
  <dcterms:created xsi:type="dcterms:W3CDTF">2016-04-19T05:51:59Z</dcterms:created>
  <dcterms:modified xsi:type="dcterms:W3CDTF">2016-09-11T23:27:51Z</dcterms:modified>
  <dc:language>en-AU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4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27</vt:i4>
  </property>
</Properties>
</file>