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287" r:id="rId3"/>
    <p:sldId id="288" r:id="rId4"/>
    <p:sldId id="289" r:id="rId5"/>
    <p:sldId id="290" r:id="rId6"/>
    <p:sldId id="291" r:id="rId7"/>
    <p:sldId id="292" r:id="rId8"/>
    <p:sldId id="293" r:id="rId9"/>
    <p:sldId id="294" r:id="rId10"/>
    <p:sldId id="295" r:id="rId11"/>
    <p:sldId id="296" r:id="rId12"/>
    <p:sldId id="297" r:id="rId13"/>
    <p:sldId id="298" r:id="rId14"/>
    <p:sldId id="29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FF"/>
    <a:srgbClr val="FF9900"/>
    <a:srgbClr val="FF3399"/>
    <a:srgbClr val="FF33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B3800E-F163-470E-912A-E8DAE030875B}" type="datetimeFigureOut">
              <a:rPr lang="en-GB" smtClean="0"/>
              <a:t>01/10/2019</a:t>
            </a:fld>
            <a:endParaRPr lang="en-GB" dirty="0"/>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6309C4-5EAB-4C04-A122-15DB7BBC1350}" type="slidenum">
              <a:rPr lang="en-GB" smtClean="0"/>
              <a:t>‹#›</a:t>
            </a:fld>
            <a:endParaRPr lang="en-GB" dirty="0"/>
          </a:p>
        </p:txBody>
      </p:sp>
    </p:spTree>
    <p:extLst>
      <p:ext uri="{BB962C8B-B14F-4D97-AF65-F5344CB8AC3E}">
        <p14:creationId xmlns:p14="http://schemas.microsoft.com/office/powerpoint/2010/main" val="452248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2</a:t>
            </a:fld>
            <a:endParaRPr lang="en-GB" dirty="0"/>
          </a:p>
        </p:txBody>
      </p:sp>
    </p:spTree>
    <p:extLst>
      <p:ext uri="{BB962C8B-B14F-4D97-AF65-F5344CB8AC3E}">
        <p14:creationId xmlns:p14="http://schemas.microsoft.com/office/powerpoint/2010/main" val="4115410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11</a:t>
            </a:fld>
            <a:endParaRPr lang="en-GB" dirty="0"/>
          </a:p>
        </p:txBody>
      </p:sp>
    </p:spTree>
    <p:extLst>
      <p:ext uri="{BB962C8B-B14F-4D97-AF65-F5344CB8AC3E}">
        <p14:creationId xmlns:p14="http://schemas.microsoft.com/office/powerpoint/2010/main" val="30195123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12</a:t>
            </a:fld>
            <a:endParaRPr lang="en-GB" dirty="0"/>
          </a:p>
        </p:txBody>
      </p:sp>
    </p:spTree>
    <p:extLst>
      <p:ext uri="{BB962C8B-B14F-4D97-AF65-F5344CB8AC3E}">
        <p14:creationId xmlns:p14="http://schemas.microsoft.com/office/powerpoint/2010/main" val="30385769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13</a:t>
            </a:fld>
            <a:endParaRPr lang="en-GB" dirty="0"/>
          </a:p>
        </p:txBody>
      </p:sp>
    </p:spTree>
    <p:extLst>
      <p:ext uri="{BB962C8B-B14F-4D97-AF65-F5344CB8AC3E}">
        <p14:creationId xmlns:p14="http://schemas.microsoft.com/office/powerpoint/2010/main" val="1833057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14</a:t>
            </a:fld>
            <a:endParaRPr lang="en-GB" dirty="0"/>
          </a:p>
        </p:txBody>
      </p:sp>
    </p:spTree>
    <p:extLst>
      <p:ext uri="{BB962C8B-B14F-4D97-AF65-F5344CB8AC3E}">
        <p14:creationId xmlns:p14="http://schemas.microsoft.com/office/powerpoint/2010/main" val="1406687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3</a:t>
            </a:fld>
            <a:endParaRPr lang="en-GB" dirty="0"/>
          </a:p>
        </p:txBody>
      </p:sp>
    </p:spTree>
    <p:extLst>
      <p:ext uri="{BB962C8B-B14F-4D97-AF65-F5344CB8AC3E}">
        <p14:creationId xmlns:p14="http://schemas.microsoft.com/office/powerpoint/2010/main" val="3447666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4</a:t>
            </a:fld>
            <a:endParaRPr lang="en-GB" dirty="0"/>
          </a:p>
        </p:txBody>
      </p:sp>
    </p:spTree>
    <p:extLst>
      <p:ext uri="{BB962C8B-B14F-4D97-AF65-F5344CB8AC3E}">
        <p14:creationId xmlns:p14="http://schemas.microsoft.com/office/powerpoint/2010/main" val="132797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5</a:t>
            </a:fld>
            <a:endParaRPr lang="en-GB" dirty="0"/>
          </a:p>
        </p:txBody>
      </p:sp>
    </p:spTree>
    <p:extLst>
      <p:ext uri="{BB962C8B-B14F-4D97-AF65-F5344CB8AC3E}">
        <p14:creationId xmlns:p14="http://schemas.microsoft.com/office/powerpoint/2010/main" val="6300706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6</a:t>
            </a:fld>
            <a:endParaRPr lang="en-GB" dirty="0"/>
          </a:p>
        </p:txBody>
      </p:sp>
    </p:spTree>
    <p:extLst>
      <p:ext uri="{BB962C8B-B14F-4D97-AF65-F5344CB8AC3E}">
        <p14:creationId xmlns:p14="http://schemas.microsoft.com/office/powerpoint/2010/main" val="1385722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7</a:t>
            </a:fld>
            <a:endParaRPr lang="en-GB" dirty="0"/>
          </a:p>
        </p:txBody>
      </p:sp>
    </p:spTree>
    <p:extLst>
      <p:ext uri="{BB962C8B-B14F-4D97-AF65-F5344CB8AC3E}">
        <p14:creationId xmlns:p14="http://schemas.microsoft.com/office/powerpoint/2010/main" val="42444810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8</a:t>
            </a:fld>
            <a:endParaRPr lang="en-GB" dirty="0"/>
          </a:p>
        </p:txBody>
      </p:sp>
    </p:spTree>
    <p:extLst>
      <p:ext uri="{BB962C8B-B14F-4D97-AF65-F5344CB8AC3E}">
        <p14:creationId xmlns:p14="http://schemas.microsoft.com/office/powerpoint/2010/main" val="7463458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9</a:t>
            </a:fld>
            <a:endParaRPr lang="en-GB" dirty="0"/>
          </a:p>
        </p:txBody>
      </p:sp>
    </p:spTree>
    <p:extLst>
      <p:ext uri="{BB962C8B-B14F-4D97-AF65-F5344CB8AC3E}">
        <p14:creationId xmlns:p14="http://schemas.microsoft.com/office/powerpoint/2010/main" val="30499206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10</a:t>
            </a:fld>
            <a:endParaRPr lang="en-GB" dirty="0"/>
          </a:p>
        </p:txBody>
      </p:sp>
    </p:spTree>
    <p:extLst>
      <p:ext uri="{BB962C8B-B14F-4D97-AF65-F5344CB8AC3E}">
        <p14:creationId xmlns:p14="http://schemas.microsoft.com/office/powerpoint/2010/main" val="1017819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endParaRPr lang="en-GB"/>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GB"/>
          </a:p>
        </p:txBody>
      </p:sp>
      <p:sp>
        <p:nvSpPr>
          <p:cNvPr id="4" name="Espaço Reservado para Data 3"/>
          <p:cNvSpPr>
            <a:spLocks noGrp="1"/>
          </p:cNvSpPr>
          <p:nvPr>
            <p:ph type="dt" sz="half" idx="10"/>
          </p:nvPr>
        </p:nvSpPr>
        <p:spPr/>
        <p:txBody>
          <a:bodyPr/>
          <a:lstStyle/>
          <a:p>
            <a:fld id="{FFFFE6B0-8FEA-4B44-A5D1-C9C30B73019A}" type="datetimeFigureOut">
              <a:rPr lang="en-GB" smtClean="0"/>
              <a:t>01/10/2019</a:t>
            </a:fld>
            <a:endParaRPr lang="en-GB" dirty="0"/>
          </a:p>
        </p:txBody>
      </p:sp>
      <p:sp>
        <p:nvSpPr>
          <p:cNvPr id="5" name="Espaço Reservado para Rodapé 4"/>
          <p:cNvSpPr>
            <a:spLocks noGrp="1"/>
          </p:cNvSpPr>
          <p:nvPr>
            <p:ph type="ftr" sz="quarter" idx="11"/>
          </p:nvPr>
        </p:nvSpPr>
        <p:spPr/>
        <p:txBody>
          <a:bodyPr/>
          <a:lstStyle/>
          <a:p>
            <a:endParaRPr lang="en-GB" dirty="0"/>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3076265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10"/>
          </p:nvPr>
        </p:nvSpPr>
        <p:spPr/>
        <p:txBody>
          <a:bodyPr/>
          <a:lstStyle/>
          <a:p>
            <a:fld id="{FFFFE6B0-8FEA-4B44-A5D1-C9C30B73019A}" type="datetimeFigureOut">
              <a:rPr lang="en-GB" smtClean="0"/>
              <a:t>01/10/2019</a:t>
            </a:fld>
            <a:endParaRPr lang="en-GB" dirty="0"/>
          </a:p>
        </p:txBody>
      </p:sp>
      <p:sp>
        <p:nvSpPr>
          <p:cNvPr id="5" name="Espaço Reservado para Rodapé 4"/>
          <p:cNvSpPr>
            <a:spLocks noGrp="1"/>
          </p:cNvSpPr>
          <p:nvPr>
            <p:ph type="ftr" sz="quarter" idx="11"/>
          </p:nvPr>
        </p:nvSpPr>
        <p:spPr/>
        <p:txBody>
          <a:bodyPr/>
          <a:lstStyle/>
          <a:p>
            <a:endParaRPr lang="en-GB" dirty="0"/>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1825767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endParaRPr lang="en-GB"/>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10"/>
          </p:nvPr>
        </p:nvSpPr>
        <p:spPr/>
        <p:txBody>
          <a:bodyPr/>
          <a:lstStyle/>
          <a:p>
            <a:fld id="{FFFFE6B0-8FEA-4B44-A5D1-C9C30B73019A}" type="datetimeFigureOut">
              <a:rPr lang="en-GB" smtClean="0"/>
              <a:t>01/10/2019</a:t>
            </a:fld>
            <a:endParaRPr lang="en-GB" dirty="0"/>
          </a:p>
        </p:txBody>
      </p:sp>
      <p:sp>
        <p:nvSpPr>
          <p:cNvPr id="5" name="Espaço Reservado para Rodapé 4"/>
          <p:cNvSpPr>
            <a:spLocks noGrp="1"/>
          </p:cNvSpPr>
          <p:nvPr>
            <p:ph type="ftr" sz="quarter" idx="11"/>
          </p:nvPr>
        </p:nvSpPr>
        <p:spPr/>
        <p:txBody>
          <a:bodyPr/>
          <a:lstStyle/>
          <a:p>
            <a:endParaRPr lang="en-GB" dirty="0"/>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698105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10"/>
          </p:nvPr>
        </p:nvSpPr>
        <p:spPr/>
        <p:txBody>
          <a:bodyPr/>
          <a:lstStyle/>
          <a:p>
            <a:fld id="{FFFFE6B0-8FEA-4B44-A5D1-C9C30B73019A}" type="datetimeFigureOut">
              <a:rPr lang="en-GB" smtClean="0"/>
              <a:t>01/10/2019</a:t>
            </a:fld>
            <a:endParaRPr lang="en-GB" dirty="0"/>
          </a:p>
        </p:txBody>
      </p:sp>
      <p:sp>
        <p:nvSpPr>
          <p:cNvPr id="5" name="Espaço Reservado para Rodapé 4"/>
          <p:cNvSpPr>
            <a:spLocks noGrp="1"/>
          </p:cNvSpPr>
          <p:nvPr>
            <p:ph type="ftr" sz="quarter" idx="11"/>
          </p:nvPr>
        </p:nvSpPr>
        <p:spPr/>
        <p:txBody>
          <a:bodyPr/>
          <a:lstStyle/>
          <a:p>
            <a:endParaRPr lang="en-GB" dirty="0"/>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48605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endParaRPr lang="en-GB"/>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FFFFE6B0-8FEA-4B44-A5D1-C9C30B73019A}" type="datetimeFigureOut">
              <a:rPr lang="en-GB" smtClean="0"/>
              <a:t>01/10/2019</a:t>
            </a:fld>
            <a:endParaRPr lang="en-GB" dirty="0"/>
          </a:p>
        </p:txBody>
      </p:sp>
      <p:sp>
        <p:nvSpPr>
          <p:cNvPr id="5" name="Espaço Reservado para Rodapé 4"/>
          <p:cNvSpPr>
            <a:spLocks noGrp="1"/>
          </p:cNvSpPr>
          <p:nvPr>
            <p:ph type="ftr" sz="quarter" idx="11"/>
          </p:nvPr>
        </p:nvSpPr>
        <p:spPr/>
        <p:txBody>
          <a:bodyPr/>
          <a:lstStyle/>
          <a:p>
            <a:endParaRPr lang="en-GB" dirty="0"/>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873380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Conteúdo 2"/>
          <p:cNvSpPr>
            <a:spLocks noGrp="1"/>
          </p:cNvSpPr>
          <p:nvPr>
            <p:ph sz="half" idx="1"/>
          </p:nvPr>
        </p:nvSpPr>
        <p:spPr>
          <a:xfrm>
            <a:off x="838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Conteúdo 3"/>
          <p:cNvSpPr>
            <a:spLocks noGrp="1"/>
          </p:cNvSpPr>
          <p:nvPr>
            <p:ph sz="half" idx="2"/>
          </p:nvPr>
        </p:nvSpPr>
        <p:spPr>
          <a:xfrm>
            <a:off x="6172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5" name="Espaço Reservado para Data 4"/>
          <p:cNvSpPr>
            <a:spLocks noGrp="1"/>
          </p:cNvSpPr>
          <p:nvPr>
            <p:ph type="dt" sz="half" idx="10"/>
          </p:nvPr>
        </p:nvSpPr>
        <p:spPr/>
        <p:txBody>
          <a:bodyPr/>
          <a:lstStyle/>
          <a:p>
            <a:fld id="{FFFFE6B0-8FEA-4B44-A5D1-C9C30B73019A}" type="datetimeFigureOut">
              <a:rPr lang="en-GB" smtClean="0"/>
              <a:t>01/10/2019</a:t>
            </a:fld>
            <a:endParaRPr lang="en-GB" dirty="0"/>
          </a:p>
        </p:txBody>
      </p:sp>
      <p:sp>
        <p:nvSpPr>
          <p:cNvPr id="6" name="Espaço Reservado para Rodapé 5"/>
          <p:cNvSpPr>
            <a:spLocks noGrp="1"/>
          </p:cNvSpPr>
          <p:nvPr>
            <p:ph type="ftr" sz="quarter" idx="11"/>
          </p:nvPr>
        </p:nvSpPr>
        <p:spPr/>
        <p:txBody>
          <a:bodyPr/>
          <a:lstStyle/>
          <a:p>
            <a:endParaRPr lang="en-GB" dirty="0"/>
          </a:p>
        </p:txBody>
      </p:sp>
      <p:sp>
        <p:nvSpPr>
          <p:cNvPr id="7" name="Espaço Reservado para Número de Slide 6"/>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2694176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endParaRPr lang="en-GB"/>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7" name="Espaço Reservado para Data 6"/>
          <p:cNvSpPr>
            <a:spLocks noGrp="1"/>
          </p:cNvSpPr>
          <p:nvPr>
            <p:ph type="dt" sz="half" idx="10"/>
          </p:nvPr>
        </p:nvSpPr>
        <p:spPr/>
        <p:txBody>
          <a:bodyPr/>
          <a:lstStyle/>
          <a:p>
            <a:fld id="{FFFFE6B0-8FEA-4B44-A5D1-C9C30B73019A}" type="datetimeFigureOut">
              <a:rPr lang="en-GB" smtClean="0"/>
              <a:t>01/10/2019</a:t>
            </a:fld>
            <a:endParaRPr lang="en-GB" dirty="0"/>
          </a:p>
        </p:txBody>
      </p:sp>
      <p:sp>
        <p:nvSpPr>
          <p:cNvPr id="8" name="Espaço Reservado para Rodapé 7"/>
          <p:cNvSpPr>
            <a:spLocks noGrp="1"/>
          </p:cNvSpPr>
          <p:nvPr>
            <p:ph type="ftr" sz="quarter" idx="11"/>
          </p:nvPr>
        </p:nvSpPr>
        <p:spPr/>
        <p:txBody>
          <a:bodyPr/>
          <a:lstStyle/>
          <a:p>
            <a:endParaRPr lang="en-GB" dirty="0"/>
          </a:p>
        </p:txBody>
      </p:sp>
      <p:sp>
        <p:nvSpPr>
          <p:cNvPr id="9" name="Espaço Reservado para Número de Slide 8"/>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4148436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Data 2"/>
          <p:cNvSpPr>
            <a:spLocks noGrp="1"/>
          </p:cNvSpPr>
          <p:nvPr>
            <p:ph type="dt" sz="half" idx="10"/>
          </p:nvPr>
        </p:nvSpPr>
        <p:spPr/>
        <p:txBody>
          <a:bodyPr/>
          <a:lstStyle/>
          <a:p>
            <a:fld id="{FFFFE6B0-8FEA-4B44-A5D1-C9C30B73019A}" type="datetimeFigureOut">
              <a:rPr lang="en-GB" smtClean="0"/>
              <a:t>01/10/2019</a:t>
            </a:fld>
            <a:endParaRPr lang="en-GB" dirty="0"/>
          </a:p>
        </p:txBody>
      </p:sp>
      <p:sp>
        <p:nvSpPr>
          <p:cNvPr id="4" name="Espaço Reservado para Rodapé 3"/>
          <p:cNvSpPr>
            <a:spLocks noGrp="1"/>
          </p:cNvSpPr>
          <p:nvPr>
            <p:ph type="ftr" sz="quarter" idx="11"/>
          </p:nvPr>
        </p:nvSpPr>
        <p:spPr/>
        <p:txBody>
          <a:bodyPr/>
          <a:lstStyle/>
          <a:p>
            <a:endParaRPr lang="en-GB" dirty="0"/>
          </a:p>
        </p:txBody>
      </p:sp>
      <p:sp>
        <p:nvSpPr>
          <p:cNvPr id="5" name="Espaço Reservado para Número de Slide 4"/>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799439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FFFFE6B0-8FEA-4B44-A5D1-C9C30B73019A}" type="datetimeFigureOut">
              <a:rPr lang="en-GB" smtClean="0"/>
              <a:t>01/10/2019</a:t>
            </a:fld>
            <a:endParaRPr lang="en-GB" dirty="0"/>
          </a:p>
        </p:txBody>
      </p:sp>
      <p:sp>
        <p:nvSpPr>
          <p:cNvPr id="3" name="Espaço Reservado para Rodapé 2"/>
          <p:cNvSpPr>
            <a:spLocks noGrp="1"/>
          </p:cNvSpPr>
          <p:nvPr>
            <p:ph type="ftr" sz="quarter" idx="11"/>
          </p:nvPr>
        </p:nvSpPr>
        <p:spPr/>
        <p:txBody>
          <a:bodyPr/>
          <a:lstStyle/>
          <a:p>
            <a:endParaRPr lang="en-GB"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537473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en-GB"/>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FFFFE6B0-8FEA-4B44-A5D1-C9C30B73019A}" type="datetimeFigureOut">
              <a:rPr lang="en-GB" smtClean="0"/>
              <a:t>01/10/2019</a:t>
            </a:fld>
            <a:endParaRPr lang="en-GB" dirty="0"/>
          </a:p>
        </p:txBody>
      </p:sp>
      <p:sp>
        <p:nvSpPr>
          <p:cNvPr id="6" name="Espaço Reservado para Rodapé 5"/>
          <p:cNvSpPr>
            <a:spLocks noGrp="1"/>
          </p:cNvSpPr>
          <p:nvPr>
            <p:ph type="ftr" sz="quarter" idx="11"/>
          </p:nvPr>
        </p:nvSpPr>
        <p:spPr/>
        <p:txBody>
          <a:bodyPr/>
          <a:lstStyle/>
          <a:p>
            <a:endParaRPr lang="en-GB" dirty="0"/>
          </a:p>
        </p:txBody>
      </p:sp>
      <p:sp>
        <p:nvSpPr>
          <p:cNvPr id="7" name="Espaço Reservado para Número de Slide 6"/>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2967595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en-GB"/>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FFFFE6B0-8FEA-4B44-A5D1-C9C30B73019A}" type="datetimeFigureOut">
              <a:rPr lang="en-GB" smtClean="0"/>
              <a:t>01/10/2019</a:t>
            </a:fld>
            <a:endParaRPr lang="en-GB" dirty="0"/>
          </a:p>
        </p:txBody>
      </p:sp>
      <p:sp>
        <p:nvSpPr>
          <p:cNvPr id="6" name="Espaço Reservado para Rodapé 5"/>
          <p:cNvSpPr>
            <a:spLocks noGrp="1"/>
          </p:cNvSpPr>
          <p:nvPr>
            <p:ph type="ftr" sz="quarter" idx="11"/>
          </p:nvPr>
        </p:nvSpPr>
        <p:spPr/>
        <p:txBody>
          <a:bodyPr/>
          <a:lstStyle/>
          <a:p>
            <a:endParaRPr lang="en-GB" dirty="0"/>
          </a:p>
        </p:txBody>
      </p:sp>
      <p:sp>
        <p:nvSpPr>
          <p:cNvPr id="7" name="Espaço Reservado para Número de Slide 6"/>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3177612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endParaRPr lang="en-GB"/>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FFE6B0-8FEA-4B44-A5D1-C9C30B73019A}" type="datetimeFigureOut">
              <a:rPr lang="en-GB" smtClean="0"/>
              <a:t>01/10/2019</a:t>
            </a:fld>
            <a:endParaRPr lang="en-GB" dirty="0"/>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011709-6851-4ADC-9B5F-2C7B71122907}" type="slidenum">
              <a:rPr lang="en-GB" smtClean="0"/>
              <a:t>‹#›</a:t>
            </a:fld>
            <a:endParaRPr lang="en-GB" dirty="0"/>
          </a:p>
        </p:txBody>
      </p:sp>
    </p:spTree>
    <p:extLst>
      <p:ext uri="{BB962C8B-B14F-4D97-AF65-F5344CB8AC3E}">
        <p14:creationId xmlns:p14="http://schemas.microsoft.com/office/powerpoint/2010/main" val="4128538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592729"/>
            <a:ext cx="9144000" cy="2387600"/>
          </a:xfrm>
        </p:spPr>
        <p:txBody>
          <a:bodyPr>
            <a:normAutofit fontScale="90000"/>
          </a:bodyPr>
          <a:lstStyle/>
          <a:p>
            <a:r>
              <a:rPr lang="en-GB" b="1" dirty="0"/>
              <a:t>International Commercial Litigation</a:t>
            </a:r>
            <a:br>
              <a:rPr lang="en-GB" b="1" dirty="0"/>
            </a:br>
            <a:r>
              <a:rPr lang="en-GB" sz="4800" b="1" dirty="0"/>
              <a:t>Law011-6</a:t>
            </a:r>
          </a:p>
        </p:txBody>
      </p:sp>
      <p:sp>
        <p:nvSpPr>
          <p:cNvPr id="3" name="Subtítulo 2"/>
          <p:cNvSpPr>
            <a:spLocks noGrp="1"/>
          </p:cNvSpPr>
          <p:nvPr>
            <p:ph type="subTitle" idx="1"/>
          </p:nvPr>
        </p:nvSpPr>
        <p:spPr>
          <a:xfrm>
            <a:off x="1524000" y="4235823"/>
            <a:ext cx="9144000" cy="1866780"/>
          </a:xfrm>
        </p:spPr>
        <p:txBody>
          <a:bodyPr>
            <a:normAutofit lnSpcReduction="10000"/>
          </a:bodyPr>
          <a:lstStyle/>
          <a:p>
            <a:r>
              <a:rPr lang="en-GB" sz="6000" b="1" dirty="0">
                <a:solidFill>
                  <a:srgbClr val="FF0000"/>
                </a:solidFill>
              </a:rPr>
              <a:t>Choice of Court Agreements</a:t>
            </a:r>
          </a:p>
          <a:p>
            <a:endParaRPr lang="en-GB" dirty="0"/>
          </a:p>
          <a:p>
            <a:pPr algn="r"/>
            <a:r>
              <a:rPr lang="en-GB" sz="3100"/>
              <a:t>Dr </a:t>
            </a:r>
            <a:r>
              <a:rPr lang="en-GB" sz="3100" dirty="0"/>
              <a:t>Crina Baltag</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2984" y="360577"/>
            <a:ext cx="1808174" cy="1134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92749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Choice of Court Agreements – Hague Convention on Choice of Court Agreements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algn="just">
              <a:lnSpc>
                <a:spcPct val="100000"/>
              </a:lnSpc>
              <a:spcBef>
                <a:spcPts val="0"/>
              </a:spcBef>
            </a:pPr>
            <a:endParaRPr lang="en-GB" sz="2200" b="1" dirty="0"/>
          </a:p>
          <a:p>
            <a:pPr algn="just">
              <a:lnSpc>
                <a:spcPct val="100000"/>
              </a:lnSpc>
              <a:spcBef>
                <a:spcPts val="0"/>
              </a:spcBef>
            </a:pPr>
            <a:r>
              <a:rPr lang="en-GB" sz="2200" b="1" dirty="0"/>
              <a:t>Article 5. Jurisdiction of the chosen court </a:t>
            </a:r>
          </a:p>
          <a:p>
            <a:pPr algn="just">
              <a:lnSpc>
                <a:spcPct val="100000"/>
              </a:lnSpc>
              <a:spcBef>
                <a:spcPts val="0"/>
              </a:spcBef>
            </a:pPr>
            <a:endParaRPr lang="en-GB" sz="2200" dirty="0"/>
          </a:p>
          <a:p>
            <a:pPr marL="0" indent="0" algn="just">
              <a:lnSpc>
                <a:spcPct val="100000"/>
              </a:lnSpc>
              <a:spcBef>
                <a:spcPts val="0"/>
              </a:spcBef>
              <a:buNone/>
            </a:pPr>
            <a:r>
              <a:rPr lang="en-GB" sz="2200" dirty="0"/>
              <a:t>(1)  The court or courts of a Contracting State designated in an exclusive choice of court agreement shall have jurisdiction to decide a dispute to which the agreement applies, unless the </a:t>
            </a:r>
            <a:r>
              <a:rPr lang="en-GB" sz="2200" b="1" dirty="0">
                <a:solidFill>
                  <a:srgbClr val="FF9900"/>
                </a:solidFill>
              </a:rPr>
              <a:t>agreement is null and void under the law of that State</a:t>
            </a:r>
            <a:r>
              <a:rPr lang="en-GB" sz="2200" dirty="0"/>
              <a:t>.</a:t>
            </a:r>
          </a:p>
          <a:p>
            <a:pPr marL="0" indent="0" algn="just">
              <a:lnSpc>
                <a:spcPct val="100000"/>
              </a:lnSpc>
              <a:spcBef>
                <a:spcPts val="0"/>
              </a:spcBef>
              <a:buNone/>
            </a:pPr>
            <a:r>
              <a:rPr lang="en-GB" sz="2200" dirty="0"/>
              <a:t> (2)  A court that has jurisdiction under paragraph 1 shall not decline to exercise jurisdiction on the ground that the dispute should be decided in a court of another State. </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10</a:t>
            </a:fld>
            <a:endParaRPr lang="en-GB" dirty="0"/>
          </a:p>
        </p:txBody>
      </p:sp>
    </p:spTree>
    <p:extLst>
      <p:ext uri="{BB962C8B-B14F-4D97-AF65-F5344CB8AC3E}">
        <p14:creationId xmlns:p14="http://schemas.microsoft.com/office/powerpoint/2010/main" val="830930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Recast Brussels Regulation – Jurisdiction by Appearance</a:t>
            </a:r>
            <a:br>
              <a:rPr lang="en-GB" sz="24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marL="0" indent="0" algn="just">
              <a:lnSpc>
                <a:spcPct val="100000"/>
              </a:lnSpc>
              <a:spcBef>
                <a:spcPts val="0"/>
              </a:spcBef>
              <a:buNone/>
            </a:pPr>
            <a:r>
              <a:rPr lang="en-GB" sz="2400" b="1" dirty="0"/>
              <a:t>Article 26</a:t>
            </a:r>
          </a:p>
          <a:p>
            <a:pPr marL="0" indent="0" algn="just">
              <a:lnSpc>
                <a:spcPct val="100000"/>
              </a:lnSpc>
              <a:spcBef>
                <a:spcPts val="0"/>
              </a:spcBef>
              <a:buNone/>
            </a:pPr>
            <a:endParaRPr lang="en-GB" sz="2400" dirty="0"/>
          </a:p>
          <a:p>
            <a:pPr marL="0" indent="0" algn="just">
              <a:lnSpc>
                <a:spcPct val="100000"/>
              </a:lnSpc>
              <a:spcBef>
                <a:spcPts val="0"/>
              </a:spcBef>
              <a:buNone/>
            </a:pPr>
            <a:r>
              <a:rPr lang="en-GB" sz="2400" dirty="0"/>
              <a:t>(1) Apart from jurisdiction derived from other provisions of this Regulation, a court of a Member State before which </a:t>
            </a:r>
            <a:r>
              <a:rPr lang="en-GB" sz="2400" b="1" dirty="0">
                <a:solidFill>
                  <a:srgbClr val="FF3399"/>
                </a:solidFill>
              </a:rPr>
              <a:t>a defendant enters an appearance</a:t>
            </a:r>
            <a:r>
              <a:rPr lang="en-GB" sz="2400" dirty="0"/>
              <a:t> shall have jurisdiction. This rule shall not apply where appearance </a:t>
            </a:r>
            <a:r>
              <a:rPr lang="en-GB" sz="2400" u="sng" dirty="0">
                <a:solidFill>
                  <a:srgbClr val="FF9900"/>
                </a:solidFill>
              </a:rPr>
              <a:t>was entered to contest the jurisdiction</a:t>
            </a:r>
            <a:r>
              <a:rPr lang="en-GB" sz="2400" dirty="0"/>
              <a:t>, or where </a:t>
            </a:r>
            <a:r>
              <a:rPr lang="en-GB" sz="2400" u="sng" dirty="0">
                <a:solidFill>
                  <a:srgbClr val="FF9900"/>
                </a:solidFill>
              </a:rPr>
              <a:t>another court has exclusive jurisdiction by virtue of Article 24</a:t>
            </a:r>
            <a:r>
              <a:rPr lang="en-GB" sz="2400" dirty="0"/>
              <a:t>.</a:t>
            </a:r>
          </a:p>
          <a:p>
            <a:pPr marL="0" indent="0" algn="just">
              <a:lnSpc>
                <a:spcPct val="100000"/>
              </a:lnSpc>
              <a:spcBef>
                <a:spcPts val="0"/>
              </a:spcBef>
              <a:buNone/>
            </a:pPr>
            <a:endParaRPr lang="en-GB" sz="2400" dirty="0"/>
          </a:p>
          <a:p>
            <a:pPr marL="0" indent="0" algn="just">
              <a:lnSpc>
                <a:spcPct val="100000"/>
              </a:lnSpc>
              <a:spcBef>
                <a:spcPts val="0"/>
              </a:spcBef>
              <a:buNone/>
            </a:pPr>
            <a:r>
              <a:rPr lang="en-GB" sz="2400" dirty="0"/>
              <a:t>(2) In matters referred to in Sections 3, 4 or 5 where the policyholder, the insured, a beneficiary of the insurance contract, the injured party, the consumer or the employee is the defendant, the court shall, before assuming jurisdiction under paragraph 1, ensure that the </a:t>
            </a:r>
            <a:r>
              <a:rPr lang="en-GB" sz="2400" dirty="0">
                <a:solidFill>
                  <a:srgbClr val="9900FF"/>
                </a:solidFill>
              </a:rPr>
              <a:t>defendant is informed of his right to contest the jurisdiction of the court and of the consequences of entering or not entering an appearance</a:t>
            </a:r>
            <a:r>
              <a:rPr lang="en-GB" sz="2400" dirty="0"/>
              <a:t>.</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11</a:t>
            </a:fld>
            <a:endParaRPr lang="en-GB" dirty="0"/>
          </a:p>
        </p:txBody>
      </p:sp>
    </p:spTree>
    <p:extLst>
      <p:ext uri="{BB962C8B-B14F-4D97-AF65-F5344CB8AC3E}">
        <p14:creationId xmlns:p14="http://schemas.microsoft.com/office/powerpoint/2010/main" val="3468560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Recast Brussels Regulation – </a:t>
            </a:r>
            <a:r>
              <a:rPr lang="en-GB" sz="2400" b="1" dirty="0">
                <a:solidFill>
                  <a:srgbClr val="FF0000"/>
                </a:solidFill>
              </a:rPr>
              <a:t>Jurisdiction by Appearance</a:t>
            </a:r>
            <a:br>
              <a:rPr lang="en-GB" sz="24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marL="0" indent="0" algn="just">
              <a:lnSpc>
                <a:spcPct val="100000"/>
              </a:lnSpc>
              <a:spcBef>
                <a:spcPts val="0"/>
              </a:spcBef>
              <a:buNone/>
            </a:pPr>
            <a:endParaRPr lang="en-GB" sz="2500" dirty="0"/>
          </a:p>
          <a:p>
            <a:pPr marL="0" indent="0" algn="just">
              <a:lnSpc>
                <a:spcPct val="100000"/>
              </a:lnSpc>
              <a:spcBef>
                <a:spcPts val="0"/>
              </a:spcBef>
              <a:buNone/>
            </a:pPr>
            <a:r>
              <a:rPr lang="en-GB" sz="2500" b="1" dirty="0"/>
              <a:t>Article 27</a:t>
            </a:r>
          </a:p>
          <a:p>
            <a:pPr marL="0" indent="0" algn="just">
              <a:lnSpc>
                <a:spcPct val="100000"/>
              </a:lnSpc>
              <a:spcBef>
                <a:spcPts val="0"/>
              </a:spcBef>
              <a:buNone/>
            </a:pPr>
            <a:endParaRPr lang="en-GB" sz="2500" dirty="0"/>
          </a:p>
          <a:p>
            <a:pPr marL="0" indent="0" algn="just">
              <a:lnSpc>
                <a:spcPct val="100000"/>
              </a:lnSpc>
              <a:spcBef>
                <a:spcPts val="0"/>
              </a:spcBef>
              <a:buNone/>
            </a:pPr>
            <a:r>
              <a:rPr lang="en-GB" sz="2500" dirty="0"/>
              <a:t>Where a court of a Member State is </a:t>
            </a:r>
            <a:r>
              <a:rPr lang="en-GB" sz="2500" dirty="0" err="1"/>
              <a:t>seised</a:t>
            </a:r>
            <a:r>
              <a:rPr lang="en-GB" sz="2500" dirty="0"/>
              <a:t> of a claim which is principally concerned with a matter over which the courts of another Member State have exclusive jurisdiction by virtue of Article 24, it shall declare of its own motion that it has no jurisdiction.</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12</a:t>
            </a:fld>
            <a:endParaRPr lang="en-GB" dirty="0"/>
          </a:p>
        </p:txBody>
      </p:sp>
    </p:spTree>
    <p:extLst>
      <p:ext uri="{BB962C8B-B14F-4D97-AF65-F5344CB8AC3E}">
        <p14:creationId xmlns:p14="http://schemas.microsoft.com/office/powerpoint/2010/main" val="1731387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Recast Brussels Regulation – </a:t>
            </a:r>
            <a:r>
              <a:rPr lang="en-GB" sz="2400" b="1" dirty="0">
                <a:solidFill>
                  <a:srgbClr val="FF0000"/>
                </a:solidFill>
              </a:rPr>
              <a:t>Jurisdiction by Appearance</a:t>
            </a:r>
            <a:br>
              <a:rPr lang="en-GB" sz="24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marL="0" indent="0" algn="just">
              <a:lnSpc>
                <a:spcPct val="100000"/>
              </a:lnSpc>
              <a:spcBef>
                <a:spcPts val="0"/>
              </a:spcBef>
              <a:buNone/>
            </a:pPr>
            <a:r>
              <a:rPr lang="en-GB" sz="2000" b="1" dirty="0"/>
              <a:t>Article 28</a:t>
            </a:r>
          </a:p>
          <a:p>
            <a:pPr marL="0" indent="0" algn="just">
              <a:lnSpc>
                <a:spcPct val="100000"/>
              </a:lnSpc>
              <a:spcBef>
                <a:spcPts val="0"/>
              </a:spcBef>
              <a:buNone/>
            </a:pPr>
            <a:endParaRPr lang="en-GB" sz="2000" dirty="0"/>
          </a:p>
          <a:p>
            <a:pPr marL="0" indent="0" algn="just">
              <a:lnSpc>
                <a:spcPct val="100000"/>
              </a:lnSpc>
              <a:spcBef>
                <a:spcPts val="0"/>
              </a:spcBef>
              <a:buNone/>
            </a:pPr>
            <a:r>
              <a:rPr lang="en-GB" sz="2000" dirty="0"/>
              <a:t>(1) Where a defendant domiciled in one Member State is sued in a court of another Member State and </a:t>
            </a:r>
            <a:r>
              <a:rPr lang="en-GB" sz="2000" u="sng" dirty="0"/>
              <a:t>does not enter an appearance</a:t>
            </a:r>
            <a:r>
              <a:rPr lang="en-GB" sz="2000" dirty="0"/>
              <a:t>, the court shall declare of its own motion that it has no jurisdiction unless its jurisdiction is derived from the provisions of this Regulation.</a:t>
            </a:r>
          </a:p>
          <a:p>
            <a:pPr marL="0" indent="0" algn="just">
              <a:lnSpc>
                <a:spcPct val="100000"/>
              </a:lnSpc>
              <a:spcBef>
                <a:spcPts val="0"/>
              </a:spcBef>
              <a:buNone/>
            </a:pPr>
            <a:r>
              <a:rPr lang="en-GB" sz="2000" dirty="0"/>
              <a:t>(2) The court shall stay the proceedings so long as </a:t>
            </a:r>
            <a:r>
              <a:rPr lang="en-GB" sz="2000" u="sng" dirty="0">
                <a:solidFill>
                  <a:srgbClr val="9900FF"/>
                </a:solidFill>
              </a:rPr>
              <a:t>it is not shown that the defendant has been able to receive the document </a:t>
            </a:r>
            <a:r>
              <a:rPr lang="en-GB" sz="2000" dirty="0"/>
              <a:t>instituting the proceedings or an equivalent document in sufficient time to enable him to arrange for his defence, or that all necessary steps have been taken to this end.</a:t>
            </a:r>
          </a:p>
          <a:p>
            <a:pPr marL="0" indent="0" algn="just">
              <a:lnSpc>
                <a:spcPct val="100000"/>
              </a:lnSpc>
              <a:spcBef>
                <a:spcPts val="0"/>
              </a:spcBef>
              <a:buNone/>
            </a:pPr>
            <a:r>
              <a:rPr lang="en-GB" sz="2000" dirty="0"/>
              <a:t>(3) Article 19 of Regulation (EC) No 1393/2007 of the European Parliament and of the Council of 13 November 2007 on the service in the Member States of judicial and extra judicial documents in civil or commercial matters (service of documents) shall apply instead of paragraph 2 of this Article if the document instituting the proceedings or an equivalent document had to be transmitted from one Member State to another pursuant to that Regulation.</a:t>
            </a:r>
          </a:p>
          <a:p>
            <a:pPr marL="0" indent="0" algn="just">
              <a:lnSpc>
                <a:spcPct val="100000"/>
              </a:lnSpc>
              <a:spcBef>
                <a:spcPts val="0"/>
              </a:spcBef>
              <a:buNone/>
            </a:pPr>
            <a:r>
              <a:rPr lang="en-GB" sz="2000" dirty="0"/>
              <a:t>(4) Where Regulation (EC) No 1393/2007 is not applicable, Article 15 of the Hague Convention of 15 November 1965 on the Service Abroad of Judicial and Extrajudicial Documents in Civil or Commercial Matters shall apply if the document instituting the proceedings or an equivalent document had to be transmitted abroad pursuant to that Convention.</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13</a:t>
            </a:fld>
            <a:endParaRPr lang="en-GB" dirty="0"/>
          </a:p>
        </p:txBody>
      </p:sp>
    </p:spTree>
    <p:extLst>
      <p:ext uri="{BB962C8B-B14F-4D97-AF65-F5344CB8AC3E}">
        <p14:creationId xmlns:p14="http://schemas.microsoft.com/office/powerpoint/2010/main" val="131906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Recast Brussels Regulation </a:t>
            </a:r>
            <a:r>
              <a:rPr lang="en-GB" sz="2400" b="1">
                <a:solidFill>
                  <a:srgbClr val="FF0000"/>
                </a:solidFill>
                <a:latin typeface="+mn-lt"/>
              </a:rPr>
              <a:t>– </a:t>
            </a:r>
            <a:r>
              <a:rPr lang="en-GB" sz="2400" b="1">
                <a:solidFill>
                  <a:srgbClr val="FF0000"/>
                </a:solidFill>
              </a:rPr>
              <a:t>Jurisdiction by Appearance</a:t>
            </a:r>
            <a:br>
              <a:rPr lang="en-GB" sz="24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endParaRPr lang="en-GB" sz="2000" dirty="0">
              <a:solidFill>
                <a:srgbClr val="FF0000"/>
              </a:solidFill>
            </a:endParaRPr>
          </a:p>
          <a:p>
            <a:r>
              <a:rPr lang="en-GB" sz="2000" dirty="0">
                <a:solidFill>
                  <a:srgbClr val="FF0000"/>
                </a:solidFill>
              </a:rPr>
              <a:t>A court of a Member State before which a defendant enters an appearance shall have jurisdiction. </a:t>
            </a:r>
          </a:p>
          <a:p>
            <a:r>
              <a:rPr lang="en-GB" sz="2000" dirty="0"/>
              <a:t>This deals with the hypothesis of a plaintiff suing the defendant in a Member State that initially does not have jurisdiction; </a:t>
            </a:r>
            <a:r>
              <a:rPr lang="en-GB" sz="2000" dirty="0">
                <a:solidFill>
                  <a:srgbClr val="FF0000"/>
                </a:solidFill>
              </a:rPr>
              <a:t>if the defendant shows up and does not plead that the court has no jurisdiction, the court will have jurisdiction from then on</a:t>
            </a:r>
            <a:r>
              <a:rPr lang="en-GB" sz="2000" dirty="0"/>
              <a:t>. </a:t>
            </a:r>
          </a:p>
          <a:p>
            <a:r>
              <a:rPr lang="en-GB" sz="2000" dirty="0"/>
              <a:t>The main rationality behind this provision is legal certainty, for it acts as an implicit choice of forum clause: the plaintiff gives his consent to the choice of new forum by initiating the procedure, while the defendant consents by appearing and not pleading lack of jurisdiction.</a:t>
            </a:r>
            <a:endParaRPr lang="en-GB" sz="2000" baseline="30000" dirty="0"/>
          </a:p>
          <a:p>
            <a:r>
              <a:rPr lang="en-GB" sz="2000" dirty="0"/>
              <a:t>However, Article 26 furthermore states that </a:t>
            </a:r>
            <a:r>
              <a:rPr lang="en-GB" sz="2000" dirty="0">
                <a:solidFill>
                  <a:srgbClr val="FF0000"/>
                </a:solidFill>
              </a:rPr>
              <a:t>the rule of jurisdiction by appearance is not applicable whenever the exclusivity of the above mentioned Article 24 comes into picture</a:t>
            </a:r>
            <a:r>
              <a:rPr lang="en-GB" sz="2000" dirty="0"/>
              <a:t>.</a:t>
            </a:r>
          </a:p>
          <a:p>
            <a:endParaRPr lang="en-GB" sz="2000" dirty="0"/>
          </a:p>
          <a:p>
            <a:pPr marL="0" indent="0" algn="just">
              <a:lnSpc>
                <a:spcPct val="100000"/>
              </a:lnSpc>
              <a:spcBef>
                <a:spcPts val="0"/>
              </a:spcBef>
              <a:buNone/>
            </a:pPr>
            <a:endParaRPr lang="en-GB" sz="20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14</a:t>
            </a:fld>
            <a:endParaRPr lang="en-GB" dirty="0"/>
          </a:p>
        </p:txBody>
      </p:sp>
    </p:spTree>
    <p:extLst>
      <p:ext uri="{BB962C8B-B14F-4D97-AF65-F5344CB8AC3E}">
        <p14:creationId xmlns:p14="http://schemas.microsoft.com/office/powerpoint/2010/main" val="374319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Choice of Court Agreements – General Notions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algn="just">
              <a:lnSpc>
                <a:spcPct val="100000"/>
              </a:lnSpc>
              <a:spcBef>
                <a:spcPts val="0"/>
              </a:spcBef>
            </a:pPr>
            <a:r>
              <a:rPr lang="en-GB" sz="2000" dirty="0"/>
              <a:t>The importance of party autonomy in the jurisdictional sphere is important when it comes to international business and commerce. </a:t>
            </a:r>
          </a:p>
          <a:p>
            <a:pPr algn="just">
              <a:lnSpc>
                <a:spcPct val="100000"/>
              </a:lnSpc>
              <a:spcBef>
                <a:spcPts val="0"/>
              </a:spcBef>
            </a:pPr>
            <a:r>
              <a:rPr lang="en-GB" sz="2000" dirty="0"/>
              <a:t>Agreement on which jurisdiction to handle future disputes increases predictability, reduces the costs of litigation and for some parties provides the luxury of a domestic court.</a:t>
            </a:r>
          </a:p>
          <a:p>
            <a:pPr algn="just">
              <a:lnSpc>
                <a:spcPct val="100000"/>
              </a:lnSpc>
              <a:spcBef>
                <a:spcPts val="0"/>
              </a:spcBef>
            </a:pPr>
            <a:r>
              <a:rPr lang="en-GB" sz="2000" dirty="0">
                <a:solidFill>
                  <a:srgbClr val="9900FF"/>
                </a:solidFill>
              </a:rPr>
              <a:t>Choice-of-court agreements (also called ‘jurisdiction agreements’ or ‘forum selection agreements’) are agreements as to where litigation will take place.</a:t>
            </a:r>
          </a:p>
          <a:p>
            <a:pPr algn="just">
              <a:lnSpc>
                <a:spcPct val="100000"/>
              </a:lnSpc>
              <a:spcBef>
                <a:spcPts val="0"/>
              </a:spcBef>
            </a:pPr>
            <a:r>
              <a:rPr lang="en-GB" sz="2000" dirty="0"/>
              <a:t>If the courts respect them, they </a:t>
            </a:r>
            <a:r>
              <a:rPr lang="en-GB" sz="2000" dirty="0">
                <a:solidFill>
                  <a:srgbClr val="FF0000"/>
                </a:solidFill>
              </a:rPr>
              <a:t>enable the parties to know in advance where the case will be brought</a:t>
            </a:r>
            <a:r>
              <a:rPr lang="en-GB" sz="2000" dirty="0"/>
              <a:t>.</a:t>
            </a:r>
          </a:p>
          <a:p>
            <a:pPr algn="just">
              <a:lnSpc>
                <a:spcPct val="100000"/>
              </a:lnSpc>
              <a:spcBef>
                <a:spcPts val="0"/>
              </a:spcBef>
            </a:pPr>
            <a:r>
              <a:rPr lang="en-GB" sz="2000" dirty="0"/>
              <a:t> This in turn makes it possible to </a:t>
            </a:r>
            <a:r>
              <a:rPr lang="en-GB" sz="2000" dirty="0">
                <a:solidFill>
                  <a:srgbClr val="FF0000"/>
                </a:solidFill>
              </a:rPr>
              <a:t>plan ahead and to ensure that the terms of the contract, and the activities that take place under it, will not be regarded as unlawful by the court </a:t>
            </a:r>
            <a:r>
              <a:rPr lang="en-GB" sz="2000" dirty="0"/>
              <a:t>hearing the case.</a:t>
            </a:r>
          </a:p>
          <a:p>
            <a:pPr algn="just">
              <a:lnSpc>
                <a:spcPct val="100000"/>
              </a:lnSpc>
              <a:spcBef>
                <a:spcPts val="0"/>
              </a:spcBef>
            </a:pPr>
            <a:endParaRPr lang="en-GB" sz="1000" dirty="0"/>
          </a:p>
          <a:p>
            <a:pPr algn="just">
              <a:lnSpc>
                <a:spcPct val="100000"/>
              </a:lnSpc>
              <a:spcBef>
                <a:spcPts val="0"/>
              </a:spcBef>
            </a:pPr>
            <a:r>
              <a:rPr lang="en-GB" sz="2000" dirty="0"/>
              <a:t>Choice-of-court agreements usually </a:t>
            </a:r>
            <a:r>
              <a:rPr lang="en-GB" sz="2000" dirty="0">
                <a:solidFill>
                  <a:srgbClr val="FF0000"/>
                </a:solidFill>
              </a:rPr>
              <a:t>confer jurisdiction on a particular court</a:t>
            </a:r>
            <a:r>
              <a:rPr lang="en-GB" sz="2000" dirty="0"/>
              <a:t> (for example, the Federal District Court for the Southern District of New York) or </a:t>
            </a:r>
            <a:r>
              <a:rPr lang="en-GB" sz="2000" dirty="0">
                <a:solidFill>
                  <a:srgbClr val="FF0000"/>
                </a:solidFill>
              </a:rPr>
              <a:t>the courts of a particular country </a:t>
            </a:r>
            <a:r>
              <a:rPr lang="en-GB" sz="2000" dirty="0"/>
              <a:t>(for example, the courts of England). </a:t>
            </a:r>
          </a:p>
          <a:p>
            <a:pPr algn="just">
              <a:lnSpc>
                <a:spcPct val="100000"/>
              </a:lnSpc>
              <a:spcBef>
                <a:spcPts val="0"/>
              </a:spcBef>
            </a:pPr>
            <a:r>
              <a:rPr lang="en-GB" sz="2000" dirty="0"/>
              <a:t>If the choice-of-court agreement confers jurisdiction on the courts of a non-member State and proceedings are nevertheless brought in the courts of a Member State, </a:t>
            </a:r>
            <a:r>
              <a:rPr lang="en-GB" sz="2000" dirty="0">
                <a:solidFill>
                  <a:srgbClr val="FF0000"/>
                </a:solidFill>
              </a:rPr>
              <a:t>the latter must apply their own law (including their rules of choice of law) to determine whether the choice-of-court agreement is valid.</a:t>
            </a:r>
          </a:p>
          <a:p>
            <a:pPr marL="0" indent="0" algn="just">
              <a:lnSpc>
                <a:spcPct val="100000"/>
              </a:lnSpc>
              <a:spcBef>
                <a:spcPts val="0"/>
              </a:spcBef>
              <a:buNone/>
            </a:pPr>
            <a:endParaRPr lang="en-GB" sz="2000" dirty="0"/>
          </a:p>
          <a:p>
            <a:endParaRPr lang="en-GB" sz="2000" dirty="0"/>
          </a:p>
          <a:p>
            <a:pPr marL="0" indent="0" algn="just" fontAlgn="base">
              <a:lnSpc>
                <a:spcPct val="100000"/>
              </a:lnSpc>
              <a:spcBef>
                <a:spcPts val="0"/>
              </a:spcBef>
              <a:buNone/>
            </a:pPr>
            <a:endParaRPr lang="en-GB" sz="20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2</a:t>
            </a:fld>
            <a:endParaRPr lang="en-GB" dirty="0"/>
          </a:p>
        </p:txBody>
      </p:sp>
    </p:spTree>
    <p:extLst>
      <p:ext uri="{BB962C8B-B14F-4D97-AF65-F5344CB8AC3E}">
        <p14:creationId xmlns:p14="http://schemas.microsoft.com/office/powerpoint/2010/main" val="1491808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Choice of Court Agreements – General Notions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algn="just">
              <a:lnSpc>
                <a:spcPct val="100000"/>
              </a:lnSpc>
              <a:spcBef>
                <a:spcPts val="0"/>
              </a:spcBef>
            </a:pPr>
            <a:r>
              <a:rPr lang="en-GB" sz="2200" dirty="0"/>
              <a:t>It is, however, </a:t>
            </a:r>
            <a:r>
              <a:rPr lang="en-GB" sz="2200" dirty="0">
                <a:solidFill>
                  <a:srgbClr val="FF0000"/>
                </a:solidFill>
              </a:rPr>
              <a:t>possible to specify two or more courts</a:t>
            </a:r>
            <a:r>
              <a:rPr lang="en-GB" sz="2200" dirty="0"/>
              <a:t> – for example, ‘either the Tokyo District Court or the Kobe District Court’ – in which case, </a:t>
            </a:r>
            <a:r>
              <a:rPr lang="en-GB" sz="2200" dirty="0">
                <a:solidFill>
                  <a:srgbClr val="FF0000"/>
                </a:solidFill>
              </a:rPr>
              <a:t>the claimant may bring proceedings in either</a:t>
            </a:r>
            <a:r>
              <a:rPr lang="en-GB" sz="2200" dirty="0"/>
              <a:t>. </a:t>
            </a:r>
          </a:p>
          <a:p>
            <a:pPr algn="just">
              <a:lnSpc>
                <a:spcPct val="100000"/>
              </a:lnSpc>
              <a:spcBef>
                <a:spcPts val="0"/>
              </a:spcBef>
            </a:pPr>
            <a:r>
              <a:rPr lang="en-GB" sz="2200" dirty="0"/>
              <a:t>It is even possible to </a:t>
            </a:r>
            <a:r>
              <a:rPr lang="en-GB" sz="2200" dirty="0">
                <a:solidFill>
                  <a:srgbClr val="FF0000"/>
                </a:solidFill>
              </a:rPr>
              <a:t>make the choice of court depend on which party is bringing the action </a:t>
            </a:r>
            <a:r>
              <a:rPr lang="en-GB" sz="2200" dirty="0"/>
              <a:t>possible to– for example, ‘X may bring proceedings in the courts of England; Y may bring them in the courts of Belgium’. </a:t>
            </a:r>
            <a:r>
              <a:rPr lang="en-GB" sz="2200" i="1" dirty="0" err="1">
                <a:solidFill>
                  <a:srgbClr val="FF0000"/>
                </a:solidFill>
              </a:rPr>
              <a:t>Meeth</a:t>
            </a:r>
            <a:r>
              <a:rPr lang="en-GB" sz="2200" i="1" dirty="0">
                <a:solidFill>
                  <a:srgbClr val="FF0000"/>
                </a:solidFill>
              </a:rPr>
              <a:t> v. </a:t>
            </a:r>
            <a:r>
              <a:rPr lang="en-GB" sz="2200" i="1" dirty="0" err="1">
                <a:solidFill>
                  <a:srgbClr val="FF0000"/>
                </a:solidFill>
              </a:rPr>
              <a:t>Glacetal</a:t>
            </a:r>
            <a:r>
              <a:rPr lang="en-GB" sz="2200" i="1" dirty="0">
                <a:solidFill>
                  <a:srgbClr val="FF0000"/>
                </a:solidFill>
              </a:rPr>
              <a:t>, Case 23/78, [1978] ECR 2133.</a:t>
            </a:r>
            <a:endParaRPr lang="en-GB" sz="2200" dirty="0">
              <a:solidFill>
                <a:srgbClr val="FF0000"/>
              </a:solidFill>
            </a:endParaRPr>
          </a:p>
          <a:p>
            <a:pPr algn="just">
              <a:lnSpc>
                <a:spcPct val="100000"/>
              </a:lnSpc>
              <a:spcBef>
                <a:spcPts val="0"/>
              </a:spcBef>
            </a:pPr>
            <a:r>
              <a:rPr lang="en-GB" sz="2200" dirty="0"/>
              <a:t>It is also possible to split jurisdiction over the matter of the dispute (for example, issues related to the environmental obligations will be heard by the court of X or some issues may be brought to litigation in the courts of country X, while other matters to arbitration)</a:t>
            </a:r>
          </a:p>
          <a:p>
            <a:pPr algn="just">
              <a:lnSpc>
                <a:spcPct val="100000"/>
              </a:lnSpc>
              <a:spcBef>
                <a:spcPts val="0"/>
              </a:spcBef>
            </a:pPr>
            <a:endParaRPr lang="pt-BR" sz="2200" dirty="0"/>
          </a:p>
          <a:p>
            <a:pPr algn="just">
              <a:lnSpc>
                <a:spcPct val="100000"/>
              </a:lnSpc>
              <a:spcBef>
                <a:spcPts val="0"/>
              </a:spcBef>
            </a:pPr>
            <a:r>
              <a:rPr lang="en-GB" sz="2200" dirty="0"/>
              <a:t>In addition to conferring jurisdiction on the court chosen, a choice-of-court agreement </a:t>
            </a:r>
            <a:r>
              <a:rPr lang="en-GB" sz="2200" dirty="0">
                <a:solidFill>
                  <a:srgbClr val="FF0000"/>
                </a:solidFill>
              </a:rPr>
              <a:t>deprive other courts of jurisdiction, thus making the </a:t>
            </a:r>
            <a:r>
              <a:rPr lang="en-GB" sz="2200" u="sng" dirty="0">
                <a:solidFill>
                  <a:srgbClr val="FF0000"/>
                </a:solidFill>
              </a:rPr>
              <a:t>jurisdiction exclusive</a:t>
            </a:r>
            <a:r>
              <a:rPr lang="en-GB" sz="2200" u="sng" dirty="0"/>
              <a:t>.</a:t>
            </a:r>
            <a:r>
              <a:rPr lang="en-GB" sz="2200" dirty="0"/>
              <a:t> [non-exclusive: “may”]</a:t>
            </a:r>
          </a:p>
          <a:p>
            <a:pPr algn="just">
              <a:lnSpc>
                <a:spcPct val="100000"/>
              </a:lnSpc>
              <a:spcBef>
                <a:spcPts val="0"/>
              </a:spcBef>
            </a:pPr>
            <a:r>
              <a:rPr lang="en-GB" sz="2200" dirty="0"/>
              <a:t>Most courts are willing to accept jurisdiction if it is conferred on them, but they </a:t>
            </a:r>
            <a:r>
              <a:rPr lang="en-GB" sz="2200" dirty="0">
                <a:solidFill>
                  <a:srgbClr val="FF0000"/>
                </a:solidFill>
              </a:rPr>
              <a:t>may not be so happy when it comes to giving up jurisdiction</a:t>
            </a:r>
            <a:r>
              <a:rPr lang="en-GB" sz="2200" dirty="0"/>
              <a:t>.</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3</a:t>
            </a:fld>
            <a:endParaRPr lang="en-GB" dirty="0"/>
          </a:p>
        </p:txBody>
      </p:sp>
    </p:spTree>
    <p:extLst>
      <p:ext uri="{BB962C8B-B14F-4D97-AF65-F5344CB8AC3E}">
        <p14:creationId xmlns:p14="http://schemas.microsoft.com/office/powerpoint/2010/main" val="1119705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Choice of Court Agreements – General Notions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algn="just">
              <a:lnSpc>
                <a:spcPct val="100000"/>
              </a:lnSpc>
              <a:spcBef>
                <a:spcPts val="0"/>
              </a:spcBef>
            </a:pPr>
            <a:r>
              <a:rPr lang="en-GB" sz="2200" dirty="0"/>
              <a:t>Since choice-of-court agreements are agreements, </a:t>
            </a:r>
            <a:r>
              <a:rPr lang="en-GB" sz="2200" dirty="0">
                <a:solidFill>
                  <a:srgbClr val="FF0000"/>
                </a:solidFill>
              </a:rPr>
              <a:t>there must be a contract between the parties. </a:t>
            </a:r>
          </a:p>
          <a:p>
            <a:pPr algn="just">
              <a:lnSpc>
                <a:spcPct val="100000"/>
              </a:lnSpc>
              <a:spcBef>
                <a:spcPts val="0"/>
              </a:spcBef>
            </a:pPr>
            <a:endParaRPr lang="en-GB" sz="2200" dirty="0">
              <a:solidFill>
                <a:srgbClr val="FF0000"/>
              </a:solidFill>
            </a:endParaRPr>
          </a:p>
          <a:p>
            <a:pPr algn="just">
              <a:lnSpc>
                <a:spcPct val="100000"/>
              </a:lnSpc>
              <a:spcBef>
                <a:spcPts val="0"/>
              </a:spcBef>
            </a:pPr>
            <a:r>
              <a:rPr lang="en-GB" sz="2200" dirty="0"/>
              <a:t>Normally, </a:t>
            </a:r>
            <a:r>
              <a:rPr lang="en-GB" sz="2200" dirty="0">
                <a:solidFill>
                  <a:srgbClr val="FF0000"/>
                </a:solidFill>
              </a:rPr>
              <a:t>the choice-of-court agreement will relate to matters arising out of that contract </a:t>
            </a:r>
            <a:r>
              <a:rPr lang="en-GB" sz="2200" dirty="0"/>
              <a:t>– for example, ‘All proceedings under this contract shall be brought exclusively in the courts of England.’ </a:t>
            </a:r>
          </a:p>
          <a:p>
            <a:pPr algn="just"/>
            <a:endParaRPr lang="en-GB" sz="2200" dirty="0"/>
          </a:p>
          <a:p>
            <a:pPr algn="just"/>
            <a:r>
              <a:rPr lang="en-GB" sz="2200" dirty="0"/>
              <a:t>However, it is </a:t>
            </a:r>
            <a:r>
              <a:rPr lang="en-GB" sz="2200" dirty="0">
                <a:solidFill>
                  <a:srgbClr val="FF0000"/>
                </a:solidFill>
              </a:rPr>
              <a:t>perfectly possible for the choice-of-court agreement to cover other proceedings as well</a:t>
            </a:r>
            <a:r>
              <a:rPr lang="en-GB" sz="2200" dirty="0"/>
              <a:t>. </a:t>
            </a:r>
          </a:p>
          <a:p>
            <a:pPr algn="just"/>
            <a:r>
              <a:rPr lang="en-GB" sz="2200" dirty="0"/>
              <a:t>For example, an agreement reading ‘</a:t>
            </a:r>
            <a:r>
              <a:rPr lang="en-GB" sz="2200" dirty="0">
                <a:solidFill>
                  <a:srgbClr val="FF0000"/>
                </a:solidFill>
              </a:rPr>
              <a:t>All proceedings under, or relating to, this contract shall be brought exclusively in the courts of England’ would probably be interpreted as covering tort actions relating to the subject of the agreement</a:t>
            </a:r>
            <a:r>
              <a:rPr lang="en-GB" sz="2200" dirty="0"/>
              <a:t>. See </a:t>
            </a:r>
            <a:r>
              <a:rPr lang="en-GB" sz="2200" i="1" dirty="0"/>
              <a:t>Continental Bank v. </a:t>
            </a:r>
            <a:r>
              <a:rPr lang="en-GB" sz="2200" i="1" dirty="0" err="1"/>
              <a:t>Aeakos</a:t>
            </a:r>
            <a:r>
              <a:rPr lang="en-GB" sz="2200" i="1" dirty="0"/>
              <a:t> </a:t>
            </a:r>
            <a:r>
              <a:rPr lang="en-GB" sz="2200" i="1" dirty="0" err="1"/>
              <a:t>Compania</a:t>
            </a:r>
            <a:r>
              <a:rPr lang="en-GB" sz="2200" i="1" dirty="0"/>
              <a:t> </a:t>
            </a:r>
            <a:r>
              <a:rPr lang="en-GB" sz="2200" i="1" dirty="0" err="1"/>
              <a:t>Naviera</a:t>
            </a:r>
            <a:r>
              <a:rPr lang="en-GB" sz="2200" i="1" dirty="0"/>
              <a:t> [1994] 1 WLR 588; [1994] 1 Lloyd’s Rep 505 </a:t>
            </a:r>
            <a:r>
              <a:rPr lang="en-GB" sz="2200" dirty="0"/>
              <a:t>(Court of Appeal, England).</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4</a:t>
            </a:fld>
            <a:endParaRPr lang="en-GB" dirty="0"/>
          </a:p>
        </p:txBody>
      </p:sp>
    </p:spTree>
    <p:extLst>
      <p:ext uri="{BB962C8B-B14F-4D97-AF65-F5344CB8AC3E}">
        <p14:creationId xmlns:p14="http://schemas.microsoft.com/office/powerpoint/2010/main" val="600361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Choice of Court Agreements – Recast Brussels Regulation</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marL="0" indent="0" algn="just">
              <a:lnSpc>
                <a:spcPct val="100000"/>
              </a:lnSpc>
              <a:spcBef>
                <a:spcPts val="0"/>
              </a:spcBef>
              <a:buNone/>
            </a:pPr>
            <a:r>
              <a:rPr lang="en-GB" sz="2100" b="1" dirty="0"/>
              <a:t>Article 25</a:t>
            </a:r>
          </a:p>
          <a:p>
            <a:pPr marL="0" indent="0" algn="just">
              <a:lnSpc>
                <a:spcPct val="100000"/>
              </a:lnSpc>
              <a:spcBef>
                <a:spcPts val="0"/>
              </a:spcBef>
              <a:buNone/>
            </a:pPr>
            <a:endParaRPr lang="en-GB" sz="1000" dirty="0"/>
          </a:p>
          <a:p>
            <a:pPr marL="0" indent="0" algn="just">
              <a:lnSpc>
                <a:spcPct val="100000"/>
              </a:lnSpc>
              <a:spcBef>
                <a:spcPts val="0"/>
              </a:spcBef>
              <a:buNone/>
            </a:pPr>
            <a:r>
              <a:rPr lang="en-GB" sz="2100" dirty="0"/>
              <a:t>(1) If the parties, </a:t>
            </a:r>
            <a:r>
              <a:rPr lang="en-GB" sz="2100" b="1" dirty="0">
                <a:solidFill>
                  <a:srgbClr val="FF9900"/>
                </a:solidFill>
              </a:rPr>
              <a:t>regardless of their domicile</a:t>
            </a:r>
            <a:r>
              <a:rPr lang="en-GB" sz="2100" dirty="0"/>
              <a:t>, have agreed that </a:t>
            </a:r>
            <a:r>
              <a:rPr lang="en-GB" sz="2100" b="1" dirty="0">
                <a:solidFill>
                  <a:srgbClr val="9900FF"/>
                </a:solidFill>
              </a:rPr>
              <a:t>a court or the courts of a Member State are to have jurisdiction</a:t>
            </a:r>
            <a:r>
              <a:rPr lang="en-GB" sz="2100" dirty="0"/>
              <a:t> to settle any disputes which have arisen or which may arise in connection with a particular legal relationship, that court or those courts shall have jurisdiction, </a:t>
            </a:r>
            <a:r>
              <a:rPr lang="en-GB" sz="2100" b="1" dirty="0">
                <a:solidFill>
                  <a:srgbClr val="FF0000"/>
                </a:solidFill>
              </a:rPr>
              <a:t>unless the agreement is null and void as to its substantive validity under the law of that Member State</a:t>
            </a:r>
            <a:r>
              <a:rPr lang="en-GB" sz="2100" dirty="0"/>
              <a:t>. Such jurisdiction shall be </a:t>
            </a:r>
            <a:r>
              <a:rPr lang="en-GB" sz="2100" b="1" u="sng" dirty="0">
                <a:solidFill>
                  <a:srgbClr val="FF0000"/>
                </a:solidFill>
              </a:rPr>
              <a:t>exclusive</a:t>
            </a:r>
            <a:r>
              <a:rPr lang="en-GB" sz="2100" b="1" dirty="0">
                <a:solidFill>
                  <a:srgbClr val="FF0000"/>
                </a:solidFill>
              </a:rPr>
              <a:t> </a:t>
            </a:r>
            <a:r>
              <a:rPr lang="en-GB" sz="2100" dirty="0"/>
              <a:t>unless the parties have agreed otherwise. The </a:t>
            </a:r>
            <a:r>
              <a:rPr lang="en-GB" sz="2100" b="1" u="sng" dirty="0">
                <a:solidFill>
                  <a:schemeClr val="accent1">
                    <a:lumMod val="50000"/>
                  </a:schemeClr>
                </a:solidFill>
              </a:rPr>
              <a:t>agreement</a:t>
            </a:r>
            <a:r>
              <a:rPr lang="en-GB" sz="2100" dirty="0"/>
              <a:t> conferring jurisdiction shall be either:</a:t>
            </a:r>
          </a:p>
          <a:p>
            <a:pPr marL="0" indent="0" algn="just">
              <a:lnSpc>
                <a:spcPct val="100000"/>
              </a:lnSpc>
              <a:spcBef>
                <a:spcPts val="0"/>
              </a:spcBef>
              <a:buNone/>
            </a:pPr>
            <a:r>
              <a:rPr lang="en-GB" sz="2100" dirty="0"/>
              <a:t>(a) in </a:t>
            </a:r>
            <a:r>
              <a:rPr lang="en-GB" sz="2100" dirty="0">
                <a:solidFill>
                  <a:srgbClr val="FF0000"/>
                </a:solidFill>
              </a:rPr>
              <a:t>writing</a:t>
            </a:r>
            <a:r>
              <a:rPr lang="en-GB" sz="2100" dirty="0"/>
              <a:t> or evidenced in writing;</a:t>
            </a:r>
          </a:p>
          <a:p>
            <a:pPr marL="0" indent="0" algn="just">
              <a:lnSpc>
                <a:spcPct val="100000"/>
              </a:lnSpc>
              <a:spcBef>
                <a:spcPts val="0"/>
              </a:spcBef>
              <a:buNone/>
            </a:pPr>
            <a:r>
              <a:rPr lang="en-GB" sz="2100" dirty="0"/>
              <a:t>(b) in a form which accords with practices which the parties have established between themselves; or</a:t>
            </a:r>
          </a:p>
          <a:p>
            <a:pPr marL="0" indent="0" algn="just">
              <a:lnSpc>
                <a:spcPct val="100000"/>
              </a:lnSpc>
              <a:spcBef>
                <a:spcPts val="0"/>
              </a:spcBef>
              <a:buNone/>
            </a:pPr>
            <a:r>
              <a:rPr lang="en-GB" sz="2100" dirty="0"/>
              <a:t>(c) in international trade or commerce, in a form which accords with a </a:t>
            </a:r>
            <a:r>
              <a:rPr lang="en-GB" sz="2100" dirty="0">
                <a:solidFill>
                  <a:srgbClr val="FF0000"/>
                </a:solidFill>
              </a:rPr>
              <a:t>usage</a:t>
            </a:r>
            <a:r>
              <a:rPr lang="en-GB" sz="2100" dirty="0"/>
              <a:t> of which the parties are or ought to have been aware and which in such trade or commerce is widely known to, and regularly observed by, parties to contracts of the type involved in the particular trade or commerce concerned.</a:t>
            </a:r>
          </a:p>
          <a:p>
            <a:pPr marL="0" indent="0" algn="just">
              <a:lnSpc>
                <a:spcPct val="100000"/>
              </a:lnSpc>
              <a:spcBef>
                <a:spcPts val="0"/>
              </a:spcBef>
              <a:buNone/>
            </a:pPr>
            <a:r>
              <a:rPr lang="en-GB" sz="2100" dirty="0"/>
              <a:t>(2) Any communication by </a:t>
            </a:r>
            <a:r>
              <a:rPr lang="en-GB" sz="2100" dirty="0">
                <a:solidFill>
                  <a:srgbClr val="FF0000"/>
                </a:solidFill>
              </a:rPr>
              <a:t>electronic</a:t>
            </a:r>
            <a:r>
              <a:rPr lang="en-GB" sz="2100" dirty="0"/>
              <a:t> means which provides a durable record of the agreement shall be equivalent to ‘writing’.</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5</a:t>
            </a:fld>
            <a:endParaRPr lang="en-GB" dirty="0"/>
          </a:p>
        </p:txBody>
      </p:sp>
    </p:spTree>
    <p:extLst>
      <p:ext uri="{BB962C8B-B14F-4D97-AF65-F5344CB8AC3E}">
        <p14:creationId xmlns:p14="http://schemas.microsoft.com/office/powerpoint/2010/main" val="551964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Choice of Court Agreements – Recast Brussels Regulation</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marL="0" indent="0" algn="just">
              <a:lnSpc>
                <a:spcPct val="100000"/>
              </a:lnSpc>
              <a:spcBef>
                <a:spcPts val="0"/>
              </a:spcBef>
              <a:buNone/>
            </a:pPr>
            <a:r>
              <a:rPr lang="en-GB" sz="2200" b="1" dirty="0"/>
              <a:t>Article 25 </a:t>
            </a:r>
            <a:r>
              <a:rPr lang="en-GB" sz="2200" dirty="0"/>
              <a:t>(cont.)</a:t>
            </a:r>
            <a:endParaRPr lang="en-GB" sz="2200" b="1" dirty="0"/>
          </a:p>
          <a:p>
            <a:pPr marL="0" indent="0" algn="just">
              <a:lnSpc>
                <a:spcPct val="100000"/>
              </a:lnSpc>
              <a:spcBef>
                <a:spcPts val="0"/>
              </a:spcBef>
              <a:buNone/>
            </a:pPr>
            <a:endParaRPr lang="en-GB" sz="2200" dirty="0"/>
          </a:p>
          <a:p>
            <a:pPr marL="0" indent="0" algn="just">
              <a:lnSpc>
                <a:spcPct val="100000"/>
              </a:lnSpc>
              <a:spcBef>
                <a:spcPts val="0"/>
              </a:spcBef>
              <a:buNone/>
            </a:pPr>
            <a:r>
              <a:rPr lang="en-GB" sz="2200" dirty="0"/>
              <a:t>(3) The court or courts of a Member State on which a </a:t>
            </a:r>
            <a:r>
              <a:rPr lang="en-GB" sz="2200" u="sng" dirty="0">
                <a:solidFill>
                  <a:srgbClr val="FF0000"/>
                </a:solidFill>
              </a:rPr>
              <a:t>trust</a:t>
            </a:r>
            <a:r>
              <a:rPr lang="en-GB" sz="2200" dirty="0"/>
              <a:t> instrument has conferred jurisdiction shall have exclusive jurisdiction in any proceedings brought against a settlor, trustee or beneficiary, if relations between those persons or their rights or obligations under the trust are involved.</a:t>
            </a:r>
          </a:p>
          <a:p>
            <a:pPr marL="0" indent="0" algn="just">
              <a:lnSpc>
                <a:spcPct val="100000"/>
              </a:lnSpc>
              <a:spcBef>
                <a:spcPts val="0"/>
              </a:spcBef>
              <a:buNone/>
            </a:pPr>
            <a:r>
              <a:rPr lang="en-GB" sz="2200" dirty="0"/>
              <a:t>(4) Agreements or provisions of a trust instrument conferring jurisdiction shall have no legal force if they are contrary to Articles 15, 19 or 23, or if the courts whose jurisdiction they purport to exclude have exclusive jurisdiction by virtue of Article 24.</a:t>
            </a:r>
          </a:p>
          <a:p>
            <a:pPr marL="0" indent="0" algn="just">
              <a:lnSpc>
                <a:spcPct val="100000"/>
              </a:lnSpc>
              <a:spcBef>
                <a:spcPts val="0"/>
              </a:spcBef>
              <a:buNone/>
            </a:pPr>
            <a:r>
              <a:rPr lang="en-GB" sz="2200" dirty="0"/>
              <a:t>(5) An agreement conferring jurisdiction which forms part of a contract shall be treated as an </a:t>
            </a:r>
            <a:r>
              <a:rPr lang="en-GB" sz="2200" b="1" u="sng" dirty="0">
                <a:solidFill>
                  <a:srgbClr val="FF9900"/>
                </a:solidFill>
              </a:rPr>
              <a:t>agreement independent of the other terms of the contract</a:t>
            </a:r>
            <a:r>
              <a:rPr lang="en-GB" sz="2200" dirty="0"/>
              <a:t>.</a:t>
            </a:r>
          </a:p>
          <a:p>
            <a:pPr marL="0" indent="0" algn="just">
              <a:lnSpc>
                <a:spcPct val="100000"/>
              </a:lnSpc>
              <a:spcBef>
                <a:spcPts val="0"/>
              </a:spcBef>
              <a:buNone/>
            </a:pPr>
            <a:r>
              <a:rPr lang="en-GB" sz="2200" dirty="0"/>
              <a:t>The </a:t>
            </a:r>
            <a:r>
              <a:rPr lang="en-GB" sz="2200" b="1" dirty="0">
                <a:solidFill>
                  <a:srgbClr val="FF9900"/>
                </a:solidFill>
              </a:rPr>
              <a:t>validity</a:t>
            </a:r>
            <a:r>
              <a:rPr lang="en-GB" sz="2200" dirty="0"/>
              <a:t> of the agreement conferring jurisdiction cannot be contested solely on the ground that the contract is not valid.</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6</a:t>
            </a:fld>
            <a:endParaRPr lang="en-GB" dirty="0"/>
          </a:p>
        </p:txBody>
      </p:sp>
    </p:spTree>
    <p:extLst>
      <p:ext uri="{BB962C8B-B14F-4D97-AF65-F5344CB8AC3E}">
        <p14:creationId xmlns:p14="http://schemas.microsoft.com/office/powerpoint/2010/main" val="3040076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Choice of Court Agreements – Recast Brussels Regulation</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marL="0" indent="0" algn="just">
              <a:lnSpc>
                <a:spcPct val="100000"/>
              </a:lnSpc>
              <a:spcBef>
                <a:spcPts val="0"/>
              </a:spcBef>
              <a:buNone/>
            </a:pPr>
            <a:r>
              <a:rPr lang="en-GB" sz="2200" b="1" dirty="0"/>
              <a:t>Article 25</a:t>
            </a:r>
          </a:p>
          <a:p>
            <a:pPr marL="0" indent="0" algn="just">
              <a:lnSpc>
                <a:spcPct val="100000"/>
              </a:lnSpc>
              <a:spcBef>
                <a:spcPts val="0"/>
              </a:spcBef>
              <a:buNone/>
            </a:pPr>
            <a:endParaRPr lang="pt-BR" sz="1600" b="1" dirty="0"/>
          </a:p>
          <a:p>
            <a:pPr algn="just">
              <a:lnSpc>
                <a:spcPct val="100000"/>
              </a:lnSpc>
              <a:spcBef>
                <a:spcPts val="0"/>
              </a:spcBef>
              <a:buFontTx/>
              <a:buChar char="-"/>
            </a:pPr>
            <a:r>
              <a:rPr lang="en-GB" sz="2200" dirty="0"/>
              <a:t>“in writing or evidenced in writing”: </a:t>
            </a:r>
          </a:p>
          <a:p>
            <a:pPr lvl="1" algn="just">
              <a:lnSpc>
                <a:spcPct val="100000"/>
              </a:lnSpc>
              <a:spcBef>
                <a:spcPts val="0"/>
              </a:spcBef>
              <a:buFontTx/>
              <a:buChar char="-"/>
            </a:pPr>
            <a:r>
              <a:rPr lang="en-GB" sz="2000" b="1" i="1" dirty="0" err="1"/>
              <a:t>Colzani</a:t>
            </a:r>
            <a:r>
              <a:rPr lang="en-GB" sz="2000" b="1" i="1" dirty="0"/>
              <a:t> v. RUWA [1976]</a:t>
            </a:r>
            <a:r>
              <a:rPr lang="en-GB" sz="2000" i="1" dirty="0"/>
              <a:t>; </a:t>
            </a:r>
            <a:r>
              <a:rPr lang="en-GB" sz="2000" dirty="0"/>
              <a:t>the choice of court agreement was written on the back of the contract and no reference is made to it in the body of the contract. The CJEU held that there must be an express reference in the body of the contract to the provisions on the back of the sheet.</a:t>
            </a:r>
          </a:p>
          <a:p>
            <a:pPr lvl="2" algn="just">
              <a:lnSpc>
                <a:spcPct val="100000"/>
              </a:lnSpc>
              <a:spcBef>
                <a:spcPts val="0"/>
              </a:spcBef>
              <a:buFontTx/>
              <a:buChar char="-"/>
            </a:pPr>
            <a:r>
              <a:rPr lang="en-GB" sz="1600" dirty="0"/>
              <a:t>In line with </a:t>
            </a:r>
            <a:r>
              <a:rPr lang="en-GB" sz="1600" b="1" i="1" dirty="0" err="1"/>
              <a:t>Crédit</a:t>
            </a:r>
            <a:r>
              <a:rPr lang="en-GB" sz="1600" b="1" i="1" dirty="0"/>
              <a:t> Suisse Financial Products v. </a:t>
            </a:r>
            <a:r>
              <a:rPr lang="en-GB" sz="1600" b="1" i="1" dirty="0" err="1"/>
              <a:t>Société</a:t>
            </a:r>
            <a:r>
              <a:rPr lang="en-GB" sz="1600" b="1" i="1" dirty="0"/>
              <a:t> </a:t>
            </a:r>
            <a:r>
              <a:rPr lang="en-GB" sz="1600" b="1" i="1" dirty="0" err="1"/>
              <a:t>Générale</a:t>
            </a:r>
            <a:r>
              <a:rPr lang="en-GB" sz="1600" b="1" i="1" dirty="0"/>
              <a:t> </a:t>
            </a:r>
            <a:r>
              <a:rPr lang="en-GB" sz="1600" b="1" i="1" dirty="0" err="1"/>
              <a:t>d’Entreprises</a:t>
            </a:r>
            <a:r>
              <a:rPr lang="en-GB" sz="1600" b="1" i="1" dirty="0"/>
              <a:t> [1997]</a:t>
            </a:r>
            <a:r>
              <a:rPr lang="en-GB" sz="1600" dirty="0"/>
              <a:t> and </a:t>
            </a:r>
            <a:r>
              <a:rPr lang="en-GB" sz="1600" b="1" i="1" dirty="0"/>
              <a:t>7E Communications Ltd v. Vertex </a:t>
            </a:r>
            <a:r>
              <a:rPr lang="en-GB" sz="1600" b="1" i="1" dirty="0" err="1"/>
              <a:t>Antennentechnick</a:t>
            </a:r>
            <a:r>
              <a:rPr lang="en-GB" sz="1600" b="1" i="1" dirty="0"/>
              <a:t> GmbH [2007]</a:t>
            </a:r>
            <a:r>
              <a:rPr lang="en-GB" sz="1600" dirty="0"/>
              <a:t> holding that the agreement is valid where the parties made express reference to the terms and conditions containing the choice of court agreement, although there was no express reference to this agreement</a:t>
            </a:r>
            <a:r>
              <a:rPr lang="pt-BR" sz="1600" dirty="0"/>
              <a:t>.</a:t>
            </a:r>
            <a:endParaRPr lang="en-GB" sz="1600" dirty="0"/>
          </a:p>
          <a:p>
            <a:pPr lvl="1" algn="just">
              <a:lnSpc>
                <a:spcPct val="100000"/>
              </a:lnSpc>
              <a:spcBef>
                <a:spcPts val="0"/>
              </a:spcBef>
              <a:buFontTx/>
              <a:buChar char="-"/>
            </a:pPr>
            <a:r>
              <a:rPr lang="en-GB" sz="2000" b="1" i="1" dirty="0" err="1"/>
              <a:t>Segoura</a:t>
            </a:r>
            <a:r>
              <a:rPr lang="en-GB" sz="2000" b="1" i="1" dirty="0"/>
              <a:t> v. </a:t>
            </a:r>
            <a:r>
              <a:rPr lang="en-GB" sz="2000" b="1" i="1" dirty="0" err="1"/>
              <a:t>Bonakdarian</a:t>
            </a:r>
            <a:r>
              <a:rPr lang="en-GB" sz="2000" b="1" i="1" dirty="0"/>
              <a:t> [1976]</a:t>
            </a:r>
            <a:r>
              <a:rPr lang="en-GB" sz="2000" dirty="0"/>
              <a:t>; the choice of court agreement was stated on the back of a sheet containing the conditions for sale and delivery which is handed over when the good are delivered. The CJEU held that this does not satisfy the conditions of the Brussels Regulation, unless the buyer assents to the document by signing it or agreeing in writing.</a:t>
            </a:r>
          </a:p>
          <a:p>
            <a:pPr lvl="1" algn="just">
              <a:lnSpc>
                <a:spcPct val="100000"/>
              </a:lnSpc>
              <a:spcBef>
                <a:spcPts val="0"/>
              </a:spcBef>
              <a:buFontTx/>
              <a:buChar char="-"/>
            </a:pPr>
            <a:r>
              <a:rPr lang="en-GB" sz="2000" b="1" i="1" dirty="0"/>
              <a:t>Powell </a:t>
            </a:r>
            <a:r>
              <a:rPr lang="en-GB" sz="2000" b="1" i="1" dirty="0" err="1"/>
              <a:t>Duffryn</a:t>
            </a:r>
            <a:r>
              <a:rPr lang="en-GB" sz="2000" b="1" i="1" dirty="0"/>
              <a:t> v. </a:t>
            </a:r>
            <a:r>
              <a:rPr lang="en-GB" sz="2000" b="1" i="1" dirty="0" err="1"/>
              <a:t>Petereit</a:t>
            </a:r>
            <a:r>
              <a:rPr lang="en-GB" sz="2000" b="1" i="1" dirty="0"/>
              <a:t> [1992]</a:t>
            </a:r>
            <a:r>
              <a:rPr lang="en-GB" sz="2000" dirty="0"/>
              <a:t>; a choice of court agreement in the constitution of a company is to be regarded as contractual, irrespective of the approach of the national law  </a:t>
            </a:r>
            <a:endParaRPr lang="en-GB" sz="2000" b="1" i="1"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7</a:t>
            </a:fld>
            <a:endParaRPr lang="en-GB" dirty="0"/>
          </a:p>
        </p:txBody>
      </p:sp>
    </p:spTree>
    <p:extLst>
      <p:ext uri="{BB962C8B-B14F-4D97-AF65-F5344CB8AC3E}">
        <p14:creationId xmlns:p14="http://schemas.microsoft.com/office/powerpoint/2010/main" val="1830789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Choice of Court Agreements – Hague Convention on Choice of Court Agreements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algn="just">
              <a:lnSpc>
                <a:spcPct val="100000"/>
              </a:lnSpc>
              <a:spcBef>
                <a:spcPts val="0"/>
              </a:spcBef>
            </a:pPr>
            <a:r>
              <a:rPr lang="en-GB" sz="2200" b="1" dirty="0"/>
              <a:t>The Hague Convention of 30 June 2005 on Choice of Court Agreements</a:t>
            </a:r>
            <a:r>
              <a:rPr lang="en-GB" sz="2200" dirty="0"/>
              <a:t> – 30 contracting parties; </a:t>
            </a:r>
            <a:r>
              <a:rPr lang="en-GB" sz="2400" dirty="0"/>
              <a:t>it applies only if the court chosen is in a </a:t>
            </a:r>
            <a:r>
              <a:rPr lang="en-GB" sz="2400" i="1" dirty="0"/>
              <a:t>State Party to the Convention.</a:t>
            </a:r>
            <a:endParaRPr lang="en-GB" sz="2200" dirty="0"/>
          </a:p>
          <a:p>
            <a:pPr algn="just">
              <a:lnSpc>
                <a:spcPct val="100000"/>
              </a:lnSpc>
              <a:spcBef>
                <a:spcPts val="0"/>
              </a:spcBef>
            </a:pPr>
            <a:endParaRPr lang="en-GB" sz="2200" dirty="0"/>
          </a:p>
          <a:p>
            <a:pPr algn="just">
              <a:lnSpc>
                <a:spcPct val="100000"/>
              </a:lnSpc>
              <a:spcBef>
                <a:spcPts val="0"/>
              </a:spcBef>
            </a:pPr>
            <a:r>
              <a:rPr lang="en-GB" sz="2200" b="1" dirty="0"/>
              <a:t>Article 1. Scope</a:t>
            </a:r>
          </a:p>
          <a:p>
            <a:pPr marL="457200" lvl="1" indent="0" algn="just">
              <a:lnSpc>
                <a:spcPct val="100000"/>
              </a:lnSpc>
              <a:spcBef>
                <a:spcPts val="0"/>
              </a:spcBef>
              <a:buNone/>
            </a:pPr>
            <a:r>
              <a:rPr lang="en-GB" sz="2200" dirty="0"/>
              <a:t>(1)  This Convention shall apply in </a:t>
            </a:r>
            <a:r>
              <a:rPr lang="en-GB" sz="2200" b="1" dirty="0">
                <a:solidFill>
                  <a:srgbClr val="FF9900"/>
                </a:solidFill>
              </a:rPr>
              <a:t>international cases to exclusive choice of court agreements concluded in civil or commercial matters</a:t>
            </a:r>
            <a:r>
              <a:rPr lang="en-GB" sz="2200" dirty="0"/>
              <a:t>.</a:t>
            </a:r>
          </a:p>
          <a:p>
            <a:pPr marL="457200" lvl="1" indent="0" algn="just">
              <a:lnSpc>
                <a:spcPct val="100000"/>
              </a:lnSpc>
              <a:spcBef>
                <a:spcPts val="0"/>
              </a:spcBef>
              <a:buNone/>
            </a:pPr>
            <a:r>
              <a:rPr lang="en-GB" sz="2200" dirty="0"/>
              <a:t>(2)  For the purposes of Chapter II, a case is international unless the parties are resident in the same Contracting State and the relationship of the parties and all other elements relevant to the dispute, regardless of the location of the chosen court, are connected only with that State.</a:t>
            </a:r>
          </a:p>
          <a:p>
            <a:pPr marL="457200" lvl="1" indent="0" algn="just">
              <a:lnSpc>
                <a:spcPct val="100000"/>
              </a:lnSpc>
              <a:spcBef>
                <a:spcPts val="0"/>
              </a:spcBef>
              <a:buNone/>
            </a:pPr>
            <a:r>
              <a:rPr lang="en-GB" sz="2200" dirty="0"/>
              <a:t> (3)  For the purposes of Chapter III, a case is international where recognition or enforcement of a foreign judgment is sought.</a:t>
            </a:r>
          </a:p>
          <a:p>
            <a:pPr marL="457200" lvl="1" indent="0" algn="just">
              <a:lnSpc>
                <a:spcPct val="100000"/>
              </a:lnSpc>
              <a:spcBef>
                <a:spcPts val="0"/>
              </a:spcBef>
              <a:buNone/>
            </a:pPr>
            <a:endParaRPr lang="en-GB" sz="22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8</a:t>
            </a:fld>
            <a:endParaRPr lang="en-GB" dirty="0"/>
          </a:p>
        </p:txBody>
      </p:sp>
    </p:spTree>
    <p:extLst>
      <p:ext uri="{BB962C8B-B14F-4D97-AF65-F5344CB8AC3E}">
        <p14:creationId xmlns:p14="http://schemas.microsoft.com/office/powerpoint/2010/main" val="445490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Choice of Court Agreements – Hague Convention on Choice of Court Agreements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algn="just">
              <a:lnSpc>
                <a:spcPct val="100000"/>
              </a:lnSpc>
              <a:spcBef>
                <a:spcPts val="0"/>
              </a:spcBef>
            </a:pPr>
            <a:r>
              <a:rPr lang="en-GB" sz="2000" b="1" dirty="0"/>
              <a:t>Article 3. Exclusive choice of court agreements</a:t>
            </a:r>
          </a:p>
          <a:p>
            <a:pPr marL="914400" lvl="1" indent="-457200" algn="just">
              <a:lnSpc>
                <a:spcPct val="100000"/>
              </a:lnSpc>
              <a:spcBef>
                <a:spcPts val="0"/>
              </a:spcBef>
              <a:buAutoNum type="alphaLcParenR"/>
            </a:pPr>
            <a:r>
              <a:rPr lang="en-GB" sz="2000" dirty="0"/>
              <a:t>"exclusive choice of court agreement" means an agreement concluded by two or more parties that meets the requirements of paragraph </a:t>
            </a:r>
            <a:r>
              <a:rPr lang="en-GB" sz="2000" i="1" dirty="0"/>
              <a:t>c)</a:t>
            </a:r>
            <a:r>
              <a:rPr lang="en-GB" sz="2000" dirty="0"/>
              <a:t> and designates, for the purpose of deciding disputes which have arisen or may arise in connection with a particular legal relationship, the courts of one Contracting State or one or more specific courts of one Contracting State to the exclusion of the jurisdiction of any other courts;</a:t>
            </a:r>
          </a:p>
          <a:p>
            <a:pPr marL="914400" lvl="1" indent="-457200" algn="just">
              <a:lnSpc>
                <a:spcPct val="100000"/>
              </a:lnSpc>
              <a:spcBef>
                <a:spcPts val="0"/>
              </a:spcBef>
              <a:buAutoNum type="alphaLcParenR"/>
            </a:pPr>
            <a:r>
              <a:rPr lang="en-GB" sz="2000" dirty="0"/>
              <a:t>a choice of court agreement which designates the courts of one Contracting State or one or more specific courts of one Contracting State shall be deemed to be exclusive unless the parties have expressly provided otherwise; </a:t>
            </a:r>
          </a:p>
          <a:p>
            <a:pPr marL="914400" lvl="1" indent="-457200" algn="just">
              <a:lnSpc>
                <a:spcPct val="100000"/>
              </a:lnSpc>
              <a:spcBef>
                <a:spcPts val="0"/>
              </a:spcBef>
              <a:buAutoNum type="alphaLcParenR"/>
            </a:pPr>
            <a:r>
              <a:rPr lang="en-GB" sz="2000" dirty="0"/>
              <a:t>an exclusive choice of court agreement </a:t>
            </a:r>
            <a:r>
              <a:rPr lang="en-GB" sz="2000" b="1" dirty="0">
                <a:solidFill>
                  <a:srgbClr val="FF9900"/>
                </a:solidFill>
              </a:rPr>
              <a:t>must</a:t>
            </a:r>
            <a:r>
              <a:rPr lang="en-GB" sz="2000" dirty="0"/>
              <a:t> be concluded or documented –</a:t>
            </a:r>
          </a:p>
          <a:p>
            <a:pPr marL="457200" lvl="1" indent="0" algn="just">
              <a:lnSpc>
                <a:spcPct val="100000"/>
              </a:lnSpc>
              <a:spcBef>
                <a:spcPts val="0"/>
              </a:spcBef>
              <a:buNone/>
            </a:pPr>
            <a:r>
              <a:rPr lang="en-GB" sz="2000" i="1" dirty="0"/>
              <a:t>	</a:t>
            </a:r>
            <a:r>
              <a:rPr lang="en-GB" sz="2000" i="1" dirty="0" err="1"/>
              <a:t>i</a:t>
            </a:r>
            <a:r>
              <a:rPr lang="en-GB" sz="2000" i="1" dirty="0"/>
              <a:t>)</a:t>
            </a:r>
            <a:r>
              <a:rPr lang="en-GB" sz="2000" dirty="0"/>
              <a:t>  in writing; or</a:t>
            </a:r>
          </a:p>
          <a:p>
            <a:pPr marL="457200" lvl="1" indent="0" algn="just">
              <a:lnSpc>
                <a:spcPct val="100000"/>
              </a:lnSpc>
              <a:spcBef>
                <a:spcPts val="0"/>
              </a:spcBef>
              <a:buNone/>
            </a:pPr>
            <a:r>
              <a:rPr lang="en-GB" sz="2000" dirty="0"/>
              <a:t>	</a:t>
            </a:r>
            <a:r>
              <a:rPr lang="en-GB" sz="2000" i="1" dirty="0"/>
              <a:t>ii)</a:t>
            </a:r>
            <a:r>
              <a:rPr lang="en-GB" sz="2000" dirty="0"/>
              <a:t> by any other means of communication which renders information accessible so as to be 	usable for subsequent reference;</a:t>
            </a:r>
          </a:p>
          <a:p>
            <a:pPr marL="457200" lvl="1" indent="0" algn="just">
              <a:lnSpc>
                <a:spcPct val="100000"/>
              </a:lnSpc>
              <a:spcBef>
                <a:spcPts val="0"/>
              </a:spcBef>
              <a:buNone/>
            </a:pPr>
            <a:r>
              <a:rPr lang="en-GB" sz="2000" dirty="0"/>
              <a:t>d) an exclusive choice of court agreement that forms part of a contract shall be treated as an </a:t>
            </a:r>
            <a:r>
              <a:rPr lang="en-GB" sz="2000" b="1" dirty="0">
                <a:solidFill>
                  <a:srgbClr val="FF9900"/>
                </a:solidFill>
              </a:rPr>
              <a:t>agreement independent </a:t>
            </a:r>
            <a:r>
              <a:rPr lang="en-GB" sz="2000" dirty="0"/>
              <a:t>of the other terms of the contract. The validity of the exclusive choice of court agreement cannot be contested solely on the ground that the contract is not valid.</a:t>
            </a:r>
            <a:endParaRPr lang="en-GB" sz="2000" b="1"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9</a:t>
            </a:fld>
            <a:endParaRPr lang="en-GB" dirty="0"/>
          </a:p>
        </p:txBody>
      </p:sp>
    </p:spTree>
    <p:extLst>
      <p:ext uri="{BB962C8B-B14F-4D97-AF65-F5344CB8AC3E}">
        <p14:creationId xmlns:p14="http://schemas.microsoft.com/office/powerpoint/2010/main" val="3601305385"/>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2662</TotalTime>
  <Words>2086</Words>
  <Application>Microsoft Office PowerPoint</Application>
  <PresentationFormat>Widescreen</PresentationFormat>
  <Paragraphs>122</Paragraphs>
  <Slides>14</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Tema do Office</vt:lpstr>
      <vt:lpstr>International Commercial Litigation Law011-6</vt:lpstr>
      <vt:lpstr>Choice of Court Agreements – General Notions __________________________________________________________________________________________________________________________________________________________________</vt:lpstr>
      <vt:lpstr>Choice of Court Agreements – General Notions __________________________________________________________________________________________________________________________________________________________________</vt:lpstr>
      <vt:lpstr>Choice of Court Agreements – General Notions __________________________________________________________________________________________________________________________________________________________________</vt:lpstr>
      <vt:lpstr>Choice of Court Agreements – Recast Brussels Regulation __________________________________________________________________________________________________________________________________________________________________</vt:lpstr>
      <vt:lpstr>Choice of Court Agreements – Recast Brussels Regulation __________________________________________________________________________________________________________________________________________________________________</vt:lpstr>
      <vt:lpstr>Choice of Court Agreements – Recast Brussels Regulation __________________________________________________________________________________________________________________________________________________________________</vt:lpstr>
      <vt:lpstr>Choice of Court Agreements – Hague Convention on Choice of Court Agreements __________________________________________________________________________________________________________________________________________________________________</vt:lpstr>
      <vt:lpstr>Choice of Court Agreements – Hague Convention on Choice of Court Agreements __________________________________________________________________________________________________________________________________________________________________</vt:lpstr>
      <vt:lpstr>Choice of Court Agreements – Hague Convention on Choice of Court Agreements __________________________________________________________________________________________________________________________________________________________________</vt:lpstr>
      <vt:lpstr>Recast Brussels Regulation – Jurisdiction by Appearance __________________________________________________________________________________________________________________________________________________________________</vt:lpstr>
      <vt:lpstr>Recast Brussels Regulation – Jurisdiction by Appearance __________________________________________________________________________________________________________________________________________________________________</vt:lpstr>
      <vt:lpstr>Recast Brussels Regulation – Jurisdiction by Appearance __________________________________________________________________________________________________________________________________________________________________</vt:lpstr>
      <vt:lpstr>Recast Brussels Regulation – Jurisdiction by Appearance __________________________________________________________________________________________________________________________________________________________________</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Investment Treaty Arbitration Law041-6</dc:title>
  <dc:creator>x</dc:creator>
  <cp:lastModifiedBy>Author</cp:lastModifiedBy>
  <cp:revision>246</cp:revision>
  <dcterms:created xsi:type="dcterms:W3CDTF">2017-07-24T08:59:43Z</dcterms:created>
  <dcterms:modified xsi:type="dcterms:W3CDTF">2019-10-01T11:56:14Z</dcterms:modified>
</cp:coreProperties>
</file>