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63" r:id="rId4"/>
    <p:sldId id="269" r:id="rId5"/>
    <p:sldId id="270" r:id="rId6"/>
    <p:sldId id="271" r:id="rId7"/>
    <p:sldId id="272" r:id="rId8"/>
    <p:sldId id="273" r:id="rId9"/>
    <p:sldId id="274" r:id="rId10"/>
    <p:sldId id="275" r:id="rId11"/>
    <p:sldId id="276" r:id="rId12"/>
    <p:sldId id="277" r:id="rId13"/>
    <p:sldId id="278" r:id="rId14"/>
    <p:sldId id="279" r:id="rId15"/>
    <p:sldId id="282" r:id="rId16"/>
    <p:sldId id="283" r:id="rId17"/>
    <p:sldId id="285" r:id="rId18"/>
    <p:sldId id="286" r:id="rId19"/>
    <p:sldId id="280"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9900FF"/>
    <a:srgbClr val="FF99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790C56-8956-4018-BA74-CE3424C2A7F2}" v="2" dt="2019-09-29T18:19:56.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na Baltag" userId="92339c25-4efc-46e6-b66f-7b7f80fcea74" providerId="ADAL" clId="{C3790C56-8956-4018-BA74-CE3424C2A7F2}"/>
    <pc:docChg chg="custSel modSld">
      <pc:chgData name="Crina Baltag" userId="92339c25-4efc-46e6-b66f-7b7f80fcea74" providerId="ADAL" clId="{C3790C56-8956-4018-BA74-CE3424C2A7F2}" dt="2019-09-29T18:20:00.602" v="12" actId="1076"/>
      <pc:docMkLst>
        <pc:docMk/>
      </pc:docMkLst>
      <pc:sldChg chg="modSp">
        <pc:chgData name="Crina Baltag" userId="92339c25-4efc-46e6-b66f-7b7f80fcea74" providerId="ADAL" clId="{C3790C56-8956-4018-BA74-CE3424C2A7F2}" dt="2019-09-29T18:18:03.213" v="1" actId="27636"/>
        <pc:sldMkLst>
          <pc:docMk/>
          <pc:sldMk cId="2492749210" sldId="256"/>
        </pc:sldMkLst>
        <pc:spChg chg="mod">
          <ac:chgData name="Crina Baltag" userId="92339c25-4efc-46e6-b66f-7b7f80fcea74" providerId="ADAL" clId="{C3790C56-8956-4018-BA74-CE3424C2A7F2}" dt="2019-09-29T18:18:03.213" v="1" actId="27636"/>
          <ac:spMkLst>
            <pc:docMk/>
            <pc:sldMk cId="2492749210" sldId="256"/>
            <ac:spMk id="3" creationId="{00000000-0000-0000-0000-000000000000}"/>
          </ac:spMkLst>
        </pc:spChg>
      </pc:sldChg>
      <pc:sldChg chg="addSp delSp modSp">
        <pc:chgData name="Crina Baltag" userId="92339c25-4efc-46e6-b66f-7b7f80fcea74" providerId="ADAL" clId="{C3790C56-8956-4018-BA74-CE3424C2A7F2}" dt="2019-09-29T18:20:00.602" v="12" actId="1076"/>
        <pc:sldMkLst>
          <pc:docMk/>
          <pc:sldMk cId="2483374999" sldId="271"/>
        </pc:sldMkLst>
        <pc:spChg chg="add mod">
          <ac:chgData name="Crina Baltag" userId="92339c25-4efc-46e6-b66f-7b7f80fcea74" providerId="ADAL" clId="{C3790C56-8956-4018-BA74-CE3424C2A7F2}" dt="2019-09-29T18:18:50.530" v="2" actId="478"/>
          <ac:spMkLst>
            <pc:docMk/>
            <pc:sldMk cId="2483374999" sldId="271"/>
            <ac:spMk id="6" creationId="{1DD08843-F9DD-4FE9-BD6A-40569F4BA5D1}"/>
          </ac:spMkLst>
        </pc:spChg>
        <pc:picChg chg="del">
          <ac:chgData name="Crina Baltag" userId="92339c25-4efc-46e6-b66f-7b7f80fcea74" providerId="ADAL" clId="{C3790C56-8956-4018-BA74-CE3424C2A7F2}" dt="2019-09-29T18:18:50.530" v="2" actId="478"/>
          <ac:picMkLst>
            <pc:docMk/>
            <pc:sldMk cId="2483374999" sldId="271"/>
            <ac:picMk id="5" creationId="{00000000-0000-0000-0000-000000000000}"/>
          </ac:picMkLst>
        </pc:picChg>
        <pc:picChg chg="add mod">
          <ac:chgData name="Crina Baltag" userId="92339c25-4efc-46e6-b66f-7b7f80fcea74" providerId="ADAL" clId="{C3790C56-8956-4018-BA74-CE3424C2A7F2}" dt="2019-09-29T18:19:40.296" v="9" actId="1076"/>
          <ac:picMkLst>
            <pc:docMk/>
            <pc:sldMk cId="2483374999" sldId="271"/>
            <ac:picMk id="7" creationId="{F4CDBC3D-D539-4625-8CC0-5DE98E94D1F7}"/>
          </ac:picMkLst>
        </pc:picChg>
        <pc:picChg chg="add mod">
          <ac:chgData name="Crina Baltag" userId="92339c25-4efc-46e6-b66f-7b7f80fcea74" providerId="ADAL" clId="{C3790C56-8956-4018-BA74-CE3424C2A7F2}" dt="2019-09-29T18:20:00.602" v="12" actId="1076"/>
          <ac:picMkLst>
            <pc:docMk/>
            <pc:sldMk cId="2483374999" sldId="271"/>
            <ac:picMk id="8" creationId="{806DEF85-70D1-40E5-8E25-9A9818E6AAB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29/09/2019</a:t>
            </a:fld>
            <a:endParaRPr lang="en-GB"/>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a:p>
        </p:txBody>
      </p:sp>
    </p:spTree>
    <p:extLst>
      <p:ext uri="{BB962C8B-B14F-4D97-AF65-F5344CB8AC3E}">
        <p14:creationId xmlns:p14="http://schemas.microsoft.com/office/powerpoint/2010/main" val="4015563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11</a:t>
            </a:fld>
            <a:endParaRPr lang="en-GB"/>
          </a:p>
        </p:txBody>
      </p:sp>
    </p:spTree>
    <p:extLst>
      <p:ext uri="{BB962C8B-B14F-4D97-AF65-F5344CB8AC3E}">
        <p14:creationId xmlns:p14="http://schemas.microsoft.com/office/powerpoint/2010/main" val="373205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12</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13</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14</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15</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16</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17</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18</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19</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20</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a:p>
        </p:txBody>
      </p:sp>
    </p:spTree>
    <p:extLst>
      <p:ext uri="{BB962C8B-B14F-4D97-AF65-F5344CB8AC3E}">
        <p14:creationId xmlns:p14="http://schemas.microsoft.com/office/powerpoint/2010/main" val="1124193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21</a:t>
            </a:fld>
            <a:endParaRPr lang="en-GB"/>
          </a:p>
        </p:txBody>
      </p:sp>
    </p:spTree>
    <p:extLst>
      <p:ext uri="{BB962C8B-B14F-4D97-AF65-F5344CB8AC3E}">
        <p14:creationId xmlns:p14="http://schemas.microsoft.com/office/powerpoint/2010/main" val="411541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22</a:t>
            </a:fld>
            <a:endParaRPr lang="en-GB"/>
          </a:p>
        </p:txBody>
      </p:sp>
    </p:spTree>
    <p:extLst>
      <p:ext uri="{BB962C8B-B14F-4D97-AF65-F5344CB8AC3E}">
        <p14:creationId xmlns:p14="http://schemas.microsoft.com/office/powerpoint/2010/main" val="483841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23</a:t>
            </a:fld>
            <a:endParaRPr lang="en-GB"/>
          </a:p>
        </p:txBody>
      </p:sp>
    </p:spTree>
    <p:extLst>
      <p:ext uri="{BB962C8B-B14F-4D97-AF65-F5344CB8AC3E}">
        <p14:creationId xmlns:p14="http://schemas.microsoft.com/office/powerpoint/2010/main" val="2032986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24</a:t>
            </a:fld>
            <a:endParaRPr lang="en-GB"/>
          </a:p>
        </p:txBody>
      </p:sp>
    </p:spTree>
    <p:extLst>
      <p:ext uri="{BB962C8B-B14F-4D97-AF65-F5344CB8AC3E}">
        <p14:creationId xmlns:p14="http://schemas.microsoft.com/office/powerpoint/2010/main" val="3603789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25</a:t>
            </a:fld>
            <a:endParaRPr lang="en-GB"/>
          </a:p>
        </p:txBody>
      </p:sp>
    </p:spTree>
    <p:extLst>
      <p:ext uri="{BB962C8B-B14F-4D97-AF65-F5344CB8AC3E}">
        <p14:creationId xmlns:p14="http://schemas.microsoft.com/office/powerpoint/2010/main" val="32221797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26</a:t>
            </a:fld>
            <a:endParaRPr lang="en-GB"/>
          </a:p>
        </p:txBody>
      </p:sp>
    </p:spTree>
    <p:extLst>
      <p:ext uri="{BB962C8B-B14F-4D97-AF65-F5344CB8AC3E}">
        <p14:creationId xmlns:p14="http://schemas.microsoft.com/office/powerpoint/2010/main" val="30924651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27</a:t>
            </a:fld>
            <a:endParaRPr lang="en-GB"/>
          </a:p>
        </p:txBody>
      </p:sp>
    </p:spTree>
    <p:extLst>
      <p:ext uri="{BB962C8B-B14F-4D97-AF65-F5344CB8AC3E}">
        <p14:creationId xmlns:p14="http://schemas.microsoft.com/office/powerpoint/2010/main" val="1041657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28</a:t>
            </a:fld>
            <a:endParaRPr lang="en-GB"/>
          </a:p>
        </p:txBody>
      </p:sp>
    </p:spTree>
    <p:extLst>
      <p:ext uri="{BB962C8B-B14F-4D97-AF65-F5344CB8AC3E}">
        <p14:creationId xmlns:p14="http://schemas.microsoft.com/office/powerpoint/2010/main" val="15581091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29</a:t>
            </a:fld>
            <a:endParaRPr lang="en-GB"/>
          </a:p>
        </p:txBody>
      </p:sp>
    </p:spTree>
    <p:extLst>
      <p:ext uri="{BB962C8B-B14F-4D97-AF65-F5344CB8AC3E}">
        <p14:creationId xmlns:p14="http://schemas.microsoft.com/office/powerpoint/2010/main" val="2349558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30</a:t>
            </a:fld>
            <a:endParaRPr lang="en-GB"/>
          </a:p>
        </p:txBody>
      </p:sp>
    </p:spTree>
    <p:extLst>
      <p:ext uri="{BB962C8B-B14F-4D97-AF65-F5344CB8AC3E}">
        <p14:creationId xmlns:p14="http://schemas.microsoft.com/office/powerpoint/2010/main" val="231688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a:p>
        </p:txBody>
      </p:sp>
    </p:spTree>
    <p:extLst>
      <p:ext uri="{BB962C8B-B14F-4D97-AF65-F5344CB8AC3E}">
        <p14:creationId xmlns:p14="http://schemas.microsoft.com/office/powerpoint/2010/main" val="37766203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31</a:t>
            </a:fld>
            <a:endParaRPr lang="en-GB"/>
          </a:p>
        </p:txBody>
      </p:sp>
    </p:spTree>
    <p:extLst>
      <p:ext uri="{BB962C8B-B14F-4D97-AF65-F5344CB8AC3E}">
        <p14:creationId xmlns:p14="http://schemas.microsoft.com/office/powerpoint/2010/main" val="3644159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32</a:t>
            </a:fld>
            <a:endParaRPr lang="en-GB"/>
          </a:p>
        </p:txBody>
      </p:sp>
    </p:spTree>
    <p:extLst>
      <p:ext uri="{BB962C8B-B14F-4D97-AF65-F5344CB8AC3E}">
        <p14:creationId xmlns:p14="http://schemas.microsoft.com/office/powerpoint/2010/main" val="3698407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33</a:t>
            </a:fld>
            <a:endParaRPr lang="en-GB"/>
          </a:p>
        </p:txBody>
      </p:sp>
    </p:spTree>
    <p:extLst>
      <p:ext uri="{BB962C8B-B14F-4D97-AF65-F5344CB8AC3E}">
        <p14:creationId xmlns:p14="http://schemas.microsoft.com/office/powerpoint/2010/main" val="39278877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34</a:t>
            </a:fld>
            <a:endParaRPr lang="en-GB"/>
          </a:p>
        </p:txBody>
      </p:sp>
    </p:spTree>
    <p:extLst>
      <p:ext uri="{BB962C8B-B14F-4D97-AF65-F5344CB8AC3E}">
        <p14:creationId xmlns:p14="http://schemas.microsoft.com/office/powerpoint/2010/main" val="38429949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35</a:t>
            </a:fld>
            <a:endParaRPr lang="en-GB"/>
          </a:p>
        </p:txBody>
      </p:sp>
    </p:spTree>
    <p:extLst>
      <p:ext uri="{BB962C8B-B14F-4D97-AF65-F5344CB8AC3E}">
        <p14:creationId xmlns:p14="http://schemas.microsoft.com/office/powerpoint/2010/main" val="22007849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36</a:t>
            </a:fld>
            <a:endParaRPr lang="en-GB"/>
          </a:p>
        </p:txBody>
      </p:sp>
    </p:spTree>
    <p:extLst>
      <p:ext uri="{BB962C8B-B14F-4D97-AF65-F5344CB8AC3E}">
        <p14:creationId xmlns:p14="http://schemas.microsoft.com/office/powerpoint/2010/main" val="64677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a:p>
        </p:txBody>
      </p:sp>
    </p:spTree>
    <p:extLst>
      <p:ext uri="{BB962C8B-B14F-4D97-AF65-F5344CB8AC3E}">
        <p14:creationId xmlns:p14="http://schemas.microsoft.com/office/powerpoint/2010/main" val="4267513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a:p>
        </p:txBody>
      </p:sp>
    </p:spTree>
    <p:extLst>
      <p:ext uri="{BB962C8B-B14F-4D97-AF65-F5344CB8AC3E}">
        <p14:creationId xmlns:p14="http://schemas.microsoft.com/office/powerpoint/2010/main" val="2838905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a:p>
        </p:txBody>
      </p:sp>
    </p:spTree>
    <p:extLst>
      <p:ext uri="{BB962C8B-B14F-4D97-AF65-F5344CB8AC3E}">
        <p14:creationId xmlns:p14="http://schemas.microsoft.com/office/powerpoint/2010/main" val="65074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8</a:t>
            </a:fld>
            <a:endParaRPr lang="en-GB"/>
          </a:p>
        </p:txBody>
      </p:sp>
    </p:spTree>
    <p:extLst>
      <p:ext uri="{BB962C8B-B14F-4D97-AF65-F5344CB8AC3E}">
        <p14:creationId xmlns:p14="http://schemas.microsoft.com/office/powerpoint/2010/main" val="810906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a:p>
        </p:txBody>
      </p:sp>
    </p:spTree>
    <p:extLst>
      <p:ext uri="{BB962C8B-B14F-4D97-AF65-F5344CB8AC3E}">
        <p14:creationId xmlns:p14="http://schemas.microsoft.com/office/powerpoint/2010/main" val="1797504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10</a:t>
            </a:fld>
            <a:endParaRPr lang="en-GB"/>
          </a:p>
        </p:txBody>
      </p:sp>
    </p:spTree>
    <p:extLst>
      <p:ext uri="{BB962C8B-B14F-4D97-AF65-F5344CB8AC3E}">
        <p14:creationId xmlns:p14="http://schemas.microsoft.com/office/powerpoint/2010/main" val="987020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29/09/2019</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29/09/2019</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29/09/2019</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29/09/2019</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29/09/2019</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uropa.eu/european-union/about-eu/institutions-bodies/council-eu_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curia.europa.eu/jcms/jcms/Jo2_7033/en/" TargetMode="External"/><Relationship Id="rId5" Type="http://schemas.openxmlformats.org/officeDocument/2006/relationships/hyperlink" Target="http://curia.europa.eu/jcms/jcms/Jo2_7024/en/" TargetMode="External"/><Relationship Id="rId4" Type="http://schemas.openxmlformats.org/officeDocument/2006/relationships/hyperlink" Target="https://europa.eu/european-union/about-eu/institutions-bodies/european-parliament_en"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ur-lex.europa.eu/legal-content/EN/TXT/?uri=ecli:ECLI:EU:C:2006:8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legislation.gov.uk/uksi/2001/3929/contents/mad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ur-lex.europa.eu/legal-content/EN/ALL/?uri=CELEX:61976CJ001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eur-lex.europa.eu/legal-content/GA/TXT/?uri=CELEX:61985CJ0266"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curia.europa.eu/juris/document/document.jsf;jsessionid=9ea7d0f130d5e5730e56a1c64efc8f13f3b9adcbdd28.e34KaxiLc3eQc40LaxqMbN4PaNaKe0?text=&amp;docid=79844&amp;pageIndex=0&amp;doclang=en&amp;mode=lst&amp;dir=&amp;occ=first&amp;part=1&amp;cid=85852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uria.europa.eu/juris/document/document.jsf;jsessionid=9ea7d0f130d5e5730e56a1c64efc8f13f3b9adcbdd28.e34KaxiLc3eQc40LaxqMbN4PaNaKe0?text=&amp;docid=79844&amp;pageIndex=0&amp;doclang=en&amp;mode=lst&amp;dir=&amp;occ=first&amp;part=1&amp;cid=858520"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uropa.eu/european-union/topics/health_en" TargetMode="External"/><Relationship Id="rId13" Type="http://schemas.openxmlformats.org/officeDocument/2006/relationships/hyperlink" Target="https://europa.eu/european-union/about-eu/institutions-bodies/council-eu_en" TargetMode="External"/><Relationship Id="rId3" Type="http://schemas.openxmlformats.org/officeDocument/2006/relationships/hyperlink" Target="https://europa.eu/european-union/about-eu/countries/member-countries_en" TargetMode="External"/><Relationship Id="rId7" Type="http://schemas.openxmlformats.org/officeDocument/2006/relationships/hyperlink" Target="https://europa.eu/european-union/topics/environment_en" TargetMode="External"/><Relationship Id="rId12" Type="http://schemas.openxmlformats.org/officeDocument/2006/relationships/hyperlink" Target="https://europa.eu/european-union/about-eu/institutions-bodies/european-council_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europa.eu/european-union/topics/climate-action_en" TargetMode="External"/><Relationship Id="rId11" Type="http://schemas.openxmlformats.org/officeDocument/2006/relationships/hyperlink" Target="https://europa.eu/european-union/about-eu/institutions-bodies/european-parliament_en" TargetMode="External"/><Relationship Id="rId5" Type="http://schemas.openxmlformats.org/officeDocument/2006/relationships/hyperlink" Target="https://europa.eu/european-union/topics_en" TargetMode="External"/><Relationship Id="rId10" Type="http://schemas.openxmlformats.org/officeDocument/2006/relationships/hyperlink" Target="https://europa.eu/european-union/topics/justice-home-affairs_en" TargetMode="External"/><Relationship Id="rId4" Type="http://schemas.openxmlformats.org/officeDocument/2006/relationships/hyperlink" Target="https://europa.eu/european-union/topics/single-market_en" TargetMode="External"/><Relationship Id="rId9" Type="http://schemas.openxmlformats.org/officeDocument/2006/relationships/hyperlink" Target="https://europa.eu/european-union/topics/foreign-security-policy_e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eur-lex.europa.eu/homepage.html?locale=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ur-lex.europa.eu/legal-content/EN/TXT/?qid=1441183586073&amp;uri=CELEX:32015R0478" TargetMode="External"/><Relationship Id="rId7" Type="http://schemas.openxmlformats.org/officeDocument/2006/relationships/hyperlink" Target="http://cor.europa.eu/en/activities/opinions/Documents/ENVE_V_046_%20A%20clean%20air%20programme%20for%20Europe_CLamers_E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eur-lex.europa.eu/legal-content/EN/TXT/?qid=1441183137539&amp;uri=CELEX:32015H0731(01)" TargetMode="External"/><Relationship Id="rId5" Type="http://schemas.openxmlformats.org/officeDocument/2006/relationships/hyperlink" Target="http://eur-lex.europa.eu/legal-content/EN/TXT/?qid=1441179536456&amp;uri=CELEX:52015JC0032" TargetMode="External"/><Relationship Id="rId4" Type="http://schemas.openxmlformats.org/officeDocument/2006/relationships/hyperlink" Target="http://eur-lex.europa.eu/legal-content/EN/TXT/?qid=1434958925154&amp;uri=CELEX:32011L008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uropa.eu/european-union/about-eu/institutions-bodies/european-commission_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lnSpcReduction="10000"/>
          </a:bodyPr>
          <a:lstStyle/>
          <a:p>
            <a:r>
              <a:rPr lang="en-GB" sz="6000" b="1" dirty="0">
                <a:solidFill>
                  <a:srgbClr val="FF0000"/>
                </a:solidFill>
              </a:rPr>
              <a:t>Jurisdiction</a:t>
            </a:r>
          </a:p>
          <a:p>
            <a:endParaRPr lang="en-GB"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 UNDER EU LAW - Court of Justice of the European Union (CJEU)</a:t>
            </a:r>
            <a:r>
              <a:rPr lang="en-GB" sz="2800" b="1" dirty="0">
                <a:solidFill>
                  <a:srgbClr val="FF0000"/>
                </a:solidFill>
                <a:latin typeface="+mn-lt"/>
              </a:rPr>
              <a:t>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32012" y="968188"/>
            <a:ext cx="10851776" cy="5388162"/>
          </a:xfrm>
        </p:spPr>
        <p:txBody>
          <a:bodyPr>
            <a:noAutofit/>
          </a:bodyPr>
          <a:lstStyle/>
          <a:p>
            <a:pPr algn="just">
              <a:lnSpc>
                <a:spcPct val="100000"/>
              </a:lnSpc>
              <a:spcBef>
                <a:spcPts val="0"/>
              </a:spcBef>
            </a:pPr>
            <a:r>
              <a:rPr lang="en-GB" sz="1900" dirty="0"/>
              <a:t>The most common types of case are (</a:t>
            </a:r>
            <a:r>
              <a:rPr lang="en-GB" sz="1900" i="1" dirty="0"/>
              <a:t>continued</a:t>
            </a:r>
            <a:r>
              <a:rPr lang="en-GB" sz="1900" dirty="0"/>
              <a:t>):</a:t>
            </a:r>
          </a:p>
          <a:p>
            <a:pPr marL="631825" indent="-268288" algn="just">
              <a:lnSpc>
                <a:spcPct val="100000"/>
              </a:lnSpc>
              <a:spcBef>
                <a:spcPts val="0"/>
              </a:spcBef>
            </a:pPr>
            <a:r>
              <a:rPr lang="en-GB" sz="1900" b="1" dirty="0"/>
              <a:t>annulling EU legal acts </a:t>
            </a:r>
            <a:r>
              <a:rPr lang="en-GB" sz="1900" dirty="0"/>
              <a:t>(actions for annulment) – if an EU act is believed to violate EU treaties or fundamental rights, the Court can be asked to annul it – by an EU government, the </a:t>
            </a:r>
            <a:r>
              <a:rPr lang="en-GB" sz="1900" dirty="0">
                <a:hlinkClick r:id="rId3"/>
              </a:rPr>
              <a:t>Council of the EU</a:t>
            </a:r>
            <a:r>
              <a:rPr lang="en-GB" sz="1900" dirty="0"/>
              <a:t>, the European Commission or (in some cases) the </a:t>
            </a:r>
            <a:r>
              <a:rPr lang="en-GB" sz="1900" dirty="0">
                <a:hlinkClick r:id="rId4"/>
              </a:rPr>
              <a:t>European Parliament</a:t>
            </a:r>
            <a:r>
              <a:rPr lang="en-GB" sz="1900" dirty="0"/>
              <a:t>.</a:t>
            </a:r>
            <a:br>
              <a:rPr lang="en-GB" sz="1900" dirty="0"/>
            </a:br>
            <a:r>
              <a:rPr lang="en-GB" sz="1900" dirty="0"/>
              <a:t>Private individuals can also ask the Court to annul an EU act that directly concerns them.</a:t>
            </a:r>
          </a:p>
          <a:p>
            <a:pPr marL="631825" indent="-268288" algn="just">
              <a:lnSpc>
                <a:spcPct val="100000"/>
              </a:lnSpc>
              <a:spcBef>
                <a:spcPts val="0"/>
              </a:spcBef>
            </a:pPr>
            <a:r>
              <a:rPr lang="en-GB" sz="1900" b="1" dirty="0"/>
              <a:t>ensuring the EU takes action </a:t>
            </a:r>
            <a:r>
              <a:rPr lang="en-GB" sz="1900" dirty="0"/>
              <a:t>(actions for failure to act) – the Parliament, Council and Commission must make certain decisions under certain circumstances. If they don't, EU governments, other EU institutions or (under certain conditions) individuals or companies can complain to the Court.</a:t>
            </a:r>
          </a:p>
          <a:p>
            <a:pPr marL="631825" indent="-268288" algn="just">
              <a:lnSpc>
                <a:spcPct val="100000"/>
              </a:lnSpc>
              <a:spcBef>
                <a:spcPts val="0"/>
              </a:spcBef>
            </a:pPr>
            <a:r>
              <a:rPr lang="en-GB" sz="1900" b="1" dirty="0"/>
              <a:t>sanctioning EU institutions </a:t>
            </a:r>
            <a:r>
              <a:rPr lang="en-GB" sz="1900" dirty="0"/>
              <a:t>(actions for damages) – any person or company who has had their interests harmed as a result of the action or inaction of the EU or its staff can take action against them through the Court.</a:t>
            </a:r>
          </a:p>
          <a:p>
            <a:pPr marL="631825" indent="-268288" algn="just">
              <a:lnSpc>
                <a:spcPct val="100000"/>
              </a:lnSpc>
              <a:spcBef>
                <a:spcPts val="0"/>
              </a:spcBef>
            </a:pPr>
            <a:endParaRPr lang="en-GB" sz="1900" dirty="0"/>
          </a:p>
          <a:p>
            <a:pPr algn="just">
              <a:lnSpc>
                <a:spcPct val="100000"/>
              </a:lnSpc>
              <a:spcBef>
                <a:spcPts val="0"/>
              </a:spcBef>
            </a:pPr>
            <a:r>
              <a:rPr lang="en-GB" sz="1900" dirty="0"/>
              <a:t>The CJEU is divided into </a:t>
            </a:r>
            <a:r>
              <a:rPr lang="en-GB" sz="1900" b="1" dirty="0"/>
              <a:t>2 courts</a:t>
            </a:r>
            <a:r>
              <a:rPr lang="en-GB" sz="1900" dirty="0"/>
              <a:t>:</a:t>
            </a:r>
          </a:p>
          <a:p>
            <a:pPr algn="just">
              <a:lnSpc>
                <a:spcPct val="100000"/>
              </a:lnSpc>
              <a:spcBef>
                <a:spcPts val="0"/>
              </a:spcBef>
            </a:pPr>
            <a:r>
              <a:rPr lang="en-GB" sz="1900" dirty="0">
                <a:hlinkClick r:id="rId5"/>
              </a:rPr>
              <a:t>Court of Justice</a:t>
            </a:r>
            <a:r>
              <a:rPr lang="en-GB" sz="1900" dirty="0"/>
              <a:t> – deals with requests for preliminary rulings from national courts, certain actions for annulment and appeals.</a:t>
            </a:r>
          </a:p>
          <a:p>
            <a:pPr algn="just">
              <a:lnSpc>
                <a:spcPct val="100000"/>
              </a:lnSpc>
              <a:spcBef>
                <a:spcPts val="0"/>
              </a:spcBef>
            </a:pPr>
            <a:r>
              <a:rPr lang="en-GB" sz="1900" dirty="0">
                <a:hlinkClick r:id="rId6"/>
              </a:rPr>
              <a:t>General Court</a:t>
            </a:r>
            <a:r>
              <a:rPr lang="en-GB" sz="1900" dirty="0"/>
              <a:t> – rules on actions for annulment brought by individuals, companies and, in some cases, EU governments. In practice, this means that this court deals mainly with competition law, State aid, trade, agriculture, trade marks.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10</a:t>
            </a:fld>
            <a:endParaRPr lang="en-GB" dirty="0"/>
          </a:p>
        </p:txBody>
      </p:sp>
    </p:spTree>
    <p:extLst>
      <p:ext uri="{BB962C8B-B14F-4D97-AF65-F5344CB8AC3E}">
        <p14:creationId xmlns:p14="http://schemas.microsoft.com/office/powerpoint/2010/main" val="3372848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 UNDER EU LAW – Brussels Regime</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70112" y="1083515"/>
            <a:ext cx="10851776" cy="5388162"/>
          </a:xfrm>
        </p:spPr>
        <p:txBody>
          <a:bodyPr>
            <a:noAutofit/>
          </a:bodyPr>
          <a:lstStyle/>
          <a:p>
            <a:pPr algn="just">
              <a:lnSpc>
                <a:spcPct val="100000"/>
              </a:lnSpc>
              <a:spcBef>
                <a:spcPts val="0"/>
              </a:spcBef>
            </a:pPr>
            <a:endParaRPr lang="en-GB" sz="2400" dirty="0"/>
          </a:p>
          <a:p>
            <a:pPr algn="just">
              <a:lnSpc>
                <a:spcPct val="100000"/>
              </a:lnSpc>
              <a:spcBef>
                <a:spcPts val="0"/>
              </a:spcBef>
            </a:pPr>
            <a:r>
              <a:rPr lang="en-GB" sz="2400" dirty="0"/>
              <a:t>The </a:t>
            </a:r>
            <a:r>
              <a:rPr lang="en-GB" sz="2400" b="1" dirty="0">
                <a:solidFill>
                  <a:srgbClr val="FF0000"/>
                </a:solidFill>
              </a:rPr>
              <a:t>Brussels Regime</a:t>
            </a:r>
            <a:r>
              <a:rPr lang="en-GB" sz="2400" dirty="0">
                <a:solidFill>
                  <a:srgbClr val="FF0000"/>
                </a:solidFill>
              </a:rPr>
              <a:t> </a:t>
            </a:r>
            <a:r>
              <a:rPr lang="en-GB" sz="2400" dirty="0"/>
              <a:t>is a set of rules regulating which courts have jurisdiction in legal disputes of a civil or commercial nature.</a:t>
            </a:r>
          </a:p>
          <a:p>
            <a:pPr marL="0" indent="0" algn="just">
              <a:lnSpc>
                <a:spcPct val="100000"/>
              </a:lnSpc>
              <a:spcBef>
                <a:spcPts val="0"/>
              </a:spcBef>
              <a:buNone/>
            </a:pPr>
            <a:endParaRPr lang="en-GB" sz="2400" dirty="0"/>
          </a:p>
          <a:p>
            <a:pPr marL="268288" lvl="1" indent="-268288" algn="just">
              <a:lnSpc>
                <a:spcPct val="100000"/>
              </a:lnSpc>
              <a:spcBef>
                <a:spcPts val="0"/>
              </a:spcBef>
            </a:pPr>
            <a:r>
              <a:rPr lang="en-GB" dirty="0"/>
              <a:t>After the European Community obtained the power to adopt legislation in the field of civil jurisdiction, the Brussels Convention was replaced by Regulation 44/2001. The Regulation is known as the ‘Brussels I Regulation’, because of its origin in the Brussels Convention.</a:t>
            </a:r>
          </a:p>
          <a:p>
            <a:pPr marL="268288" lvl="1" indent="-268288" algn="just">
              <a:lnSpc>
                <a:spcPct val="100000"/>
              </a:lnSpc>
              <a:spcBef>
                <a:spcPts val="0"/>
              </a:spcBef>
            </a:pPr>
            <a:endParaRPr lang="en-GB" dirty="0"/>
          </a:p>
          <a:p>
            <a:pPr marL="268288" lvl="1" indent="-268288" algn="just">
              <a:lnSpc>
                <a:spcPct val="100000"/>
              </a:lnSpc>
              <a:spcBef>
                <a:spcPts val="0"/>
              </a:spcBef>
            </a:pPr>
            <a:r>
              <a:rPr lang="en-GB" dirty="0"/>
              <a:t>Regulation 44/2001 has been amended and replaced by the </a:t>
            </a:r>
            <a:r>
              <a:rPr lang="en-GB" b="1" dirty="0"/>
              <a:t>Recast Brussels Regulations</a:t>
            </a:r>
            <a:r>
              <a:rPr lang="en-GB" dirty="0"/>
              <a:t> (since January 2015): </a:t>
            </a:r>
            <a:r>
              <a:rPr lang="en-GB" b="1" u="sng" dirty="0">
                <a:solidFill>
                  <a:schemeClr val="accent2">
                    <a:lumMod val="75000"/>
                  </a:schemeClr>
                </a:solidFill>
              </a:rPr>
              <a:t>Regulation no. 1215/2012 on jurisdiction and the recognition and enforcement of judgments in civil and commercial matters </a:t>
            </a:r>
            <a:r>
              <a:rPr lang="en-GB" dirty="0"/>
              <a:t>.</a:t>
            </a:r>
          </a:p>
          <a:p>
            <a:pPr marL="268288" indent="-268288">
              <a:buNone/>
            </a:pPr>
            <a:endParaRPr lang="en-GB" sz="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11</a:t>
            </a:fld>
            <a:endParaRPr lang="en-GB" dirty="0"/>
          </a:p>
        </p:txBody>
      </p:sp>
    </p:spTree>
    <p:extLst>
      <p:ext uri="{BB962C8B-B14F-4D97-AF65-F5344CB8AC3E}">
        <p14:creationId xmlns:p14="http://schemas.microsoft.com/office/powerpoint/2010/main" val="1426613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 UNDER EU LAW – Lugano Convention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32012" y="968188"/>
            <a:ext cx="10851776" cy="5388162"/>
          </a:xfrm>
        </p:spPr>
        <p:txBody>
          <a:bodyPr>
            <a:noAutofit/>
          </a:bodyPr>
          <a:lstStyle/>
          <a:p>
            <a:pPr algn="just">
              <a:lnSpc>
                <a:spcPct val="100000"/>
              </a:lnSpc>
              <a:spcBef>
                <a:spcPts val="0"/>
              </a:spcBef>
            </a:pPr>
            <a:r>
              <a:rPr lang="en-GB" sz="2000" dirty="0"/>
              <a:t>In 1988, the then 12 member states of the European Communities signed the </a:t>
            </a:r>
            <a:r>
              <a:rPr lang="en-GB" sz="2000" b="1" dirty="0">
                <a:solidFill>
                  <a:srgbClr val="FF0000"/>
                </a:solidFill>
              </a:rPr>
              <a:t>Lugano Convention</a:t>
            </a:r>
            <a:r>
              <a:rPr lang="en-GB" sz="2000" dirty="0"/>
              <a:t>, with the then six members of the European Free Trade Association: Austria, Finland, Iceland, Norway, Sweden and Switzerland. </a:t>
            </a:r>
          </a:p>
          <a:p>
            <a:pPr algn="just">
              <a:lnSpc>
                <a:spcPct val="100000"/>
              </a:lnSpc>
              <a:spcBef>
                <a:spcPts val="0"/>
              </a:spcBef>
            </a:pPr>
            <a:endParaRPr lang="en-GB" sz="500" dirty="0"/>
          </a:p>
          <a:p>
            <a:pPr algn="just">
              <a:lnSpc>
                <a:spcPct val="100000"/>
              </a:lnSpc>
              <a:spcBef>
                <a:spcPts val="0"/>
              </a:spcBef>
            </a:pPr>
            <a:r>
              <a:rPr lang="en-GB" sz="2000" dirty="0"/>
              <a:t>The Lugano Convention served to extend the recognition regime to EFTA member state who were not eligible to sign the Brussels Convention. Other than the original signatories–three of which left EFTA to join the EU in 1995–only Poland has subsequently acceded to the Lugano Convention.</a:t>
            </a:r>
          </a:p>
          <a:p>
            <a:pPr algn="just">
              <a:lnSpc>
                <a:spcPct val="100000"/>
              </a:lnSpc>
              <a:spcBef>
                <a:spcPts val="0"/>
              </a:spcBef>
            </a:pPr>
            <a:endParaRPr lang="en-GB" sz="500" dirty="0"/>
          </a:p>
          <a:p>
            <a:pPr algn="just">
              <a:lnSpc>
                <a:spcPct val="100000"/>
              </a:lnSpc>
              <a:spcBef>
                <a:spcPts val="0"/>
              </a:spcBef>
            </a:pPr>
            <a:r>
              <a:rPr lang="en-GB" sz="2000" dirty="0"/>
              <a:t>In 2007 the European Community signed a treaty with Iceland, Switzerland, Norway and Denmark,</a:t>
            </a:r>
            <a:r>
              <a:rPr lang="en-GB" sz="2000" baseline="30000" dirty="0"/>
              <a:t> </a:t>
            </a:r>
            <a:r>
              <a:rPr lang="en-GB" sz="2000" dirty="0"/>
              <a:t>the </a:t>
            </a:r>
            <a:r>
              <a:rPr lang="en-GB" sz="2000" dirty="0">
                <a:solidFill>
                  <a:srgbClr val="FF0000"/>
                </a:solidFill>
              </a:rPr>
              <a:t>new </a:t>
            </a:r>
            <a:r>
              <a:rPr lang="en-GB" sz="2000" b="1" dirty="0">
                <a:solidFill>
                  <a:srgbClr val="FF0000"/>
                </a:solidFill>
              </a:rPr>
              <a:t>Lugano Convention</a:t>
            </a:r>
            <a:r>
              <a:rPr lang="en-GB" sz="2000" dirty="0"/>
              <a:t>. This treaty was intended to replace both the old Lugano Convention of 1988 and the Brussels Convention. No EU member has yet signed the convention on behalf of its extra-EU territories. The 2007 Convention is substantially the same as the 2001 regulation: the main difference being that the word "Regulation" is replaced with the word "Convention" throughout the text. It is also open to accession by other EFTA states as well as EU states acting on behalf of territories which are not part of the EU (e.g. the Isle of Man in the case of the UK).</a:t>
            </a:r>
          </a:p>
          <a:p>
            <a:pPr algn="just">
              <a:lnSpc>
                <a:spcPct val="100000"/>
              </a:lnSpc>
              <a:spcBef>
                <a:spcPts val="0"/>
              </a:spcBef>
            </a:pPr>
            <a:endParaRPr lang="en-GB" sz="500" dirty="0"/>
          </a:p>
          <a:p>
            <a:pPr algn="just">
              <a:lnSpc>
                <a:spcPct val="100000"/>
              </a:lnSpc>
              <a:spcBef>
                <a:spcPts val="0"/>
              </a:spcBef>
            </a:pPr>
            <a:r>
              <a:rPr lang="en-GB" sz="2000" b="1" i="1" dirty="0">
                <a:hlinkClick r:id="rId3"/>
              </a:rPr>
              <a:t>The Lugano Opinion 1/03 [2006] ECR I 1145</a:t>
            </a:r>
            <a:r>
              <a:rPr lang="en-GB" sz="2000" i="1" dirty="0"/>
              <a:t>: </a:t>
            </a:r>
            <a:r>
              <a:rPr lang="en-GB" sz="2000" dirty="0"/>
              <a:t>As a result of the ‘Lugano’ judgment, the EU Member States will not be parties to it, though they will be bound by it. The parties will be the European Community, Denmark, Iceland, Norway and Switzerland. Iceland, Norway and Switzerland are the current ‘Lugano States’, as Denmark applies the Recast Brussels Regulation.</a:t>
            </a:r>
          </a:p>
          <a:p>
            <a:pPr algn="just">
              <a:lnSpc>
                <a:spcPct val="100000"/>
              </a:lnSpc>
              <a:spcBef>
                <a:spcPts val="0"/>
              </a:spcBef>
            </a:pPr>
            <a:endParaRPr lang="en-GB" sz="2000" dirty="0"/>
          </a:p>
          <a:p>
            <a:pPr marL="0" indent="0" algn="just">
              <a:lnSpc>
                <a:spcPct val="100000"/>
              </a:lnSpc>
              <a:spcBef>
                <a:spcPts val="0"/>
              </a:spcBef>
              <a:buNone/>
            </a:pPr>
            <a:endParaRPr lang="en-GB" sz="2000" dirty="0"/>
          </a:p>
          <a:p>
            <a:endParaRPr lang="en-GB" sz="2000" dirty="0"/>
          </a:p>
          <a:p>
            <a:pPr marL="0" indent="0">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12</a:t>
            </a:fld>
            <a:endParaRPr lang="en-GB" dirty="0"/>
          </a:p>
        </p:txBody>
      </p:sp>
    </p:spTree>
    <p:extLst>
      <p:ext uri="{BB962C8B-B14F-4D97-AF65-F5344CB8AC3E}">
        <p14:creationId xmlns:p14="http://schemas.microsoft.com/office/powerpoint/2010/main" val="72772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 UNDER EU LAW – Brussels regime and Lugano Convention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endParaRPr lang="en-GB" dirty="0"/>
          </a:p>
          <a:p>
            <a:pPr algn="just" fontAlgn="base">
              <a:lnSpc>
                <a:spcPct val="100000"/>
              </a:lnSpc>
              <a:spcBef>
                <a:spcPts val="0"/>
              </a:spcBef>
            </a:pPr>
            <a:r>
              <a:rPr lang="en-GB" dirty="0"/>
              <a:t>Lugano and Brussels regimes are broadly similar in content and application, with differences in their territory of application.</a:t>
            </a:r>
            <a:r>
              <a:rPr lang="en-US" dirty="0"/>
              <a:t>​</a:t>
            </a:r>
          </a:p>
          <a:p>
            <a:pPr algn="just" fontAlgn="base">
              <a:lnSpc>
                <a:spcPct val="100000"/>
              </a:lnSpc>
              <a:spcBef>
                <a:spcPts val="0"/>
              </a:spcBef>
            </a:pPr>
            <a:endParaRPr lang="en-GB" dirty="0"/>
          </a:p>
          <a:p>
            <a:pPr algn="just" fontAlgn="base">
              <a:lnSpc>
                <a:spcPct val="100000"/>
              </a:lnSpc>
              <a:spcBef>
                <a:spcPts val="0"/>
              </a:spcBef>
            </a:pPr>
            <a:r>
              <a:rPr lang="en-GB" dirty="0"/>
              <a:t>They establish a general rule that individuals are to be sued in their state of </a:t>
            </a:r>
            <a:r>
              <a:rPr lang="en-GB" b="1" dirty="0">
                <a:solidFill>
                  <a:schemeClr val="accent2">
                    <a:lumMod val="75000"/>
                  </a:schemeClr>
                </a:solidFill>
              </a:rPr>
              <a:t>domicile</a:t>
            </a:r>
            <a:r>
              <a:rPr lang="en-GB" dirty="0">
                <a:solidFill>
                  <a:schemeClr val="accent2">
                    <a:lumMod val="75000"/>
                  </a:schemeClr>
                </a:solidFill>
              </a:rPr>
              <a:t> </a:t>
            </a:r>
            <a:r>
              <a:rPr lang="en-GB" dirty="0"/>
              <a:t>and then proceed to provide a list of </a:t>
            </a:r>
            <a:r>
              <a:rPr lang="en-GB" dirty="0">
                <a:solidFill>
                  <a:schemeClr val="accent2">
                    <a:lumMod val="75000"/>
                  </a:schemeClr>
                </a:solidFill>
                <a:effectLst>
                  <a:outerShdw blurRad="38100" dist="38100" dir="2700000" algn="tl">
                    <a:srgbClr val="000000">
                      <a:alpha val="43137"/>
                    </a:srgbClr>
                  </a:outerShdw>
                </a:effectLst>
              </a:rPr>
              <a:t>exceptions</a:t>
            </a:r>
            <a:r>
              <a:rPr lang="en-GB" dirty="0"/>
              <a:t>. </a:t>
            </a:r>
            <a:r>
              <a:rPr lang="en-US" dirty="0"/>
              <a:t>​</a:t>
            </a:r>
          </a:p>
          <a:p>
            <a:pPr algn="just" fontAlgn="base">
              <a:lnSpc>
                <a:spcPct val="100000"/>
              </a:lnSpc>
              <a:spcBef>
                <a:spcPts val="0"/>
              </a:spcBef>
            </a:pPr>
            <a:endParaRPr lang="en-GB" dirty="0"/>
          </a:p>
          <a:p>
            <a:pPr algn="just" fontAlgn="base">
              <a:lnSpc>
                <a:spcPct val="100000"/>
              </a:lnSpc>
              <a:spcBef>
                <a:spcPts val="0"/>
              </a:spcBef>
            </a:pPr>
            <a:r>
              <a:rPr lang="en-GB" dirty="0"/>
              <a:t>The instruments further provide for the recognition of judgements made in other countries.</a:t>
            </a:r>
            <a:endParaRPr lang="en-US" dirty="0"/>
          </a:p>
          <a:p>
            <a:pPr algn="just">
              <a:lnSpc>
                <a:spcPct val="100000"/>
              </a:lnSpc>
              <a:spcBef>
                <a:spcPts val="0"/>
              </a:spcBef>
            </a:pPr>
            <a:endParaRPr lang="en-GB" sz="2000" dirty="0"/>
          </a:p>
          <a:p>
            <a:pPr marL="0" indent="0" algn="just">
              <a:lnSpc>
                <a:spcPct val="100000"/>
              </a:lnSpc>
              <a:spcBef>
                <a:spcPts val="0"/>
              </a:spcBef>
              <a:buNone/>
            </a:pPr>
            <a:endParaRPr lang="en-GB" sz="2000" dirty="0"/>
          </a:p>
          <a:p>
            <a:endParaRPr lang="en-GB" sz="2000" dirty="0"/>
          </a:p>
          <a:p>
            <a:pPr marL="0" indent="0">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13</a:t>
            </a:fld>
            <a:endParaRPr lang="en-GB" dirty="0"/>
          </a:p>
        </p:txBody>
      </p:sp>
    </p:spTree>
    <p:extLst>
      <p:ext uri="{BB962C8B-B14F-4D97-AF65-F5344CB8AC3E}">
        <p14:creationId xmlns:p14="http://schemas.microsoft.com/office/powerpoint/2010/main" val="1688585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INTRODUCTION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endParaRPr lang="en-GB" dirty="0"/>
          </a:p>
          <a:p>
            <a:pPr algn="just" fontAlgn="base">
              <a:lnSpc>
                <a:spcPct val="100000"/>
              </a:lnSpc>
              <a:spcBef>
                <a:spcPts val="0"/>
              </a:spcBef>
            </a:pPr>
            <a:r>
              <a:rPr lang="en-GB" b="1" dirty="0">
                <a:solidFill>
                  <a:srgbClr val="FF3399"/>
                </a:solidFill>
              </a:rPr>
              <a:t>Unifying</a:t>
            </a:r>
            <a:r>
              <a:rPr lang="en-GB" dirty="0"/>
              <a:t> the rules of conflict of jurisdiction in civil and commercial matters and ensure rapid and simple recognition and enforcement of judgments in an EU Member State (Recast, Preamble (4))</a:t>
            </a:r>
          </a:p>
          <a:p>
            <a:pPr algn="just" fontAlgn="base">
              <a:lnSpc>
                <a:spcPct val="100000"/>
              </a:lnSpc>
              <a:spcBef>
                <a:spcPts val="0"/>
              </a:spcBef>
            </a:pPr>
            <a:endParaRPr lang="en-GB" dirty="0"/>
          </a:p>
          <a:p>
            <a:pPr algn="just" fontAlgn="base">
              <a:lnSpc>
                <a:spcPct val="100000"/>
              </a:lnSpc>
              <a:spcBef>
                <a:spcPts val="0"/>
              </a:spcBef>
            </a:pPr>
            <a:r>
              <a:rPr lang="en-GB" dirty="0"/>
              <a:t>Scope: covers all main </a:t>
            </a:r>
            <a:r>
              <a:rPr lang="en-GB" b="1" dirty="0">
                <a:solidFill>
                  <a:srgbClr val="FF3399"/>
                </a:solidFill>
              </a:rPr>
              <a:t>civil and commercial </a:t>
            </a:r>
            <a:r>
              <a:rPr lang="en-GB" dirty="0"/>
              <a:t>matters apart from certain well-defined matters, such as arbitration (Recast, Preamble (10))</a:t>
            </a:r>
          </a:p>
          <a:p>
            <a:pPr algn="just" fontAlgn="base">
              <a:lnSpc>
                <a:spcPct val="100000"/>
              </a:lnSpc>
              <a:spcBef>
                <a:spcPts val="0"/>
              </a:spcBef>
            </a:pPr>
            <a:endParaRPr lang="en-GB" dirty="0"/>
          </a:p>
          <a:p>
            <a:pPr algn="just" fontAlgn="base">
              <a:lnSpc>
                <a:spcPct val="100000"/>
              </a:lnSpc>
              <a:spcBef>
                <a:spcPts val="0"/>
              </a:spcBef>
            </a:pPr>
            <a:r>
              <a:rPr lang="en-GB" dirty="0"/>
              <a:t>Courts or tribunals of the Member States also include courts and tribunals common to several Member Sates (example of Benelux) (Recast, Preamble (11)</a:t>
            </a:r>
          </a:p>
          <a:p>
            <a:pPr marL="0" indent="0" algn="just" fontAlgn="base">
              <a:lnSpc>
                <a:spcPct val="100000"/>
              </a:lnSpc>
              <a:spcBef>
                <a:spcPts val="0"/>
              </a:spcBef>
              <a:buNone/>
            </a:pPr>
            <a:endParaRPr lang="en-GB" dirty="0"/>
          </a:p>
          <a:p>
            <a:pPr algn="just" fontAlgn="base">
              <a:lnSpc>
                <a:spcPct val="100000"/>
              </a:lnSpc>
              <a:spcBef>
                <a:spcPts val="0"/>
              </a:spcBef>
            </a:pPr>
            <a:endParaRPr lang="en-GB" dirty="0"/>
          </a:p>
          <a:p>
            <a:pPr algn="just" fontAlgn="base">
              <a:lnSpc>
                <a:spcPct val="100000"/>
              </a:lnSpc>
              <a:spcBef>
                <a:spcPts val="0"/>
              </a:spcBef>
            </a:pPr>
            <a:endParaRPr lang="en-GB" dirty="0"/>
          </a:p>
          <a:p>
            <a:pPr marL="0" indent="0" algn="just">
              <a:lnSpc>
                <a:spcPct val="100000"/>
              </a:lnSpc>
              <a:spcBef>
                <a:spcPts val="0"/>
              </a:spcBef>
              <a:buNone/>
            </a:pPr>
            <a:endParaRPr lang="en-GB" sz="2000" dirty="0"/>
          </a:p>
          <a:p>
            <a:pPr marL="0" indent="0" algn="just">
              <a:lnSpc>
                <a:spcPct val="100000"/>
              </a:lnSpc>
              <a:spcBef>
                <a:spcPts val="0"/>
              </a:spcBef>
              <a:buNone/>
            </a:pPr>
            <a:endParaRPr lang="en-GB" sz="2000" dirty="0"/>
          </a:p>
          <a:p>
            <a:endParaRPr lang="en-GB" sz="2000" dirty="0"/>
          </a:p>
          <a:p>
            <a:pPr marL="0" indent="0">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14</a:t>
            </a:fld>
            <a:endParaRPr lang="en-GB" dirty="0"/>
          </a:p>
        </p:txBody>
      </p:sp>
    </p:spTree>
    <p:extLst>
      <p:ext uri="{BB962C8B-B14F-4D97-AF65-F5344CB8AC3E}">
        <p14:creationId xmlns:p14="http://schemas.microsoft.com/office/powerpoint/2010/main" val="2804444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INTRODUCTION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endParaRPr lang="en-GB" sz="1000" dirty="0"/>
          </a:p>
          <a:p>
            <a:pPr algn="just" fontAlgn="base">
              <a:lnSpc>
                <a:spcPct val="100000"/>
              </a:lnSpc>
              <a:spcBef>
                <a:spcPts val="0"/>
              </a:spcBef>
            </a:pPr>
            <a:r>
              <a:rPr lang="en-GB" sz="2200" dirty="0"/>
              <a:t>There must be a connection between proceedings to which this Regulation applies and the territory of the Member States. Accordingly, common rules of jurisdiction should, in principle, apply when the </a:t>
            </a:r>
            <a:r>
              <a:rPr lang="en-GB" sz="2200" b="1" u="sng" dirty="0">
                <a:solidFill>
                  <a:schemeClr val="tx2">
                    <a:lumMod val="60000"/>
                    <a:lumOff val="40000"/>
                  </a:schemeClr>
                </a:solidFill>
              </a:rPr>
              <a:t>defendant is domiciled in a Member State</a:t>
            </a:r>
            <a:r>
              <a:rPr lang="en-GB" sz="2200" dirty="0"/>
              <a:t>. (Recast, Preamble (13))</a:t>
            </a:r>
          </a:p>
          <a:p>
            <a:pPr algn="just" fontAlgn="base">
              <a:lnSpc>
                <a:spcPct val="100000"/>
              </a:lnSpc>
              <a:spcBef>
                <a:spcPts val="0"/>
              </a:spcBef>
            </a:pPr>
            <a:endParaRPr lang="en-GB" sz="2200" dirty="0"/>
          </a:p>
          <a:p>
            <a:pPr algn="just">
              <a:lnSpc>
                <a:spcPct val="100000"/>
              </a:lnSpc>
              <a:spcBef>
                <a:spcPts val="0"/>
              </a:spcBef>
            </a:pPr>
            <a:r>
              <a:rPr lang="en-GB" sz="2200" dirty="0"/>
              <a:t>A defendant </a:t>
            </a:r>
            <a:r>
              <a:rPr lang="en-GB" sz="2200" b="1" u="sng" dirty="0">
                <a:solidFill>
                  <a:schemeClr val="tx2">
                    <a:lumMod val="60000"/>
                    <a:lumOff val="40000"/>
                  </a:schemeClr>
                </a:solidFill>
              </a:rPr>
              <a:t>not domiciled in a Member State should in general be subject to the national rules of jurisdiction applicable </a:t>
            </a:r>
            <a:r>
              <a:rPr lang="en-GB" sz="2200" dirty="0"/>
              <a:t>in the territory of the Member State of the court seized. However, in order to ensure the protection of </a:t>
            </a:r>
            <a:r>
              <a:rPr lang="en-GB" sz="2200" b="1" dirty="0">
                <a:solidFill>
                  <a:srgbClr val="FF3399"/>
                </a:solidFill>
              </a:rPr>
              <a:t>consumers and employees</a:t>
            </a:r>
            <a:r>
              <a:rPr lang="en-GB" sz="2200" dirty="0"/>
              <a:t>, to safeguard the jurisdiction of the courts of the Member States in situations where they have exclusive jurisdiction and to respect the autonomy of the parties, certain rules of jurisdiction in this Regulation should apply regardless of the defendant’s domicile. (Recast, Preamble (14))</a:t>
            </a:r>
          </a:p>
          <a:p>
            <a:pPr algn="just">
              <a:lnSpc>
                <a:spcPct val="100000"/>
              </a:lnSpc>
              <a:spcBef>
                <a:spcPts val="0"/>
              </a:spcBef>
            </a:pPr>
            <a:endParaRPr lang="en-GB" sz="2200" dirty="0"/>
          </a:p>
          <a:p>
            <a:pPr algn="just">
              <a:lnSpc>
                <a:spcPct val="100000"/>
              </a:lnSpc>
              <a:spcBef>
                <a:spcPts val="0"/>
              </a:spcBef>
            </a:pPr>
            <a:r>
              <a:rPr lang="en-GB" sz="2200" dirty="0"/>
              <a:t>In addition to the defendant’s domicile, there should be </a:t>
            </a:r>
            <a:r>
              <a:rPr lang="en-GB" sz="2200" b="1" dirty="0">
                <a:solidFill>
                  <a:srgbClr val="FF3399"/>
                </a:solidFill>
              </a:rPr>
              <a:t>alternative grounds of jurisdiction based on a close connection between the court and the action or in order to facilitate the sound administration of justice</a:t>
            </a:r>
            <a:r>
              <a:rPr lang="en-GB" sz="2200" dirty="0"/>
              <a:t>. (Recast, Preamble (16))</a:t>
            </a: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15</a:t>
            </a:fld>
            <a:endParaRPr lang="en-GB" dirty="0"/>
          </a:p>
        </p:txBody>
      </p:sp>
    </p:spTree>
    <p:extLst>
      <p:ext uri="{BB962C8B-B14F-4D97-AF65-F5344CB8AC3E}">
        <p14:creationId xmlns:p14="http://schemas.microsoft.com/office/powerpoint/2010/main" val="2027966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INTRODUCTION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endParaRPr lang="en-GB" sz="1000" dirty="0"/>
          </a:p>
          <a:p>
            <a:pPr algn="just" fontAlgn="base">
              <a:lnSpc>
                <a:spcPct val="100000"/>
              </a:lnSpc>
              <a:spcBef>
                <a:spcPts val="0"/>
              </a:spcBef>
            </a:pPr>
            <a:r>
              <a:rPr lang="en-GB" sz="2200" dirty="0"/>
              <a:t>In relation to </a:t>
            </a:r>
            <a:r>
              <a:rPr lang="en-GB" sz="2200" b="1" dirty="0">
                <a:solidFill>
                  <a:srgbClr val="7030A0"/>
                </a:solidFill>
              </a:rPr>
              <a:t>insurance, consumer and employment contracts</a:t>
            </a:r>
            <a:r>
              <a:rPr lang="en-GB" sz="2200" dirty="0"/>
              <a:t>, the weaker party should be protected by rules of jurisdiction more favourable to his interests than the general rules. (Recast, Preamble (18))</a:t>
            </a:r>
          </a:p>
          <a:p>
            <a:pPr algn="just" fontAlgn="base">
              <a:lnSpc>
                <a:spcPct val="100000"/>
              </a:lnSpc>
              <a:spcBef>
                <a:spcPts val="0"/>
              </a:spcBef>
            </a:pPr>
            <a:endParaRPr lang="en-GB" sz="2200" dirty="0"/>
          </a:p>
          <a:p>
            <a:pPr algn="just">
              <a:lnSpc>
                <a:spcPct val="100000"/>
              </a:lnSpc>
              <a:spcBef>
                <a:spcPts val="0"/>
              </a:spcBef>
            </a:pPr>
            <a:r>
              <a:rPr lang="en-GB" sz="2200" dirty="0"/>
              <a:t>The </a:t>
            </a:r>
            <a:r>
              <a:rPr lang="en-GB" sz="2200" b="1" dirty="0">
                <a:solidFill>
                  <a:srgbClr val="7030A0"/>
                </a:solidFill>
              </a:rPr>
              <a:t>autonomy of the parties to a contract</a:t>
            </a:r>
            <a:r>
              <a:rPr lang="en-GB" sz="2200" dirty="0"/>
              <a:t>, other than an insurance, consumer or employment contract, where only limited autonomy to determine the courts having jurisdiction is allowed, should be respected subject to the exclusive grounds of jurisdiction laid down in this Regulation. (Recast, Preamble (19))</a:t>
            </a:r>
          </a:p>
          <a:p>
            <a:pPr algn="just">
              <a:lnSpc>
                <a:spcPct val="100000"/>
              </a:lnSpc>
              <a:spcBef>
                <a:spcPts val="0"/>
              </a:spcBef>
            </a:pPr>
            <a:endParaRPr lang="en-GB" sz="2200" dirty="0"/>
          </a:p>
          <a:p>
            <a:pPr algn="just">
              <a:lnSpc>
                <a:spcPct val="100000"/>
              </a:lnSpc>
              <a:spcBef>
                <a:spcPts val="0"/>
              </a:spcBef>
            </a:pPr>
            <a:r>
              <a:rPr lang="en-GB" sz="2200" b="1" dirty="0">
                <a:solidFill>
                  <a:srgbClr val="C00000"/>
                </a:solidFill>
              </a:rPr>
              <a:t>Mutual trust </a:t>
            </a:r>
            <a:r>
              <a:rPr lang="en-GB" sz="2200" dirty="0"/>
              <a:t>in the administration of justice in the Union justifies the principle that judgments given in a Member State should be recognised in all Member States without the need for any special procedure. In addition, the aim of making </a:t>
            </a:r>
            <a:r>
              <a:rPr lang="en-GB" sz="2200" dirty="0">
                <a:solidFill>
                  <a:srgbClr val="FF3300"/>
                </a:solidFill>
              </a:rPr>
              <a:t>cross-border litigation less time-consuming and costly</a:t>
            </a:r>
            <a:r>
              <a:rPr lang="en-GB" sz="2200" dirty="0"/>
              <a:t> justifies the abolition of the declaration of enforceability prior to enforcement in the Member State addressed. As a result, </a:t>
            </a:r>
            <a:r>
              <a:rPr lang="en-GB" sz="2200" u="sng" dirty="0">
                <a:solidFill>
                  <a:srgbClr val="FF3399"/>
                </a:solidFill>
              </a:rPr>
              <a:t>a judgment given by the courts of a Member State should be treated as if it had been given in the Member State addressed</a:t>
            </a:r>
            <a:r>
              <a:rPr lang="en-GB" sz="2200" dirty="0"/>
              <a:t>.</a:t>
            </a:r>
          </a:p>
          <a:p>
            <a:pPr algn="just">
              <a:lnSpc>
                <a:spcPct val="100000"/>
              </a:lnSpc>
              <a:spcBef>
                <a:spcPts val="0"/>
              </a:spcBef>
            </a:pPr>
            <a:endParaRPr lang="en-GB" sz="24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16</a:t>
            </a:fld>
            <a:endParaRPr lang="en-GB" dirty="0"/>
          </a:p>
        </p:txBody>
      </p:sp>
    </p:spTree>
    <p:extLst>
      <p:ext uri="{BB962C8B-B14F-4D97-AF65-F5344CB8AC3E}">
        <p14:creationId xmlns:p14="http://schemas.microsoft.com/office/powerpoint/2010/main" val="3981970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SCOPE</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endParaRPr lang="en-GB" sz="3200" dirty="0"/>
          </a:p>
          <a:p>
            <a:pPr marL="0" indent="0" algn="just">
              <a:lnSpc>
                <a:spcPct val="100000"/>
              </a:lnSpc>
              <a:spcBef>
                <a:spcPts val="0"/>
              </a:spcBef>
              <a:buNone/>
            </a:pPr>
            <a:endParaRPr lang="en-GB" sz="3200" dirty="0"/>
          </a:p>
          <a:p>
            <a:pPr marL="0" indent="0" algn="just">
              <a:lnSpc>
                <a:spcPct val="100000"/>
              </a:lnSpc>
              <a:spcBef>
                <a:spcPts val="0"/>
              </a:spcBef>
              <a:buNone/>
            </a:pPr>
            <a:r>
              <a:rPr lang="en-GB" sz="3200" dirty="0"/>
              <a:t>Art. 1(1) This Regulation shall apply in </a:t>
            </a:r>
            <a:r>
              <a:rPr lang="en-GB" sz="3200" b="1" dirty="0">
                <a:solidFill>
                  <a:schemeClr val="accent1">
                    <a:lumMod val="75000"/>
                  </a:schemeClr>
                </a:solidFill>
              </a:rPr>
              <a:t>civil and commercial matters whatever the nature of the court or tribunal</a:t>
            </a:r>
            <a:r>
              <a:rPr lang="en-GB" sz="3200" dirty="0"/>
              <a:t>. It shall </a:t>
            </a:r>
            <a:r>
              <a:rPr lang="en-GB" sz="3200" b="1" dirty="0">
                <a:solidFill>
                  <a:schemeClr val="accent2">
                    <a:lumMod val="75000"/>
                  </a:schemeClr>
                </a:solidFill>
              </a:rPr>
              <a:t>not extend</a:t>
            </a:r>
            <a:r>
              <a:rPr lang="en-GB" sz="3200" dirty="0"/>
              <a:t>, in particular, to revenue, customs or administrative matters or to the liability of the State for acts and omissions in the exercise of State authority (</a:t>
            </a:r>
            <a:r>
              <a:rPr lang="en-GB" sz="3200" dirty="0" err="1"/>
              <a:t>acta</a:t>
            </a:r>
            <a:r>
              <a:rPr lang="en-GB" sz="3200" dirty="0"/>
              <a:t> </a:t>
            </a:r>
            <a:r>
              <a:rPr lang="en-GB" sz="3200" dirty="0" err="1"/>
              <a:t>iure</a:t>
            </a:r>
            <a:r>
              <a:rPr lang="en-GB" sz="3200" dirty="0"/>
              <a:t> </a:t>
            </a:r>
            <a:r>
              <a:rPr lang="en-GB" sz="3200" dirty="0" err="1"/>
              <a:t>imperii</a:t>
            </a:r>
            <a:r>
              <a:rPr lang="en-GB" sz="32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17</a:t>
            </a:fld>
            <a:endParaRPr lang="en-GB" dirty="0"/>
          </a:p>
        </p:txBody>
      </p:sp>
    </p:spTree>
    <p:extLst>
      <p:ext uri="{BB962C8B-B14F-4D97-AF65-F5344CB8AC3E}">
        <p14:creationId xmlns:p14="http://schemas.microsoft.com/office/powerpoint/2010/main" val="803680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EXCLUDED AREAS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fontAlgn="base">
              <a:lnSpc>
                <a:spcPct val="100000"/>
              </a:lnSpc>
              <a:spcBef>
                <a:spcPts val="0"/>
              </a:spcBef>
              <a:buNone/>
            </a:pPr>
            <a:endParaRPr lang="en-GB" sz="1000" dirty="0"/>
          </a:p>
          <a:p>
            <a:pPr marL="0" indent="0" algn="just" fontAlgn="base">
              <a:lnSpc>
                <a:spcPct val="100000"/>
              </a:lnSpc>
              <a:spcBef>
                <a:spcPts val="0"/>
              </a:spcBef>
              <a:buNone/>
            </a:pPr>
            <a:r>
              <a:rPr lang="en-GB" sz="2400" dirty="0"/>
              <a:t>Art. 1(2) This Regulation shall </a:t>
            </a:r>
            <a:r>
              <a:rPr lang="en-GB" sz="2400" b="1" u="sng" dirty="0">
                <a:solidFill>
                  <a:srgbClr val="00B050"/>
                </a:solidFill>
              </a:rPr>
              <a:t>not apply to</a:t>
            </a:r>
            <a:r>
              <a:rPr lang="en-GB" sz="2400" dirty="0"/>
              <a:t>:</a:t>
            </a:r>
          </a:p>
          <a:p>
            <a:pPr marL="0" indent="0" algn="just" fontAlgn="base">
              <a:lnSpc>
                <a:spcPct val="100000"/>
              </a:lnSpc>
              <a:spcBef>
                <a:spcPts val="0"/>
              </a:spcBef>
              <a:buNone/>
            </a:pPr>
            <a:endParaRPr lang="en-GB" sz="2400" dirty="0"/>
          </a:p>
          <a:p>
            <a:pPr marL="342900" indent="-342900" algn="just" fontAlgn="base">
              <a:lnSpc>
                <a:spcPct val="100000"/>
              </a:lnSpc>
              <a:spcBef>
                <a:spcPts val="0"/>
              </a:spcBef>
              <a:buAutoNum type="alphaLcParenBoth"/>
            </a:pPr>
            <a:r>
              <a:rPr lang="en-GB" sz="2400" dirty="0"/>
              <a:t> the status or legal capacity of natural persons, rights in property arising out of a matrimonial relationship or out of a relationship deemed by the law applicable to such relationship to have comparable effects to marriage;</a:t>
            </a:r>
          </a:p>
          <a:p>
            <a:pPr marL="342900" indent="-342900" algn="just" fontAlgn="base">
              <a:lnSpc>
                <a:spcPct val="100000"/>
              </a:lnSpc>
              <a:spcBef>
                <a:spcPts val="0"/>
              </a:spcBef>
              <a:buAutoNum type="alphaLcParenBoth"/>
            </a:pPr>
            <a:r>
              <a:rPr lang="en-GB" sz="2400" dirty="0"/>
              <a:t> bankruptcy, proceedings relating to the winding-up of insolvent companies or other legal persons, judicial arrangements, compositions and analogous proceedings;</a:t>
            </a:r>
          </a:p>
          <a:p>
            <a:pPr marL="342900" indent="-342900" algn="just" fontAlgn="base">
              <a:lnSpc>
                <a:spcPct val="100000"/>
              </a:lnSpc>
              <a:spcBef>
                <a:spcPts val="0"/>
              </a:spcBef>
              <a:buAutoNum type="alphaLcParenBoth"/>
            </a:pPr>
            <a:r>
              <a:rPr lang="en-GB" sz="2400" dirty="0"/>
              <a:t> social security;</a:t>
            </a:r>
          </a:p>
          <a:p>
            <a:pPr marL="342900" indent="-342900" algn="just" fontAlgn="base">
              <a:lnSpc>
                <a:spcPct val="100000"/>
              </a:lnSpc>
              <a:spcBef>
                <a:spcPts val="0"/>
              </a:spcBef>
              <a:buAutoNum type="alphaLcParenBoth"/>
            </a:pPr>
            <a:r>
              <a:rPr lang="en-GB" sz="2400" dirty="0"/>
              <a:t> arbitration;</a:t>
            </a:r>
          </a:p>
          <a:p>
            <a:pPr marL="342900" indent="-342900" algn="just" fontAlgn="base">
              <a:lnSpc>
                <a:spcPct val="100000"/>
              </a:lnSpc>
              <a:spcBef>
                <a:spcPts val="0"/>
              </a:spcBef>
              <a:buAutoNum type="alphaLcParenBoth"/>
            </a:pPr>
            <a:r>
              <a:rPr lang="en-GB" sz="2400" dirty="0"/>
              <a:t> maintenance obligations arising from a family relationship, parentage, marriage or affinity;</a:t>
            </a:r>
          </a:p>
          <a:p>
            <a:pPr marL="342900" indent="-342900" algn="just" fontAlgn="base">
              <a:lnSpc>
                <a:spcPct val="100000"/>
              </a:lnSpc>
              <a:spcBef>
                <a:spcPts val="0"/>
              </a:spcBef>
              <a:buAutoNum type="alphaLcParenBoth"/>
            </a:pPr>
            <a:r>
              <a:rPr lang="en-GB" sz="2400" dirty="0"/>
              <a:t>wills and succession, including maintenance obligations arising by reason of death.</a:t>
            </a:r>
          </a:p>
          <a:p>
            <a:pPr marL="0" indent="0" algn="just" fontAlgn="base">
              <a:lnSpc>
                <a:spcPct val="100000"/>
              </a:lnSpc>
              <a:spcBef>
                <a:spcPts val="0"/>
              </a:spcBef>
              <a:buNone/>
            </a:pPr>
            <a:endParaRPr lang="en-GB" sz="17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18</a:t>
            </a:fld>
            <a:endParaRPr lang="en-GB" dirty="0"/>
          </a:p>
        </p:txBody>
      </p:sp>
      <p:cxnSp>
        <p:nvCxnSpPr>
          <p:cNvPr id="14" name="Straight Connector 13"/>
          <p:cNvCxnSpPr/>
          <p:nvPr/>
        </p:nvCxnSpPr>
        <p:spPr>
          <a:xfrm flipV="1">
            <a:off x="7010400" y="1999488"/>
            <a:ext cx="182880" cy="329184"/>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2328672" y="1999488"/>
            <a:ext cx="292608" cy="329184"/>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V="1">
            <a:off x="2584704" y="3108960"/>
            <a:ext cx="182880" cy="353568"/>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3889248" y="3462528"/>
            <a:ext cx="280416" cy="341376"/>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V="1">
            <a:off x="7193280" y="3462528"/>
            <a:ext cx="243840" cy="34137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4230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EXCLUDED AREAS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fontAlgn="base">
              <a:lnSpc>
                <a:spcPct val="100000"/>
              </a:lnSpc>
              <a:spcBef>
                <a:spcPts val="0"/>
              </a:spcBef>
              <a:buNone/>
            </a:pPr>
            <a:r>
              <a:rPr lang="en-GB" sz="2400" b="1" u="sng" dirty="0">
                <a:solidFill>
                  <a:srgbClr val="00B050"/>
                </a:solidFill>
                <a:effectLst>
                  <a:outerShdw blurRad="38100" dist="38100" dir="2700000" algn="tl">
                    <a:srgbClr val="000000">
                      <a:alpha val="43137"/>
                    </a:srgbClr>
                  </a:outerShdw>
                </a:effectLst>
              </a:rPr>
              <a:t>ARBITRATION</a:t>
            </a:r>
            <a:r>
              <a:rPr lang="en-GB" sz="2400" dirty="0"/>
              <a:t> (Recast, Preamble (12))</a:t>
            </a:r>
          </a:p>
          <a:p>
            <a:pPr algn="just">
              <a:lnSpc>
                <a:spcPct val="100000"/>
              </a:lnSpc>
              <a:spcBef>
                <a:spcPts val="0"/>
              </a:spcBef>
            </a:pPr>
            <a:r>
              <a:rPr lang="en-GB" sz="1700" dirty="0"/>
              <a:t>This Regulation should not apply to arbitration. Nothing in this Regulation should prevent the courts of a Member State, when </a:t>
            </a:r>
            <a:r>
              <a:rPr lang="en-GB" sz="1700" dirty="0" err="1"/>
              <a:t>seised</a:t>
            </a:r>
            <a:r>
              <a:rPr lang="en-GB" sz="1700" dirty="0"/>
              <a:t> of an action in a matter in respect of which the parties have entered into an </a:t>
            </a:r>
            <a:r>
              <a:rPr lang="en-GB" sz="1700" b="1" u="sng" dirty="0">
                <a:solidFill>
                  <a:schemeClr val="accent2"/>
                </a:solidFill>
              </a:rPr>
              <a:t>arbitration agreement</a:t>
            </a:r>
            <a:r>
              <a:rPr lang="en-GB" sz="1700" dirty="0"/>
              <a:t>, from referring the parties to arbitration, from staying or dismissing the proceedings, or from examining whether the arbitration agreement is null and void, inoperative or incapable of being performed, in accordance with their national law.</a:t>
            </a:r>
          </a:p>
          <a:p>
            <a:pPr algn="just">
              <a:lnSpc>
                <a:spcPct val="100000"/>
              </a:lnSpc>
              <a:spcBef>
                <a:spcPts val="0"/>
              </a:spcBef>
            </a:pPr>
            <a:r>
              <a:rPr lang="en-GB" sz="1700" dirty="0"/>
              <a:t>A ruling given by a court of a Member State as to whether or not an arbitration agreement is null and void, inoperative or incapable of being performed should </a:t>
            </a:r>
            <a:r>
              <a:rPr lang="en-GB" sz="1700" b="1" dirty="0">
                <a:solidFill>
                  <a:schemeClr val="accent2"/>
                </a:solidFill>
              </a:rPr>
              <a:t>not be subject to the rules of recognition and enforcement laid down in this Regulation</a:t>
            </a:r>
            <a:r>
              <a:rPr lang="en-GB" sz="1700" dirty="0"/>
              <a:t>, regardless of whether the court decided on this as a </a:t>
            </a:r>
            <a:r>
              <a:rPr lang="en-GB" sz="1700" u="sng" dirty="0"/>
              <a:t>principal issue or as an incidental question</a:t>
            </a:r>
            <a:r>
              <a:rPr lang="en-GB" sz="1700" dirty="0"/>
              <a:t>.</a:t>
            </a:r>
          </a:p>
          <a:p>
            <a:pPr algn="just">
              <a:lnSpc>
                <a:spcPct val="100000"/>
              </a:lnSpc>
              <a:spcBef>
                <a:spcPts val="0"/>
              </a:spcBef>
            </a:pPr>
            <a:r>
              <a:rPr lang="en-GB" sz="1700" dirty="0"/>
              <a:t>On the other hand, where a court of a Member State, </a:t>
            </a:r>
            <a:r>
              <a:rPr lang="en-GB" sz="1700" u="sng" dirty="0"/>
              <a:t>exercising jurisdiction under this Regulation or under national law</a:t>
            </a:r>
            <a:r>
              <a:rPr lang="en-GB" sz="1700" dirty="0"/>
              <a:t>, has determined that an arbitration agreement is null and void, inoperative or incapable of being performed, this should not preclude that court’s judgment on the substance of the matter from being recognised or, as the case may be, enforced in accordance with this Regulation. This should be without prejudice to the competence of the courts of the Member States to decide on the recognition and enforcement of arbitral awards in accordance with the </a:t>
            </a:r>
            <a:r>
              <a:rPr lang="en-GB" sz="1700" b="1" dirty="0">
                <a:solidFill>
                  <a:schemeClr val="accent1">
                    <a:lumMod val="75000"/>
                  </a:schemeClr>
                </a:solidFill>
              </a:rPr>
              <a:t>Convention on the Recognition and Enforcement of Foreign Arbitral Awards, done at New York on 10 June 1958 (‘the 1958 New York Convention’), which takes precedence over this Regulation</a:t>
            </a:r>
            <a:r>
              <a:rPr lang="en-GB" sz="1700" dirty="0"/>
              <a:t>.</a:t>
            </a:r>
          </a:p>
          <a:p>
            <a:pPr algn="just">
              <a:lnSpc>
                <a:spcPct val="100000"/>
              </a:lnSpc>
              <a:spcBef>
                <a:spcPts val="0"/>
              </a:spcBef>
            </a:pPr>
            <a:r>
              <a:rPr lang="en-GB" sz="1700" dirty="0"/>
              <a:t>This Regulation should </a:t>
            </a:r>
            <a:r>
              <a:rPr lang="en-GB" sz="1700" b="1" dirty="0">
                <a:solidFill>
                  <a:srgbClr val="7030A0"/>
                </a:solidFill>
              </a:rPr>
              <a:t>not apply to any action or ancillary proceedings relating to, in particular, the establishment of an arbitral tribunal, the powers of arbitrators, the conduct of an arbitration procedure or any other aspects of such a procedure, nor to any action or judgment concerning the annulment, review, appeal, recognition or enforcement of an arbitral award</a:t>
            </a:r>
            <a:r>
              <a:rPr lang="en-GB" sz="17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19</a:t>
            </a:fld>
            <a:endParaRPr lang="en-GB" dirty="0"/>
          </a:p>
        </p:txBody>
      </p:sp>
    </p:spTree>
    <p:extLst>
      <p:ext uri="{BB962C8B-B14F-4D97-AF65-F5344CB8AC3E}">
        <p14:creationId xmlns:p14="http://schemas.microsoft.com/office/powerpoint/2010/main" val="201153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MEANING</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102659"/>
            <a:ext cx="10515600" cy="5253691"/>
          </a:xfrm>
        </p:spPr>
        <p:txBody>
          <a:bodyPr>
            <a:normAutofit/>
          </a:bodyPr>
          <a:lstStyle/>
          <a:p>
            <a:pPr algn="just">
              <a:lnSpc>
                <a:spcPct val="100000"/>
              </a:lnSpc>
              <a:spcBef>
                <a:spcPts val="0"/>
              </a:spcBef>
            </a:pPr>
            <a:endParaRPr lang="en-GB" sz="1000" dirty="0"/>
          </a:p>
          <a:p>
            <a:pPr marL="0" indent="0" algn="just">
              <a:lnSpc>
                <a:spcPct val="100000"/>
              </a:lnSpc>
              <a:spcBef>
                <a:spcPts val="0"/>
              </a:spcBef>
              <a:buNone/>
            </a:pPr>
            <a:endParaRPr lang="en-GB" sz="1000" dirty="0"/>
          </a:p>
          <a:p>
            <a:r>
              <a:rPr lang="en-GB" dirty="0"/>
              <a:t>several meanings, but we are only concerned with the </a:t>
            </a:r>
            <a:r>
              <a:rPr lang="en-GB" b="1" u="sng" dirty="0">
                <a:solidFill>
                  <a:schemeClr val="accent1">
                    <a:lumMod val="75000"/>
                  </a:schemeClr>
                </a:solidFill>
              </a:rPr>
              <a:t>jurisdiction of courts</a:t>
            </a:r>
            <a:r>
              <a:rPr lang="en-GB" b="1" dirty="0"/>
              <a:t> = </a:t>
            </a:r>
            <a:r>
              <a:rPr lang="en-GB" dirty="0"/>
              <a:t>the power of a court to give a binding ruling on a legal controversy.</a:t>
            </a:r>
          </a:p>
          <a:p>
            <a:r>
              <a:rPr lang="en-GB" dirty="0"/>
              <a:t>many aspects of judicial jurisdiction are purely domestic</a:t>
            </a:r>
          </a:p>
          <a:p>
            <a:r>
              <a:rPr lang="en-GB" dirty="0"/>
              <a:t>jurisdiction </a:t>
            </a:r>
            <a:r>
              <a:rPr lang="en-GB" i="1" dirty="0">
                <a:solidFill>
                  <a:srgbClr val="FF0000"/>
                </a:solidFill>
              </a:rPr>
              <a:t>in rem</a:t>
            </a:r>
            <a:r>
              <a:rPr lang="en-GB" dirty="0">
                <a:solidFill>
                  <a:srgbClr val="FF0000"/>
                </a:solidFill>
              </a:rPr>
              <a:t> </a:t>
            </a:r>
            <a:r>
              <a:rPr lang="en-GB" dirty="0"/>
              <a:t>and </a:t>
            </a:r>
            <a:r>
              <a:rPr lang="en-GB" i="1" dirty="0">
                <a:solidFill>
                  <a:srgbClr val="FF0000"/>
                </a:solidFill>
              </a:rPr>
              <a:t>in </a:t>
            </a:r>
            <a:r>
              <a:rPr lang="en-GB" i="1" dirty="0" err="1">
                <a:solidFill>
                  <a:srgbClr val="FF0000"/>
                </a:solidFill>
              </a:rPr>
              <a:t>personam</a:t>
            </a:r>
            <a:r>
              <a:rPr lang="en-GB" i="1" dirty="0">
                <a:solidFill>
                  <a:srgbClr val="FF0000"/>
                </a:solidFill>
              </a:rPr>
              <a:t> </a:t>
            </a:r>
            <a:r>
              <a:rPr lang="en-GB" dirty="0"/>
              <a:t>(jurisdiction over the person which leads to a judgment </a:t>
            </a:r>
            <a:r>
              <a:rPr lang="en-GB" i="1" dirty="0"/>
              <a:t>in </a:t>
            </a:r>
            <a:r>
              <a:rPr lang="en-GB" i="1" dirty="0" err="1"/>
              <a:t>personam</a:t>
            </a:r>
            <a:r>
              <a:rPr lang="en-GB" i="1" dirty="0"/>
              <a:t>, </a:t>
            </a:r>
            <a:r>
              <a:rPr lang="en-GB" b="1" dirty="0"/>
              <a:t>binding only a specific person </a:t>
            </a:r>
            <a:r>
              <a:rPr lang="en-GB" dirty="0"/>
              <a:t>(or several specific persons) and requires that person </a:t>
            </a:r>
            <a:r>
              <a:rPr lang="en-GB" b="1" dirty="0"/>
              <a:t>to do or not to do </a:t>
            </a:r>
            <a:r>
              <a:rPr lang="en-GB" dirty="0"/>
              <a:t>something (usually to pay money))</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a:p>
        </p:txBody>
      </p:sp>
    </p:spTree>
    <p:extLst>
      <p:ext uri="{BB962C8B-B14F-4D97-AF65-F5344CB8AC3E}">
        <p14:creationId xmlns:p14="http://schemas.microsoft.com/office/powerpoint/2010/main" val="80026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fontAlgn="base">
              <a:lnSpc>
                <a:spcPct val="100000"/>
              </a:lnSpc>
              <a:spcBef>
                <a:spcPts val="0"/>
              </a:spcBef>
              <a:buNone/>
            </a:pPr>
            <a:r>
              <a:rPr lang="en-GB" sz="2000" b="1" dirty="0"/>
              <a:t>Art. 4</a:t>
            </a:r>
          </a:p>
          <a:p>
            <a:pPr marL="0" indent="0" algn="just" fontAlgn="base">
              <a:lnSpc>
                <a:spcPct val="100000"/>
              </a:lnSpc>
              <a:spcBef>
                <a:spcPts val="0"/>
              </a:spcBef>
              <a:buNone/>
            </a:pPr>
            <a:endParaRPr lang="en-GB" sz="800" b="1" dirty="0"/>
          </a:p>
          <a:p>
            <a:pPr marL="342900" indent="-342900" algn="just" fontAlgn="base">
              <a:lnSpc>
                <a:spcPct val="100000"/>
              </a:lnSpc>
              <a:spcBef>
                <a:spcPts val="0"/>
              </a:spcBef>
              <a:buAutoNum type="arabicParenBoth"/>
            </a:pPr>
            <a:r>
              <a:rPr lang="en-GB" sz="2000" b="1" dirty="0"/>
              <a:t>Subject to this Regulation, </a:t>
            </a:r>
            <a:r>
              <a:rPr lang="en-GB" sz="2000" b="1" dirty="0">
                <a:solidFill>
                  <a:srgbClr val="FF3300"/>
                </a:solidFill>
              </a:rPr>
              <a:t>persons domiciled in a Member State </a:t>
            </a:r>
            <a:r>
              <a:rPr lang="en-GB" sz="2000" b="1" dirty="0"/>
              <a:t>shall, </a:t>
            </a:r>
            <a:r>
              <a:rPr lang="en-GB" sz="2000" b="1" u="sng" dirty="0"/>
              <a:t>whatever their nationality</a:t>
            </a:r>
            <a:r>
              <a:rPr lang="en-GB" sz="2000" b="1" dirty="0"/>
              <a:t>, be sued in </a:t>
            </a:r>
            <a:r>
              <a:rPr lang="en-GB" sz="2000" b="1" dirty="0">
                <a:solidFill>
                  <a:srgbClr val="FF3300"/>
                </a:solidFill>
              </a:rPr>
              <a:t>the courts of that Member State</a:t>
            </a:r>
            <a:r>
              <a:rPr lang="en-GB" sz="2000" b="1" dirty="0"/>
              <a:t>.</a:t>
            </a:r>
          </a:p>
          <a:p>
            <a:pPr marL="342900" indent="-342900" algn="just" fontAlgn="base">
              <a:lnSpc>
                <a:spcPct val="100000"/>
              </a:lnSpc>
              <a:spcBef>
                <a:spcPts val="0"/>
              </a:spcBef>
              <a:buAutoNum type="arabicParenBoth"/>
            </a:pPr>
            <a:r>
              <a:rPr lang="en-GB" sz="2000" b="1" dirty="0"/>
              <a:t>Persons who are </a:t>
            </a:r>
            <a:r>
              <a:rPr lang="en-GB" sz="2000" b="1" dirty="0">
                <a:solidFill>
                  <a:schemeClr val="accent1">
                    <a:lumMod val="75000"/>
                  </a:schemeClr>
                </a:solidFill>
              </a:rPr>
              <a:t>not nationals of the Member State </a:t>
            </a:r>
            <a:r>
              <a:rPr lang="en-GB" sz="2000" b="1" dirty="0"/>
              <a:t>in which they are domiciled shall be governed by the rules of jurisdiction applicable to nationals of that Member State.</a:t>
            </a:r>
          </a:p>
          <a:p>
            <a:pPr marL="342900" indent="-342900" algn="just" fontAlgn="base">
              <a:lnSpc>
                <a:spcPct val="100000"/>
              </a:lnSpc>
              <a:spcBef>
                <a:spcPts val="0"/>
              </a:spcBef>
              <a:buAutoNum type="arabicParenBoth"/>
            </a:pPr>
            <a:endParaRPr lang="en-GB" sz="2000" b="1" dirty="0"/>
          </a:p>
          <a:p>
            <a:pPr marL="0" indent="0" algn="just" fontAlgn="base">
              <a:lnSpc>
                <a:spcPct val="100000"/>
              </a:lnSpc>
              <a:spcBef>
                <a:spcPts val="0"/>
              </a:spcBef>
              <a:buNone/>
            </a:pPr>
            <a:r>
              <a:rPr lang="en-GB" sz="2000" b="1" dirty="0"/>
              <a:t>Art. 5</a:t>
            </a:r>
          </a:p>
          <a:p>
            <a:pPr marL="0" indent="0" algn="just" fontAlgn="base">
              <a:lnSpc>
                <a:spcPct val="100000"/>
              </a:lnSpc>
              <a:spcBef>
                <a:spcPts val="0"/>
              </a:spcBef>
              <a:buNone/>
            </a:pPr>
            <a:endParaRPr lang="en-GB" sz="800" b="1" dirty="0"/>
          </a:p>
          <a:p>
            <a:pPr marL="342900" indent="-342900" algn="just" fontAlgn="base">
              <a:lnSpc>
                <a:spcPct val="100000"/>
              </a:lnSpc>
              <a:spcBef>
                <a:spcPts val="0"/>
              </a:spcBef>
              <a:buAutoNum type="arabicParenBoth"/>
            </a:pPr>
            <a:r>
              <a:rPr lang="en-GB" sz="2000" b="1" dirty="0">
                <a:solidFill>
                  <a:srgbClr val="FF0000"/>
                </a:solidFill>
              </a:rPr>
              <a:t>Persons domiciled in a Member State </a:t>
            </a:r>
            <a:r>
              <a:rPr lang="en-GB" sz="2000" b="1" dirty="0"/>
              <a:t>may be sued in the </a:t>
            </a:r>
            <a:r>
              <a:rPr lang="en-GB" sz="2000" b="1" dirty="0">
                <a:solidFill>
                  <a:srgbClr val="9900FF"/>
                </a:solidFill>
              </a:rPr>
              <a:t>courts of another Member State </a:t>
            </a:r>
            <a:r>
              <a:rPr lang="en-GB" sz="2000" b="1" dirty="0"/>
              <a:t>only by virtue of the rules set out in Sections 2 to 7 of this Chapter.</a:t>
            </a:r>
          </a:p>
          <a:p>
            <a:pPr marL="0" indent="0" algn="just" fontAlgn="base">
              <a:lnSpc>
                <a:spcPct val="100000"/>
              </a:lnSpc>
              <a:spcBef>
                <a:spcPts val="0"/>
              </a:spcBef>
              <a:buNone/>
            </a:pPr>
            <a:endParaRPr lang="en-GB" sz="2000" b="1" dirty="0"/>
          </a:p>
          <a:p>
            <a:pPr marL="0" indent="0" algn="just" fontAlgn="base">
              <a:lnSpc>
                <a:spcPct val="100000"/>
              </a:lnSpc>
              <a:spcBef>
                <a:spcPts val="0"/>
              </a:spcBef>
              <a:buNone/>
            </a:pPr>
            <a:r>
              <a:rPr lang="en-GB" sz="2000" b="1" dirty="0"/>
              <a:t>Art. 6</a:t>
            </a:r>
          </a:p>
          <a:p>
            <a:pPr marL="0" indent="0" algn="just" fontAlgn="base">
              <a:lnSpc>
                <a:spcPct val="100000"/>
              </a:lnSpc>
              <a:spcBef>
                <a:spcPts val="0"/>
              </a:spcBef>
              <a:buNone/>
            </a:pPr>
            <a:endParaRPr lang="en-GB" sz="800" b="1" dirty="0"/>
          </a:p>
          <a:p>
            <a:pPr marL="354013" indent="-354013" algn="just" fontAlgn="base">
              <a:lnSpc>
                <a:spcPct val="100000"/>
              </a:lnSpc>
              <a:spcBef>
                <a:spcPts val="0"/>
              </a:spcBef>
              <a:buAutoNum type="arabicParenBoth"/>
            </a:pPr>
            <a:r>
              <a:rPr lang="en-GB" sz="2000" b="1" dirty="0"/>
              <a:t>If the </a:t>
            </a:r>
            <a:r>
              <a:rPr lang="en-GB" sz="2000" b="1" dirty="0">
                <a:solidFill>
                  <a:srgbClr val="FF0000"/>
                </a:solidFill>
              </a:rPr>
              <a:t>defendant is not domiciled in a Member State</a:t>
            </a:r>
            <a:r>
              <a:rPr lang="en-GB" sz="2000" b="1" dirty="0"/>
              <a:t>, the jurisdiction of the courts of each Member State shall, subject to Article 18(1), Article 21(2) and Articles 24 and 25, be determined by the </a:t>
            </a:r>
            <a:r>
              <a:rPr lang="en-GB" sz="2000" b="1" dirty="0">
                <a:solidFill>
                  <a:schemeClr val="accent1"/>
                </a:solidFill>
              </a:rPr>
              <a:t>law of that Member State</a:t>
            </a:r>
            <a:r>
              <a:rPr lang="en-GB" sz="2000" b="1"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20</a:t>
            </a:fld>
            <a:endParaRPr lang="en-GB" dirty="0"/>
          </a:p>
        </p:txBody>
      </p:sp>
    </p:spTree>
    <p:extLst>
      <p:ext uri="{BB962C8B-B14F-4D97-AF65-F5344CB8AC3E}">
        <p14:creationId xmlns:p14="http://schemas.microsoft.com/office/powerpoint/2010/main" val="149180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DOMICILE</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r>
              <a:rPr lang="en-GB" sz="2000" b="1" dirty="0">
                <a:solidFill>
                  <a:srgbClr val="9900FF"/>
                </a:solidFill>
              </a:rPr>
              <a:t>Domicile</a:t>
            </a:r>
            <a:r>
              <a:rPr lang="en-GB" sz="2000" dirty="0"/>
              <a:t> is a </a:t>
            </a:r>
            <a:r>
              <a:rPr lang="en-GB" sz="2000" u="sng" dirty="0">
                <a:solidFill>
                  <a:srgbClr val="FF0000"/>
                </a:solidFill>
              </a:rPr>
              <a:t>key concept </a:t>
            </a:r>
            <a:r>
              <a:rPr lang="en-GB" sz="2000" dirty="0"/>
              <a:t>because it is a test used decide whether the person belongs to a Member State.</a:t>
            </a:r>
            <a:r>
              <a:rPr lang="en-US" sz="2000" dirty="0"/>
              <a:t>​</a:t>
            </a:r>
          </a:p>
          <a:p>
            <a:pPr marL="0" indent="0" algn="just" fontAlgn="base">
              <a:lnSpc>
                <a:spcPct val="100000"/>
              </a:lnSpc>
              <a:spcBef>
                <a:spcPts val="0"/>
              </a:spcBef>
              <a:buNone/>
            </a:pPr>
            <a:endParaRPr lang="en-US" sz="800" dirty="0"/>
          </a:p>
          <a:p>
            <a:pPr algn="just" fontAlgn="base">
              <a:lnSpc>
                <a:spcPct val="100000"/>
              </a:lnSpc>
              <a:spcBef>
                <a:spcPts val="0"/>
              </a:spcBef>
            </a:pPr>
            <a:r>
              <a:rPr lang="en-GB" sz="2000" dirty="0"/>
              <a:t>If a defendant is domiciled in the EU or Lugano, national rules of jurisdiction apply .</a:t>
            </a:r>
            <a:r>
              <a:rPr lang="en-US" sz="2000" dirty="0"/>
              <a:t>​</a:t>
            </a:r>
          </a:p>
          <a:p>
            <a:pPr marL="0" indent="0" algn="just" fontAlgn="base">
              <a:lnSpc>
                <a:spcPct val="100000"/>
              </a:lnSpc>
              <a:spcBef>
                <a:spcPts val="0"/>
              </a:spcBef>
              <a:buNone/>
            </a:pPr>
            <a:endParaRPr lang="en-US" sz="800" dirty="0"/>
          </a:p>
          <a:p>
            <a:pPr marL="0" indent="0" algn="just" fontAlgn="base">
              <a:lnSpc>
                <a:spcPct val="100000"/>
              </a:lnSpc>
              <a:spcBef>
                <a:spcPts val="0"/>
              </a:spcBef>
              <a:buNone/>
            </a:pPr>
            <a:r>
              <a:rPr lang="en-US" sz="2000" b="1" u="sng" dirty="0">
                <a:solidFill>
                  <a:srgbClr val="0070C0"/>
                </a:solidFill>
              </a:rPr>
              <a:t>NATURAL PERSONS</a:t>
            </a:r>
          </a:p>
          <a:p>
            <a:pPr marL="0" indent="0" algn="just" fontAlgn="base">
              <a:lnSpc>
                <a:spcPct val="100000"/>
              </a:lnSpc>
              <a:spcBef>
                <a:spcPts val="0"/>
              </a:spcBef>
              <a:buNone/>
            </a:pPr>
            <a:r>
              <a:rPr lang="en-US" sz="2000" b="1" dirty="0"/>
              <a:t>Art. 62 </a:t>
            </a:r>
            <a:r>
              <a:rPr lang="en-US" sz="2000" dirty="0"/>
              <a:t>(1) </a:t>
            </a:r>
            <a:r>
              <a:rPr lang="en-GB" sz="2000" dirty="0"/>
              <a:t>In order to </a:t>
            </a:r>
            <a:r>
              <a:rPr lang="en-GB" sz="2000" u="sng" dirty="0">
                <a:solidFill>
                  <a:srgbClr val="FF3399"/>
                </a:solidFill>
              </a:rPr>
              <a:t>determine whether a party is domiciled in the Member State </a:t>
            </a:r>
            <a:r>
              <a:rPr lang="en-GB" sz="2000" dirty="0"/>
              <a:t>whose courts are </a:t>
            </a:r>
            <a:r>
              <a:rPr lang="en-GB" sz="2000" dirty="0" err="1"/>
              <a:t>seised</a:t>
            </a:r>
            <a:r>
              <a:rPr lang="en-GB" sz="2000" dirty="0"/>
              <a:t> of a matter, the court shall apply its internal law. [</a:t>
            </a:r>
            <a:r>
              <a:rPr lang="en-GB" sz="2000" i="1" dirty="0"/>
              <a:t>An English court must apply English law to determine whether a party is domiciled in UK.</a:t>
            </a:r>
            <a:r>
              <a:rPr lang="en-US" sz="2000" i="1" dirty="0"/>
              <a:t>​</a:t>
            </a:r>
            <a:r>
              <a:rPr lang="en-GB" sz="2000" dirty="0"/>
              <a:t>]</a:t>
            </a:r>
          </a:p>
          <a:p>
            <a:pPr marL="0" indent="0" algn="just" fontAlgn="base">
              <a:lnSpc>
                <a:spcPct val="100000"/>
              </a:lnSpc>
              <a:spcBef>
                <a:spcPts val="0"/>
              </a:spcBef>
              <a:buNone/>
            </a:pPr>
            <a:r>
              <a:rPr lang="en-GB" sz="2000" dirty="0"/>
              <a:t>	 (2) If a party is </a:t>
            </a:r>
            <a:r>
              <a:rPr lang="en-GB" sz="2000" u="sng" dirty="0">
                <a:solidFill>
                  <a:srgbClr val="FF9900"/>
                </a:solidFill>
              </a:rPr>
              <a:t>not domiciled in the Member State </a:t>
            </a:r>
            <a:r>
              <a:rPr lang="en-GB" sz="2000" dirty="0"/>
              <a:t>whose courts are </a:t>
            </a:r>
            <a:r>
              <a:rPr lang="en-GB" sz="2000" dirty="0" err="1"/>
              <a:t>seised</a:t>
            </a:r>
            <a:r>
              <a:rPr lang="en-GB" sz="2000" dirty="0"/>
              <a:t> of the matter, then, in order to determine whether the party is domiciled in another Member State, the court shall apply the </a:t>
            </a:r>
            <a:r>
              <a:rPr lang="en-GB" sz="2000" u="sng" dirty="0">
                <a:solidFill>
                  <a:srgbClr val="FF9900"/>
                </a:solidFill>
              </a:rPr>
              <a:t>law of that Member State.</a:t>
            </a:r>
            <a:endParaRPr lang="en-US" sz="2000" u="sng" dirty="0">
              <a:solidFill>
                <a:srgbClr val="FF9900"/>
              </a:solidFill>
            </a:endParaRPr>
          </a:p>
          <a:p>
            <a:pPr marL="0" indent="0" algn="just" fontAlgn="base">
              <a:lnSpc>
                <a:spcPct val="100000"/>
              </a:lnSpc>
              <a:spcBef>
                <a:spcPts val="0"/>
              </a:spcBef>
              <a:buNone/>
            </a:pPr>
            <a:endParaRPr lang="en-GB" sz="800" dirty="0"/>
          </a:p>
          <a:p>
            <a:pPr marL="0" indent="0" algn="just" fontAlgn="base">
              <a:lnSpc>
                <a:spcPct val="100000"/>
              </a:lnSpc>
              <a:spcBef>
                <a:spcPts val="0"/>
              </a:spcBef>
              <a:buNone/>
            </a:pPr>
            <a:r>
              <a:rPr lang="en-GB" sz="2000" b="1" u="sng" dirty="0">
                <a:solidFill>
                  <a:srgbClr val="0070C0"/>
                </a:solidFill>
              </a:rPr>
              <a:t>LEGAL PERSONS</a:t>
            </a:r>
          </a:p>
          <a:p>
            <a:pPr marL="0" indent="0" algn="just" fontAlgn="base">
              <a:lnSpc>
                <a:spcPct val="100000"/>
              </a:lnSpc>
              <a:spcBef>
                <a:spcPts val="0"/>
              </a:spcBef>
              <a:buNone/>
            </a:pPr>
            <a:r>
              <a:rPr lang="en-GB" sz="2000" b="1" dirty="0"/>
              <a:t>Art. 63</a:t>
            </a:r>
            <a:r>
              <a:rPr lang="en-GB" sz="2000" dirty="0"/>
              <a:t> (1)For the purposes of this Regulation, a company or other legal person or association of natural or legal persons is </a:t>
            </a:r>
            <a:r>
              <a:rPr lang="en-GB" sz="2000" u="sng" dirty="0">
                <a:solidFill>
                  <a:srgbClr val="9900FF"/>
                </a:solidFill>
              </a:rPr>
              <a:t>domiciled at the place where it has its</a:t>
            </a:r>
          </a:p>
          <a:p>
            <a:pPr marL="457200" indent="-457200" algn="just" fontAlgn="base">
              <a:lnSpc>
                <a:spcPct val="100000"/>
              </a:lnSpc>
              <a:spcBef>
                <a:spcPts val="0"/>
              </a:spcBef>
              <a:buAutoNum type="alphaLcParenBoth"/>
            </a:pPr>
            <a:r>
              <a:rPr lang="en-GB" sz="2000" dirty="0">
                <a:solidFill>
                  <a:srgbClr val="9900FF"/>
                </a:solidFill>
              </a:rPr>
              <a:t>statutory seat;</a:t>
            </a:r>
          </a:p>
          <a:p>
            <a:pPr marL="457200" indent="-457200" algn="just" fontAlgn="base">
              <a:lnSpc>
                <a:spcPct val="100000"/>
              </a:lnSpc>
              <a:spcBef>
                <a:spcPts val="0"/>
              </a:spcBef>
              <a:buAutoNum type="alphaLcParenBoth"/>
            </a:pPr>
            <a:r>
              <a:rPr lang="en-GB" sz="2000" dirty="0">
                <a:solidFill>
                  <a:srgbClr val="9900FF"/>
                </a:solidFill>
              </a:rPr>
              <a:t>central administration; or</a:t>
            </a:r>
          </a:p>
          <a:p>
            <a:pPr marL="457200" indent="-457200" algn="just" fontAlgn="base">
              <a:lnSpc>
                <a:spcPct val="100000"/>
              </a:lnSpc>
              <a:spcBef>
                <a:spcPts val="0"/>
              </a:spcBef>
              <a:buAutoNum type="alphaLcParenBoth"/>
            </a:pPr>
            <a:r>
              <a:rPr lang="en-GB" sz="2000" dirty="0">
                <a:solidFill>
                  <a:srgbClr val="9900FF"/>
                </a:solidFill>
              </a:rPr>
              <a:t>principal place of business.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21</a:t>
            </a:fld>
            <a:endParaRPr lang="en-GB" dirty="0"/>
          </a:p>
        </p:txBody>
      </p:sp>
    </p:spTree>
    <p:extLst>
      <p:ext uri="{BB962C8B-B14F-4D97-AF65-F5344CB8AC3E}">
        <p14:creationId xmlns:p14="http://schemas.microsoft.com/office/powerpoint/2010/main" val="3747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DOMICILE</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02608" y="1250576"/>
            <a:ext cx="10851776" cy="4545107"/>
          </a:xfrm>
        </p:spPr>
        <p:txBody>
          <a:bodyPr>
            <a:noAutofit/>
          </a:bodyPr>
          <a:lstStyle/>
          <a:p>
            <a:pPr algn="just" fontAlgn="base">
              <a:lnSpc>
                <a:spcPct val="100000"/>
              </a:lnSpc>
              <a:spcBef>
                <a:spcPts val="0"/>
              </a:spcBef>
            </a:pPr>
            <a:r>
              <a:rPr lang="en-GB" sz="2000" b="1" dirty="0">
                <a:solidFill>
                  <a:srgbClr val="9900FF"/>
                </a:solidFill>
              </a:rPr>
              <a:t>Domicile</a:t>
            </a:r>
            <a:r>
              <a:rPr lang="en-GB" sz="2000" dirty="0"/>
              <a:t> is a </a:t>
            </a:r>
            <a:r>
              <a:rPr lang="en-GB" sz="2000" u="sng" dirty="0">
                <a:solidFill>
                  <a:srgbClr val="FF0000"/>
                </a:solidFill>
              </a:rPr>
              <a:t>key concept </a:t>
            </a:r>
            <a:r>
              <a:rPr lang="en-GB" sz="2000" dirty="0"/>
              <a:t>because it is a test used decide whether the person belongs to a Member State.</a:t>
            </a:r>
            <a:r>
              <a:rPr lang="en-US" sz="2000" dirty="0"/>
              <a:t>​ [domicile v. nationality]</a:t>
            </a:r>
          </a:p>
          <a:p>
            <a:pPr algn="just" fontAlgn="base">
              <a:lnSpc>
                <a:spcPct val="100000"/>
              </a:lnSpc>
              <a:spcBef>
                <a:spcPts val="0"/>
              </a:spcBef>
            </a:pPr>
            <a:endParaRPr lang="en-US" sz="2000" dirty="0"/>
          </a:p>
          <a:p>
            <a:pPr algn="just" fontAlgn="base">
              <a:lnSpc>
                <a:spcPct val="100000"/>
              </a:lnSpc>
              <a:spcBef>
                <a:spcPts val="0"/>
              </a:spcBef>
            </a:pPr>
            <a:r>
              <a:rPr lang="en-US" sz="2000" dirty="0"/>
              <a:t>It is understood that domicile is that place where a person permanently or primarily lives and there is a strong presumption in favor of the continuance of an existing domicile (who alleges that a change occurred, must prove it).</a:t>
            </a:r>
          </a:p>
          <a:p>
            <a:pPr algn="just" fontAlgn="base">
              <a:lnSpc>
                <a:spcPct val="100000"/>
              </a:lnSpc>
              <a:spcBef>
                <a:spcPts val="0"/>
              </a:spcBef>
            </a:pPr>
            <a:endParaRPr lang="en-US" sz="2000" dirty="0"/>
          </a:p>
          <a:p>
            <a:pPr algn="just" fontAlgn="base">
              <a:lnSpc>
                <a:spcPct val="100000"/>
              </a:lnSpc>
              <a:spcBef>
                <a:spcPts val="0"/>
              </a:spcBef>
            </a:pPr>
            <a:r>
              <a:rPr lang="en-US" sz="2000" dirty="0"/>
              <a:t>Under the English law, in principle, nobody shall be without domicile and nobody can have two domiciles [</a:t>
            </a:r>
            <a:r>
              <a:rPr lang="en-US" sz="2000" i="1" dirty="0"/>
              <a:t>Mark v Mark</a:t>
            </a:r>
            <a:r>
              <a:rPr lang="en-US" sz="2000" dirty="0"/>
              <a:t> [2005] UKHL 42 at [37], [2006] 1 AC 98]:</a:t>
            </a:r>
          </a:p>
          <a:p>
            <a:pPr marL="457200" lvl="1" indent="0" algn="just" fontAlgn="base">
              <a:lnSpc>
                <a:spcPct val="100000"/>
              </a:lnSpc>
              <a:spcBef>
                <a:spcPts val="0"/>
              </a:spcBef>
              <a:buNone/>
            </a:pPr>
            <a:r>
              <a:rPr lang="en-GB" sz="2000" i="1" dirty="0"/>
              <a:t>Domicile, on the other hand, is a concept of the common law (although the same word is sometimes used in civilian systems to denote something more like habitual residence). A person must always have a domicile but can only have one domicile at a time.</a:t>
            </a:r>
            <a:endParaRPr lang="en-US"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22</a:t>
            </a:fld>
            <a:endParaRPr lang="en-GB" dirty="0"/>
          </a:p>
        </p:txBody>
      </p:sp>
    </p:spTree>
    <p:extLst>
      <p:ext uri="{BB962C8B-B14F-4D97-AF65-F5344CB8AC3E}">
        <p14:creationId xmlns:p14="http://schemas.microsoft.com/office/powerpoint/2010/main" val="52314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DOMICILE</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fontAlgn="base">
              <a:lnSpc>
                <a:spcPct val="100000"/>
              </a:lnSpc>
              <a:spcBef>
                <a:spcPts val="0"/>
              </a:spcBef>
            </a:pPr>
            <a:r>
              <a:rPr lang="en-GB" sz="2000" dirty="0"/>
              <a:t>If the  person is at the same time </a:t>
            </a:r>
            <a:r>
              <a:rPr lang="en-GB" sz="2000" b="1" dirty="0">
                <a:solidFill>
                  <a:schemeClr val="accent1"/>
                </a:solidFill>
              </a:rPr>
              <a:t>domiciled in two countries,</a:t>
            </a:r>
            <a:r>
              <a:rPr lang="en-GB" sz="2000" dirty="0"/>
              <a:t> for whichever court that decide the matter their domicile will be decisive. (for e.g., Austria expressly provides for the possibility of two concurrent domiciles, while Greece, expressly prohibits it)</a:t>
            </a:r>
          </a:p>
          <a:p>
            <a:pPr marL="0" indent="0" algn="just" fontAlgn="base">
              <a:lnSpc>
                <a:spcPct val="100000"/>
              </a:lnSpc>
              <a:spcBef>
                <a:spcPts val="0"/>
              </a:spcBef>
              <a:buNone/>
            </a:pPr>
            <a:endParaRPr lang="en-GB" sz="800" dirty="0"/>
          </a:p>
          <a:p>
            <a:pPr algn="just">
              <a:lnSpc>
                <a:spcPct val="100000"/>
              </a:lnSpc>
              <a:spcBef>
                <a:spcPts val="0"/>
              </a:spcBef>
            </a:pPr>
            <a:r>
              <a:rPr lang="en-GB" sz="2000" dirty="0"/>
              <a:t>In the UK, this definition of the notion of “domicile” for individuals is contained in the </a:t>
            </a:r>
            <a:r>
              <a:rPr lang="en-GB" sz="2000" dirty="0">
                <a:hlinkClick r:id="rId3"/>
              </a:rPr>
              <a:t>Civil Jurisdiction and Judgments Order 2001</a:t>
            </a:r>
            <a:r>
              <a:rPr lang="en-GB" sz="2000" dirty="0"/>
              <a:t>. Two conditions are stated:</a:t>
            </a:r>
          </a:p>
          <a:p>
            <a:pPr lvl="1" algn="just">
              <a:lnSpc>
                <a:spcPct val="100000"/>
              </a:lnSpc>
              <a:spcBef>
                <a:spcPts val="0"/>
              </a:spcBef>
            </a:pPr>
            <a:r>
              <a:rPr lang="en-GB" sz="2000" dirty="0"/>
              <a:t>the individual must </a:t>
            </a:r>
            <a:r>
              <a:rPr lang="en-GB" sz="2000" dirty="0">
                <a:solidFill>
                  <a:srgbClr val="FF3300"/>
                </a:solidFill>
              </a:rPr>
              <a:t>reside</a:t>
            </a:r>
            <a:r>
              <a:rPr lang="en-GB" sz="2000" dirty="0"/>
              <a:t> there and</a:t>
            </a:r>
          </a:p>
          <a:p>
            <a:pPr lvl="1" algn="just">
              <a:lnSpc>
                <a:spcPct val="100000"/>
              </a:lnSpc>
              <a:spcBef>
                <a:spcPts val="0"/>
              </a:spcBef>
            </a:pPr>
            <a:r>
              <a:rPr lang="en-GB" sz="2000" dirty="0"/>
              <a:t>the nature and circumstance of his residence must indicate he has a </a:t>
            </a:r>
            <a:r>
              <a:rPr lang="en-GB" sz="2000" dirty="0">
                <a:solidFill>
                  <a:srgbClr val="FF3300"/>
                </a:solidFill>
              </a:rPr>
              <a:t>substantial connection with the UK</a:t>
            </a:r>
            <a:r>
              <a:rPr lang="en-GB" sz="2000" dirty="0"/>
              <a:t>. </a:t>
            </a:r>
          </a:p>
          <a:p>
            <a:pPr lvl="1" algn="just">
              <a:lnSpc>
                <a:spcPct val="100000"/>
              </a:lnSpc>
              <a:spcBef>
                <a:spcPts val="0"/>
              </a:spcBef>
            </a:pPr>
            <a:r>
              <a:rPr lang="en-GB" sz="1600" dirty="0"/>
              <a:t>the terms ‘residence’ and ‘substantial connection’ are not defined, but the English courts, when discussing domicile, refer to a ‘settled or usual place of abode’ [</a:t>
            </a:r>
            <a:r>
              <a:rPr lang="en-GB" sz="1600" i="1" dirty="0"/>
              <a:t>Bank of Dubai Limited v Fouad Haji Abbas´</a:t>
            </a:r>
            <a:r>
              <a:rPr lang="en-GB" sz="1600" dirty="0"/>
              <a:t>[1997] </a:t>
            </a:r>
            <a:r>
              <a:rPr lang="en-GB" sz="1600" dirty="0" err="1"/>
              <a:t>I.L.Pr</a:t>
            </a:r>
            <a:r>
              <a:rPr lang="en-GB" sz="1600" dirty="0"/>
              <a:t>. 308 (CA)]. The Order provides for the 3-month presumption for the connection requirement (</a:t>
            </a:r>
            <a:r>
              <a:rPr lang="en-GB" sz="1600" dirty="0" err="1"/>
              <a:t>Sch</a:t>
            </a:r>
            <a:r>
              <a:rPr lang="en-GB" sz="1600" dirty="0"/>
              <a:t> 1, para. 9(6)). </a:t>
            </a:r>
          </a:p>
          <a:p>
            <a:pPr lvl="1" algn="just">
              <a:lnSpc>
                <a:spcPct val="100000"/>
              </a:lnSpc>
              <a:spcBef>
                <a:spcPts val="0"/>
              </a:spcBef>
            </a:pPr>
            <a:endParaRPr lang="en-GB" sz="800" dirty="0"/>
          </a:p>
          <a:p>
            <a:pPr marL="0" lvl="1" indent="26988" algn="just">
              <a:lnSpc>
                <a:spcPct val="100000"/>
              </a:lnSpc>
              <a:spcBef>
                <a:spcPts val="0"/>
              </a:spcBef>
            </a:pPr>
            <a:r>
              <a:rPr lang="en-GB" sz="2000" dirty="0"/>
              <a:t> For a company to have the seat in the UK, the </a:t>
            </a:r>
            <a:r>
              <a:rPr lang="en-GB" sz="2000" dirty="0">
                <a:hlinkClick r:id="rId3"/>
              </a:rPr>
              <a:t>Civil Jurisdiction and Judgments Order 2001</a:t>
            </a:r>
            <a:r>
              <a:rPr lang="en-GB" sz="2000" dirty="0"/>
              <a:t> provides as follows:</a:t>
            </a:r>
          </a:p>
          <a:p>
            <a:pPr marL="457200" lvl="2" indent="26988" algn="just">
              <a:lnSpc>
                <a:spcPct val="100000"/>
              </a:lnSpc>
              <a:spcBef>
                <a:spcPts val="0"/>
              </a:spcBef>
            </a:pPr>
            <a:r>
              <a:rPr lang="en-GB" dirty="0"/>
              <a:t> it was </a:t>
            </a:r>
            <a:r>
              <a:rPr lang="en-GB" dirty="0">
                <a:solidFill>
                  <a:srgbClr val="9900FF"/>
                </a:solidFill>
              </a:rPr>
              <a:t>incorporated</a:t>
            </a:r>
            <a:r>
              <a:rPr lang="en-GB" dirty="0"/>
              <a:t> or </a:t>
            </a:r>
            <a:r>
              <a:rPr lang="en-GB" dirty="0">
                <a:solidFill>
                  <a:srgbClr val="9900FF"/>
                </a:solidFill>
              </a:rPr>
              <a:t>formed</a:t>
            </a:r>
            <a:r>
              <a:rPr lang="en-GB" dirty="0"/>
              <a:t> under the law of a part of the United Kingdom; </a:t>
            </a:r>
            <a:r>
              <a:rPr lang="en-GB" b="1" u="sng" dirty="0"/>
              <a:t>or</a:t>
            </a:r>
          </a:p>
          <a:p>
            <a:pPr marL="457200" lvl="2" indent="26988" algn="just">
              <a:lnSpc>
                <a:spcPct val="100000"/>
              </a:lnSpc>
              <a:spcBef>
                <a:spcPts val="0"/>
              </a:spcBef>
            </a:pPr>
            <a:r>
              <a:rPr lang="en-GB" dirty="0"/>
              <a:t> its </a:t>
            </a:r>
            <a:r>
              <a:rPr lang="en-GB" dirty="0">
                <a:solidFill>
                  <a:srgbClr val="9900FF"/>
                </a:solidFill>
              </a:rPr>
              <a:t>central management and control </a:t>
            </a:r>
            <a:r>
              <a:rPr lang="en-GB" dirty="0"/>
              <a:t>is exercised in the United Kingdom.</a:t>
            </a:r>
            <a:endParaRPr lang="en-GB" dirty="0">
              <a:solidFill>
                <a:srgbClr val="9900FF"/>
              </a:solidFill>
            </a:endParaRP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23</a:t>
            </a:fld>
            <a:endParaRPr lang="en-GB" dirty="0"/>
          </a:p>
        </p:txBody>
      </p:sp>
    </p:spTree>
    <p:extLst>
      <p:ext uri="{BB962C8B-B14F-4D97-AF65-F5344CB8AC3E}">
        <p14:creationId xmlns:p14="http://schemas.microsoft.com/office/powerpoint/2010/main" val="123064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(1) (a) in matters relating to a </a:t>
            </a:r>
            <a:r>
              <a:rPr lang="en-GB" sz="2200" u="sng" dirty="0">
                <a:solidFill>
                  <a:srgbClr val="FF3300"/>
                </a:solidFill>
              </a:rPr>
              <a:t>contract</a:t>
            </a:r>
            <a:r>
              <a:rPr lang="en-GB" sz="2200" dirty="0"/>
              <a:t>, in the </a:t>
            </a:r>
            <a:r>
              <a:rPr lang="en-GB" sz="2200" b="1" dirty="0">
                <a:solidFill>
                  <a:srgbClr val="00B050"/>
                </a:solidFill>
              </a:rPr>
              <a:t>courts for the place of performance of the obligation in question</a:t>
            </a:r>
            <a:r>
              <a:rPr lang="en-GB" sz="2200" dirty="0"/>
              <a:t>;</a:t>
            </a:r>
          </a:p>
          <a:p>
            <a:pPr marL="0" indent="0" algn="just">
              <a:lnSpc>
                <a:spcPct val="100000"/>
              </a:lnSpc>
              <a:spcBef>
                <a:spcPts val="0"/>
              </a:spcBef>
              <a:buNone/>
            </a:pPr>
            <a:r>
              <a:rPr lang="en-GB" sz="2200" dirty="0"/>
              <a:t>      (b) for the purpose of this provision and unless otherwise agreed, the place of performance of the obligation in question shall be:</a:t>
            </a:r>
          </a:p>
          <a:p>
            <a:pPr marL="0" indent="0" algn="just">
              <a:lnSpc>
                <a:spcPct val="100000"/>
              </a:lnSpc>
              <a:spcBef>
                <a:spcPts val="0"/>
              </a:spcBef>
              <a:buNone/>
            </a:pPr>
            <a:r>
              <a:rPr lang="en-GB" sz="2200" dirty="0"/>
              <a:t>           - in the case of the </a:t>
            </a:r>
            <a:r>
              <a:rPr lang="en-GB" sz="2200" b="1" dirty="0">
                <a:solidFill>
                  <a:schemeClr val="accent6"/>
                </a:solidFill>
              </a:rPr>
              <a:t>sale of goods</a:t>
            </a:r>
            <a:r>
              <a:rPr lang="en-GB" sz="2200" dirty="0"/>
              <a:t>, the place in a Member State where, under the contract, the goods were </a:t>
            </a:r>
            <a:r>
              <a:rPr lang="en-GB" sz="2200" dirty="0">
                <a:solidFill>
                  <a:srgbClr val="7030A0"/>
                </a:solidFill>
              </a:rPr>
              <a:t>delivered </a:t>
            </a:r>
            <a:r>
              <a:rPr lang="en-GB" sz="2200" dirty="0"/>
              <a:t>or should have been </a:t>
            </a:r>
            <a:r>
              <a:rPr lang="en-GB" sz="2200" dirty="0">
                <a:solidFill>
                  <a:srgbClr val="7030A0"/>
                </a:solidFill>
              </a:rPr>
              <a:t>delivered</a:t>
            </a:r>
            <a:r>
              <a:rPr lang="en-GB" sz="2200" dirty="0"/>
              <a:t>,</a:t>
            </a:r>
          </a:p>
          <a:p>
            <a:pPr marL="0" indent="0" algn="just">
              <a:lnSpc>
                <a:spcPct val="100000"/>
              </a:lnSpc>
              <a:spcBef>
                <a:spcPts val="0"/>
              </a:spcBef>
              <a:buNone/>
            </a:pPr>
            <a:r>
              <a:rPr lang="en-GB" sz="2200" dirty="0"/>
              <a:t>           - in the case of the </a:t>
            </a:r>
            <a:r>
              <a:rPr lang="en-GB" sz="2200" b="1" dirty="0">
                <a:solidFill>
                  <a:schemeClr val="accent6"/>
                </a:solidFill>
              </a:rPr>
              <a:t>provision of services</a:t>
            </a:r>
            <a:r>
              <a:rPr lang="en-GB" sz="2200" dirty="0"/>
              <a:t>, the place in a Member State where, under the contract, the services were </a:t>
            </a:r>
            <a:r>
              <a:rPr lang="en-GB" sz="2200" dirty="0">
                <a:solidFill>
                  <a:srgbClr val="7030A0"/>
                </a:solidFill>
              </a:rPr>
              <a:t>provided</a:t>
            </a:r>
            <a:r>
              <a:rPr lang="en-GB" sz="2200" dirty="0"/>
              <a:t> or should have been </a:t>
            </a:r>
            <a:r>
              <a:rPr lang="en-GB" sz="2200" dirty="0">
                <a:solidFill>
                  <a:srgbClr val="7030A0"/>
                </a:solidFill>
              </a:rPr>
              <a:t>provided</a:t>
            </a:r>
            <a:r>
              <a:rPr lang="en-GB" sz="2200" dirty="0"/>
              <a:t>;</a:t>
            </a:r>
          </a:p>
          <a:p>
            <a:pPr marL="0" indent="0" algn="just">
              <a:lnSpc>
                <a:spcPct val="100000"/>
              </a:lnSpc>
              <a:spcBef>
                <a:spcPts val="0"/>
              </a:spcBef>
              <a:buNone/>
            </a:pPr>
            <a:r>
              <a:rPr lang="en-GB" sz="2200" dirty="0"/>
              <a:t>       (c) if point (b) does not apply then point (a) applies;</a:t>
            </a:r>
          </a:p>
          <a:p>
            <a:pPr marL="0" indent="0" algn="just">
              <a:lnSpc>
                <a:spcPct val="100000"/>
              </a:lnSpc>
              <a:spcBef>
                <a:spcPts val="0"/>
              </a:spcBef>
              <a:buNone/>
            </a:pPr>
            <a:endParaRPr lang="en-GB" sz="800" dirty="0"/>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pPr marL="0" indent="0" algn="just">
              <a:lnSpc>
                <a:spcPct val="100000"/>
              </a:lnSpc>
              <a:spcBef>
                <a:spcPts val="0"/>
              </a:spcBef>
              <a:buNone/>
            </a:pPr>
            <a:r>
              <a:rPr lang="en-GB" sz="2200" dirty="0"/>
              <a:t>(3) as regards a </a:t>
            </a:r>
            <a:r>
              <a:rPr lang="en-GB" sz="2200" u="sng" dirty="0">
                <a:solidFill>
                  <a:srgbClr val="FF3300"/>
                </a:solidFill>
              </a:rPr>
              <a:t>civil claim for damages or restitution which is based on an act giving rise to criminal proceedings</a:t>
            </a:r>
            <a:r>
              <a:rPr lang="en-GB" sz="2200" dirty="0"/>
              <a:t>, in the </a:t>
            </a:r>
            <a:r>
              <a:rPr lang="en-GB" sz="2200" b="1" dirty="0">
                <a:solidFill>
                  <a:schemeClr val="accent6">
                    <a:lumMod val="75000"/>
                  </a:schemeClr>
                </a:solidFill>
              </a:rPr>
              <a:t>court </a:t>
            </a:r>
            <a:r>
              <a:rPr lang="en-GB" sz="2200" b="1" dirty="0" err="1">
                <a:solidFill>
                  <a:schemeClr val="accent6">
                    <a:lumMod val="75000"/>
                  </a:schemeClr>
                </a:solidFill>
              </a:rPr>
              <a:t>seised</a:t>
            </a:r>
            <a:r>
              <a:rPr lang="en-GB" sz="2200" b="1" dirty="0">
                <a:solidFill>
                  <a:schemeClr val="accent6">
                    <a:lumMod val="75000"/>
                  </a:schemeClr>
                </a:solidFill>
              </a:rPr>
              <a:t> of those proceedings</a:t>
            </a:r>
            <a:r>
              <a:rPr lang="en-GB" sz="2200" dirty="0"/>
              <a:t>, to the extent that that court has jurisdiction under its own law to entertain civil proceedings;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24</a:t>
            </a:fld>
            <a:endParaRPr lang="en-GB" dirty="0"/>
          </a:p>
        </p:txBody>
      </p:sp>
    </p:spTree>
    <p:extLst>
      <p:ext uri="{BB962C8B-B14F-4D97-AF65-F5344CB8AC3E}">
        <p14:creationId xmlns:p14="http://schemas.microsoft.com/office/powerpoint/2010/main" val="2739199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(5) as regards a dispute arising out of the </a:t>
            </a:r>
            <a:r>
              <a:rPr lang="en-GB" sz="2200" u="sng" dirty="0">
                <a:solidFill>
                  <a:srgbClr val="FF3300"/>
                </a:solidFill>
              </a:rPr>
              <a:t>operations of a branch, agency or other establishment</a:t>
            </a:r>
            <a:r>
              <a:rPr lang="en-GB" sz="2200" dirty="0"/>
              <a:t>, in the </a:t>
            </a:r>
            <a:r>
              <a:rPr lang="en-GB" sz="2200" b="1" dirty="0">
                <a:solidFill>
                  <a:schemeClr val="accent6">
                    <a:lumMod val="75000"/>
                  </a:schemeClr>
                </a:solidFill>
              </a:rPr>
              <a:t>courts for the place where the branch, agency or other establishment is situated</a:t>
            </a:r>
            <a:r>
              <a:rPr lang="en-GB" sz="2200" dirty="0"/>
              <a:t>;</a:t>
            </a:r>
          </a:p>
          <a:p>
            <a:pPr marL="0" indent="0" algn="just">
              <a:lnSpc>
                <a:spcPct val="100000"/>
              </a:lnSpc>
              <a:spcBef>
                <a:spcPts val="0"/>
              </a:spcBef>
              <a:buNone/>
            </a:pPr>
            <a:endParaRPr lang="en-GB" sz="800" dirty="0"/>
          </a:p>
          <a:p>
            <a:pPr marL="0" indent="0" algn="just">
              <a:lnSpc>
                <a:spcPct val="100000"/>
              </a:lnSpc>
              <a:spcBef>
                <a:spcPts val="0"/>
              </a:spcBef>
              <a:buNone/>
            </a:pPr>
            <a:r>
              <a:rPr lang="en-GB" sz="2200" dirty="0"/>
              <a:t>(6) as regards a dispute brought </a:t>
            </a:r>
            <a:r>
              <a:rPr lang="en-GB" sz="2200" u="sng" dirty="0">
                <a:solidFill>
                  <a:srgbClr val="FF3300"/>
                </a:solidFill>
              </a:rPr>
              <a:t>against a settlor, trustee or beneficiary of a trust </a:t>
            </a:r>
            <a:r>
              <a:rPr lang="en-GB" sz="2200" dirty="0"/>
              <a:t>created by the operation of a statute, or by a written instrument, or created orally and evidenced in writing, in the </a:t>
            </a:r>
            <a:r>
              <a:rPr lang="en-GB" sz="2200" b="1" dirty="0">
                <a:solidFill>
                  <a:schemeClr val="accent6">
                    <a:lumMod val="75000"/>
                  </a:schemeClr>
                </a:solidFill>
              </a:rPr>
              <a:t>courts of the Member State in which the trust is domiciled</a:t>
            </a:r>
            <a:r>
              <a:rPr lang="en-GB" sz="2200" dirty="0"/>
              <a:t>;</a:t>
            </a:r>
          </a:p>
          <a:p>
            <a:pPr marL="0" indent="0" algn="just">
              <a:lnSpc>
                <a:spcPct val="100000"/>
              </a:lnSpc>
              <a:spcBef>
                <a:spcPts val="0"/>
              </a:spcBef>
              <a:buNone/>
            </a:pPr>
            <a:endParaRPr lang="en-GB" sz="800" dirty="0"/>
          </a:p>
          <a:p>
            <a:pPr marL="0" indent="0" algn="just">
              <a:lnSpc>
                <a:spcPct val="100000"/>
              </a:lnSpc>
              <a:spcBef>
                <a:spcPts val="0"/>
              </a:spcBef>
              <a:buNone/>
            </a:pPr>
            <a:r>
              <a:rPr lang="en-GB" sz="2200" dirty="0"/>
              <a:t>(7) as regards a dispute concerning the payment of remuneration claimed in respect of the </a:t>
            </a:r>
            <a:r>
              <a:rPr lang="en-GB" sz="2200" u="sng" dirty="0">
                <a:solidFill>
                  <a:srgbClr val="FF3300"/>
                </a:solidFill>
              </a:rPr>
              <a:t>salvage of a cargo or freight</a:t>
            </a:r>
            <a:r>
              <a:rPr lang="en-GB" sz="2200" dirty="0"/>
              <a:t>, in the </a:t>
            </a:r>
            <a:r>
              <a:rPr lang="en-GB" sz="2200" b="1" dirty="0">
                <a:solidFill>
                  <a:schemeClr val="accent6">
                    <a:lumMod val="75000"/>
                  </a:schemeClr>
                </a:solidFill>
              </a:rPr>
              <a:t>court under the authority of which the cargo or freight in question</a:t>
            </a:r>
            <a:r>
              <a:rPr lang="en-GB" sz="2200" dirty="0"/>
              <a:t>:</a:t>
            </a:r>
          </a:p>
          <a:p>
            <a:pPr marL="0" indent="0" algn="just">
              <a:lnSpc>
                <a:spcPct val="100000"/>
              </a:lnSpc>
              <a:spcBef>
                <a:spcPts val="0"/>
              </a:spcBef>
              <a:buNone/>
            </a:pPr>
            <a:r>
              <a:rPr lang="en-GB" sz="2200" dirty="0"/>
              <a:t>     (a) </a:t>
            </a:r>
            <a:r>
              <a:rPr lang="en-GB" sz="2200" u="sng" dirty="0"/>
              <a:t>has been arrested </a:t>
            </a:r>
            <a:r>
              <a:rPr lang="en-GB" sz="2200" dirty="0"/>
              <a:t>to secure such payment; or</a:t>
            </a:r>
          </a:p>
          <a:p>
            <a:pPr marL="0" indent="0" algn="just">
              <a:lnSpc>
                <a:spcPct val="100000"/>
              </a:lnSpc>
              <a:spcBef>
                <a:spcPts val="0"/>
              </a:spcBef>
              <a:buNone/>
            </a:pPr>
            <a:r>
              <a:rPr lang="en-GB" sz="2200" dirty="0"/>
              <a:t>     (b) </a:t>
            </a:r>
            <a:r>
              <a:rPr lang="en-GB" sz="2200" u="sng" dirty="0"/>
              <a:t>could have been so arrested, but bail or other security has been given</a:t>
            </a:r>
            <a:r>
              <a:rPr lang="en-GB" sz="2200" dirty="0"/>
              <a:t>;</a:t>
            </a:r>
          </a:p>
          <a:p>
            <a:pPr marL="0" indent="0" algn="just">
              <a:lnSpc>
                <a:spcPct val="100000"/>
              </a:lnSpc>
              <a:spcBef>
                <a:spcPts val="0"/>
              </a:spcBef>
              <a:buNone/>
            </a:pPr>
            <a:r>
              <a:rPr lang="en-GB" sz="2200" dirty="0"/>
              <a:t>provided that this provision shall apply only if it is claimed that the defendant has an interest in the cargo or freight or had such an interest at the time of salvage.</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25</a:t>
            </a:fld>
            <a:endParaRPr lang="en-GB" dirty="0"/>
          </a:p>
        </p:txBody>
      </p:sp>
    </p:spTree>
    <p:extLst>
      <p:ext uri="{BB962C8B-B14F-4D97-AF65-F5344CB8AC3E}">
        <p14:creationId xmlns:p14="http://schemas.microsoft.com/office/powerpoint/2010/main" val="712221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 CONTRACTS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000" b="1" dirty="0"/>
              <a:t>Article 7. A person domiciled in a Member State may be sued in another Member State:</a:t>
            </a:r>
          </a:p>
          <a:p>
            <a:pPr marL="0" indent="0" algn="just">
              <a:lnSpc>
                <a:spcPct val="100000"/>
              </a:lnSpc>
              <a:spcBef>
                <a:spcPts val="0"/>
              </a:spcBef>
              <a:buNone/>
            </a:pPr>
            <a:endParaRPr lang="en-GB" sz="800" dirty="0"/>
          </a:p>
          <a:p>
            <a:pPr marL="0" indent="0" algn="just">
              <a:lnSpc>
                <a:spcPct val="100000"/>
              </a:lnSpc>
              <a:spcBef>
                <a:spcPts val="0"/>
              </a:spcBef>
              <a:buNone/>
            </a:pPr>
            <a:r>
              <a:rPr lang="en-GB" sz="2000" dirty="0"/>
              <a:t>(1) (a) in matters relating to a </a:t>
            </a:r>
            <a:r>
              <a:rPr lang="en-GB" sz="2000" u="sng" dirty="0">
                <a:solidFill>
                  <a:srgbClr val="FF3300"/>
                </a:solidFill>
              </a:rPr>
              <a:t>contract</a:t>
            </a:r>
            <a:r>
              <a:rPr lang="en-GB" sz="2000" dirty="0"/>
              <a:t>, in the </a:t>
            </a:r>
            <a:r>
              <a:rPr lang="en-GB" sz="2000" b="1" dirty="0">
                <a:solidFill>
                  <a:srgbClr val="00B050"/>
                </a:solidFill>
              </a:rPr>
              <a:t>courts for the place of performance of the obligation in question</a:t>
            </a:r>
            <a:r>
              <a:rPr lang="en-GB" sz="2000" dirty="0"/>
              <a:t>;</a:t>
            </a:r>
          </a:p>
          <a:p>
            <a:pPr marL="0" indent="0" algn="just">
              <a:lnSpc>
                <a:spcPct val="100000"/>
              </a:lnSpc>
              <a:spcBef>
                <a:spcPts val="0"/>
              </a:spcBef>
              <a:buNone/>
            </a:pPr>
            <a:r>
              <a:rPr lang="en-GB" sz="2000" dirty="0"/>
              <a:t>      (b) for the purpose of this provision and unless otherwise agreed, the place of performance of the obligation in question shall be:</a:t>
            </a:r>
          </a:p>
          <a:p>
            <a:pPr marL="0" indent="0" algn="just">
              <a:lnSpc>
                <a:spcPct val="100000"/>
              </a:lnSpc>
              <a:spcBef>
                <a:spcPts val="0"/>
              </a:spcBef>
              <a:buNone/>
            </a:pPr>
            <a:r>
              <a:rPr lang="en-GB" sz="2000" dirty="0"/>
              <a:t>           - in the case of the </a:t>
            </a:r>
            <a:r>
              <a:rPr lang="en-GB" sz="2000" b="1" dirty="0">
                <a:solidFill>
                  <a:schemeClr val="accent6"/>
                </a:solidFill>
              </a:rPr>
              <a:t>sale of goods</a:t>
            </a:r>
            <a:r>
              <a:rPr lang="en-GB" sz="2000" dirty="0"/>
              <a:t>, the place in a Member State where, under the contract, the goods were delivered or should have been delivered,</a:t>
            </a:r>
          </a:p>
          <a:p>
            <a:pPr marL="0" indent="0" algn="just">
              <a:lnSpc>
                <a:spcPct val="100000"/>
              </a:lnSpc>
              <a:spcBef>
                <a:spcPts val="0"/>
              </a:spcBef>
              <a:buNone/>
            </a:pPr>
            <a:r>
              <a:rPr lang="en-GB" sz="2000" dirty="0"/>
              <a:t>           - in the case of the </a:t>
            </a:r>
            <a:r>
              <a:rPr lang="en-GB" sz="2000" b="1" dirty="0">
                <a:solidFill>
                  <a:schemeClr val="accent6"/>
                </a:solidFill>
              </a:rPr>
              <a:t>provision of services</a:t>
            </a:r>
            <a:r>
              <a:rPr lang="en-GB" sz="2000" dirty="0"/>
              <a:t>, the place in a Member State where, under the contract, the services were provided or should have been provided;</a:t>
            </a:r>
          </a:p>
          <a:p>
            <a:pPr marL="0" indent="0" algn="just">
              <a:lnSpc>
                <a:spcPct val="100000"/>
              </a:lnSpc>
              <a:spcBef>
                <a:spcPts val="0"/>
              </a:spcBef>
              <a:buNone/>
            </a:pPr>
            <a:r>
              <a:rPr lang="en-GB" sz="2000" dirty="0"/>
              <a:t>       (c) if point (b) does not apply then point (a) applies;</a:t>
            </a:r>
          </a:p>
          <a:p>
            <a:pPr marL="0" indent="0" algn="just">
              <a:lnSpc>
                <a:spcPct val="100000"/>
              </a:lnSpc>
              <a:spcBef>
                <a:spcPts val="0"/>
              </a:spcBef>
              <a:buNone/>
            </a:pPr>
            <a:endParaRPr lang="en-GB" sz="800" dirty="0"/>
          </a:p>
          <a:p>
            <a:pPr algn="just">
              <a:lnSpc>
                <a:spcPct val="100000"/>
              </a:lnSpc>
              <a:spcBef>
                <a:spcPts val="0"/>
              </a:spcBef>
              <a:buFontTx/>
              <a:buChar char="-"/>
            </a:pPr>
            <a:r>
              <a:rPr lang="en-GB" sz="2000" dirty="0"/>
              <a:t>‘</a:t>
            </a:r>
            <a:r>
              <a:rPr lang="en-GB" sz="2000" b="1" i="1" dirty="0">
                <a:solidFill>
                  <a:srgbClr val="FF0000"/>
                </a:solidFill>
              </a:rPr>
              <a:t>contract</a:t>
            </a:r>
            <a:r>
              <a:rPr lang="en-GB" sz="2000" dirty="0"/>
              <a:t>’, within the meaning of the Recast Brussels Regulation, has an European autonomous meaning: covering any matters having their basis in an agreement.</a:t>
            </a:r>
          </a:p>
          <a:p>
            <a:pPr algn="just">
              <a:lnSpc>
                <a:spcPct val="100000"/>
              </a:lnSpc>
              <a:spcBef>
                <a:spcPts val="0"/>
              </a:spcBef>
              <a:buFontTx/>
              <a:buChar char="-"/>
            </a:pPr>
            <a:r>
              <a:rPr lang="en-GB" sz="2000" dirty="0"/>
              <a:t>‘</a:t>
            </a:r>
            <a:r>
              <a:rPr lang="en-GB" sz="2000" b="1" i="1" dirty="0">
                <a:solidFill>
                  <a:srgbClr val="FF0000"/>
                </a:solidFill>
              </a:rPr>
              <a:t>obligation in question</a:t>
            </a:r>
            <a:r>
              <a:rPr lang="en-GB" sz="2000" dirty="0"/>
              <a:t>’ refers to the obligation which forms the basis of the claim (see CJEU case </a:t>
            </a:r>
            <a:r>
              <a:rPr lang="en-GB" sz="2000" i="1" dirty="0">
                <a:hlinkClick r:id="rId3"/>
              </a:rPr>
              <a:t>De </a:t>
            </a:r>
            <a:r>
              <a:rPr lang="en-GB" sz="2000" i="1" dirty="0" err="1">
                <a:hlinkClick r:id="rId3"/>
              </a:rPr>
              <a:t>Bloos</a:t>
            </a:r>
            <a:r>
              <a:rPr lang="en-GB" sz="2000" i="1" dirty="0">
                <a:hlinkClick r:id="rId3"/>
              </a:rPr>
              <a:t> </a:t>
            </a:r>
            <a:r>
              <a:rPr lang="en-GB" sz="2000" i="1" dirty="0" err="1">
                <a:hlinkClick r:id="rId3"/>
              </a:rPr>
              <a:t>Sprl</a:t>
            </a:r>
            <a:r>
              <a:rPr lang="en-GB" sz="2000" i="1" dirty="0">
                <a:hlinkClick r:id="rId3"/>
              </a:rPr>
              <a:t> v. </a:t>
            </a:r>
            <a:r>
              <a:rPr lang="en-GB" sz="2000" i="1" dirty="0" err="1">
                <a:hlinkClick r:id="rId3"/>
              </a:rPr>
              <a:t>Bouyer</a:t>
            </a:r>
            <a:r>
              <a:rPr lang="en-GB" sz="2000" i="1" dirty="0">
                <a:hlinkClick r:id="rId3"/>
              </a:rPr>
              <a:t> SA</a:t>
            </a:r>
            <a:r>
              <a:rPr lang="en-GB" sz="2000" i="1" dirty="0"/>
              <a:t>, </a:t>
            </a:r>
            <a:r>
              <a:rPr lang="en-GB" sz="2000" dirty="0"/>
              <a:t>1976)</a:t>
            </a:r>
          </a:p>
          <a:p>
            <a:pPr algn="just">
              <a:lnSpc>
                <a:spcPct val="100000"/>
              </a:lnSpc>
              <a:spcBef>
                <a:spcPts val="0"/>
              </a:spcBef>
              <a:buFontTx/>
              <a:buChar char="-"/>
            </a:pPr>
            <a:r>
              <a:rPr lang="en-GB" sz="2000" dirty="0"/>
              <a:t>when the claim refers to </a:t>
            </a:r>
            <a:r>
              <a:rPr lang="en-GB" sz="2000" b="1" i="1" dirty="0">
                <a:solidFill>
                  <a:srgbClr val="FF0000"/>
                </a:solidFill>
              </a:rPr>
              <a:t>several obligations</a:t>
            </a:r>
            <a:r>
              <a:rPr lang="en-GB" sz="2000" dirty="0"/>
              <a:t>, the court must identify the principal one (</a:t>
            </a:r>
            <a:r>
              <a:rPr lang="en-GB" sz="2000" i="1" dirty="0" err="1"/>
              <a:t>accessorium</a:t>
            </a:r>
            <a:r>
              <a:rPr lang="en-GB" sz="2000" i="1" dirty="0"/>
              <a:t> sequitur </a:t>
            </a:r>
            <a:r>
              <a:rPr lang="en-GB" sz="2000" i="1" dirty="0" err="1"/>
              <a:t>principale</a:t>
            </a:r>
            <a:r>
              <a:rPr lang="en-GB" sz="2000" dirty="0"/>
              <a:t>) (see CJEU case </a:t>
            </a:r>
            <a:r>
              <a:rPr lang="en-GB" sz="2000" i="1" dirty="0">
                <a:hlinkClick r:id="rId4"/>
              </a:rPr>
              <a:t>Shenavai v. </a:t>
            </a:r>
            <a:r>
              <a:rPr lang="en-GB" sz="2000" i="1" dirty="0" err="1">
                <a:hlinkClick r:id="rId4"/>
              </a:rPr>
              <a:t>Kreischer</a:t>
            </a:r>
            <a:r>
              <a:rPr lang="en-GB" sz="2000" dirty="0"/>
              <a:t>, 1987)</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26</a:t>
            </a:fld>
            <a:endParaRPr lang="en-GB" dirty="0"/>
          </a:p>
        </p:txBody>
      </p:sp>
    </p:spTree>
    <p:extLst>
      <p:ext uri="{BB962C8B-B14F-4D97-AF65-F5344CB8AC3E}">
        <p14:creationId xmlns:p14="http://schemas.microsoft.com/office/powerpoint/2010/main" val="362467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 CONTRACTS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000" b="1" dirty="0"/>
              <a:t>- in the case of the </a:t>
            </a:r>
            <a:r>
              <a:rPr lang="en-GB" sz="2000" b="1" dirty="0">
                <a:solidFill>
                  <a:schemeClr val="accent6"/>
                </a:solidFill>
              </a:rPr>
              <a:t>sale of goods</a:t>
            </a:r>
            <a:r>
              <a:rPr lang="en-GB" sz="2000" b="1" dirty="0"/>
              <a:t>, the place in a Member State where, under the contract, the goods were delivered or should have been delivered</a:t>
            </a:r>
          </a:p>
          <a:p>
            <a:pPr marL="0" indent="0" algn="just">
              <a:lnSpc>
                <a:spcPct val="100000"/>
              </a:lnSpc>
              <a:spcBef>
                <a:spcPts val="0"/>
              </a:spcBef>
              <a:buNone/>
            </a:pPr>
            <a:endParaRPr lang="en-GB" sz="800" dirty="0"/>
          </a:p>
          <a:p>
            <a:pPr marL="0" indent="0" algn="just">
              <a:lnSpc>
                <a:spcPct val="100000"/>
              </a:lnSpc>
              <a:spcBef>
                <a:spcPts val="0"/>
              </a:spcBef>
              <a:buNone/>
            </a:pPr>
            <a:endParaRPr lang="en-GB" sz="800" dirty="0"/>
          </a:p>
          <a:p>
            <a:pPr marL="0" indent="0" algn="just">
              <a:lnSpc>
                <a:spcPct val="100000"/>
              </a:lnSpc>
              <a:spcBef>
                <a:spcPts val="0"/>
              </a:spcBef>
              <a:buNone/>
            </a:pPr>
            <a:endParaRPr lang="en-GB" sz="800" dirty="0"/>
          </a:p>
          <a:p>
            <a:pPr marL="0" indent="0" algn="just">
              <a:lnSpc>
                <a:spcPct val="100000"/>
              </a:lnSpc>
              <a:spcBef>
                <a:spcPts val="0"/>
              </a:spcBef>
              <a:buNone/>
            </a:pPr>
            <a:endParaRPr lang="en-GB" sz="800" dirty="0"/>
          </a:p>
          <a:p>
            <a:pPr algn="just">
              <a:lnSpc>
                <a:spcPct val="100000"/>
              </a:lnSpc>
              <a:spcBef>
                <a:spcPts val="0"/>
              </a:spcBef>
              <a:buFontTx/>
              <a:buChar char="-"/>
            </a:pPr>
            <a:r>
              <a:rPr lang="en-GB" sz="2000" dirty="0"/>
              <a:t>‘deliveries in different locations:</a:t>
            </a:r>
          </a:p>
          <a:p>
            <a:pPr marL="457200" lvl="1" indent="0" algn="just">
              <a:lnSpc>
                <a:spcPct val="100000"/>
              </a:lnSpc>
              <a:spcBef>
                <a:spcPts val="0"/>
              </a:spcBef>
              <a:buNone/>
            </a:pPr>
            <a:r>
              <a:rPr lang="en-GB" sz="2000" i="1" dirty="0"/>
              <a:t>In relation to the machines supplied under </a:t>
            </a:r>
            <a:r>
              <a:rPr lang="en-GB" sz="2000" i="1" dirty="0">
                <a:solidFill>
                  <a:srgbClr val="7030A0"/>
                </a:solidFill>
              </a:rPr>
              <a:t>seven of the eight contracts</a:t>
            </a:r>
            <a:r>
              <a:rPr lang="en-GB" sz="2000" i="1" dirty="0"/>
              <a:t>, delivery was to take place at the defendant’s factory in </a:t>
            </a:r>
            <a:r>
              <a:rPr lang="en-GB" sz="2000" i="1" dirty="0">
                <a:solidFill>
                  <a:srgbClr val="7030A0"/>
                </a:solidFill>
              </a:rPr>
              <a:t>Germany</a:t>
            </a:r>
            <a:r>
              <a:rPr lang="en-GB" sz="2000" i="1" dirty="0"/>
              <a:t>. That was the place at which the obligation was to be </a:t>
            </a:r>
            <a:r>
              <a:rPr lang="en-GB" sz="2000" i="1" dirty="0">
                <a:solidFill>
                  <a:srgbClr val="7030A0"/>
                </a:solidFill>
              </a:rPr>
              <a:t>performed</a:t>
            </a:r>
            <a:r>
              <a:rPr lang="en-GB" sz="2000" i="1" dirty="0"/>
              <a:t>. But under </a:t>
            </a:r>
            <a:r>
              <a:rPr lang="en-GB" sz="2000" i="1" dirty="0">
                <a:solidFill>
                  <a:srgbClr val="7030A0"/>
                </a:solidFill>
              </a:rPr>
              <a:t>one</a:t>
            </a:r>
            <a:r>
              <a:rPr lang="en-GB" sz="2000" i="1" dirty="0"/>
              <a:t> of the eight contracts - that made in or about June 1991 for the supply to the second plaintiff of a machine having serial number 34.22/153 - delivery was to be from the National Exhibition Centre in </a:t>
            </a:r>
            <a:r>
              <a:rPr lang="en-GB" sz="2000" i="1" dirty="0">
                <a:solidFill>
                  <a:srgbClr val="7030A0"/>
                </a:solidFill>
              </a:rPr>
              <a:t>Birmingham</a:t>
            </a:r>
            <a:r>
              <a:rPr lang="en-GB" sz="2000" i="1" dirty="0"/>
              <a:t>. The documentation in relation to that contract appears incomplete; but it is, I think, sufficient to justify the conclusion that, </a:t>
            </a:r>
            <a:r>
              <a:rPr lang="en-GB" sz="2000" i="1" dirty="0">
                <a:solidFill>
                  <a:srgbClr val="7030A0"/>
                </a:solidFill>
              </a:rPr>
              <a:t>in relation to that machine, the obligation on which the second plaintiff bases its claim fell to be performed at the place of delivery in England</a:t>
            </a:r>
            <a:r>
              <a:rPr lang="en-GB" sz="2000" i="1" dirty="0"/>
              <a:t>.</a:t>
            </a:r>
            <a:r>
              <a:rPr lang="en-GB" sz="2000" dirty="0"/>
              <a:t> [</a:t>
            </a:r>
            <a:r>
              <a:rPr lang="en-US" altLang="en-US" sz="2000" i="1" dirty="0">
                <a:hlinkClick r:id="rId3"/>
              </a:rPr>
              <a:t>Viskase Ltd Anor v </a:t>
            </a:r>
            <a:r>
              <a:rPr lang="en-US" altLang="en-US" sz="2000" i="1" dirty="0" err="1">
                <a:hlinkClick r:id="rId3"/>
              </a:rPr>
              <a:t>Kiefal</a:t>
            </a:r>
            <a:r>
              <a:rPr lang="en-US" altLang="en-US" sz="2000" i="1" dirty="0">
                <a:hlinkClick r:id="rId3"/>
              </a:rPr>
              <a:t> GmbH</a:t>
            </a:r>
            <a:r>
              <a:rPr lang="en-US" altLang="en-US" sz="2000" dirty="0">
                <a:hlinkClick r:id="rId3"/>
              </a:rPr>
              <a:t> </a:t>
            </a:r>
            <a:r>
              <a:rPr lang="en-US" altLang="en-US" sz="2000" dirty="0"/>
              <a:t>[1999] EWCA </a:t>
            </a:r>
            <a:r>
              <a:rPr lang="en-US" altLang="en-US" sz="2000" dirty="0" err="1"/>
              <a:t>Civ</a:t>
            </a:r>
            <a:r>
              <a:rPr lang="en-US" altLang="en-US" sz="2000" dirty="0"/>
              <a:t> 1045 (19 March 1999) at [21]</a:t>
            </a:r>
            <a:r>
              <a:rPr lang="en-GB" sz="20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27</a:t>
            </a:fld>
            <a:endParaRPr lang="en-GB" dirty="0"/>
          </a:p>
        </p:txBody>
      </p:sp>
    </p:spTree>
    <p:extLst>
      <p:ext uri="{BB962C8B-B14F-4D97-AF65-F5344CB8AC3E}">
        <p14:creationId xmlns:p14="http://schemas.microsoft.com/office/powerpoint/2010/main" val="4111966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 CONTRACTS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000" b="1" dirty="0"/>
              <a:t>- in the case of the </a:t>
            </a:r>
            <a:r>
              <a:rPr lang="en-GB" sz="2000" b="1" dirty="0">
                <a:solidFill>
                  <a:schemeClr val="accent6"/>
                </a:solidFill>
              </a:rPr>
              <a:t>provision of services</a:t>
            </a:r>
            <a:r>
              <a:rPr lang="en-GB" sz="2000" b="1" dirty="0"/>
              <a:t>, the place in a Member State where, under the contract, the services were provided or should have been provided</a:t>
            </a:r>
          </a:p>
          <a:p>
            <a:pPr marL="0" indent="0" algn="just">
              <a:lnSpc>
                <a:spcPct val="100000"/>
              </a:lnSpc>
              <a:spcBef>
                <a:spcPts val="0"/>
              </a:spcBef>
              <a:buNone/>
            </a:pPr>
            <a:endParaRPr lang="en-GB" sz="800" b="1" dirty="0"/>
          </a:p>
          <a:p>
            <a:pPr marL="0" indent="0" algn="just">
              <a:lnSpc>
                <a:spcPct val="100000"/>
              </a:lnSpc>
              <a:spcBef>
                <a:spcPts val="0"/>
              </a:spcBef>
              <a:buNone/>
            </a:pPr>
            <a:endParaRPr lang="en-GB" sz="800" b="1" dirty="0"/>
          </a:p>
          <a:p>
            <a:pPr algn="just">
              <a:lnSpc>
                <a:spcPct val="100000"/>
              </a:lnSpc>
              <a:spcBef>
                <a:spcPts val="0"/>
              </a:spcBef>
              <a:buFontTx/>
              <a:buChar char="-"/>
            </a:pPr>
            <a:r>
              <a:rPr lang="en-GB" sz="2000" dirty="0"/>
              <a:t>contracts: franchise, agency, distribution  </a:t>
            </a:r>
          </a:p>
          <a:p>
            <a:pPr algn="just">
              <a:lnSpc>
                <a:spcPct val="100000"/>
              </a:lnSpc>
              <a:spcBef>
                <a:spcPts val="0"/>
              </a:spcBef>
              <a:buFontTx/>
              <a:buChar char="-"/>
            </a:pPr>
            <a:r>
              <a:rPr lang="en-GB" sz="2000" dirty="0"/>
              <a:t>where different locations are provided as the place where the services are provided, the CJEU decided that: </a:t>
            </a:r>
            <a:r>
              <a:rPr lang="en-GB" sz="2000" i="1" dirty="0"/>
              <a:t>“in order to apply the rules of special jurisdiction in matters relating to a contract, laid down in the second indent of Article 5(1)(b) of the regulation, when these are several places where services are provided by the agent the ‘place of performance’ must, in principle, mean the place of the main provision of services by the agent.” </a:t>
            </a:r>
            <a:r>
              <a:rPr lang="en-GB" sz="2000" dirty="0"/>
              <a:t>[</a:t>
            </a:r>
            <a:r>
              <a:rPr lang="en-GB" sz="2000" i="1" dirty="0">
                <a:hlinkClick r:id="rId3"/>
              </a:rPr>
              <a:t>Wood Floor Solutions Andreas </a:t>
            </a:r>
            <a:r>
              <a:rPr lang="en-GB" sz="2000" i="1" dirty="0" err="1">
                <a:hlinkClick r:id="rId3"/>
              </a:rPr>
              <a:t>Domberger</a:t>
            </a:r>
            <a:r>
              <a:rPr lang="en-GB" sz="2000" i="1" dirty="0">
                <a:hlinkClick r:id="rId3"/>
              </a:rPr>
              <a:t> GmbH v. Silva Trade SA</a:t>
            </a:r>
            <a:r>
              <a:rPr lang="en-GB" sz="2000" dirty="0"/>
              <a:t>, 2010, at [36]]</a:t>
            </a:r>
          </a:p>
          <a:p>
            <a:pPr algn="just">
              <a:lnSpc>
                <a:spcPct val="100000"/>
              </a:lnSpc>
              <a:spcBef>
                <a:spcPts val="0"/>
              </a:spcBef>
              <a:buFontTx/>
              <a:buChar char="-"/>
            </a:pPr>
            <a:endParaRPr lang="en-GB" sz="2000" dirty="0"/>
          </a:p>
          <a:p>
            <a:pPr algn="just">
              <a:lnSpc>
                <a:spcPct val="100000"/>
              </a:lnSpc>
              <a:spcBef>
                <a:spcPts val="0"/>
              </a:spcBef>
              <a:buFontTx/>
              <a:buChar char="-"/>
            </a:pPr>
            <a:endParaRPr lang="en-GB" sz="800" dirty="0"/>
          </a:p>
          <a:p>
            <a:pPr algn="just">
              <a:lnSpc>
                <a:spcPct val="100000"/>
              </a:lnSpc>
              <a:spcBef>
                <a:spcPts val="0"/>
              </a:spcBef>
              <a:buFontTx/>
              <a:buChar char="-"/>
            </a:pPr>
            <a:r>
              <a:rPr lang="en-GB" sz="2000" b="1" dirty="0"/>
              <a:t>(c) if point (b) does not apply then point (a) applies;</a:t>
            </a:r>
          </a:p>
          <a:p>
            <a:pPr marL="0" indent="0" algn="just">
              <a:lnSpc>
                <a:spcPct val="100000"/>
              </a:lnSpc>
              <a:spcBef>
                <a:spcPts val="0"/>
              </a:spcBef>
              <a:buNone/>
            </a:pPr>
            <a:endParaRPr lang="en-GB" sz="1000" dirty="0"/>
          </a:p>
          <a:p>
            <a:pPr algn="just">
              <a:lnSpc>
                <a:spcPct val="100000"/>
              </a:lnSpc>
              <a:spcBef>
                <a:spcPts val="0"/>
              </a:spcBef>
              <a:buFontTx/>
              <a:buChar char="-"/>
            </a:pPr>
            <a:r>
              <a:rPr lang="en-GB" sz="2000" dirty="0"/>
              <a:t>if it is not a contract of sale or of services, than the general rule will apply (</a:t>
            </a:r>
            <a:r>
              <a:rPr lang="en-GB" sz="2000" b="1" dirty="0">
                <a:solidFill>
                  <a:srgbClr val="00B050"/>
                </a:solidFill>
              </a:rPr>
              <a:t>courts for the place of performance of the obligation in question</a:t>
            </a:r>
            <a:r>
              <a:rPr lang="en-GB" sz="2000" dirty="0"/>
              <a:t>)</a:t>
            </a:r>
          </a:p>
          <a:p>
            <a:pPr algn="just">
              <a:lnSpc>
                <a:spcPct val="100000"/>
              </a:lnSpc>
              <a:spcBef>
                <a:spcPts val="0"/>
              </a:spcBef>
              <a:buFontTx/>
              <a:buChar char="-"/>
            </a:pPr>
            <a:r>
              <a:rPr lang="en-GB" sz="2000" dirty="0"/>
              <a:t>for example, licensing agreements, joint venture agreements, financial contracts, sale of intellectual property rights etc.  </a:t>
            </a:r>
          </a:p>
          <a:p>
            <a:pPr marL="0" indent="0" algn="just">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28</a:t>
            </a:fld>
            <a:endParaRPr lang="en-GB" dirty="0"/>
          </a:p>
        </p:txBody>
      </p:sp>
    </p:spTree>
    <p:extLst>
      <p:ext uri="{BB962C8B-B14F-4D97-AF65-F5344CB8AC3E}">
        <p14:creationId xmlns:p14="http://schemas.microsoft.com/office/powerpoint/2010/main" val="3453611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1069489"/>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pPr algn="just">
              <a:lnSpc>
                <a:spcPct val="100000"/>
              </a:lnSpc>
              <a:spcBef>
                <a:spcPts val="0"/>
              </a:spcBef>
              <a:buFontTx/>
              <a:buChar char="-"/>
            </a:pPr>
            <a:r>
              <a:rPr lang="en-GB" sz="1800" dirty="0"/>
              <a:t>the </a:t>
            </a:r>
            <a:r>
              <a:rPr lang="en-GB" sz="1800" u="sng" dirty="0">
                <a:solidFill>
                  <a:srgbClr val="FF0000"/>
                </a:solidFill>
              </a:rPr>
              <a:t>courts having jurisdiction </a:t>
            </a:r>
            <a:r>
              <a:rPr lang="en-GB" sz="1800" dirty="0"/>
              <a:t>are those for the place where the </a:t>
            </a:r>
            <a:r>
              <a:rPr lang="en-GB" sz="1800" u="sng" dirty="0">
                <a:solidFill>
                  <a:srgbClr val="FF0000"/>
                </a:solidFill>
              </a:rPr>
              <a:t>harmful event occurred or may occur</a:t>
            </a:r>
            <a:r>
              <a:rPr lang="en-GB" sz="1800" dirty="0"/>
              <a:t>.</a:t>
            </a:r>
          </a:p>
          <a:p>
            <a:pPr algn="just">
              <a:lnSpc>
                <a:spcPct val="100000"/>
              </a:lnSpc>
              <a:spcBef>
                <a:spcPts val="0"/>
              </a:spcBef>
              <a:buFontTx/>
              <a:buChar char="-"/>
            </a:pPr>
            <a:r>
              <a:rPr lang="en-GB" sz="1800" b="1" i="1" dirty="0">
                <a:solidFill>
                  <a:srgbClr val="9900FF"/>
                </a:solidFill>
              </a:rPr>
              <a:t>Bier v Mines de </a:t>
            </a:r>
            <a:r>
              <a:rPr lang="en-GB" sz="1800" b="1" i="1" dirty="0" err="1">
                <a:solidFill>
                  <a:srgbClr val="9900FF"/>
                </a:solidFill>
              </a:rPr>
              <a:t>Potasse</a:t>
            </a:r>
            <a:r>
              <a:rPr lang="en-GB" sz="1800" b="1" i="1" dirty="0">
                <a:solidFill>
                  <a:srgbClr val="9900FF"/>
                </a:solidFill>
              </a:rPr>
              <a:t> </a:t>
            </a:r>
            <a:r>
              <a:rPr lang="en-GB" sz="1800" b="1" i="1" dirty="0" err="1">
                <a:solidFill>
                  <a:srgbClr val="9900FF"/>
                </a:solidFill>
              </a:rPr>
              <a:t>d’Alsace</a:t>
            </a:r>
            <a:r>
              <a:rPr lang="en-GB" sz="1800" b="1" i="1" dirty="0">
                <a:solidFill>
                  <a:srgbClr val="9900FF"/>
                </a:solidFill>
              </a:rPr>
              <a:t> </a:t>
            </a:r>
            <a:r>
              <a:rPr lang="en-GB" sz="1800" dirty="0"/>
              <a:t>(1976)- “the defendant may be sued at the option of the plaintiff, either in </a:t>
            </a:r>
            <a:r>
              <a:rPr lang="en-GB" sz="1800" u="sng" dirty="0"/>
              <a:t>courts for the place the damage occurred </a:t>
            </a:r>
            <a:r>
              <a:rPr lang="en-GB" sz="1800" dirty="0"/>
              <a:t>or in the courts for </a:t>
            </a:r>
            <a:r>
              <a:rPr lang="en-GB" sz="1800" u="sng" dirty="0"/>
              <a:t>the place of the event which gives rise to and is at the origin of the damage</a:t>
            </a:r>
            <a:r>
              <a:rPr lang="en-GB" sz="1800" dirty="0"/>
              <a:t>”.</a:t>
            </a:r>
          </a:p>
          <a:p>
            <a:pPr algn="just">
              <a:lnSpc>
                <a:spcPct val="100000"/>
              </a:lnSpc>
              <a:spcBef>
                <a:spcPts val="0"/>
              </a:spcBef>
              <a:buFontTx/>
              <a:buChar char="-"/>
            </a:pPr>
            <a:r>
              <a:rPr lang="en-GB" sz="1800" b="1" i="1" dirty="0">
                <a:solidFill>
                  <a:srgbClr val="9900FF"/>
                </a:solidFill>
              </a:rPr>
              <a:t>Dumez v </a:t>
            </a:r>
            <a:r>
              <a:rPr lang="en-GB" sz="1800" b="1" i="1" dirty="0" err="1">
                <a:solidFill>
                  <a:srgbClr val="9900FF"/>
                </a:solidFill>
              </a:rPr>
              <a:t>Hessische</a:t>
            </a:r>
            <a:r>
              <a:rPr lang="en-GB" sz="1800" b="1" i="1" dirty="0">
                <a:solidFill>
                  <a:srgbClr val="9900FF"/>
                </a:solidFill>
              </a:rPr>
              <a:t> </a:t>
            </a:r>
            <a:r>
              <a:rPr lang="en-GB" sz="1800" b="1" i="1" dirty="0" err="1">
                <a:solidFill>
                  <a:srgbClr val="9900FF"/>
                </a:solidFill>
              </a:rPr>
              <a:t>Landesbank</a:t>
            </a:r>
            <a:r>
              <a:rPr lang="en-GB" sz="1800" dirty="0"/>
              <a:t> (1990), A German bank had allegedly caused harm to the German subsidiary of a French company. As a result, the subsidiary became bankrupt and the parent suffered loss. The parent sued the bank in France and claimed that the French courts had jurisdiction under what is now Article 7(2) of the Recast Brussels Regulation. It argued that its loss (the diminution in value of its shares in its subsidiary) was felt in France. The CJEU, however, held that the rule laid down in </a:t>
            </a:r>
            <a:r>
              <a:rPr lang="en-GB" sz="1800" i="1" dirty="0"/>
              <a:t>Bier v Mines </a:t>
            </a:r>
            <a:r>
              <a:rPr lang="en-GB" sz="1800" dirty="0"/>
              <a:t>applies to harm directly suffered as a result of the wrongful act. The direct had had been suffered in Germany by the subsidiary, that suffered by the parent was indirect thus the French courts had jurisdiction.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29</a:t>
            </a:fld>
            <a:endParaRPr lang="en-GB" dirty="0"/>
          </a:p>
        </p:txBody>
      </p:sp>
    </p:spTree>
    <p:extLst>
      <p:ext uri="{BB962C8B-B14F-4D97-AF65-F5344CB8AC3E}">
        <p14:creationId xmlns:p14="http://schemas.microsoft.com/office/powerpoint/2010/main" val="4011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Basic Principles of Jurisdiction </a:t>
            </a:r>
            <a:r>
              <a:rPr lang="en-GB" sz="2800" b="1" i="1" dirty="0">
                <a:solidFill>
                  <a:srgbClr val="FF0000"/>
                </a:solidFill>
                <a:latin typeface="+mn-lt"/>
              </a:rPr>
              <a:t>In </a:t>
            </a:r>
            <a:r>
              <a:rPr lang="en-GB" sz="2800" b="1" i="1" dirty="0" err="1">
                <a:solidFill>
                  <a:srgbClr val="FF0000"/>
                </a:solidFill>
                <a:latin typeface="+mn-lt"/>
              </a:rPr>
              <a:t>Personam</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a:bodyPr>
          <a:lstStyle/>
          <a:p>
            <a:pPr marL="0" indent="0" algn="just">
              <a:buNone/>
            </a:pPr>
            <a:r>
              <a:rPr lang="en-GB" sz="2000" dirty="0"/>
              <a:t>There are </a:t>
            </a:r>
            <a:r>
              <a:rPr lang="en-GB" sz="2000" b="1" dirty="0">
                <a:effectLst>
                  <a:outerShdw blurRad="38100" dist="38100" dir="2700000" algn="tl">
                    <a:srgbClr val="000000">
                      <a:alpha val="43137"/>
                    </a:srgbClr>
                  </a:outerShdw>
                </a:effectLst>
              </a:rPr>
              <a:t>three basic principles </a:t>
            </a:r>
            <a:r>
              <a:rPr lang="en-GB" sz="2000" dirty="0"/>
              <a:t>that are thought to justify jurisdiction </a:t>
            </a:r>
            <a:r>
              <a:rPr lang="en-GB" sz="2000" i="1" dirty="0"/>
              <a:t>in </a:t>
            </a:r>
            <a:r>
              <a:rPr lang="en-GB" sz="2000" i="1" dirty="0" err="1"/>
              <a:t>personam</a:t>
            </a:r>
            <a:r>
              <a:rPr lang="en-GB" sz="2000" i="1" dirty="0"/>
              <a:t>: </a:t>
            </a:r>
          </a:p>
          <a:p>
            <a:pPr marL="0" indent="0" algn="just">
              <a:buNone/>
            </a:pPr>
            <a:r>
              <a:rPr lang="en-GB" sz="2000" b="1" dirty="0">
                <a:solidFill>
                  <a:srgbClr val="7030A0"/>
                </a:solidFill>
              </a:rPr>
              <a:t>1. </a:t>
            </a:r>
            <a:r>
              <a:rPr lang="en-GB" sz="2000" b="1" u="sng" dirty="0">
                <a:solidFill>
                  <a:srgbClr val="7030A0"/>
                </a:solidFill>
              </a:rPr>
              <a:t>A court is entitled to hear the action if there is an appropriate connection between the defendant and the forum </a:t>
            </a:r>
            <a:r>
              <a:rPr lang="en-GB" sz="2000" dirty="0"/>
              <a:t>(‘forum’ means the court hearing the case).</a:t>
            </a:r>
          </a:p>
          <a:p>
            <a:pPr algn="just"/>
            <a:r>
              <a:rPr lang="en-GB" sz="2000" dirty="0"/>
              <a:t>a well-established and widely recognised rule: </a:t>
            </a:r>
            <a:r>
              <a:rPr lang="en-GB" sz="2000" b="1" u="sng" dirty="0"/>
              <a:t>the claimant should sue in the defendant’s court </a:t>
            </a:r>
            <a:r>
              <a:rPr lang="en-GB" sz="2000" b="1" dirty="0"/>
              <a:t>(actor forum rei sequitur: the claimant goes to the court of the defendant).</a:t>
            </a:r>
          </a:p>
          <a:p>
            <a:pPr algn="just"/>
            <a:r>
              <a:rPr lang="en-GB" sz="2000" dirty="0"/>
              <a:t>what constitutes the defendant’s court is, however, a controversial question. </a:t>
            </a:r>
            <a:r>
              <a:rPr lang="en-GB" sz="2000" u="sng" dirty="0"/>
              <a:t>Domicile and residence </a:t>
            </a:r>
            <a:r>
              <a:rPr lang="en-GB" sz="2000" dirty="0"/>
              <a:t>are the most commonly accepted connecting factors, but </a:t>
            </a:r>
            <a:r>
              <a:rPr lang="en-GB" sz="2000" u="sng" dirty="0"/>
              <a:t>nationality </a:t>
            </a:r>
            <a:r>
              <a:rPr lang="en-GB" sz="2000" dirty="0"/>
              <a:t>is sometimes used.</a:t>
            </a:r>
          </a:p>
          <a:p>
            <a:pPr algn="just"/>
            <a:r>
              <a:rPr lang="en-GB" sz="2000" dirty="0"/>
              <a:t>in the common law system, </a:t>
            </a:r>
            <a:r>
              <a:rPr lang="en-GB" sz="2000" u="sng" dirty="0"/>
              <a:t>the presence of the defendant within the territory of the forum, together with service of the claim form on him</a:t>
            </a:r>
            <a:r>
              <a:rPr lang="en-GB" sz="2000" dirty="0"/>
              <a:t>, is the traditional way of establishing jurisdiction.</a:t>
            </a:r>
          </a:p>
          <a:p>
            <a:pPr marL="0" indent="0">
              <a:buNone/>
            </a:pPr>
            <a:endParaRPr lang="en-GB" sz="800" dirty="0"/>
          </a:p>
          <a:p>
            <a:pPr marL="0" indent="0">
              <a:buNone/>
            </a:pPr>
            <a:r>
              <a:rPr lang="en-GB" sz="2000" b="1" dirty="0">
                <a:solidFill>
                  <a:srgbClr val="7030A0"/>
                </a:solidFill>
              </a:rPr>
              <a:t>2. </a:t>
            </a:r>
            <a:r>
              <a:rPr lang="en-GB" sz="2000" b="1" u="sng" dirty="0">
                <a:solidFill>
                  <a:srgbClr val="7030A0"/>
                </a:solidFill>
              </a:rPr>
              <a:t>A court is entitled to hear the action if there is an appropriate connection between the cause of action (claim) and the forum (if the main facts giving rise to the claim occurred within the territory of the forum).  </a:t>
            </a:r>
          </a:p>
          <a:p>
            <a:r>
              <a:rPr lang="en-GB" sz="2000" dirty="0"/>
              <a:t>if the action is for breach of contract, for example, the fact that the contract was to be </a:t>
            </a:r>
            <a:r>
              <a:rPr lang="en-GB" sz="2000" u="sng" dirty="0"/>
              <a:t>performed within the territory of the forum </a:t>
            </a:r>
            <a:r>
              <a:rPr lang="en-GB" sz="2000" dirty="0"/>
              <a:t>will usually constitute an appropriate connecting factor.</a:t>
            </a:r>
          </a:p>
          <a:p>
            <a:pPr marL="0" indent="0">
              <a:buNone/>
            </a:pPr>
            <a:endParaRPr lang="en-GB" sz="2000" dirty="0">
              <a:solidFill>
                <a:srgbClr val="FF0000"/>
              </a:solidFill>
            </a:endParaRPr>
          </a:p>
          <a:p>
            <a:pPr marL="0" indent="0">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a:p>
        </p:txBody>
      </p:sp>
    </p:spTree>
    <p:extLst>
      <p:ext uri="{BB962C8B-B14F-4D97-AF65-F5344CB8AC3E}">
        <p14:creationId xmlns:p14="http://schemas.microsoft.com/office/powerpoint/2010/main" val="2251341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1069489"/>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pPr algn="just">
              <a:lnSpc>
                <a:spcPct val="100000"/>
              </a:lnSpc>
              <a:spcBef>
                <a:spcPts val="0"/>
              </a:spcBef>
              <a:buFontTx/>
              <a:buChar char="-"/>
            </a:pPr>
            <a:r>
              <a:rPr lang="en-GB" sz="1800" b="1" i="1" dirty="0" err="1">
                <a:solidFill>
                  <a:srgbClr val="9900FF"/>
                </a:solidFill>
              </a:rPr>
              <a:t>Marinari</a:t>
            </a:r>
            <a:r>
              <a:rPr lang="en-GB" sz="1800" b="1" i="1" dirty="0">
                <a:solidFill>
                  <a:srgbClr val="9900FF"/>
                </a:solidFill>
              </a:rPr>
              <a:t> v Lloyds Bank </a:t>
            </a:r>
            <a:r>
              <a:rPr lang="en-GB" sz="1800" dirty="0"/>
              <a:t>(1995)</a:t>
            </a:r>
            <a:r>
              <a:rPr lang="pt-BR" sz="1800" dirty="0"/>
              <a:t>:</a:t>
            </a:r>
            <a:r>
              <a:rPr lang="en-GB" sz="1800" dirty="0"/>
              <a:t> This case arose when an Italian, Mr </a:t>
            </a:r>
            <a:r>
              <a:rPr lang="en-GB" sz="1800" dirty="0" err="1"/>
              <a:t>Marinari</a:t>
            </a:r>
            <a:r>
              <a:rPr lang="en-GB" sz="1800" dirty="0"/>
              <a:t>, walked into the Manchester branch of Lloyds Bank and presented the bank with promissory notes to the value of US$752 million made by a provincial government in the Philippines in favour of a Beirut company. Not surprisingly, the bank called the police. They arrested Mr </a:t>
            </a:r>
            <a:r>
              <a:rPr lang="en-GB" sz="1800" dirty="0" err="1"/>
              <a:t>Marinari</a:t>
            </a:r>
            <a:r>
              <a:rPr lang="en-GB" sz="1800" dirty="0"/>
              <a:t>, though he was later released. It seems that the police kept the promissory notes. Mr </a:t>
            </a:r>
            <a:r>
              <a:rPr lang="en-GB" sz="1800" dirty="0" err="1"/>
              <a:t>Marinari</a:t>
            </a:r>
            <a:r>
              <a:rPr lang="en-GB" sz="1800" dirty="0"/>
              <a:t> returned to Italy where he sued Lloyds Bank. His claims included damages for loss of the promissory notes, for his arrest and for harm to his reputation. He argued that the damage took place in Italy where his reputation and his bank account were situated. The Italian Supreme Court of Cassation made a reference to the European Court of Justice, asking it whether the rule in the </a:t>
            </a:r>
            <a:r>
              <a:rPr lang="en-GB" sz="1800" i="1" dirty="0"/>
              <a:t>Bier </a:t>
            </a:r>
            <a:r>
              <a:rPr lang="en-GB" sz="1800" dirty="0"/>
              <a:t>case was limited to physical harm to the person or to property or whether it also covered economic loss. According to the Court, “The answer to the national court’s question should therefore be that the term ‘place where the harmful event occurred’ in Article 7(2) of the [Brussels Regulation] does not, on a proper interpretation, cover the place where the victim claims to have suffered financial damage following upon initial damage arising and suffered by him in another Contracting State.”</a:t>
            </a:r>
          </a:p>
          <a:p>
            <a:pPr algn="just">
              <a:lnSpc>
                <a:spcPct val="100000"/>
              </a:lnSpc>
              <a:spcBef>
                <a:spcPts val="0"/>
              </a:spcBef>
              <a:buFontTx/>
              <a:buChar char="-"/>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30</a:t>
            </a:fld>
            <a:endParaRPr lang="en-GB" dirty="0"/>
          </a:p>
        </p:txBody>
      </p:sp>
    </p:spTree>
    <p:extLst>
      <p:ext uri="{BB962C8B-B14F-4D97-AF65-F5344CB8AC3E}">
        <p14:creationId xmlns:p14="http://schemas.microsoft.com/office/powerpoint/2010/main" val="3969173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1069489"/>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pPr algn="just">
              <a:lnSpc>
                <a:spcPct val="100000"/>
              </a:lnSpc>
              <a:spcBef>
                <a:spcPts val="0"/>
              </a:spcBef>
            </a:pPr>
            <a:r>
              <a:rPr lang="en-GB" sz="1800" b="1" u="sng" dirty="0">
                <a:solidFill>
                  <a:srgbClr val="9900FF"/>
                </a:solidFill>
              </a:rPr>
              <a:t>Declarations of non-liability</a:t>
            </a:r>
            <a:r>
              <a:rPr lang="en-GB" sz="1800" dirty="0"/>
              <a:t>: </a:t>
            </a:r>
            <a:r>
              <a:rPr lang="en-GB" sz="1800" b="1" u="sng" dirty="0" err="1"/>
              <a:t>Folien</a:t>
            </a:r>
            <a:r>
              <a:rPr lang="en-GB" sz="1800" b="1" u="sng" dirty="0"/>
              <a:t> Fischer v </a:t>
            </a:r>
            <a:r>
              <a:rPr lang="en-GB" sz="1800" b="1" u="sng" dirty="0" err="1"/>
              <a:t>Ritrama</a:t>
            </a:r>
            <a:r>
              <a:rPr lang="en-GB" sz="1800" b="1" u="sng" dirty="0"/>
              <a:t> (2012). </a:t>
            </a:r>
            <a:r>
              <a:rPr lang="en-GB" sz="1800" dirty="0" err="1"/>
              <a:t>Folien</a:t>
            </a:r>
            <a:r>
              <a:rPr lang="en-GB" sz="1800" dirty="0"/>
              <a:t> Fischer AG and </a:t>
            </a:r>
            <a:r>
              <a:rPr lang="en-GB" sz="1800" dirty="0" err="1"/>
              <a:t>Fofitec</a:t>
            </a:r>
            <a:r>
              <a:rPr lang="en-GB" sz="1800" dirty="0"/>
              <a:t> AG (the Claimants), based in Switzerland, and </a:t>
            </a:r>
            <a:r>
              <a:rPr lang="en-GB" sz="1800" dirty="0" err="1"/>
              <a:t>Ritrama</a:t>
            </a:r>
            <a:r>
              <a:rPr lang="en-GB" sz="1800" dirty="0"/>
              <a:t> </a:t>
            </a:r>
            <a:r>
              <a:rPr lang="en-GB" sz="1800" dirty="0" err="1"/>
              <a:t>SpA</a:t>
            </a:r>
            <a:r>
              <a:rPr lang="en-GB" sz="1800" dirty="0"/>
              <a:t>, based in Italy, were all active in the laminated goods sector.  In March 2007, </a:t>
            </a:r>
            <a:r>
              <a:rPr lang="en-GB" sz="1800" dirty="0" err="1"/>
              <a:t>Ritrama</a:t>
            </a:r>
            <a:r>
              <a:rPr lang="en-GB" sz="1800" dirty="0"/>
              <a:t> accused the Claimants of being anti-competitive, by virtue of their distribution policy and refusal to grant patent licences. In response to this, the Claimants brought an action before the German court for a negative declaration, stating </a:t>
            </a:r>
            <a:r>
              <a:rPr lang="en-GB" sz="1800" dirty="0" err="1"/>
              <a:t>i</a:t>
            </a:r>
            <a:r>
              <a:rPr lang="en-GB" sz="1800" dirty="0"/>
              <a:t>) they were not required to stop trading; ii) that </a:t>
            </a:r>
            <a:r>
              <a:rPr lang="en-GB" sz="1800" dirty="0" err="1"/>
              <a:t>Ritrama</a:t>
            </a:r>
            <a:r>
              <a:rPr lang="en-GB" sz="1800" dirty="0"/>
              <a:t> had no right to terminate the Claimant’s businesses by virtue of their trading practices, nor to obtain compensation based on their sales practices; and iii) they were under no obligation to grant licences for their patents. The action for negative declaration was dismissed in the court of first instance on appeal on the basis that the German court did not have jurisdiction. The lower German court held that Article 5(3) of the Brussels Regulation (now Art. 7(2) of the Recast Brussels Regulation) cannot be applied in the case of an action for negative declaration, </a:t>
            </a:r>
            <a:r>
              <a:rPr lang="en-GB" sz="1800" u="sng" dirty="0"/>
              <a:t>since the very purpose of the action is to establish that no tort, in this case infringement of competition law, has been committed</a:t>
            </a:r>
            <a:r>
              <a:rPr lang="en-GB" sz="1800" dirty="0"/>
              <a:t>. The Claimants appealed this point of law to the Federal Court of Justice in Germany, raising the question of whether Article 5(3) of the Brussels Regulation extends to matters in respect of an action for a negative declaration.</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31</a:t>
            </a:fld>
            <a:endParaRPr lang="en-GB" dirty="0"/>
          </a:p>
        </p:txBody>
      </p:sp>
    </p:spTree>
    <p:extLst>
      <p:ext uri="{BB962C8B-B14F-4D97-AF65-F5344CB8AC3E}">
        <p14:creationId xmlns:p14="http://schemas.microsoft.com/office/powerpoint/2010/main" val="3723249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1069489"/>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pPr algn="just">
              <a:lnSpc>
                <a:spcPct val="100000"/>
              </a:lnSpc>
              <a:spcBef>
                <a:spcPts val="0"/>
              </a:spcBef>
            </a:pPr>
            <a:r>
              <a:rPr lang="en-GB" sz="1600" b="1" u="sng" dirty="0">
                <a:solidFill>
                  <a:srgbClr val="9900FF"/>
                </a:solidFill>
              </a:rPr>
              <a:t>Internet Tort</a:t>
            </a:r>
            <a:r>
              <a:rPr lang="en-GB" sz="1600" dirty="0"/>
              <a:t>: </a:t>
            </a:r>
            <a:r>
              <a:rPr lang="en-GB" sz="1600" b="1" i="1" dirty="0"/>
              <a:t>Peter</a:t>
            </a:r>
            <a:r>
              <a:rPr lang="en-GB" sz="1600" b="1" dirty="0"/>
              <a:t> </a:t>
            </a:r>
            <a:r>
              <a:rPr lang="en-GB" sz="1600" b="1" i="1" dirty="0"/>
              <a:t>Pinckney v</a:t>
            </a:r>
            <a:r>
              <a:rPr lang="en-GB" sz="1600" b="1" dirty="0"/>
              <a:t> KDG </a:t>
            </a:r>
            <a:r>
              <a:rPr lang="en-GB" sz="1600" b="1" i="1" dirty="0" err="1"/>
              <a:t>Mediatech</a:t>
            </a:r>
            <a:r>
              <a:rPr lang="en-GB" sz="1600" b="1" dirty="0"/>
              <a:t> AG </a:t>
            </a:r>
            <a:r>
              <a:rPr lang="en-GB" sz="1600" dirty="0"/>
              <a:t>[</a:t>
            </a:r>
            <a:r>
              <a:rPr lang="en-GB" sz="1600" i="1" dirty="0"/>
              <a:t>2013</a:t>
            </a:r>
            <a:r>
              <a:rPr lang="en-GB" sz="1600" dirty="0"/>
              <a:t>]:</a:t>
            </a:r>
            <a:r>
              <a:rPr lang="en-GB" sz="1600" b="1" dirty="0"/>
              <a:t> </a:t>
            </a:r>
            <a:r>
              <a:rPr lang="en-GB" sz="1600" dirty="0"/>
              <a:t>The questions referred to, and reformulated by the CJEU, asked whether a court of a Member State in which CDs containing reproductions of copyright music works were made available online, had jurisdiction to rule on copyright infringement proceedings brought in relation to such CDs, even if the act of reproduction had not occurred in the Member State of the court seized. The CJEU considered that the courts of the Member States in which the copyright works were protected and in which the "harmful event" had or may occur, were competent to determine liability and damage caused in that territory. On the facts, the CJEU ruled that there was a likelihood of the harmful event arising in a territory where it was possible to obtain infringing copies of works from websites accessible in that territory. In contrast to Advocate General </a:t>
            </a:r>
            <a:r>
              <a:rPr lang="en-GB" sz="1600" dirty="0" err="1"/>
              <a:t>Jääskinen's</a:t>
            </a:r>
            <a:r>
              <a:rPr lang="en-GB" sz="1600" dirty="0"/>
              <a:t> opinion, the CJEU considered that the relevant criterion was not whether the activity of the website was "directed to" the Member State of the court seized, but rather </a:t>
            </a:r>
            <a:r>
              <a:rPr lang="en-GB" sz="1600" b="1" u="sng" dirty="0">
                <a:solidFill>
                  <a:srgbClr val="002060"/>
                </a:solidFill>
              </a:rPr>
              <a:t>whether copies were accessible online in the Member State of the court seized</a:t>
            </a:r>
            <a:r>
              <a:rPr lang="en-GB" sz="1600" dirty="0"/>
              <a:t>.</a:t>
            </a:r>
          </a:p>
          <a:p>
            <a:pPr algn="just">
              <a:lnSpc>
                <a:spcPct val="100000"/>
              </a:lnSpc>
              <a:spcBef>
                <a:spcPts val="0"/>
              </a:spcBef>
              <a:buFontTx/>
              <a:buChar char="-"/>
            </a:pPr>
            <a:r>
              <a:rPr lang="en-GB" sz="1600" b="1" u="sng" dirty="0">
                <a:solidFill>
                  <a:srgbClr val="9900FF"/>
                </a:solidFill>
              </a:rPr>
              <a:t>Internet Tort</a:t>
            </a:r>
            <a:r>
              <a:rPr lang="en-GB" sz="1600" dirty="0"/>
              <a:t>: Joined Cases </a:t>
            </a:r>
            <a:r>
              <a:rPr lang="en-GB" sz="1600" b="1" i="1" dirty="0" err="1"/>
              <a:t>eDate</a:t>
            </a:r>
            <a:r>
              <a:rPr lang="en-GB" sz="1600" b="1" i="1" dirty="0"/>
              <a:t> Advertising GmbH v. X </a:t>
            </a:r>
            <a:r>
              <a:rPr lang="en-GB" sz="1600" dirty="0"/>
              <a:t>and </a:t>
            </a:r>
            <a:r>
              <a:rPr lang="en-GB" sz="1600" b="1" i="1" dirty="0"/>
              <a:t>Martinez v. MGN Ltd </a:t>
            </a:r>
            <a:r>
              <a:rPr lang="en-GB" sz="1600" dirty="0"/>
              <a:t>[2012]: “In the event of an alleged infringement of personality rights by means of content placed online on an internet website, the person who considers that his rights have been infringed has the option of bringing an action for liability, in respect of all the damage caused, </a:t>
            </a:r>
            <a:r>
              <a:rPr lang="en-GB" sz="1600" u="sng" dirty="0">
                <a:solidFill>
                  <a:srgbClr val="FF3399"/>
                </a:solidFill>
              </a:rPr>
              <a:t>either before the courts of the Member State in which the publisher of that content is established or before the courts of the Member State in which the centre of his interests is based</a:t>
            </a:r>
            <a:r>
              <a:rPr lang="en-GB" sz="1600" dirty="0"/>
              <a:t>. That person may also, instead of an action for liability in respect of all the damage caused, bring action before the courts of each Member State in the territory of which </a:t>
            </a:r>
            <a:r>
              <a:rPr lang="en-GB" sz="1600" b="1" u="sng" dirty="0">
                <a:solidFill>
                  <a:schemeClr val="accent1">
                    <a:lumMod val="50000"/>
                  </a:schemeClr>
                </a:solidFill>
              </a:rPr>
              <a:t>content placed online is or has been accessible</a:t>
            </a:r>
            <a:r>
              <a:rPr lang="en-GB" sz="1600" dirty="0"/>
              <a:t>.” </a:t>
            </a:r>
          </a:p>
          <a:p>
            <a:endParaRPr lang="en-GB" sz="1800" dirty="0"/>
          </a:p>
          <a:p>
            <a:pPr algn="just">
              <a:lnSpc>
                <a:spcPct val="100000"/>
              </a:lnSpc>
              <a:spcBef>
                <a:spcPts val="0"/>
              </a:spcBef>
              <a:buFontTx/>
              <a:buChar char="-"/>
            </a:pPr>
            <a:endParaRPr lang="en-GB" sz="1800" dirty="0"/>
          </a:p>
          <a:p>
            <a:pPr algn="just">
              <a:lnSpc>
                <a:spcPct val="100000"/>
              </a:lnSpc>
              <a:spcBef>
                <a:spcPts val="0"/>
              </a:spcBef>
              <a:buFontTx/>
              <a:buChar char="-"/>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32</a:t>
            </a:fld>
            <a:endParaRPr lang="en-GB" dirty="0"/>
          </a:p>
        </p:txBody>
      </p:sp>
    </p:spTree>
    <p:extLst>
      <p:ext uri="{BB962C8B-B14F-4D97-AF65-F5344CB8AC3E}">
        <p14:creationId xmlns:p14="http://schemas.microsoft.com/office/powerpoint/2010/main" val="2720393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1069489"/>
            <a:ext cx="10851776" cy="5388162"/>
          </a:xfrm>
        </p:spPr>
        <p:txBody>
          <a:bodyPr>
            <a:noAutofit/>
          </a:bodyPr>
          <a:lstStyle/>
          <a:p>
            <a:pPr marL="0" indent="0" algn="just">
              <a:lnSpc>
                <a:spcPct val="100000"/>
              </a:lnSpc>
              <a:spcBef>
                <a:spcPts val="0"/>
              </a:spcBef>
              <a:buNone/>
            </a:pPr>
            <a:r>
              <a:rPr lang="en-GB" sz="23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(2) in matters relating to </a:t>
            </a:r>
            <a:r>
              <a:rPr lang="en-GB" sz="2200" u="sng" dirty="0">
                <a:solidFill>
                  <a:srgbClr val="FF3300"/>
                </a:solidFill>
              </a:rPr>
              <a:t>tort</a:t>
            </a:r>
            <a:r>
              <a:rPr lang="en-GB" sz="2200" dirty="0"/>
              <a:t>, </a:t>
            </a:r>
            <a:r>
              <a:rPr lang="en-GB" sz="2200" u="sng" dirty="0">
                <a:solidFill>
                  <a:srgbClr val="FF3300"/>
                </a:solidFill>
              </a:rPr>
              <a:t>delict</a:t>
            </a:r>
            <a:r>
              <a:rPr lang="en-GB" sz="2200" dirty="0"/>
              <a:t> or </a:t>
            </a:r>
            <a:r>
              <a:rPr lang="en-GB" sz="2200" u="sng" dirty="0">
                <a:solidFill>
                  <a:srgbClr val="FF3300"/>
                </a:solidFill>
              </a:rPr>
              <a:t>quasi-delict</a:t>
            </a:r>
            <a:r>
              <a:rPr lang="en-GB" sz="2200" dirty="0"/>
              <a:t>, in the </a:t>
            </a:r>
            <a:r>
              <a:rPr lang="en-GB" sz="2200" b="1" dirty="0">
                <a:solidFill>
                  <a:schemeClr val="accent6">
                    <a:lumMod val="75000"/>
                  </a:schemeClr>
                </a:solidFill>
              </a:rPr>
              <a:t>courts for the place where the harmful event occurred or may occur</a:t>
            </a:r>
            <a:r>
              <a:rPr lang="en-GB" sz="2200" dirty="0"/>
              <a:t>;</a:t>
            </a:r>
          </a:p>
          <a:p>
            <a:pPr marL="0" indent="0" algn="just">
              <a:lnSpc>
                <a:spcPct val="100000"/>
              </a:lnSpc>
              <a:spcBef>
                <a:spcPts val="0"/>
              </a:spcBef>
              <a:buNone/>
            </a:pPr>
            <a:endParaRPr lang="en-GB" sz="800" dirty="0"/>
          </a:p>
          <a:p>
            <a:r>
              <a:rPr lang="en-GB" sz="1800" b="1" u="sng" dirty="0">
                <a:solidFill>
                  <a:srgbClr val="9900FF"/>
                </a:solidFill>
              </a:rPr>
              <a:t>Liability for Products</a:t>
            </a:r>
            <a:r>
              <a:rPr lang="en-GB" sz="1800" dirty="0"/>
              <a:t>: </a:t>
            </a:r>
            <a:r>
              <a:rPr lang="en-GB" sz="1800" b="1" i="1" dirty="0" err="1"/>
              <a:t>Kainz</a:t>
            </a:r>
            <a:r>
              <a:rPr lang="en-GB" sz="1800" b="1" i="1" dirty="0"/>
              <a:t> v. </a:t>
            </a:r>
            <a:r>
              <a:rPr lang="en-GB" sz="1800" b="1" i="1" dirty="0" err="1"/>
              <a:t>Pantherwerke</a:t>
            </a:r>
            <a:r>
              <a:rPr lang="en-GB" sz="1800" b="1" i="1" dirty="0"/>
              <a:t> AG</a:t>
            </a:r>
            <a:r>
              <a:rPr lang="en-GB" sz="1800" dirty="0"/>
              <a:t>:</a:t>
            </a:r>
            <a:r>
              <a:rPr lang="en-GB" sz="1800" b="1" dirty="0"/>
              <a:t> </a:t>
            </a:r>
            <a:r>
              <a:rPr lang="en-GB" sz="1800" dirty="0"/>
              <a:t>The manufacturer was sued for liability for a defective product and the place of the harmful event was the place where the product was manufactured.</a:t>
            </a:r>
          </a:p>
          <a:p>
            <a:pPr>
              <a:buFontTx/>
              <a:buChar char="-"/>
            </a:pPr>
            <a:endParaRPr lang="en-GB" sz="1800" dirty="0"/>
          </a:p>
          <a:p>
            <a:endParaRPr lang="en-GB" sz="1800" dirty="0"/>
          </a:p>
          <a:p>
            <a:pPr algn="just">
              <a:lnSpc>
                <a:spcPct val="100000"/>
              </a:lnSpc>
              <a:spcBef>
                <a:spcPts val="0"/>
              </a:spcBef>
              <a:buFontTx/>
              <a:buChar char="-"/>
            </a:pPr>
            <a:endParaRPr lang="en-GB" sz="1800" dirty="0"/>
          </a:p>
          <a:p>
            <a:pPr algn="just">
              <a:lnSpc>
                <a:spcPct val="100000"/>
              </a:lnSpc>
              <a:spcBef>
                <a:spcPts val="0"/>
              </a:spcBef>
              <a:buFontTx/>
              <a:buChar char="-"/>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33</a:t>
            </a:fld>
            <a:endParaRPr lang="en-GB" dirty="0"/>
          </a:p>
        </p:txBody>
      </p:sp>
    </p:spTree>
    <p:extLst>
      <p:ext uri="{BB962C8B-B14F-4D97-AF65-F5344CB8AC3E}">
        <p14:creationId xmlns:p14="http://schemas.microsoft.com/office/powerpoint/2010/main" val="3593005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200" b="1" dirty="0"/>
              <a:t>Article 7. A person domiciled in a Member State may be sued in another Member State:</a:t>
            </a:r>
          </a:p>
          <a:p>
            <a:pPr marL="0" indent="0" algn="just">
              <a:lnSpc>
                <a:spcPct val="100000"/>
              </a:lnSpc>
              <a:spcBef>
                <a:spcPts val="0"/>
              </a:spcBef>
              <a:buNone/>
            </a:pPr>
            <a:endParaRPr lang="en-GB" sz="1000" dirty="0"/>
          </a:p>
          <a:p>
            <a:pPr marL="0" indent="0" algn="just">
              <a:lnSpc>
                <a:spcPct val="100000"/>
              </a:lnSpc>
              <a:spcBef>
                <a:spcPts val="0"/>
              </a:spcBef>
              <a:buNone/>
            </a:pPr>
            <a:r>
              <a:rPr lang="en-GB" sz="2200" dirty="0"/>
              <a:t>(5) as regards a dispute arising out of the </a:t>
            </a:r>
            <a:r>
              <a:rPr lang="en-GB" sz="2200" u="sng" dirty="0">
                <a:solidFill>
                  <a:srgbClr val="FF3300"/>
                </a:solidFill>
              </a:rPr>
              <a:t>operations of a branch, agency or other establishment</a:t>
            </a:r>
            <a:r>
              <a:rPr lang="en-GB" sz="2200" dirty="0"/>
              <a:t>, in the </a:t>
            </a:r>
            <a:r>
              <a:rPr lang="en-GB" sz="2200" b="1" dirty="0">
                <a:solidFill>
                  <a:schemeClr val="accent6">
                    <a:lumMod val="75000"/>
                  </a:schemeClr>
                </a:solidFill>
              </a:rPr>
              <a:t>courts for the place where the branch, agency or other establishment is situated</a:t>
            </a:r>
            <a:r>
              <a:rPr lang="en-GB" sz="2200" dirty="0"/>
              <a:t>;</a:t>
            </a:r>
          </a:p>
          <a:p>
            <a:pPr marL="0" indent="0" algn="just">
              <a:lnSpc>
                <a:spcPct val="100000"/>
              </a:lnSpc>
              <a:spcBef>
                <a:spcPts val="0"/>
              </a:spcBef>
              <a:buNone/>
            </a:pPr>
            <a:endParaRPr lang="pt-BR" sz="900" b="1" dirty="0"/>
          </a:p>
          <a:p>
            <a:pPr algn="just">
              <a:lnSpc>
                <a:spcPct val="100000"/>
              </a:lnSpc>
              <a:spcBef>
                <a:spcPts val="0"/>
              </a:spcBef>
            </a:pPr>
            <a:r>
              <a:rPr lang="en-GB" sz="1900" b="1" i="1" dirty="0" err="1">
                <a:solidFill>
                  <a:schemeClr val="accent1">
                    <a:lumMod val="50000"/>
                  </a:schemeClr>
                </a:solidFill>
              </a:rPr>
              <a:t>Blanckaert</a:t>
            </a:r>
            <a:r>
              <a:rPr lang="en-GB" sz="1900" b="1" i="1" dirty="0">
                <a:solidFill>
                  <a:schemeClr val="accent1">
                    <a:lumMod val="50000"/>
                  </a:schemeClr>
                </a:solidFill>
              </a:rPr>
              <a:t> and Willems v. </a:t>
            </a:r>
            <a:r>
              <a:rPr lang="en-GB" sz="1900" b="1" i="1" dirty="0" err="1">
                <a:solidFill>
                  <a:schemeClr val="accent1">
                    <a:lumMod val="50000"/>
                  </a:schemeClr>
                </a:solidFill>
              </a:rPr>
              <a:t>Trost</a:t>
            </a:r>
            <a:r>
              <a:rPr lang="en-GB" sz="1900" b="1" i="1" dirty="0">
                <a:solidFill>
                  <a:schemeClr val="accent1">
                    <a:lumMod val="50000"/>
                  </a:schemeClr>
                </a:solidFill>
              </a:rPr>
              <a:t> </a:t>
            </a:r>
            <a:r>
              <a:rPr lang="en-GB" sz="1900" dirty="0"/>
              <a:t>(1981):  A Belgian company appointed a sales representative in Germany to sell its product. The German representative was not an employee of the parent company and was able to organize the main aspects of his work without being subject to instructions from the head office. He was free to represent competitors and he had no effective say in the conduct of the business: he merely passed orders back to the head office, which was responsible for filling them. On these facts, the European Court held that the representative was not an agent of the company for the purpose of Article 5(5) (now Art. 7(5)). “The concept of </a:t>
            </a:r>
            <a:r>
              <a:rPr lang="en-GB" sz="1900" b="1" dirty="0">
                <a:solidFill>
                  <a:srgbClr val="7030A0"/>
                </a:solidFill>
              </a:rPr>
              <a:t>branch, agency or other establishment </a:t>
            </a:r>
            <a:r>
              <a:rPr lang="en-GB" sz="1900" dirty="0"/>
              <a:t>implies a place of business which has the </a:t>
            </a:r>
            <a:r>
              <a:rPr lang="en-GB" sz="1900" dirty="0">
                <a:solidFill>
                  <a:srgbClr val="FF3399"/>
                </a:solidFill>
              </a:rPr>
              <a:t>appearance of permanency</a:t>
            </a:r>
            <a:r>
              <a:rPr lang="en-GB" sz="1900" dirty="0"/>
              <a:t>, such as the extension of a parent body, has a </a:t>
            </a:r>
            <a:r>
              <a:rPr lang="en-GB" sz="1900" dirty="0">
                <a:solidFill>
                  <a:srgbClr val="FF3399"/>
                </a:solidFill>
              </a:rPr>
              <a:t>management</a:t>
            </a:r>
            <a:r>
              <a:rPr lang="en-GB" sz="1900" dirty="0"/>
              <a:t> and is materially equipped to </a:t>
            </a:r>
            <a:r>
              <a:rPr lang="en-GB" sz="1900" dirty="0">
                <a:solidFill>
                  <a:srgbClr val="FF3399"/>
                </a:solidFill>
              </a:rPr>
              <a:t>negotiate business with third parties </a:t>
            </a:r>
            <a:r>
              <a:rPr lang="en-GB" sz="1900" dirty="0"/>
              <a:t>so that the latter, although knowing that there will if necessary be a legal link with the parent body, the head office of which is abroad, do not have to deal directly with such parent body but may transact business at the </a:t>
            </a:r>
            <a:r>
              <a:rPr lang="en-GB" sz="1900" dirty="0">
                <a:solidFill>
                  <a:srgbClr val="FF3399"/>
                </a:solidFill>
              </a:rPr>
              <a:t>place of business constituting the extension</a:t>
            </a:r>
            <a:r>
              <a:rPr lang="en-GB" sz="1900" dirty="0"/>
              <a:t>.” Normally there must be an office.</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34</a:t>
            </a:fld>
            <a:endParaRPr lang="en-GB" dirty="0"/>
          </a:p>
        </p:txBody>
      </p:sp>
    </p:spTree>
    <p:extLst>
      <p:ext uri="{BB962C8B-B14F-4D97-AF65-F5344CB8AC3E}">
        <p14:creationId xmlns:p14="http://schemas.microsoft.com/office/powerpoint/2010/main" val="122139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b="1" dirty="0"/>
              <a:t>Article 8. A person domiciled in a Member State may also be sued: </a:t>
            </a:r>
          </a:p>
          <a:p>
            <a:pPr algn="just">
              <a:lnSpc>
                <a:spcPct val="100000"/>
              </a:lnSpc>
              <a:spcBef>
                <a:spcPts val="0"/>
              </a:spcBef>
            </a:pPr>
            <a:endParaRPr lang="en-GB" sz="800" b="1" dirty="0"/>
          </a:p>
          <a:p>
            <a:pPr marL="0" indent="0" algn="just">
              <a:lnSpc>
                <a:spcPct val="100000"/>
              </a:lnSpc>
              <a:spcBef>
                <a:spcPts val="0"/>
              </a:spcBef>
              <a:buNone/>
            </a:pPr>
            <a:r>
              <a:rPr lang="en-GB" sz="2200" dirty="0"/>
              <a:t>(1) where he is one of a </a:t>
            </a:r>
            <a:r>
              <a:rPr lang="en-GB" sz="2200" b="1" dirty="0">
                <a:solidFill>
                  <a:srgbClr val="FF9900"/>
                </a:solidFill>
              </a:rPr>
              <a:t>number of defendants</a:t>
            </a:r>
            <a:r>
              <a:rPr lang="en-GB" sz="2200" dirty="0"/>
              <a:t>, in the courts for the place where </a:t>
            </a:r>
            <a:r>
              <a:rPr lang="en-GB" sz="2200" dirty="0">
                <a:solidFill>
                  <a:srgbClr val="FF9900"/>
                </a:solidFill>
              </a:rPr>
              <a:t>any one of them is domiciled</a:t>
            </a:r>
            <a:r>
              <a:rPr lang="en-GB" sz="2200" dirty="0"/>
              <a:t>, provided the claims are so </a:t>
            </a:r>
            <a:r>
              <a:rPr lang="en-GB" sz="2200" u="sng" dirty="0"/>
              <a:t>closely connected </a:t>
            </a:r>
            <a:r>
              <a:rPr lang="en-GB" sz="2200" dirty="0"/>
              <a:t>that it is </a:t>
            </a:r>
            <a:r>
              <a:rPr lang="en-GB" sz="2200" u="sng" dirty="0"/>
              <a:t>expedient</a:t>
            </a:r>
            <a:r>
              <a:rPr lang="en-GB" sz="2200" dirty="0"/>
              <a:t> to hear and determine them together to </a:t>
            </a:r>
            <a:r>
              <a:rPr lang="en-GB" sz="2200" u="sng" dirty="0"/>
              <a:t>avoid the risk of irreconcilable judgments </a:t>
            </a:r>
            <a:r>
              <a:rPr lang="en-GB" sz="2200" dirty="0"/>
              <a:t>resulting from separate proceedings; </a:t>
            </a:r>
          </a:p>
          <a:p>
            <a:pPr marL="0" indent="0" algn="just">
              <a:lnSpc>
                <a:spcPct val="100000"/>
              </a:lnSpc>
              <a:spcBef>
                <a:spcPts val="0"/>
              </a:spcBef>
              <a:buNone/>
            </a:pPr>
            <a:endParaRPr lang="pt-BR" sz="800" dirty="0"/>
          </a:p>
          <a:p>
            <a:pPr algn="just">
              <a:lnSpc>
                <a:spcPct val="100000"/>
              </a:lnSpc>
              <a:spcBef>
                <a:spcPts val="0"/>
              </a:spcBef>
              <a:buFontTx/>
              <a:buChar char="-"/>
            </a:pPr>
            <a:r>
              <a:rPr lang="en-GB" sz="2100" dirty="0"/>
              <a:t>if four English nationals and a Spanish national commit a joint tort against an English national in England, they may all be sued in Spain. Forum shopping? English law has a similar provision.</a:t>
            </a:r>
          </a:p>
          <a:p>
            <a:pPr algn="just">
              <a:lnSpc>
                <a:spcPct val="100000"/>
              </a:lnSpc>
              <a:spcBef>
                <a:spcPts val="0"/>
              </a:spcBef>
            </a:pPr>
            <a:r>
              <a:rPr lang="de-DE" sz="1900" b="1" i="1" dirty="0"/>
              <a:t>Reisch Montage </a:t>
            </a:r>
            <a:r>
              <a:rPr lang="de-DE" sz="1900" b="1" dirty="0"/>
              <a:t>v. </a:t>
            </a:r>
            <a:r>
              <a:rPr lang="de-DE" sz="1900" b="1" i="1" dirty="0"/>
              <a:t>Kiesel Baumaschinen (2006): </a:t>
            </a:r>
            <a:r>
              <a:rPr lang="en-GB" sz="1900" dirty="0"/>
              <a:t>The claimant, </a:t>
            </a:r>
            <a:r>
              <a:rPr lang="en-GB" sz="1900" dirty="0" err="1"/>
              <a:t>Reisch</a:t>
            </a:r>
            <a:r>
              <a:rPr lang="en-GB" sz="1900" dirty="0"/>
              <a:t> Montage, was a company domiciled in Liechtenstein. It brought proceedings before an Austrian court against a man called </a:t>
            </a:r>
            <a:r>
              <a:rPr lang="en-GB" sz="1900" dirty="0" err="1"/>
              <a:t>Gisinger</a:t>
            </a:r>
            <a:r>
              <a:rPr lang="en-GB" sz="1900" dirty="0"/>
              <a:t>, who was domiciled in Austria. </a:t>
            </a:r>
            <a:r>
              <a:rPr lang="en-GB" sz="1900" dirty="0" err="1"/>
              <a:t>Kiesel</a:t>
            </a:r>
            <a:r>
              <a:rPr lang="en-GB" sz="1900" dirty="0"/>
              <a:t>, a company domiciled in Germany, was joined as </a:t>
            </a:r>
            <a:r>
              <a:rPr lang="en-GB" sz="1900" dirty="0" err="1"/>
              <a:t>codefendant</a:t>
            </a:r>
            <a:r>
              <a:rPr lang="en-GB" sz="1900" dirty="0"/>
              <a:t>. The claim was for a debt, which was owed by </a:t>
            </a:r>
            <a:r>
              <a:rPr lang="en-GB" sz="1900" dirty="0" err="1"/>
              <a:t>Gisinger</a:t>
            </a:r>
            <a:r>
              <a:rPr lang="en-GB" sz="1900" dirty="0"/>
              <a:t> to </a:t>
            </a:r>
            <a:r>
              <a:rPr lang="en-GB" sz="1900" dirty="0" err="1"/>
              <a:t>Reisch</a:t>
            </a:r>
            <a:r>
              <a:rPr lang="en-GB" sz="1900" dirty="0"/>
              <a:t> Montage. </a:t>
            </a:r>
            <a:r>
              <a:rPr lang="en-GB" sz="1900" dirty="0" err="1"/>
              <a:t>Kiesel</a:t>
            </a:r>
            <a:r>
              <a:rPr lang="en-GB" sz="1900" dirty="0"/>
              <a:t> had guaranteed the debt. The problem was that, some six months earlier, bankruptcy proceedings had been commenced against </a:t>
            </a:r>
            <a:r>
              <a:rPr lang="en-GB" sz="1900" dirty="0" err="1"/>
              <a:t>Gisinger</a:t>
            </a:r>
            <a:r>
              <a:rPr lang="en-GB" sz="1900" dirty="0"/>
              <a:t>. Under Austrian law, this meant that proceedings against him to enforce a claim against his assets were barred. So the claim against him was struck out (declared inadmissible) by the Austrian court. This raised the question whether the court still had jurisdiction over </a:t>
            </a:r>
            <a:r>
              <a:rPr lang="en-GB" sz="1900" dirty="0" err="1"/>
              <a:t>Kiesel</a:t>
            </a:r>
            <a:r>
              <a:rPr lang="en-GB" sz="1900" dirty="0"/>
              <a:t>. Since the claim against </a:t>
            </a:r>
            <a:r>
              <a:rPr lang="en-GB" sz="1900" dirty="0" err="1"/>
              <a:t>Gisinger</a:t>
            </a:r>
            <a:r>
              <a:rPr lang="en-GB" sz="1900" dirty="0"/>
              <a:t> had been struck out, there was no such risk of irreconcilable judgments in the case before the court. The Court decided, however, that the provision of Art. 8(1) may be relied on even in such case.</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35</a:t>
            </a:fld>
            <a:endParaRPr lang="en-GB" dirty="0"/>
          </a:p>
        </p:txBody>
      </p:sp>
    </p:spTree>
    <p:extLst>
      <p:ext uri="{BB962C8B-B14F-4D97-AF65-F5344CB8AC3E}">
        <p14:creationId xmlns:p14="http://schemas.microsoft.com/office/powerpoint/2010/main" val="2811182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SPECIAL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b="1" dirty="0"/>
              <a:t>Article 8. A person domiciled in a Member State may also be sued: </a:t>
            </a:r>
          </a:p>
          <a:p>
            <a:pPr algn="just">
              <a:lnSpc>
                <a:spcPct val="100000"/>
              </a:lnSpc>
              <a:spcBef>
                <a:spcPts val="0"/>
              </a:spcBef>
            </a:pPr>
            <a:endParaRPr lang="en-GB" sz="800" b="1" dirty="0"/>
          </a:p>
          <a:p>
            <a:pPr marL="0" indent="0" algn="just">
              <a:lnSpc>
                <a:spcPct val="100000"/>
              </a:lnSpc>
              <a:spcBef>
                <a:spcPts val="0"/>
              </a:spcBef>
              <a:buNone/>
            </a:pPr>
            <a:r>
              <a:rPr lang="en-GB" sz="2200" dirty="0"/>
              <a:t>(1) where he is one of a </a:t>
            </a:r>
            <a:r>
              <a:rPr lang="en-GB" sz="2200" b="1" dirty="0">
                <a:solidFill>
                  <a:srgbClr val="FF9900"/>
                </a:solidFill>
              </a:rPr>
              <a:t>number of defendants</a:t>
            </a:r>
            <a:r>
              <a:rPr lang="en-GB" sz="2200" dirty="0"/>
              <a:t>, in the courts for the place where </a:t>
            </a:r>
            <a:r>
              <a:rPr lang="en-GB" sz="2200" dirty="0">
                <a:solidFill>
                  <a:srgbClr val="FF9900"/>
                </a:solidFill>
              </a:rPr>
              <a:t>any one of them is domiciled</a:t>
            </a:r>
            <a:r>
              <a:rPr lang="en-GB" sz="2200" dirty="0"/>
              <a:t>, provided the claims are so </a:t>
            </a:r>
            <a:r>
              <a:rPr lang="en-GB" sz="2200" u="sng" dirty="0"/>
              <a:t>closely connected </a:t>
            </a:r>
            <a:r>
              <a:rPr lang="en-GB" sz="2200" dirty="0"/>
              <a:t>that it is </a:t>
            </a:r>
            <a:r>
              <a:rPr lang="en-GB" sz="2200" u="sng" dirty="0"/>
              <a:t>expedient</a:t>
            </a:r>
            <a:r>
              <a:rPr lang="en-GB" sz="2200" dirty="0"/>
              <a:t> to hear and determine them together to </a:t>
            </a:r>
            <a:r>
              <a:rPr lang="en-GB" sz="2200" u="sng" dirty="0"/>
              <a:t>avoid the risk of irreconcilable judgments </a:t>
            </a:r>
            <a:r>
              <a:rPr lang="en-GB" sz="2200" dirty="0"/>
              <a:t>resulting from separate proceedings; </a:t>
            </a:r>
          </a:p>
          <a:p>
            <a:pPr marL="0" indent="0" algn="just">
              <a:lnSpc>
                <a:spcPct val="100000"/>
              </a:lnSpc>
              <a:spcBef>
                <a:spcPts val="0"/>
              </a:spcBef>
              <a:buNone/>
            </a:pPr>
            <a:endParaRPr lang="pt-BR" sz="800" i="1" dirty="0"/>
          </a:p>
          <a:p>
            <a:pPr marL="0" indent="0" algn="just">
              <a:lnSpc>
                <a:spcPct val="100000"/>
              </a:lnSpc>
              <a:spcBef>
                <a:spcPts val="0"/>
              </a:spcBef>
              <a:buNone/>
            </a:pPr>
            <a:r>
              <a:rPr lang="pt-BR" sz="2000" i="1" dirty="0"/>
              <a:t>- </a:t>
            </a:r>
            <a:r>
              <a:rPr lang="en-GB" sz="2000" b="1" u="sng" dirty="0">
                <a:solidFill>
                  <a:schemeClr val="accent1">
                    <a:lumMod val="50000"/>
                  </a:schemeClr>
                </a:solidFill>
              </a:rPr>
              <a:t>Withdrawal of claim</a:t>
            </a:r>
            <a:r>
              <a:rPr lang="en-GB" sz="2000" i="1" dirty="0"/>
              <a:t>: </a:t>
            </a:r>
            <a:r>
              <a:rPr lang="en-GB" sz="2000" b="1" i="1" dirty="0"/>
              <a:t>Cartel Damage Claims (CDC) Hydrogen Peroxide SA v. </a:t>
            </a:r>
            <a:r>
              <a:rPr lang="en-GB" sz="2000" b="1" i="1" dirty="0" err="1"/>
              <a:t>Akzo</a:t>
            </a:r>
            <a:r>
              <a:rPr lang="en-GB" sz="2000" b="1" i="1" dirty="0"/>
              <a:t> Nobel NV</a:t>
            </a:r>
            <a:r>
              <a:rPr lang="en-GB" sz="2000" i="1" dirty="0"/>
              <a:t>:</a:t>
            </a:r>
            <a:r>
              <a:rPr lang="en-GB" sz="2000" dirty="0"/>
              <a:t> the court remains competent even the claimant withdraws the claim against the only co-defendant domiciled in in the member State of the forum, except where the applicant and the defendant, at the time the proceedings were instituted, colluded to artificially fulfil this jurisdiction rule. </a:t>
            </a:r>
            <a:endParaRPr lang="en-GB" sz="2000" i="1"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36</a:t>
            </a:fld>
            <a:endParaRPr lang="en-GB" dirty="0"/>
          </a:p>
        </p:txBody>
      </p:sp>
    </p:spTree>
    <p:extLst>
      <p:ext uri="{BB962C8B-B14F-4D97-AF65-F5344CB8AC3E}">
        <p14:creationId xmlns:p14="http://schemas.microsoft.com/office/powerpoint/2010/main" val="2917630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Basic Principles of Jurisdiction </a:t>
            </a:r>
            <a:r>
              <a:rPr lang="en-GB" sz="2800" b="1" i="1" dirty="0">
                <a:solidFill>
                  <a:srgbClr val="FF0000"/>
                </a:solidFill>
                <a:latin typeface="+mn-lt"/>
              </a:rPr>
              <a:t>In </a:t>
            </a:r>
            <a:r>
              <a:rPr lang="en-GB" sz="2800" b="1" i="1" dirty="0" err="1">
                <a:solidFill>
                  <a:srgbClr val="FF0000"/>
                </a:solidFill>
                <a:latin typeface="+mn-lt"/>
              </a:rPr>
              <a:t>Personam</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a:bodyPr>
          <a:lstStyle/>
          <a:p>
            <a:pPr marL="0" indent="0" algn="just">
              <a:buNone/>
            </a:pPr>
            <a:r>
              <a:rPr lang="en-GB" dirty="0"/>
              <a:t>There are </a:t>
            </a:r>
            <a:r>
              <a:rPr lang="en-GB" b="1" dirty="0">
                <a:effectLst>
                  <a:outerShdw blurRad="38100" dist="38100" dir="2700000" algn="tl">
                    <a:srgbClr val="000000">
                      <a:alpha val="43137"/>
                    </a:srgbClr>
                  </a:outerShdw>
                </a:effectLst>
              </a:rPr>
              <a:t>three basic principles </a:t>
            </a:r>
            <a:r>
              <a:rPr lang="en-GB" dirty="0"/>
              <a:t>that are thought to justify jurisdiction </a:t>
            </a:r>
            <a:r>
              <a:rPr lang="en-GB" i="1" dirty="0"/>
              <a:t>in </a:t>
            </a:r>
            <a:r>
              <a:rPr lang="en-GB" i="1" dirty="0" err="1"/>
              <a:t>personam</a:t>
            </a:r>
            <a:r>
              <a:rPr lang="en-GB" i="1" dirty="0"/>
              <a:t>: </a:t>
            </a:r>
          </a:p>
          <a:p>
            <a:pPr marL="0" indent="0" algn="just">
              <a:buNone/>
            </a:pPr>
            <a:endParaRPr lang="en-GB" sz="1100" i="1" dirty="0"/>
          </a:p>
          <a:p>
            <a:pPr marL="0" indent="0">
              <a:buNone/>
            </a:pPr>
            <a:r>
              <a:rPr lang="en-GB" b="1" dirty="0">
                <a:solidFill>
                  <a:srgbClr val="7030A0"/>
                </a:solidFill>
              </a:rPr>
              <a:t>3. </a:t>
            </a:r>
            <a:r>
              <a:rPr lang="en-GB" b="1" u="sng" dirty="0">
                <a:solidFill>
                  <a:srgbClr val="7030A0"/>
                </a:solidFill>
              </a:rPr>
              <a:t>A court is entitled to hear the action if the defendant consents to jurisdiction.  </a:t>
            </a:r>
          </a:p>
          <a:p>
            <a:pPr marL="538163" indent="-269875"/>
            <a:r>
              <a:rPr lang="en-GB" dirty="0"/>
              <a:t>such consent may be given in advance </a:t>
            </a:r>
            <a:r>
              <a:rPr lang="en-GB" u="sng" dirty="0"/>
              <a:t>by a provision in a contract</a:t>
            </a:r>
            <a:r>
              <a:rPr lang="en-GB" dirty="0"/>
              <a:t> under which the parties agree that actions arising out of the contract (or other actions) will be brought in the courts of a particular country (for example, the courts of England) or in a particular court. </a:t>
            </a:r>
            <a:r>
              <a:rPr lang="en-GB" u="sng" dirty="0">
                <a:solidFill>
                  <a:srgbClr val="FF0000"/>
                </a:solidFill>
              </a:rPr>
              <a:t>(choice of court agreement)</a:t>
            </a:r>
          </a:p>
          <a:p>
            <a:pPr marL="0" indent="0"/>
            <a:endParaRPr lang="en-GB" u="sng" dirty="0">
              <a:solidFill>
                <a:srgbClr val="FF0000"/>
              </a:solidFill>
            </a:endParaRPr>
          </a:p>
          <a:p>
            <a:pPr marL="0" indent="0">
              <a:buNone/>
            </a:pPr>
            <a:r>
              <a:rPr lang="en-GB" u="sng" dirty="0">
                <a:solidFill>
                  <a:srgbClr val="00B050"/>
                </a:solidFill>
              </a:rPr>
              <a:t>Conflicting Judgments</a:t>
            </a:r>
            <a:endParaRPr lang="en-GB" dirty="0">
              <a:solidFill>
                <a:srgbClr val="00B050"/>
              </a:solidFill>
            </a:endParaRPr>
          </a:p>
          <a:p>
            <a:pPr marL="0" indent="0">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a:p>
        </p:txBody>
      </p:sp>
    </p:spTree>
    <p:extLst>
      <p:ext uri="{BB962C8B-B14F-4D97-AF65-F5344CB8AC3E}">
        <p14:creationId xmlns:p14="http://schemas.microsoft.com/office/powerpoint/2010/main" val="2721495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JURISDICTION UNDER EU LAW – EU 					</a:t>
            </a:r>
            <a:r>
              <a:rPr lang="en-GB" sz="1600" i="1" dirty="0">
                <a:solidFill>
                  <a:schemeClr val="bg2"/>
                </a:solidFill>
                <a:latin typeface="+mn-lt"/>
              </a:rPr>
              <a:t>(source: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lnSpcReduction="10000"/>
          </a:bodyPr>
          <a:lstStyle/>
          <a:p>
            <a:r>
              <a:rPr lang="en-GB" sz="2000" dirty="0"/>
              <a:t>The European Union is a unique economic and political union between </a:t>
            </a:r>
            <a:r>
              <a:rPr lang="en-GB" sz="2000" dirty="0">
                <a:hlinkClick r:id="rId3"/>
              </a:rPr>
              <a:t>28 European countries</a:t>
            </a:r>
            <a:r>
              <a:rPr lang="en-GB" sz="2000" dirty="0"/>
              <a:t> that together cover much of the continent.</a:t>
            </a:r>
          </a:p>
          <a:p>
            <a:r>
              <a:rPr lang="en-GB" sz="2000" dirty="0"/>
              <a:t>The EU was created in the aftermath of the Second World War. The first steps were to foster economic cooperation: the idea being that countries that trade with one another become economically interdependent and so more likely to avoid conflict.</a:t>
            </a:r>
          </a:p>
          <a:p>
            <a:r>
              <a:rPr lang="en-GB" sz="2000" dirty="0"/>
              <a:t>The result was the European Economic Community (EEC), created in 1958, and initially increasing economic cooperation between six countries: Belgium, Germany, France, Italy, Luxembourg and the Netherlands. Since then, a huge </a:t>
            </a:r>
            <a:r>
              <a:rPr lang="en-GB" sz="2000" dirty="0">
                <a:hlinkClick r:id="rId4"/>
              </a:rPr>
              <a:t>single market</a:t>
            </a:r>
            <a:r>
              <a:rPr lang="en-GB" sz="2000" dirty="0"/>
              <a:t> has been created and continues to develop towards its full potential.</a:t>
            </a:r>
          </a:p>
          <a:p>
            <a:r>
              <a:rPr lang="en-GB" sz="2000" dirty="0"/>
              <a:t>What began as a purely economic union has evolved into an organization spanning </a:t>
            </a:r>
            <a:r>
              <a:rPr lang="en-GB" sz="2000" dirty="0">
                <a:hlinkClick r:id="rId5"/>
              </a:rPr>
              <a:t>policy areas</a:t>
            </a:r>
            <a:r>
              <a:rPr lang="en-GB" sz="2000" dirty="0"/>
              <a:t>, from </a:t>
            </a:r>
            <a:r>
              <a:rPr lang="en-GB" sz="2000" dirty="0">
                <a:hlinkClick r:id="rId6"/>
              </a:rPr>
              <a:t>climate</a:t>
            </a:r>
            <a:r>
              <a:rPr lang="en-GB" sz="2000" dirty="0"/>
              <a:t>, </a:t>
            </a:r>
            <a:r>
              <a:rPr lang="en-GB" sz="2000" dirty="0">
                <a:hlinkClick r:id="rId7"/>
              </a:rPr>
              <a:t>environment</a:t>
            </a:r>
            <a:r>
              <a:rPr lang="en-GB" sz="2000" dirty="0"/>
              <a:t> and </a:t>
            </a:r>
            <a:r>
              <a:rPr lang="en-GB" sz="2000" dirty="0">
                <a:hlinkClick r:id="rId8"/>
              </a:rPr>
              <a:t>health</a:t>
            </a:r>
            <a:r>
              <a:rPr lang="en-GB" sz="2000" dirty="0"/>
              <a:t> to </a:t>
            </a:r>
            <a:r>
              <a:rPr lang="en-GB" sz="2000" dirty="0">
                <a:hlinkClick r:id="rId9"/>
              </a:rPr>
              <a:t>external relations and security</a:t>
            </a:r>
            <a:r>
              <a:rPr lang="en-GB" sz="2000" dirty="0"/>
              <a:t>, </a:t>
            </a:r>
            <a:r>
              <a:rPr lang="en-GB" sz="2000" dirty="0">
                <a:hlinkClick r:id="rId10"/>
              </a:rPr>
              <a:t>justice and migration</a:t>
            </a:r>
            <a:r>
              <a:rPr lang="en-GB" sz="2000" dirty="0"/>
              <a:t>. A name change from the </a:t>
            </a:r>
            <a:r>
              <a:rPr lang="en-GB" sz="2000" b="1" dirty="0">
                <a:solidFill>
                  <a:srgbClr val="FF3399"/>
                </a:solidFill>
              </a:rPr>
              <a:t>European Economic Community (EEC) to the European Union (EU) in 1993 </a:t>
            </a:r>
            <a:r>
              <a:rPr lang="en-GB" sz="2000" dirty="0"/>
              <a:t>reflected this.</a:t>
            </a:r>
          </a:p>
          <a:p>
            <a:r>
              <a:rPr lang="en-GB" sz="2000" dirty="0"/>
              <a:t>The EU is based on the rule of law: everything it does is founded on </a:t>
            </a:r>
            <a:r>
              <a:rPr lang="en-GB" sz="2000" dirty="0">
                <a:hlinkClick r:id="rId3"/>
              </a:rPr>
              <a:t>treaties</a:t>
            </a:r>
            <a:r>
              <a:rPr lang="en-GB" sz="2000" dirty="0"/>
              <a:t>, voluntarily and democratically agreed by its member countries.</a:t>
            </a:r>
          </a:p>
          <a:p>
            <a:r>
              <a:rPr lang="en-GB" sz="2000" dirty="0"/>
              <a:t>The EU is also governed by the principle of representative democracy, with citizens directly represented at Union level in the </a:t>
            </a:r>
            <a:r>
              <a:rPr lang="en-GB" sz="2000" dirty="0">
                <a:hlinkClick r:id="rId11"/>
              </a:rPr>
              <a:t>European Parliament</a:t>
            </a:r>
            <a:r>
              <a:rPr lang="en-GB" sz="2000" dirty="0"/>
              <a:t> and Member States represented in the </a:t>
            </a:r>
            <a:r>
              <a:rPr lang="en-GB" sz="2000" dirty="0">
                <a:hlinkClick r:id="rId12"/>
              </a:rPr>
              <a:t>European Council</a:t>
            </a:r>
            <a:r>
              <a:rPr lang="en-GB" sz="2000" dirty="0"/>
              <a:t> and the </a:t>
            </a:r>
            <a:r>
              <a:rPr lang="en-GB" sz="2000" dirty="0">
                <a:hlinkClick r:id="rId13"/>
              </a:rPr>
              <a:t>Council of the EU</a:t>
            </a:r>
            <a:r>
              <a:rPr lang="en-GB" sz="20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spTree>
    <p:extLst>
      <p:ext uri="{BB962C8B-B14F-4D97-AF65-F5344CB8AC3E}">
        <p14:creationId xmlns:p14="http://schemas.microsoft.com/office/powerpoint/2010/main" val="144196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a:solidFill>
                  <a:srgbClr val="FF0000"/>
                </a:solidFill>
                <a:latin typeface="+mn-lt"/>
              </a:rPr>
              <a:t>JURISDICTION UNDER EU LAW – EU 					</a:t>
            </a:r>
            <a:r>
              <a:rPr lang="en-GB" sz="1600" i="1">
                <a:solidFill>
                  <a:schemeClr val="bg2"/>
                </a:solidFill>
                <a:latin typeface="+mn-lt"/>
              </a:rPr>
              <a:t>(source: EU)</a:t>
            </a:r>
            <a:br>
              <a:rPr lang="en-GB" sz="2800" b="1">
                <a:solidFill>
                  <a:srgbClr val="FF0000"/>
                </a:solidFill>
                <a:latin typeface="+mn-lt"/>
              </a:rPr>
            </a:br>
            <a:r>
              <a:rPr lang="en-GB" sz="1000">
                <a:solidFill>
                  <a:srgbClr val="FF0000"/>
                </a:solidFill>
                <a:latin typeface="+mn-lt"/>
              </a:rPr>
              <a:t>__________________________________________________________________________________________________________________________________________________________________</a:t>
            </a:r>
            <a:endParaRPr lang="en-GB" sz="1000" dirty="0">
              <a:solidFill>
                <a:srgbClr val="FF0000"/>
              </a:solidFill>
              <a:latin typeface="+mn-lt"/>
            </a:endParaRP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
        <p:nvSpPr>
          <p:cNvPr id="6" name="Content Placeholder 5">
            <a:extLst>
              <a:ext uri="{FF2B5EF4-FFF2-40B4-BE49-F238E27FC236}">
                <a16:creationId xmlns:a16="http://schemas.microsoft.com/office/drawing/2014/main" id="{1DD08843-F9DD-4FE9-BD6A-40569F4BA5D1}"/>
              </a:ext>
            </a:extLst>
          </p:cNvPr>
          <p:cNvSpPr>
            <a:spLocks noGrp="1"/>
          </p:cNvSpPr>
          <p:nvPr>
            <p:ph idx="1"/>
          </p:nvPr>
        </p:nvSpPr>
        <p:spPr/>
        <p:txBody>
          <a:bodyPr/>
          <a:lstStyle/>
          <a:p>
            <a:endParaRPr lang="en-GB"/>
          </a:p>
        </p:txBody>
      </p:sp>
      <p:pic>
        <p:nvPicPr>
          <p:cNvPr id="7" name="Picture 6">
            <a:extLst>
              <a:ext uri="{FF2B5EF4-FFF2-40B4-BE49-F238E27FC236}">
                <a16:creationId xmlns:a16="http://schemas.microsoft.com/office/drawing/2014/main" id="{F4CDBC3D-D539-4625-8CC0-5DE98E94D1F7}"/>
              </a:ext>
            </a:extLst>
          </p:cNvPr>
          <p:cNvPicPr>
            <a:picLocks noChangeAspect="1"/>
          </p:cNvPicPr>
          <p:nvPr/>
        </p:nvPicPr>
        <p:blipFill>
          <a:blip r:embed="rId3"/>
          <a:stretch>
            <a:fillRect/>
          </a:stretch>
        </p:blipFill>
        <p:spPr>
          <a:xfrm>
            <a:off x="1766667" y="1053446"/>
            <a:ext cx="3018980" cy="5302904"/>
          </a:xfrm>
          <a:prstGeom prst="rect">
            <a:avLst/>
          </a:prstGeom>
        </p:spPr>
      </p:pic>
      <p:pic>
        <p:nvPicPr>
          <p:cNvPr id="8" name="Picture 7">
            <a:extLst>
              <a:ext uri="{FF2B5EF4-FFF2-40B4-BE49-F238E27FC236}">
                <a16:creationId xmlns:a16="http://schemas.microsoft.com/office/drawing/2014/main" id="{806DEF85-70D1-40E5-8E25-9A9818E6AAB3}"/>
              </a:ext>
            </a:extLst>
          </p:cNvPr>
          <p:cNvPicPr>
            <a:picLocks noChangeAspect="1"/>
          </p:cNvPicPr>
          <p:nvPr/>
        </p:nvPicPr>
        <p:blipFill>
          <a:blip r:embed="rId4"/>
          <a:stretch>
            <a:fillRect/>
          </a:stretch>
        </p:blipFill>
        <p:spPr>
          <a:xfrm>
            <a:off x="5714114" y="1851343"/>
            <a:ext cx="4186018" cy="3707109"/>
          </a:xfrm>
          <a:prstGeom prst="rect">
            <a:avLst/>
          </a:prstGeom>
        </p:spPr>
      </p:pic>
    </p:spTree>
    <p:extLst>
      <p:ext uri="{BB962C8B-B14F-4D97-AF65-F5344CB8AC3E}">
        <p14:creationId xmlns:p14="http://schemas.microsoft.com/office/powerpoint/2010/main" val="248337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JURISDICTION UNDER EU LAW – EU 					</a:t>
            </a:r>
            <a:r>
              <a:rPr lang="en-GB" sz="1600" i="1" dirty="0">
                <a:solidFill>
                  <a:schemeClr val="bg2"/>
                </a:solidFill>
                <a:latin typeface="+mn-lt"/>
              </a:rPr>
              <a:t>(source: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838200" y="1089212"/>
            <a:ext cx="10515600" cy="5267138"/>
          </a:xfrm>
        </p:spPr>
        <p:txBody>
          <a:bodyPr>
            <a:normAutofit fontScale="85000" lnSpcReduction="10000"/>
          </a:bodyPr>
          <a:lstStyle/>
          <a:p>
            <a:pPr algn="just">
              <a:lnSpc>
                <a:spcPct val="110000"/>
              </a:lnSpc>
              <a:spcBef>
                <a:spcPts val="0"/>
              </a:spcBef>
            </a:pPr>
            <a:r>
              <a:rPr lang="en-GB" sz="2000" dirty="0"/>
              <a:t>The European Union is based on the rule of law. This means that every action taken by the EU is founded on treaties that have been approved voluntarily and democratically by all EU member countries. For example, if a policy area is not cited in a treaty, the Commission cannot propose a law in that area.</a:t>
            </a:r>
          </a:p>
          <a:p>
            <a:pPr algn="just">
              <a:lnSpc>
                <a:spcPct val="110000"/>
              </a:lnSpc>
              <a:spcBef>
                <a:spcPts val="0"/>
              </a:spcBef>
            </a:pPr>
            <a:r>
              <a:rPr lang="en-GB" sz="2000" dirty="0"/>
              <a:t>A treaty is a binding agreement between EU member countries. It sets out EU objectives, rules for EU institutions, how decisions are made and the relationship between the EU and its member countries. Treaties are amended to make the EU more efficient and transparent, to prepare for new member countries and to introduce new areas of cooperation – such as the single currency.</a:t>
            </a:r>
          </a:p>
          <a:p>
            <a:pPr algn="just">
              <a:lnSpc>
                <a:spcPct val="110000"/>
              </a:lnSpc>
              <a:spcBef>
                <a:spcPts val="0"/>
              </a:spcBef>
            </a:pPr>
            <a:r>
              <a:rPr lang="en-GB" sz="2000" dirty="0"/>
              <a:t>Under the treaties, EU institutions can adopt legislation, which the member countries then implement. The complete texts of treaties, legislation, case law and legislative proposals can be viewed using the </a:t>
            </a:r>
            <a:r>
              <a:rPr lang="en-GB" sz="2000" dirty="0">
                <a:hlinkClick r:id="rId3"/>
              </a:rPr>
              <a:t>EUR-Lex database of EU law</a:t>
            </a:r>
            <a:r>
              <a:rPr lang="en-GB" sz="2000" dirty="0"/>
              <a:t>.</a:t>
            </a:r>
          </a:p>
          <a:p>
            <a:pPr algn="just">
              <a:lnSpc>
                <a:spcPct val="110000"/>
              </a:lnSpc>
              <a:spcBef>
                <a:spcPts val="0"/>
              </a:spcBef>
            </a:pPr>
            <a:r>
              <a:rPr lang="en-GB" sz="2000" b="1" dirty="0"/>
              <a:t>The main treaties are: </a:t>
            </a:r>
            <a:r>
              <a:rPr lang="en-GB" sz="2000" dirty="0"/>
              <a:t>Treaty of Lisbon (2007), Treaty of Nice (2001), Treaty of Amsterdam (1997), Treaty on European Union - Maastricht Treaty (1992), Single European Act (1986), Merger Treaty - Brussels Treaty (1965), Treaties of Rome : EEC and EURATOM treaties (1957), Treaty establishing the European Coal and Steel Community (1951)</a:t>
            </a:r>
          </a:p>
          <a:p>
            <a:pPr marL="0" indent="0" algn="just">
              <a:lnSpc>
                <a:spcPct val="110000"/>
              </a:lnSpc>
              <a:spcBef>
                <a:spcPts val="0"/>
              </a:spcBef>
              <a:buNone/>
            </a:pPr>
            <a:br>
              <a:rPr lang="en-GB" sz="2000" dirty="0"/>
            </a:br>
            <a:r>
              <a:rPr lang="en-GB" sz="2000" dirty="0"/>
              <a:t>When new countries join the EU, the founding treaties are amended: 1973 (Denmark, Ireland, United Kingdom), 1981 (Greece), 1986 (Spain, Portugal), 1995 (Austria, Finland, Sweden), 2004 (Czech Republic, Cyprus, Estonia, Hungary, Latvia, Lithuania, Malta, Poland, Slovakia, Slovenia), 2007 (Bulgaria, Romania), 2013 (Croatia). The founding Member States are: Belgium, France, Germany, Italy, Luxembourg, the Netherlands.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dirty="0"/>
          </a:p>
        </p:txBody>
      </p:sp>
    </p:spTree>
    <p:extLst>
      <p:ext uri="{BB962C8B-B14F-4D97-AF65-F5344CB8AC3E}">
        <p14:creationId xmlns:p14="http://schemas.microsoft.com/office/powerpoint/2010/main" val="427076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800" b="1" dirty="0">
                <a:solidFill>
                  <a:srgbClr val="FF0000"/>
                </a:solidFill>
                <a:latin typeface="+mn-lt"/>
              </a:rPr>
              <a:t>JURISDICTION UNDER EU LAW – EU 					</a:t>
            </a:r>
            <a:r>
              <a:rPr lang="en-GB" sz="1600" i="1" dirty="0">
                <a:solidFill>
                  <a:schemeClr val="bg2"/>
                </a:solidFill>
                <a:latin typeface="+mn-lt"/>
              </a:rPr>
              <a:t>(source: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32012" y="968188"/>
            <a:ext cx="10851776" cy="5388162"/>
          </a:xfrm>
        </p:spPr>
        <p:txBody>
          <a:bodyPr>
            <a:noAutofit/>
          </a:bodyPr>
          <a:lstStyle/>
          <a:p>
            <a:pPr marL="0" indent="0" algn="just">
              <a:lnSpc>
                <a:spcPct val="120000"/>
              </a:lnSpc>
              <a:spcBef>
                <a:spcPts val="0"/>
              </a:spcBef>
              <a:buNone/>
            </a:pPr>
            <a:r>
              <a:rPr lang="en-GB" sz="1800" dirty="0"/>
              <a:t>The aims set out in the EU treaties are achieved by several types of legal act. Some are binding, others are not. Some apply to all EU countries, others to just a few.</a:t>
            </a:r>
          </a:p>
          <a:p>
            <a:pPr marL="0" indent="0" algn="just">
              <a:lnSpc>
                <a:spcPct val="120000"/>
              </a:lnSpc>
              <a:spcBef>
                <a:spcPts val="0"/>
              </a:spcBef>
              <a:buNone/>
            </a:pPr>
            <a:endParaRPr lang="en-GB" sz="800" dirty="0"/>
          </a:p>
          <a:p>
            <a:pPr algn="just">
              <a:lnSpc>
                <a:spcPct val="120000"/>
              </a:lnSpc>
              <a:spcBef>
                <a:spcPts val="0"/>
              </a:spcBef>
            </a:pPr>
            <a:r>
              <a:rPr lang="en-GB" sz="1700" b="1" dirty="0"/>
              <a:t>Regulations: </a:t>
            </a:r>
            <a:r>
              <a:rPr lang="en-GB" sz="1700" dirty="0"/>
              <a:t>A "regulation" is a binding legislative act. It must be applied in its entirety across the EU. For example, when the EU wanted to make sure that there are </a:t>
            </a:r>
            <a:r>
              <a:rPr lang="en-GB" sz="1700" dirty="0">
                <a:hlinkClick r:id="rId3"/>
              </a:rPr>
              <a:t>common safeguards on goods imported from outside the EU</a:t>
            </a:r>
            <a:r>
              <a:rPr lang="en-GB" sz="1700" dirty="0"/>
              <a:t>, the Council adopted a regulation.</a:t>
            </a:r>
          </a:p>
          <a:p>
            <a:pPr algn="just">
              <a:lnSpc>
                <a:spcPct val="120000"/>
              </a:lnSpc>
              <a:spcBef>
                <a:spcPts val="0"/>
              </a:spcBef>
            </a:pPr>
            <a:r>
              <a:rPr lang="en-GB" sz="1700" b="1" dirty="0"/>
              <a:t>Directives: </a:t>
            </a:r>
            <a:r>
              <a:rPr lang="en-GB" sz="1700" dirty="0"/>
              <a:t>A "directive" is a legislative act that sets out a goal that all EU countries must achieve. However, it is up to the individual countries to devise their own laws on how to reach these goals. One example is the </a:t>
            </a:r>
            <a:r>
              <a:rPr lang="en-GB" sz="1700" dirty="0">
                <a:hlinkClick r:id="rId4"/>
              </a:rPr>
              <a:t>EU consumer rights directive</a:t>
            </a:r>
            <a:r>
              <a:rPr lang="en-GB" sz="1700" dirty="0"/>
              <a:t>.</a:t>
            </a:r>
          </a:p>
          <a:p>
            <a:pPr algn="just">
              <a:lnSpc>
                <a:spcPct val="120000"/>
              </a:lnSpc>
              <a:spcBef>
                <a:spcPts val="0"/>
              </a:spcBef>
            </a:pPr>
            <a:r>
              <a:rPr lang="en-GB" sz="1700" b="1" dirty="0"/>
              <a:t>Decisions: </a:t>
            </a:r>
            <a:r>
              <a:rPr lang="en-GB" sz="1700" dirty="0"/>
              <a:t>A "decision" is binding on those to whom it is addressed (e.g. an EU country or an individual company) and is directly applicable. For example, the Commission issued a decision on the </a:t>
            </a:r>
            <a:r>
              <a:rPr lang="en-GB" sz="1700" dirty="0">
                <a:hlinkClick r:id="rId5"/>
              </a:rPr>
              <a:t>EU participating in the work of various counter-terrorism organisations</a:t>
            </a:r>
            <a:r>
              <a:rPr lang="en-GB" sz="1700" dirty="0"/>
              <a:t>. </a:t>
            </a:r>
          </a:p>
          <a:p>
            <a:pPr algn="just">
              <a:lnSpc>
                <a:spcPct val="120000"/>
              </a:lnSpc>
              <a:spcBef>
                <a:spcPts val="0"/>
              </a:spcBef>
            </a:pPr>
            <a:r>
              <a:rPr lang="en-GB" sz="1700" b="1" dirty="0"/>
              <a:t>Recommendations: </a:t>
            </a:r>
            <a:r>
              <a:rPr lang="en-GB" sz="1700" dirty="0"/>
              <a:t>A "recommendation" is not binding. When the Commission issued a recommendation that EU countries' law authorities improve their use of </a:t>
            </a:r>
            <a:r>
              <a:rPr lang="en-GB" sz="1700" dirty="0">
                <a:hlinkClick r:id="rId6"/>
              </a:rPr>
              <a:t>videoconferencing to help judicial services work better across borders</a:t>
            </a:r>
            <a:r>
              <a:rPr lang="en-GB" sz="1700" dirty="0"/>
              <a:t>, this did not have any legal consequences. </a:t>
            </a:r>
          </a:p>
          <a:p>
            <a:pPr algn="just">
              <a:lnSpc>
                <a:spcPct val="120000"/>
              </a:lnSpc>
              <a:spcBef>
                <a:spcPts val="0"/>
              </a:spcBef>
            </a:pPr>
            <a:r>
              <a:rPr lang="en-GB" sz="1700" b="1" dirty="0"/>
              <a:t>Opinions: </a:t>
            </a:r>
            <a:r>
              <a:rPr lang="en-GB" sz="1700" dirty="0"/>
              <a:t>An "opinion" is an instrument that allows the institutions to make a statement in a non-binding fashion, in other words without imposing any legal obligation on those to whom it is addressed. For example, the Committee of the Regions issued an </a:t>
            </a:r>
            <a:r>
              <a:rPr lang="en-GB" sz="1700" dirty="0">
                <a:hlinkClick r:id="rId7"/>
              </a:rPr>
              <a:t>opinion on the clean air policy package for Europe</a:t>
            </a:r>
            <a:r>
              <a:rPr lang="en-GB" sz="17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8</a:t>
            </a:fld>
            <a:endParaRPr lang="en-GB" dirty="0"/>
          </a:p>
        </p:txBody>
      </p:sp>
    </p:spTree>
    <p:extLst>
      <p:ext uri="{BB962C8B-B14F-4D97-AF65-F5344CB8AC3E}">
        <p14:creationId xmlns:p14="http://schemas.microsoft.com/office/powerpoint/2010/main" val="3054228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 UNDER EU LAW - Court of Justice of the European Union (CJEU)</a:t>
            </a:r>
            <a:r>
              <a:rPr lang="en-GB" sz="2800" b="1" dirty="0">
                <a:solidFill>
                  <a:srgbClr val="FF0000"/>
                </a:solidFill>
                <a:latin typeface="+mn-lt"/>
              </a:rPr>
              <a:t>	</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32012" y="968188"/>
            <a:ext cx="10851776" cy="5388162"/>
          </a:xfrm>
        </p:spPr>
        <p:txBody>
          <a:bodyPr>
            <a:noAutofit/>
          </a:bodyPr>
          <a:lstStyle/>
          <a:p>
            <a:pPr algn="just">
              <a:lnSpc>
                <a:spcPct val="100000"/>
              </a:lnSpc>
              <a:spcBef>
                <a:spcPts val="0"/>
              </a:spcBef>
            </a:pPr>
            <a:r>
              <a:rPr lang="en-GB" sz="2000" b="1" dirty="0"/>
              <a:t>Role</a:t>
            </a:r>
            <a:r>
              <a:rPr lang="en-GB" sz="2000" dirty="0"/>
              <a:t>: The Court of Justice of the European Union (CJEU) interprets EU law to make sure it is </a:t>
            </a:r>
            <a:r>
              <a:rPr lang="en-GB" sz="2000" b="1" dirty="0"/>
              <a:t>applied in the same way</a:t>
            </a:r>
            <a:r>
              <a:rPr lang="en-GB" sz="2000" dirty="0"/>
              <a:t> in all EU countries, and settles</a:t>
            </a:r>
            <a:r>
              <a:rPr lang="en-GB" sz="2000" b="1" dirty="0"/>
              <a:t> legal disputes</a:t>
            </a:r>
            <a:r>
              <a:rPr lang="en-GB" sz="2000" dirty="0"/>
              <a:t> between national governments and EU institutions.</a:t>
            </a:r>
          </a:p>
          <a:p>
            <a:pPr algn="just">
              <a:lnSpc>
                <a:spcPct val="100000"/>
              </a:lnSpc>
              <a:spcBef>
                <a:spcPts val="0"/>
              </a:spcBef>
            </a:pPr>
            <a:r>
              <a:rPr lang="en-GB" sz="2000" dirty="0"/>
              <a:t>It can also, in certain circumstances, be used by </a:t>
            </a:r>
            <a:r>
              <a:rPr lang="en-GB" sz="2000" b="1" dirty="0"/>
              <a:t>individuals, companies or organisations</a:t>
            </a:r>
            <a:r>
              <a:rPr lang="en-GB" sz="2000" dirty="0"/>
              <a:t> to take action against an EU institution, if they feel it has somehow infringed their rights.</a:t>
            </a:r>
          </a:p>
          <a:p>
            <a:pPr marL="0" indent="0" algn="just">
              <a:lnSpc>
                <a:spcPct val="100000"/>
              </a:lnSpc>
              <a:spcBef>
                <a:spcPts val="0"/>
              </a:spcBef>
              <a:buNone/>
            </a:pPr>
            <a:endParaRPr lang="en-GB" sz="2000" dirty="0"/>
          </a:p>
          <a:p>
            <a:pPr algn="just">
              <a:lnSpc>
                <a:spcPct val="100000"/>
              </a:lnSpc>
              <a:spcBef>
                <a:spcPts val="0"/>
              </a:spcBef>
            </a:pPr>
            <a:r>
              <a:rPr lang="en-GB" sz="2000" dirty="0"/>
              <a:t>The most common types of case are:</a:t>
            </a:r>
          </a:p>
          <a:p>
            <a:pPr marL="712788" indent="-349250" algn="just">
              <a:lnSpc>
                <a:spcPct val="100000"/>
              </a:lnSpc>
              <a:spcBef>
                <a:spcPts val="0"/>
              </a:spcBef>
            </a:pPr>
            <a:r>
              <a:rPr lang="en-GB" sz="2000" b="1" dirty="0"/>
              <a:t>interpreting the law </a:t>
            </a:r>
            <a:r>
              <a:rPr lang="en-GB" sz="2000" dirty="0"/>
              <a:t>(preliminary rulings) – national courts of EU countries are required to ensure EU law is properly applied, but courts in different countries might interpret it differently. If a national court is in doubt about the interpretation or validity of an EU law, it can ask the Court for clarification. The same mechanism can be used to determine whether a national law or practice is compatible with EU law.</a:t>
            </a:r>
          </a:p>
          <a:p>
            <a:pPr marL="712788" indent="-349250" algn="just">
              <a:lnSpc>
                <a:spcPct val="100000"/>
              </a:lnSpc>
              <a:spcBef>
                <a:spcPts val="0"/>
              </a:spcBef>
            </a:pPr>
            <a:r>
              <a:rPr lang="en-GB" sz="2000" b="1" dirty="0"/>
              <a:t>enforcing the law </a:t>
            </a:r>
            <a:r>
              <a:rPr lang="en-GB" sz="2000" dirty="0"/>
              <a:t>(infringement proceedings) – this type of case is taken against a national government for failing to comply with EU law. Can be started by the </a:t>
            </a:r>
            <a:r>
              <a:rPr lang="en-GB" sz="2000" dirty="0">
                <a:hlinkClick r:id="rId3"/>
              </a:rPr>
              <a:t>European Commission</a:t>
            </a:r>
            <a:r>
              <a:rPr lang="en-GB" sz="2000" dirty="0"/>
              <a:t> or another EU country. If the country is found to be at fault, it must put things right at once, or risk a second case being brought, which may result in a fine.</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dirty="0"/>
          </a:p>
        </p:txBody>
      </p:sp>
    </p:spTree>
    <p:extLst>
      <p:ext uri="{BB962C8B-B14F-4D97-AF65-F5344CB8AC3E}">
        <p14:creationId xmlns:p14="http://schemas.microsoft.com/office/powerpoint/2010/main" val="337733942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2241</TotalTime>
  <Words>6811</Words>
  <Application>Microsoft Office PowerPoint</Application>
  <PresentationFormat>Widescreen</PresentationFormat>
  <Paragraphs>360</Paragraphs>
  <Slides>36</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Tema do Office</vt:lpstr>
      <vt:lpstr>International Commercial Litigation Law011-6</vt:lpstr>
      <vt:lpstr>MEANING __________________________________________________________________________________________________________________________________________________________________</vt:lpstr>
      <vt:lpstr>Basic Principles of Jurisdiction In Personam __________________________________________________________________________________________________________________________________________________________________</vt:lpstr>
      <vt:lpstr>Basic Principles of Jurisdiction In Personam __________________________________________________________________________________________________________________________________________________________________</vt:lpstr>
      <vt:lpstr>JURISDICTION UNDER EU LAW – EU      (source: EU) __________________________________________________________________________________________________________________________________________________________________</vt:lpstr>
      <vt:lpstr>JURISDICTION UNDER EU LAW – EU      (source: EU) __________________________________________________________________________________________________________________________________________________________________</vt:lpstr>
      <vt:lpstr>JURISDICTION UNDER EU LAW – EU      (source: EU) __________________________________________________________________________________________________________________________________________________________________</vt:lpstr>
      <vt:lpstr>JURISDICTION UNDER EU LAW – EU      (source: EU) __________________________________________________________________________________________________________________________________________________________________</vt:lpstr>
      <vt:lpstr>JURISDICTION UNDER EU LAW - Court of Justice of the European Union (CJEU)  __________________________________________________________________________________________________________________________________________________________________</vt:lpstr>
      <vt:lpstr>JURISDICTION UNDER EU LAW - Court of Justice of the European Union (CJEU)  __________________________________________________________________________________________________________________________________________________________________</vt:lpstr>
      <vt:lpstr>JURISDICTION UNDER EU LAW – Brussels Regime __________________________________________________________________________________________________________________________________________________________________</vt:lpstr>
      <vt:lpstr>JURISDICTION UNDER EU LAW – Lugano Convention __________________________________________________________________________________________________________________________________________________________________</vt:lpstr>
      <vt:lpstr>JURISDICTION UNDER EU LAW – Brussels regime and Lugano Convention __________________________________________________________________________________________________________________________________________________________________</vt:lpstr>
      <vt:lpstr>RECAST BRUSSELS REGULATION – INTRODUCTION __________________________________________________________________________________________________________________________________________________________________</vt:lpstr>
      <vt:lpstr>RECAST BRUSSELS REGULATION – INTRODUCTION __________________________________________________________________________________________________________________________________________________________________</vt:lpstr>
      <vt:lpstr>RECAST BRUSSELS REGULATION – INTRODUCTION __________________________________________________________________________________________________________________________________________________________________</vt:lpstr>
      <vt:lpstr>RECAST BRUSSELS REGULATION – SCOPE __________________________________________________________________________________________________________________________________________________________________</vt:lpstr>
      <vt:lpstr>RECAST BRUSSELS REGULATION – EXCLUDED AREAS __________________________________________________________________________________________________________________________________________________________________</vt:lpstr>
      <vt:lpstr>RECAST BRUSSELS REGULATION – EXCLUDED AREAS __________________________________________________________________________________________________________________________________________________________________</vt:lpstr>
      <vt:lpstr>RECAST BRUSSELS REGULATION – JURISDICTION __________________________________________________________________________________________________________________________________________________________________</vt:lpstr>
      <vt:lpstr>RECAST BRUSSELS REGULATION – DOMICILE __________________________________________________________________________________________________________________________________________________________________</vt:lpstr>
      <vt:lpstr>RECAST BRUSSELS REGULATION – DOMICILE __________________________________________________________________________________________________________________________________________________________________</vt:lpstr>
      <vt:lpstr>RECAST BRUSSELS REGULATION – DOMICILE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CONTRACTS __________________________________________________________________________________________________________________________________________________________________</vt:lpstr>
      <vt:lpstr>RECAST BRUSSELS REGULATION – SPECIAL JURISDICTION: CONTRACTS __________________________________________________________________________________________________________________________________________________________________</vt:lpstr>
      <vt:lpstr>RECAST BRUSSELS REGULATION – SPECIAL JURISDICTION: CONTRACTS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lpstr>RECAST BRUSSELS REGULATION – SPECIAL JURISDICTION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Author</cp:lastModifiedBy>
  <cp:revision>150</cp:revision>
  <dcterms:created xsi:type="dcterms:W3CDTF">2017-07-24T08:59:43Z</dcterms:created>
  <dcterms:modified xsi:type="dcterms:W3CDTF">2019-09-29T18:20:05Z</dcterms:modified>
</cp:coreProperties>
</file>