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269" r:id="rId3"/>
    <p:sldId id="257" r:id="rId4"/>
    <p:sldId id="264" r:id="rId5"/>
    <p:sldId id="265" r:id="rId6"/>
    <p:sldId id="266" r:id="rId7"/>
    <p:sldId id="268" r:id="rId8"/>
    <p:sldId id="267" r:id="rId9"/>
    <p:sldId id="27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na Baltag" userId="92339c25-4efc-46e6-b66f-7b7f80fcea74" providerId="ADAL" clId="{860583C6-5D20-4A1A-8092-6EF29926D353}"/>
    <pc:docChg chg="custSel modSld">
      <pc:chgData name="Crina Baltag" userId="92339c25-4efc-46e6-b66f-7b7f80fcea74" providerId="ADAL" clId="{860583C6-5D20-4A1A-8092-6EF29926D353}" dt="2019-09-29T18:13:35.040" v="1" actId="27636"/>
      <pc:docMkLst>
        <pc:docMk/>
      </pc:docMkLst>
      <pc:sldChg chg="modSp">
        <pc:chgData name="Crina Baltag" userId="92339c25-4efc-46e6-b66f-7b7f80fcea74" providerId="ADAL" clId="{860583C6-5D20-4A1A-8092-6EF29926D353}" dt="2019-09-29T18:13:35.040" v="1" actId="27636"/>
        <pc:sldMkLst>
          <pc:docMk/>
          <pc:sldMk cId="2492749210" sldId="256"/>
        </pc:sldMkLst>
        <pc:spChg chg="mod">
          <ac:chgData name="Crina Baltag" userId="92339c25-4efc-46e6-b66f-7b7f80fcea74" providerId="ADAL" clId="{860583C6-5D20-4A1A-8092-6EF29926D353}" dt="2019-09-29T18:13:35.040" v="1" actId="27636"/>
          <ac:spMkLst>
            <pc:docMk/>
            <pc:sldMk cId="2492749210" sldId="256"/>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B3800E-F163-470E-912A-E8DAE030875B}" type="datetimeFigureOut">
              <a:rPr lang="en-GB" smtClean="0"/>
              <a:t>29/09/2019</a:t>
            </a:fld>
            <a:endParaRPr lang="en-GB"/>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6309C4-5EAB-4C04-A122-15DB7BBC1350}" type="slidenum">
              <a:rPr lang="en-GB" smtClean="0"/>
              <a:t>‹#›</a:t>
            </a:fld>
            <a:endParaRPr lang="en-GB"/>
          </a:p>
        </p:txBody>
      </p:sp>
    </p:spTree>
    <p:extLst>
      <p:ext uri="{BB962C8B-B14F-4D97-AF65-F5344CB8AC3E}">
        <p14:creationId xmlns:p14="http://schemas.microsoft.com/office/powerpoint/2010/main" val="452248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2</a:t>
            </a:fld>
            <a:endParaRPr lang="en-GB"/>
          </a:p>
        </p:txBody>
      </p:sp>
    </p:spTree>
    <p:extLst>
      <p:ext uri="{BB962C8B-B14F-4D97-AF65-F5344CB8AC3E}">
        <p14:creationId xmlns:p14="http://schemas.microsoft.com/office/powerpoint/2010/main" val="3874055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3</a:t>
            </a:fld>
            <a:endParaRPr lang="en-GB"/>
          </a:p>
        </p:txBody>
      </p:sp>
    </p:spTree>
    <p:extLst>
      <p:ext uri="{BB962C8B-B14F-4D97-AF65-F5344CB8AC3E}">
        <p14:creationId xmlns:p14="http://schemas.microsoft.com/office/powerpoint/2010/main" val="4015563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4</a:t>
            </a:fld>
            <a:endParaRPr lang="en-GB"/>
          </a:p>
        </p:txBody>
      </p:sp>
    </p:spTree>
    <p:extLst>
      <p:ext uri="{BB962C8B-B14F-4D97-AF65-F5344CB8AC3E}">
        <p14:creationId xmlns:p14="http://schemas.microsoft.com/office/powerpoint/2010/main" val="911456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5</a:t>
            </a:fld>
            <a:endParaRPr lang="en-GB"/>
          </a:p>
        </p:txBody>
      </p:sp>
    </p:spTree>
    <p:extLst>
      <p:ext uri="{BB962C8B-B14F-4D97-AF65-F5344CB8AC3E}">
        <p14:creationId xmlns:p14="http://schemas.microsoft.com/office/powerpoint/2010/main" val="1271889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6</a:t>
            </a:fld>
            <a:endParaRPr lang="en-GB"/>
          </a:p>
        </p:txBody>
      </p:sp>
    </p:spTree>
    <p:extLst>
      <p:ext uri="{BB962C8B-B14F-4D97-AF65-F5344CB8AC3E}">
        <p14:creationId xmlns:p14="http://schemas.microsoft.com/office/powerpoint/2010/main" val="4013818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7</a:t>
            </a:fld>
            <a:endParaRPr lang="en-GB"/>
          </a:p>
        </p:txBody>
      </p:sp>
    </p:spTree>
    <p:extLst>
      <p:ext uri="{BB962C8B-B14F-4D97-AF65-F5344CB8AC3E}">
        <p14:creationId xmlns:p14="http://schemas.microsoft.com/office/powerpoint/2010/main" val="34806231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9</a:t>
            </a:fld>
            <a:endParaRPr lang="en-GB"/>
          </a:p>
        </p:txBody>
      </p:sp>
    </p:spTree>
    <p:extLst>
      <p:ext uri="{BB962C8B-B14F-4D97-AF65-F5344CB8AC3E}">
        <p14:creationId xmlns:p14="http://schemas.microsoft.com/office/powerpoint/2010/main" val="1796412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endParaRPr lang="en-GB"/>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29/09/2019</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3076265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29/09/2019</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1825767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endParaRPr lang="en-GB"/>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29/09/2019</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698105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29/09/2019</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48605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endParaRPr lang="en-GB"/>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FFFFE6B0-8FEA-4B44-A5D1-C9C30B73019A}" type="datetimeFigureOut">
              <a:rPr lang="en-GB" smtClean="0"/>
              <a:t>29/09/2019</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873380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5" name="Espaço Reservado para Data 4"/>
          <p:cNvSpPr>
            <a:spLocks noGrp="1"/>
          </p:cNvSpPr>
          <p:nvPr>
            <p:ph type="dt" sz="half" idx="10"/>
          </p:nvPr>
        </p:nvSpPr>
        <p:spPr/>
        <p:txBody>
          <a:bodyPr/>
          <a:lstStyle/>
          <a:p>
            <a:fld id="{FFFFE6B0-8FEA-4B44-A5D1-C9C30B73019A}" type="datetimeFigureOut">
              <a:rPr lang="en-GB" smtClean="0"/>
              <a:t>29/09/2019</a:t>
            </a:fld>
            <a:endParaRPr lang="en-GB"/>
          </a:p>
        </p:txBody>
      </p:sp>
      <p:sp>
        <p:nvSpPr>
          <p:cNvPr id="6" name="Espaço Reservado para Rodapé 5"/>
          <p:cNvSpPr>
            <a:spLocks noGrp="1"/>
          </p:cNvSpPr>
          <p:nvPr>
            <p:ph type="ftr" sz="quarter" idx="11"/>
          </p:nvPr>
        </p:nvSpPr>
        <p:spPr/>
        <p:txBody>
          <a:bodyPr/>
          <a:lstStyle/>
          <a:p>
            <a:endParaRPr lang="en-GB"/>
          </a:p>
        </p:txBody>
      </p:sp>
      <p:sp>
        <p:nvSpPr>
          <p:cNvPr id="7" name="Espaço Reservado para Número de Slide 6"/>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2694176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endParaRPr lang="en-GB"/>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7" name="Espaço Reservado para Data 6"/>
          <p:cNvSpPr>
            <a:spLocks noGrp="1"/>
          </p:cNvSpPr>
          <p:nvPr>
            <p:ph type="dt" sz="half" idx="10"/>
          </p:nvPr>
        </p:nvSpPr>
        <p:spPr/>
        <p:txBody>
          <a:bodyPr/>
          <a:lstStyle/>
          <a:p>
            <a:fld id="{FFFFE6B0-8FEA-4B44-A5D1-C9C30B73019A}" type="datetimeFigureOut">
              <a:rPr lang="en-GB" smtClean="0"/>
              <a:t>29/09/2019</a:t>
            </a:fld>
            <a:endParaRPr lang="en-GB"/>
          </a:p>
        </p:txBody>
      </p:sp>
      <p:sp>
        <p:nvSpPr>
          <p:cNvPr id="8" name="Espaço Reservado para Rodapé 7"/>
          <p:cNvSpPr>
            <a:spLocks noGrp="1"/>
          </p:cNvSpPr>
          <p:nvPr>
            <p:ph type="ftr" sz="quarter" idx="11"/>
          </p:nvPr>
        </p:nvSpPr>
        <p:spPr/>
        <p:txBody>
          <a:bodyPr/>
          <a:lstStyle/>
          <a:p>
            <a:endParaRPr lang="en-GB"/>
          </a:p>
        </p:txBody>
      </p:sp>
      <p:sp>
        <p:nvSpPr>
          <p:cNvPr id="9" name="Espaço Reservado para Número de Slide 8"/>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4148436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Data 2"/>
          <p:cNvSpPr>
            <a:spLocks noGrp="1"/>
          </p:cNvSpPr>
          <p:nvPr>
            <p:ph type="dt" sz="half" idx="10"/>
          </p:nvPr>
        </p:nvSpPr>
        <p:spPr/>
        <p:txBody>
          <a:bodyPr/>
          <a:lstStyle/>
          <a:p>
            <a:fld id="{FFFFE6B0-8FEA-4B44-A5D1-C9C30B73019A}" type="datetimeFigureOut">
              <a:rPr lang="en-GB" smtClean="0"/>
              <a:t>29/09/2019</a:t>
            </a:fld>
            <a:endParaRPr lang="en-GB"/>
          </a:p>
        </p:txBody>
      </p:sp>
      <p:sp>
        <p:nvSpPr>
          <p:cNvPr id="4" name="Espaço Reservado para Rodapé 3"/>
          <p:cNvSpPr>
            <a:spLocks noGrp="1"/>
          </p:cNvSpPr>
          <p:nvPr>
            <p:ph type="ftr" sz="quarter" idx="11"/>
          </p:nvPr>
        </p:nvSpPr>
        <p:spPr/>
        <p:txBody>
          <a:bodyPr/>
          <a:lstStyle/>
          <a:p>
            <a:endParaRPr lang="en-GB"/>
          </a:p>
        </p:txBody>
      </p:sp>
      <p:sp>
        <p:nvSpPr>
          <p:cNvPr id="5" name="Espaço Reservado para Número de Slide 4"/>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799439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FFFFE6B0-8FEA-4B44-A5D1-C9C30B73019A}" type="datetimeFigureOut">
              <a:rPr lang="en-GB" smtClean="0"/>
              <a:t>29/09/2019</a:t>
            </a:fld>
            <a:endParaRPr lang="en-GB"/>
          </a:p>
        </p:txBody>
      </p:sp>
      <p:sp>
        <p:nvSpPr>
          <p:cNvPr id="3" name="Espaço Reservado para Rodapé 2"/>
          <p:cNvSpPr>
            <a:spLocks noGrp="1"/>
          </p:cNvSpPr>
          <p:nvPr>
            <p:ph type="ftr" sz="quarter" idx="11"/>
          </p:nvPr>
        </p:nvSpPr>
        <p:spPr/>
        <p:txBody>
          <a:bodyPr/>
          <a:lstStyle/>
          <a:p>
            <a:endParaRPr lang="en-GB"/>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537473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GB"/>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FFFFE6B0-8FEA-4B44-A5D1-C9C30B73019A}" type="datetimeFigureOut">
              <a:rPr lang="en-GB" smtClean="0"/>
              <a:t>29/09/2019</a:t>
            </a:fld>
            <a:endParaRPr lang="en-GB"/>
          </a:p>
        </p:txBody>
      </p:sp>
      <p:sp>
        <p:nvSpPr>
          <p:cNvPr id="6" name="Espaço Reservado para Rodapé 5"/>
          <p:cNvSpPr>
            <a:spLocks noGrp="1"/>
          </p:cNvSpPr>
          <p:nvPr>
            <p:ph type="ftr" sz="quarter" idx="11"/>
          </p:nvPr>
        </p:nvSpPr>
        <p:spPr/>
        <p:txBody>
          <a:bodyPr/>
          <a:lstStyle/>
          <a:p>
            <a:endParaRPr lang="en-GB"/>
          </a:p>
        </p:txBody>
      </p:sp>
      <p:sp>
        <p:nvSpPr>
          <p:cNvPr id="7" name="Espaço Reservado para Número de Slide 6"/>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296759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GB"/>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FFFFE6B0-8FEA-4B44-A5D1-C9C30B73019A}" type="datetimeFigureOut">
              <a:rPr lang="en-GB" smtClean="0"/>
              <a:t>29/09/2019</a:t>
            </a:fld>
            <a:endParaRPr lang="en-GB"/>
          </a:p>
        </p:txBody>
      </p:sp>
      <p:sp>
        <p:nvSpPr>
          <p:cNvPr id="6" name="Espaço Reservado para Rodapé 5"/>
          <p:cNvSpPr>
            <a:spLocks noGrp="1"/>
          </p:cNvSpPr>
          <p:nvPr>
            <p:ph type="ftr" sz="quarter" idx="11"/>
          </p:nvPr>
        </p:nvSpPr>
        <p:spPr/>
        <p:txBody>
          <a:bodyPr/>
          <a:lstStyle/>
          <a:p>
            <a:endParaRPr lang="en-GB"/>
          </a:p>
        </p:txBody>
      </p:sp>
      <p:sp>
        <p:nvSpPr>
          <p:cNvPr id="7" name="Espaço Reservado para Número de Slide 6"/>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3177612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endParaRPr lang="en-GB"/>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FFE6B0-8FEA-4B44-A5D1-C9C30B73019A}" type="datetimeFigureOut">
              <a:rPr lang="en-GB" smtClean="0"/>
              <a:t>29/09/2019</a:t>
            </a:fld>
            <a:endParaRPr lang="en-GB"/>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011709-6851-4ADC-9B5F-2C7B71122907}" type="slidenum">
              <a:rPr lang="en-GB" smtClean="0"/>
              <a:t>‹#›</a:t>
            </a:fld>
            <a:endParaRPr lang="en-GB"/>
          </a:p>
        </p:txBody>
      </p:sp>
    </p:spTree>
    <p:extLst>
      <p:ext uri="{BB962C8B-B14F-4D97-AF65-F5344CB8AC3E}">
        <p14:creationId xmlns:p14="http://schemas.microsoft.com/office/powerpoint/2010/main" val="4128538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hcch.net/en/hom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unidroit.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592729"/>
            <a:ext cx="9144000" cy="2387600"/>
          </a:xfrm>
        </p:spPr>
        <p:txBody>
          <a:bodyPr>
            <a:normAutofit fontScale="90000"/>
          </a:bodyPr>
          <a:lstStyle/>
          <a:p>
            <a:r>
              <a:rPr lang="en-GB" b="1" dirty="0"/>
              <a:t>International Commercial Litigation</a:t>
            </a:r>
            <a:br>
              <a:rPr lang="en-GB" b="1" dirty="0"/>
            </a:br>
            <a:r>
              <a:rPr lang="en-GB" sz="4800" b="1" dirty="0"/>
              <a:t>Law011-6</a:t>
            </a:r>
          </a:p>
        </p:txBody>
      </p:sp>
      <p:sp>
        <p:nvSpPr>
          <p:cNvPr id="3" name="Subtítulo 2"/>
          <p:cNvSpPr>
            <a:spLocks noGrp="1"/>
          </p:cNvSpPr>
          <p:nvPr>
            <p:ph type="subTitle" idx="1"/>
          </p:nvPr>
        </p:nvSpPr>
        <p:spPr>
          <a:xfrm>
            <a:off x="1524000" y="4235823"/>
            <a:ext cx="9144000" cy="1866780"/>
          </a:xfrm>
        </p:spPr>
        <p:txBody>
          <a:bodyPr>
            <a:normAutofit fontScale="92500"/>
          </a:bodyPr>
          <a:lstStyle/>
          <a:p>
            <a:r>
              <a:rPr lang="en-GB" sz="6000" b="1" dirty="0">
                <a:solidFill>
                  <a:srgbClr val="FF0000"/>
                </a:solidFill>
              </a:rPr>
              <a:t>Introduction. General Notions</a:t>
            </a:r>
          </a:p>
          <a:p>
            <a:endParaRPr lang="en-GB" dirty="0"/>
          </a:p>
          <a:p>
            <a:pPr algn="r"/>
            <a:r>
              <a:rPr lang="en-GB" sz="3100" dirty="0"/>
              <a:t>Dr Crina Baltag</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2984" y="360577"/>
            <a:ext cx="1808174" cy="1134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2749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800" b="1" dirty="0">
                <a:solidFill>
                  <a:srgbClr val="FF0000"/>
                </a:solidFill>
                <a:latin typeface="+mn-lt"/>
              </a:rPr>
              <a:t>International Commercial Litigation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838200" y="1048871"/>
            <a:ext cx="10515600" cy="5307479"/>
          </a:xfrm>
        </p:spPr>
        <p:txBody>
          <a:bodyPr>
            <a:normAutofit/>
          </a:bodyPr>
          <a:lstStyle/>
          <a:p>
            <a:pPr algn="just">
              <a:lnSpc>
                <a:spcPct val="100000"/>
              </a:lnSpc>
              <a:spcBef>
                <a:spcPts val="0"/>
              </a:spcBef>
            </a:pPr>
            <a:r>
              <a:rPr lang="en-GB" dirty="0"/>
              <a:t>Two English companies: contract made in England and performed in England → dispute regarding the delivery of the merchandise ↔ English court</a:t>
            </a:r>
          </a:p>
          <a:p>
            <a:pPr algn="just">
              <a:lnSpc>
                <a:spcPct val="100000"/>
              </a:lnSpc>
              <a:spcBef>
                <a:spcPts val="0"/>
              </a:spcBef>
            </a:pPr>
            <a:endParaRPr lang="en-GB" dirty="0"/>
          </a:p>
          <a:p>
            <a:pPr algn="just">
              <a:lnSpc>
                <a:spcPct val="100000"/>
              </a:lnSpc>
              <a:spcBef>
                <a:spcPts val="0"/>
              </a:spcBef>
            </a:pPr>
            <a:r>
              <a:rPr lang="en-GB" dirty="0"/>
              <a:t>Two English companies: contract made in England and performed in France → dispute regarding the delivery of the merchandise ↔ French court</a:t>
            </a:r>
          </a:p>
          <a:p>
            <a:pPr algn="just">
              <a:lnSpc>
                <a:spcPct val="100000"/>
              </a:lnSpc>
              <a:spcBef>
                <a:spcPts val="0"/>
              </a:spcBef>
            </a:pPr>
            <a:endParaRPr lang="en-GB" dirty="0"/>
          </a:p>
          <a:p>
            <a:pPr algn="just">
              <a:lnSpc>
                <a:spcPct val="100000"/>
              </a:lnSpc>
              <a:spcBef>
                <a:spcPts val="0"/>
              </a:spcBef>
            </a:pPr>
            <a:r>
              <a:rPr lang="en-GB" dirty="0"/>
              <a:t>One English company and one French company: contract made in England and performed in Belgium → dispute regarding the delivery of the merchandise ↔ Belgian court</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2</a:t>
            </a:fld>
            <a:endParaRPr lang="en-GB"/>
          </a:p>
        </p:txBody>
      </p:sp>
    </p:spTree>
    <p:extLst>
      <p:ext uri="{BB962C8B-B14F-4D97-AF65-F5344CB8AC3E}">
        <p14:creationId xmlns:p14="http://schemas.microsoft.com/office/powerpoint/2010/main" val="3305591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800" b="1" dirty="0">
                <a:solidFill>
                  <a:srgbClr val="FF0000"/>
                </a:solidFill>
                <a:latin typeface="+mn-lt"/>
              </a:rPr>
              <a:t>International Commercial Litigation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838200" y="954741"/>
            <a:ext cx="10515600" cy="5526741"/>
          </a:xfrm>
        </p:spPr>
        <p:txBody>
          <a:bodyPr>
            <a:noAutofit/>
          </a:bodyPr>
          <a:lstStyle/>
          <a:p>
            <a:pPr algn="just">
              <a:lnSpc>
                <a:spcPct val="100000"/>
              </a:lnSpc>
              <a:spcBef>
                <a:spcPts val="0"/>
              </a:spcBef>
            </a:pPr>
            <a:r>
              <a:rPr lang="en-GB" sz="1800" b="1" dirty="0">
                <a:effectLst>
                  <a:outerShdw blurRad="38100" dist="38100" dir="2700000" algn="tl">
                    <a:srgbClr val="000000">
                      <a:alpha val="43137"/>
                    </a:srgbClr>
                  </a:outerShdw>
                </a:effectLst>
              </a:rPr>
              <a:t>WHAT IS IT?</a:t>
            </a:r>
          </a:p>
          <a:p>
            <a:pPr marL="0" indent="0" algn="just">
              <a:lnSpc>
                <a:spcPct val="100000"/>
              </a:lnSpc>
              <a:spcBef>
                <a:spcPts val="0"/>
              </a:spcBef>
              <a:buNone/>
            </a:pPr>
            <a:endParaRPr lang="en-GB" sz="900" dirty="0"/>
          </a:p>
          <a:p>
            <a:pPr marL="0" indent="0" algn="just">
              <a:lnSpc>
                <a:spcPct val="100000"/>
              </a:lnSpc>
              <a:spcBef>
                <a:spcPts val="0"/>
              </a:spcBef>
              <a:buNone/>
            </a:pPr>
            <a:r>
              <a:rPr lang="en-GB" sz="1800" dirty="0"/>
              <a:t>ICL vs. </a:t>
            </a:r>
            <a:r>
              <a:rPr lang="en-GB" sz="1800" dirty="0">
                <a:solidFill>
                  <a:schemeClr val="accent1">
                    <a:lumMod val="75000"/>
                  </a:schemeClr>
                </a:solidFill>
              </a:rPr>
              <a:t>Private International Law </a:t>
            </a:r>
            <a:r>
              <a:rPr lang="en-GB" sz="1800" dirty="0"/>
              <a:t>vs. </a:t>
            </a:r>
            <a:r>
              <a:rPr lang="en-GB" sz="1800" dirty="0">
                <a:solidFill>
                  <a:schemeClr val="accent1">
                    <a:lumMod val="50000"/>
                  </a:schemeClr>
                </a:solidFill>
              </a:rPr>
              <a:t>Conflicts of Laws </a:t>
            </a:r>
            <a:r>
              <a:rPr lang="en-GB" sz="1800" dirty="0"/>
              <a:t>(US)	</a:t>
            </a:r>
          </a:p>
          <a:p>
            <a:pPr marL="0" indent="0" algn="just">
              <a:lnSpc>
                <a:spcPct val="100000"/>
              </a:lnSpc>
              <a:spcBef>
                <a:spcPts val="0"/>
              </a:spcBef>
              <a:buNone/>
            </a:pPr>
            <a:endParaRPr lang="en-GB" sz="900" dirty="0"/>
          </a:p>
          <a:p>
            <a:pPr marL="0" indent="0" algn="just">
              <a:lnSpc>
                <a:spcPct val="100000"/>
              </a:lnSpc>
              <a:spcBef>
                <a:spcPts val="0"/>
              </a:spcBef>
              <a:buNone/>
            </a:pPr>
            <a:r>
              <a:rPr lang="en-GB" sz="1800" dirty="0"/>
              <a:t>ICL is the system which comes into operation when a national court is faced with a claim that presents a </a:t>
            </a:r>
            <a:r>
              <a:rPr lang="en-GB" sz="1800" u="sng" dirty="0">
                <a:solidFill>
                  <a:schemeClr val="accent1">
                    <a:lumMod val="75000"/>
                  </a:schemeClr>
                </a:solidFill>
              </a:rPr>
              <a:t>foreign element</a:t>
            </a:r>
            <a:r>
              <a:rPr lang="en-GB" sz="1800" dirty="0"/>
              <a:t>.</a:t>
            </a:r>
          </a:p>
          <a:p>
            <a:pPr marL="0" indent="0" algn="just">
              <a:lnSpc>
                <a:spcPct val="100000"/>
              </a:lnSpc>
              <a:spcBef>
                <a:spcPts val="0"/>
              </a:spcBef>
              <a:buNone/>
            </a:pPr>
            <a:endParaRPr lang="en-GB" sz="800" dirty="0"/>
          </a:p>
          <a:p>
            <a:pPr indent="309563" algn="just">
              <a:lnSpc>
                <a:spcPct val="100000"/>
              </a:lnSpc>
              <a:spcBef>
                <a:spcPts val="0"/>
              </a:spcBef>
              <a:buFont typeface="Wingdings" panose="05000000000000000000" pitchFamily="2" charset="2"/>
              <a:buChar char="§"/>
            </a:pPr>
            <a:r>
              <a:rPr lang="en-GB" sz="1700" dirty="0"/>
              <a:t>foreign element = a point of contact with a system of law which is not the one of the courts seized in the dispute</a:t>
            </a:r>
          </a:p>
          <a:p>
            <a:pPr indent="309563" algn="just">
              <a:lnSpc>
                <a:spcPct val="100000"/>
              </a:lnSpc>
              <a:spcBef>
                <a:spcPts val="0"/>
              </a:spcBef>
              <a:buFont typeface="Wingdings" panose="05000000000000000000" pitchFamily="2" charset="2"/>
              <a:buChar char="§"/>
            </a:pPr>
            <a:r>
              <a:rPr lang="en-GB" sz="1700" dirty="0"/>
              <a:t>what is foreign law: </a:t>
            </a:r>
            <a:r>
              <a:rPr lang="en-GB" sz="1700" i="1" dirty="0"/>
              <a:t>Macmillan </a:t>
            </a:r>
            <a:r>
              <a:rPr lang="en-GB" sz="1700" i="1" dirty="0" err="1"/>
              <a:t>Inc</a:t>
            </a:r>
            <a:r>
              <a:rPr lang="en-GB" sz="1700" i="1" dirty="0"/>
              <a:t> v. </a:t>
            </a:r>
            <a:r>
              <a:rPr lang="en-GB" sz="1700" i="1" dirty="0" err="1"/>
              <a:t>Bishopgate</a:t>
            </a:r>
            <a:r>
              <a:rPr lang="en-GB" sz="1700" i="1" dirty="0"/>
              <a:t> Investment Trust Plc (No. 4</a:t>
            </a:r>
            <a:r>
              <a:rPr lang="en-GB" sz="1700" dirty="0"/>
              <a:t>) [1999] C.L.C. 417, para. 10: “It is common ground, however, that the evidence of expert witnesses is necessary for the Court to find that foreign law is different from English law. In the absence of such evidence, or if the judge is unpersuaded by it, then he must resolve the issue by reference to English law, even if according to the rules of private international law the issue is governed by the foreign law.”</a:t>
            </a:r>
          </a:p>
          <a:p>
            <a:pPr marL="0" indent="0" algn="just">
              <a:lnSpc>
                <a:spcPct val="100000"/>
              </a:lnSpc>
              <a:spcBef>
                <a:spcPts val="0"/>
              </a:spcBef>
              <a:buNone/>
            </a:pPr>
            <a:endParaRPr lang="en-GB" sz="900" dirty="0"/>
          </a:p>
          <a:p>
            <a:pPr algn="just">
              <a:lnSpc>
                <a:spcPct val="100000"/>
              </a:lnSpc>
              <a:spcBef>
                <a:spcPts val="0"/>
              </a:spcBef>
            </a:pPr>
            <a:r>
              <a:rPr lang="en-GB" sz="1800" b="1" dirty="0">
                <a:effectLst>
                  <a:outerShdw blurRad="38100" dist="38100" dir="2700000" algn="tl">
                    <a:srgbClr val="000000">
                      <a:alpha val="43137"/>
                    </a:srgbClr>
                  </a:outerShdw>
                </a:effectLst>
              </a:rPr>
              <a:t>WHAT ARE ITS FUNCTIONS?</a:t>
            </a:r>
          </a:p>
          <a:p>
            <a:pPr lvl="1" algn="just">
              <a:lnSpc>
                <a:spcPct val="100000"/>
              </a:lnSpc>
              <a:spcBef>
                <a:spcPts val="0"/>
              </a:spcBef>
            </a:pPr>
            <a:endParaRPr lang="en-GB" sz="900" dirty="0"/>
          </a:p>
          <a:p>
            <a:pPr lvl="1" algn="just">
              <a:lnSpc>
                <a:spcPct val="100000"/>
              </a:lnSpc>
              <a:spcBef>
                <a:spcPts val="0"/>
              </a:spcBef>
            </a:pPr>
            <a:r>
              <a:rPr lang="en-GB" sz="1800" dirty="0"/>
              <a:t>to prescribe the conditions under which the national court is </a:t>
            </a:r>
            <a:r>
              <a:rPr lang="en-GB" sz="1800" dirty="0">
                <a:solidFill>
                  <a:srgbClr val="FF0000"/>
                </a:solidFill>
              </a:rPr>
              <a:t>competent</a:t>
            </a:r>
            <a:r>
              <a:rPr lang="en-GB" sz="1800" dirty="0"/>
              <a:t> to hear such claim (</a:t>
            </a:r>
            <a:r>
              <a:rPr lang="en-GB" sz="1800" i="1" dirty="0">
                <a:solidFill>
                  <a:srgbClr val="FF0000"/>
                </a:solidFill>
              </a:rPr>
              <a:t>jurisdiction</a:t>
            </a:r>
            <a:r>
              <a:rPr lang="en-GB" sz="1800" dirty="0"/>
              <a:t>)</a:t>
            </a:r>
            <a:endParaRPr lang="en-GB" sz="900" dirty="0"/>
          </a:p>
          <a:p>
            <a:pPr lvl="1" algn="just">
              <a:lnSpc>
                <a:spcPct val="100000"/>
              </a:lnSpc>
              <a:spcBef>
                <a:spcPts val="0"/>
              </a:spcBef>
            </a:pPr>
            <a:r>
              <a:rPr lang="en-GB" sz="1800" dirty="0"/>
              <a:t>to determine for each type of cases the </a:t>
            </a:r>
            <a:r>
              <a:rPr lang="en-GB" sz="1800" dirty="0">
                <a:solidFill>
                  <a:srgbClr val="FF0000"/>
                </a:solidFill>
              </a:rPr>
              <a:t>particular law </a:t>
            </a:r>
            <a:r>
              <a:rPr lang="en-GB" sz="1800" dirty="0"/>
              <a:t>under which the rights of the parties must be determined (</a:t>
            </a:r>
            <a:r>
              <a:rPr lang="en-GB" sz="1800" dirty="0">
                <a:solidFill>
                  <a:srgbClr val="7030A0"/>
                </a:solidFill>
              </a:rPr>
              <a:t>merits</a:t>
            </a:r>
            <a:r>
              <a:rPr lang="en-GB" sz="1800" dirty="0"/>
              <a:t>)</a:t>
            </a:r>
          </a:p>
          <a:p>
            <a:pPr lvl="1" algn="just">
              <a:lnSpc>
                <a:spcPct val="100000"/>
              </a:lnSpc>
              <a:spcBef>
                <a:spcPts val="0"/>
              </a:spcBef>
            </a:pPr>
            <a:r>
              <a:rPr lang="en-GB" sz="1800" dirty="0"/>
              <a:t>to provide for the rules of </a:t>
            </a:r>
            <a:r>
              <a:rPr lang="en-GB" sz="1800" dirty="0">
                <a:solidFill>
                  <a:srgbClr val="FF0000"/>
                </a:solidFill>
              </a:rPr>
              <a:t>recognition and enforcement </a:t>
            </a:r>
            <a:r>
              <a:rPr lang="en-GB" sz="1800" dirty="0"/>
              <a:t>of foreign judgments. </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3</a:t>
            </a:fld>
            <a:endParaRPr lang="en-GB"/>
          </a:p>
        </p:txBody>
      </p:sp>
    </p:spTree>
    <p:extLst>
      <p:ext uri="{BB962C8B-B14F-4D97-AF65-F5344CB8AC3E}">
        <p14:creationId xmlns:p14="http://schemas.microsoft.com/office/powerpoint/2010/main" val="800260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800" b="1" dirty="0">
                <a:solidFill>
                  <a:srgbClr val="FF0000"/>
                </a:solidFill>
                <a:latin typeface="+mn-lt"/>
              </a:rPr>
              <a:t>International Commercial Litigation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838200" y="1089212"/>
            <a:ext cx="10515600" cy="5267138"/>
          </a:xfrm>
        </p:spPr>
        <p:txBody>
          <a:bodyPr>
            <a:normAutofit lnSpcReduction="10000"/>
          </a:bodyPr>
          <a:lstStyle/>
          <a:p>
            <a:pPr marL="0" indent="0" algn="just">
              <a:lnSpc>
                <a:spcPct val="100000"/>
              </a:lnSpc>
              <a:spcBef>
                <a:spcPts val="0"/>
              </a:spcBef>
              <a:buNone/>
            </a:pPr>
            <a:endParaRPr lang="en-GB" sz="900" dirty="0"/>
          </a:p>
          <a:p>
            <a:pPr algn="just">
              <a:lnSpc>
                <a:spcPct val="100000"/>
              </a:lnSpc>
              <a:spcBef>
                <a:spcPts val="0"/>
              </a:spcBef>
            </a:pPr>
            <a:r>
              <a:rPr lang="en-GB" dirty="0"/>
              <a:t>WHAT IS NOT?</a:t>
            </a:r>
          </a:p>
          <a:p>
            <a:pPr lvl="1" algn="just">
              <a:lnSpc>
                <a:spcPct val="100000"/>
              </a:lnSpc>
              <a:spcBef>
                <a:spcPts val="0"/>
              </a:spcBef>
            </a:pPr>
            <a:endParaRPr lang="en-GB" sz="900" dirty="0"/>
          </a:p>
          <a:p>
            <a:pPr lvl="1" algn="just">
              <a:lnSpc>
                <a:spcPct val="100000"/>
              </a:lnSpc>
              <a:spcBef>
                <a:spcPts val="0"/>
              </a:spcBef>
            </a:pPr>
            <a:r>
              <a:rPr lang="en-GB" sz="2800" dirty="0"/>
              <a:t>It is not </a:t>
            </a:r>
            <a:r>
              <a:rPr lang="en-GB" sz="2800" dirty="0">
                <a:solidFill>
                  <a:schemeClr val="accent1">
                    <a:lumMod val="75000"/>
                  </a:schemeClr>
                </a:solidFill>
              </a:rPr>
              <a:t>public international law</a:t>
            </a:r>
            <a:r>
              <a:rPr lang="en-GB" sz="2800" dirty="0"/>
              <a:t>, although the two systems do have many common points</a:t>
            </a:r>
          </a:p>
          <a:p>
            <a:pPr marL="53975" lvl="1" indent="39688" algn="just">
              <a:lnSpc>
                <a:spcPct val="100000"/>
              </a:lnSpc>
              <a:spcBef>
                <a:spcPts val="0"/>
              </a:spcBef>
            </a:pPr>
            <a:endParaRPr lang="en-GB" sz="2800" dirty="0"/>
          </a:p>
          <a:p>
            <a:pPr marL="53975" lvl="1" indent="39688" algn="just">
              <a:lnSpc>
                <a:spcPct val="100000"/>
              </a:lnSpc>
              <a:spcBef>
                <a:spcPts val="0"/>
              </a:spcBef>
            </a:pPr>
            <a:r>
              <a:rPr lang="en-GB" sz="2800" dirty="0"/>
              <a:t> COMMON RULES FOR ICL?</a:t>
            </a:r>
          </a:p>
          <a:p>
            <a:pPr marL="53975" lvl="1" indent="0" algn="just">
              <a:lnSpc>
                <a:spcPct val="100000"/>
              </a:lnSpc>
              <a:spcBef>
                <a:spcPts val="0"/>
              </a:spcBef>
              <a:buNone/>
            </a:pPr>
            <a:endParaRPr lang="en-GB" sz="900" dirty="0"/>
          </a:p>
          <a:p>
            <a:pPr marL="854075" lvl="2" indent="-342900" algn="just" defTabSz="444500">
              <a:lnSpc>
                <a:spcPct val="100000"/>
              </a:lnSpc>
              <a:spcBef>
                <a:spcPts val="0"/>
              </a:spcBef>
            </a:pPr>
            <a:r>
              <a:rPr lang="en-GB" sz="2800" dirty="0"/>
              <a:t>attempts to ensure uniform rules, but no universal system of ICL</a:t>
            </a:r>
          </a:p>
          <a:p>
            <a:pPr marL="854075" lvl="2" indent="-342900" algn="just" defTabSz="444500">
              <a:lnSpc>
                <a:spcPct val="100000"/>
              </a:lnSpc>
              <a:spcBef>
                <a:spcPts val="0"/>
              </a:spcBef>
            </a:pPr>
            <a:r>
              <a:rPr lang="en-GB" sz="2800" dirty="0">
                <a:hlinkClick r:id="rId3"/>
              </a:rPr>
              <a:t>Hague Conference on Private International Law</a:t>
            </a:r>
            <a:endParaRPr lang="en-GB" sz="2800" dirty="0"/>
          </a:p>
          <a:p>
            <a:pPr marL="854075" lvl="2" indent="-342900" algn="just" defTabSz="444500">
              <a:lnSpc>
                <a:spcPct val="100000"/>
              </a:lnSpc>
              <a:spcBef>
                <a:spcPts val="0"/>
              </a:spcBef>
            </a:pPr>
            <a:r>
              <a:rPr lang="en-GB" sz="2800" dirty="0">
                <a:hlinkClick r:id="rId4"/>
              </a:rPr>
              <a:t>UNIDROIT</a:t>
            </a:r>
            <a:endParaRPr lang="en-GB" sz="2800" dirty="0"/>
          </a:p>
          <a:p>
            <a:pPr marL="854075" lvl="2" indent="-342900" algn="just" defTabSz="444500">
              <a:lnSpc>
                <a:spcPct val="100000"/>
              </a:lnSpc>
              <a:spcBef>
                <a:spcPts val="0"/>
              </a:spcBef>
            </a:pPr>
            <a:r>
              <a:rPr lang="en-GB" sz="2800" dirty="0"/>
              <a:t>International Conventions</a:t>
            </a:r>
          </a:p>
          <a:p>
            <a:pPr marL="854075" lvl="2" indent="-342900" algn="just" defTabSz="444500">
              <a:lnSpc>
                <a:spcPct val="100000"/>
              </a:lnSpc>
              <a:spcBef>
                <a:spcPts val="0"/>
              </a:spcBef>
            </a:pPr>
            <a:r>
              <a:rPr lang="en-GB" sz="2800" dirty="0">
                <a:solidFill>
                  <a:srgbClr val="FF0000"/>
                </a:solidFill>
              </a:rPr>
              <a:t>EU Law</a:t>
            </a:r>
            <a:r>
              <a:rPr lang="en-GB" sz="2800" dirty="0"/>
              <a:t>: </a:t>
            </a:r>
          </a:p>
          <a:p>
            <a:pPr marL="1311275" lvl="3" indent="-342900" algn="just" defTabSz="444500">
              <a:lnSpc>
                <a:spcPct val="100000"/>
              </a:lnSpc>
              <a:spcBef>
                <a:spcPts val="0"/>
              </a:spcBef>
            </a:pPr>
            <a:r>
              <a:rPr lang="en-GB" sz="2600" dirty="0"/>
              <a:t>Treaty of Amsterdam, signed 1997, Arts 61-67, judicial cooperation in civil and commercial matters became a matter of E(C)U Law)</a:t>
            </a:r>
            <a:r>
              <a:rPr lang="en-GB" dirty="0"/>
              <a:t>	</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4</a:t>
            </a:fld>
            <a:endParaRPr lang="en-GB"/>
          </a:p>
        </p:txBody>
      </p:sp>
    </p:spTree>
    <p:extLst>
      <p:ext uri="{BB962C8B-B14F-4D97-AF65-F5344CB8AC3E}">
        <p14:creationId xmlns:p14="http://schemas.microsoft.com/office/powerpoint/2010/main" val="914585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800" b="1" dirty="0">
                <a:solidFill>
                  <a:srgbClr val="FF0000"/>
                </a:solidFill>
                <a:latin typeface="+mn-lt"/>
              </a:rPr>
              <a:t>International Commercial Litigation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838200" y="1089212"/>
            <a:ext cx="10515600" cy="5267138"/>
          </a:xfrm>
        </p:spPr>
        <p:txBody>
          <a:bodyPr>
            <a:normAutofit fontScale="77500" lnSpcReduction="20000"/>
          </a:bodyPr>
          <a:lstStyle/>
          <a:p>
            <a:pPr marL="0" lvl="3" indent="0" algn="just" defTabSz="179388">
              <a:lnSpc>
                <a:spcPct val="120000"/>
              </a:lnSpc>
              <a:spcBef>
                <a:spcPts val="0"/>
              </a:spcBef>
              <a:buNone/>
            </a:pPr>
            <a:r>
              <a:rPr lang="en-GB" sz="3100" b="1" u="sng" dirty="0"/>
              <a:t>Treaty of Lisbon</a:t>
            </a:r>
            <a:r>
              <a:rPr lang="en-GB" sz="3100" dirty="0"/>
              <a:t>, signed 2007, Art. 65:</a:t>
            </a:r>
          </a:p>
          <a:p>
            <a:pPr marL="1311275" lvl="3" indent="-342900" algn="just" defTabSz="179388">
              <a:lnSpc>
                <a:spcPct val="120000"/>
              </a:lnSpc>
              <a:spcBef>
                <a:spcPts val="0"/>
              </a:spcBef>
            </a:pPr>
            <a:endParaRPr lang="en-GB" sz="1200" dirty="0"/>
          </a:p>
          <a:p>
            <a:pPr marL="174625" lvl="3" indent="-174625" algn="just" defTabSz="179388">
              <a:lnSpc>
                <a:spcPct val="120000"/>
              </a:lnSpc>
              <a:spcBef>
                <a:spcPts val="0"/>
              </a:spcBef>
              <a:buAutoNum type="arabicPeriod"/>
            </a:pPr>
            <a:r>
              <a:rPr lang="en-GB" sz="2300" dirty="0"/>
              <a:t>The Union shall develop </a:t>
            </a:r>
            <a:r>
              <a:rPr lang="en-GB" sz="2300" u="sng" dirty="0">
                <a:solidFill>
                  <a:srgbClr val="7030A0"/>
                </a:solidFill>
              </a:rPr>
              <a:t>judicial cooperation in civil matters having cross-border implications</a:t>
            </a:r>
            <a:r>
              <a:rPr lang="en-GB" sz="2300" dirty="0"/>
              <a:t>, based on the principle of </a:t>
            </a:r>
            <a:r>
              <a:rPr lang="en-GB" sz="2300" u="sng" dirty="0">
                <a:solidFill>
                  <a:srgbClr val="00B050"/>
                </a:solidFill>
              </a:rPr>
              <a:t>mutual recognition of judgments and of decisions in extrajudicial cases</a:t>
            </a:r>
            <a:r>
              <a:rPr lang="en-GB" sz="2300" dirty="0"/>
              <a:t>. Such cooperation may include the adoption of measures for the approximation of the laws and regulations of the Member States.</a:t>
            </a:r>
          </a:p>
          <a:p>
            <a:pPr marL="174625" lvl="3" indent="-174625" algn="just" defTabSz="179388">
              <a:lnSpc>
                <a:spcPct val="120000"/>
              </a:lnSpc>
              <a:spcBef>
                <a:spcPts val="0"/>
              </a:spcBef>
              <a:buAutoNum type="arabicPeriod"/>
            </a:pPr>
            <a:r>
              <a:rPr lang="en-GB" sz="2300" dirty="0"/>
              <a:t>For the purposes of paragraph 1, the European Parliament and the Council, acting in accordance with the ordinary legislative procedure, shall adopt measures, particularly when necessary for the proper functioning of the internal market, aimed at ensuring:</a:t>
            </a:r>
          </a:p>
          <a:p>
            <a:pPr marL="174625" lvl="3" indent="-174625" algn="just" defTabSz="179388">
              <a:lnSpc>
                <a:spcPct val="120000"/>
              </a:lnSpc>
              <a:spcBef>
                <a:spcPts val="0"/>
              </a:spcBef>
              <a:buNone/>
            </a:pPr>
            <a:r>
              <a:rPr lang="en-GB" sz="2300" dirty="0"/>
              <a:t>(a) the mutual recognition and enforcement between Member States of judgments and of decisions in extrajudicial cases;</a:t>
            </a:r>
          </a:p>
          <a:p>
            <a:pPr marL="174625" lvl="3" indent="-174625" algn="just" defTabSz="179388">
              <a:lnSpc>
                <a:spcPct val="120000"/>
              </a:lnSpc>
              <a:spcBef>
                <a:spcPts val="0"/>
              </a:spcBef>
              <a:buNone/>
            </a:pPr>
            <a:r>
              <a:rPr lang="en-GB" sz="2300" dirty="0"/>
              <a:t>(b) the cross-border service of judicial and extrajudicial documents;</a:t>
            </a:r>
          </a:p>
          <a:p>
            <a:pPr marL="174625" lvl="3" indent="-174625" algn="just" defTabSz="179388">
              <a:lnSpc>
                <a:spcPct val="120000"/>
              </a:lnSpc>
              <a:spcBef>
                <a:spcPts val="0"/>
              </a:spcBef>
              <a:buNone/>
            </a:pPr>
            <a:r>
              <a:rPr lang="en-GB" sz="2300" dirty="0"/>
              <a:t>(c) cooperation in the taking of evidence;</a:t>
            </a:r>
          </a:p>
          <a:p>
            <a:pPr marL="174625" lvl="3" indent="-174625" algn="just" defTabSz="179388">
              <a:lnSpc>
                <a:spcPct val="120000"/>
              </a:lnSpc>
              <a:spcBef>
                <a:spcPts val="0"/>
              </a:spcBef>
              <a:buNone/>
            </a:pPr>
            <a:r>
              <a:rPr lang="en-GB" sz="2300" dirty="0"/>
              <a:t>(d) cooperation in the taking of evidence;</a:t>
            </a:r>
          </a:p>
          <a:p>
            <a:pPr marL="174625" lvl="3" indent="-174625" algn="just" defTabSz="179388">
              <a:lnSpc>
                <a:spcPct val="120000"/>
              </a:lnSpc>
              <a:spcBef>
                <a:spcPts val="0"/>
              </a:spcBef>
              <a:buNone/>
            </a:pPr>
            <a:r>
              <a:rPr lang="en-GB" sz="2300" dirty="0"/>
              <a:t>(e) effective access to justice;</a:t>
            </a:r>
          </a:p>
          <a:p>
            <a:pPr marL="174625" lvl="3" indent="-174625" algn="just" defTabSz="179388">
              <a:lnSpc>
                <a:spcPct val="120000"/>
              </a:lnSpc>
              <a:spcBef>
                <a:spcPts val="0"/>
              </a:spcBef>
              <a:buNone/>
            </a:pPr>
            <a:r>
              <a:rPr lang="en-GB" sz="2300" dirty="0"/>
              <a:t>(f) the elimination of obstacles to the proper functioning of civil proceedings, if necessary by promoting the compatibility of the rules on civil procedure applicable in the Member States;</a:t>
            </a:r>
          </a:p>
          <a:p>
            <a:pPr marL="174625" lvl="3" indent="-174625" algn="just" defTabSz="179388">
              <a:lnSpc>
                <a:spcPct val="120000"/>
              </a:lnSpc>
              <a:spcBef>
                <a:spcPts val="0"/>
              </a:spcBef>
              <a:buNone/>
            </a:pPr>
            <a:r>
              <a:rPr lang="en-GB" sz="2300" dirty="0"/>
              <a:t>(g) the development of alternative methods of dispute settlement;</a:t>
            </a:r>
          </a:p>
          <a:p>
            <a:pPr marL="174625" lvl="3" indent="-174625" algn="just" defTabSz="179388">
              <a:lnSpc>
                <a:spcPct val="120000"/>
              </a:lnSpc>
              <a:spcBef>
                <a:spcPts val="0"/>
              </a:spcBef>
              <a:buNone/>
            </a:pPr>
            <a:r>
              <a:rPr lang="en-GB" sz="2300" dirty="0"/>
              <a:t>(h) support for the training of the judiciary and judicial staff.</a:t>
            </a:r>
          </a:p>
          <a:p>
            <a:pPr marL="0" lvl="2" indent="0" algn="just" defTabSz="444500">
              <a:lnSpc>
                <a:spcPct val="100000"/>
              </a:lnSpc>
              <a:spcBef>
                <a:spcPts val="0"/>
              </a:spcBef>
              <a:buNone/>
            </a:pPr>
            <a:endParaRPr lang="en-GB"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5</a:t>
            </a:fld>
            <a:endParaRPr lang="en-GB"/>
          </a:p>
        </p:txBody>
      </p:sp>
    </p:spTree>
    <p:extLst>
      <p:ext uri="{BB962C8B-B14F-4D97-AF65-F5344CB8AC3E}">
        <p14:creationId xmlns:p14="http://schemas.microsoft.com/office/powerpoint/2010/main" val="3589348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500" b="1" dirty="0">
                <a:solidFill>
                  <a:srgbClr val="FF0000"/>
                </a:solidFill>
                <a:latin typeface="+mn-lt"/>
              </a:rPr>
              <a:t>International Commercial Litigation – European Convention on Human Rights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838200" y="941294"/>
            <a:ext cx="10515600" cy="5415056"/>
          </a:xfrm>
        </p:spPr>
        <p:txBody>
          <a:bodyPr>
            <a:noAutofit/>
          </a:bodyPr>
          <a:lstStyle/>
          <a:p>
            <a:pPr marL="0" lvl="2" indent="0" algn="just" defTabSz="444500">
              <a:lnSpc>
                <a:spcPct val="120000"/>
              </a:lnSpc>
              <a:spcBef>
                <a:spcPts val="0"/>
              </a:spcBef>
              <a:buNone/>
            </a:pPr>
            <a:r>
              <a:rPr lang="en-GB" sz="1800" dirty="0"/>
              <a:t>The </a:t>
            </a:r>
            <a:r>
              <a:rPr lang="en-GB" sz="1800" b="1" u="sng" dirty="0"/>
              <a:t>European Convention on Human Rights </a:t>
            </a:r>
            <a:r>
              <a:rPr lang="en-GB" sz="1800" dirty="0"/>
              <a:t>(ECHR, 1950 and subsequently amended) – incorporated in the </a:t>
            </a:r>
            <a:r>
              <a:rPr lang="en-GB" sz="1800" dirty="0">
                <a:effectLst>
                  <a:outerShdw blurRad="38100" dist="38100" dir="2700000" algn="tl">
                    <a:srgbClr val="000000">
                      <a:alpha val="43137"/>
                    </a:srgbClr>
                  </a:outerShdw>
                </a:effectLst>
              </a:rPr>
              <a:t>Human Rights Act 1998 </a:t>
            </a:r>
            <a:r>
              <a:rPr lang="en-GB" sz="1800" dirty="0"/>
              <a:t>– is relevant in the context of International Commercial Litigation and in particular with respect to </a:t>
            </a:r>
            <a:r>
              <a:rPr lang="en-GB" sz="1800" dirty="0">
                <a:solidFill>
                  <a:srgbClr val="FF0000"/>
                </a:solidFill>
              </a:rPr>
              <a:t>Article 6 (Right to a fair trial) </a:t>
            </a:r>
            <a:r>
              <a:rPr lang="en-GB" sz="1800" dirty="0"/>
              <a:t>of the ECHR:</a:t>
            </a:r>
          </a:p>
          <a:p>
            <a:pPr marL="342900" lvl="2" indent="-342900" algn="just" defTabSz="444500">
              <a:lnSpc>
                <a:spcPct val="120000"/>
              </a:lnSpc>
              <a:spcBef>
                <a:spcPts val="0"/>
              </a:spcBef>
              <a:buFontTx/>
              <a:buChar char="-"/>
            </a:pPr>
            <a:endParaRPr lang="en-GB" sz="900" dirty="0"/>
          </a:p>
          <a:p>
            <a:pPr marL="538163" lvl="2" indent="0" algn="just">
              <a:lnSpc>
                <a:spcPct val="120000"/>
              </a:lnSpc>
              <a:spcBef>
                <a:spcPts val="0"/>
              </a:spcBef>
              <a:buNone/>
            </a:pPr>
            <a:r>
              <a:rPr lang="en-GB" sz="1600" dirty="0"/>
              <a:t>In the determination of his civil rights and obligations or of any criminal charge against him, everyone is entitled to a </a:t>
            </a:r>
            <a:r>
              <a:rPr lang="en-GB" sz="1600" u="sng" dirty="0">
                <a:solidFill>
                  <a:srgbClr val="7030A0"/>
                </a:solidFill>
              </a:rPr>
              <a:t>fair and public hearing within a reasonable time by an independent and impartial tribunal established by law</a:t>
            </a:r>
            <a:r>
              <a:rPr lang="en-GB" sz="1600" dirty="0"/>
              <a:t>. Judgment shall be pronounced publicly but the press and public may be excluded from all or part of the trial in the interests of morals, public order or national security in a democratic society, where the interests of juveniles or the protection of the private life of the parties so require, or to the extent strictly necessary in the opinion of the court in special circumstances where publicity would prejudice the interests of justice.</a:t>
            </a:r>
          </a:p>
          <a:p>
            <a:pPr marL="800100" lvl="3" indent="-342900" algn="just" defTabSz="444500">
              <a:lnSpc>
                <a:spcPct val="120000"/>
              </a:lnSpc>
              <a:spcBef>
                <a:spcPts val="0"/>
              </a:spcBef>
              <a:buFontTx/>
              <a:buChar char="-"/>
            </a:pPr>
            <a:endParaRPr lang="en-GB" sz="900" dirty="0"/>
          </a:p>
          <a:p>
            <a:pPr marL="0" lvl="2" indent="0" algn="just" defTabSz="444500">
              <a:lnSpc>
                <a:spcPct val="120000"/>
              </a:lnSpc>
              <a:spcBef>
                <a:spcPts val="0"/>
              </a:spcBef>
              <a:buNone/>
            </a:pPr>
            <a:r>
              <a:rPr lang="en-GB" sz="1800" dirty="0"/>
              <a:t>and </a:t>
            </a:r>
            <a:r>
              <a:rPr lang="en-GB" sz="1800" dirty="0">
                <a:solidFill>
                  <a:srgbClr val="FF0000"/>
                </a:solidFill>
              </a:rPr>
              <a:t>Article 1 of the First Protocol (Protection of property)</a:t>
            </a:r>
            <a:r>
              <a:rPr lang="en-GB" sz="1800" dirty="0"/>
              <a:t>:</a:t>
            </a:r>
          </a:p>
          <a:p>
            <a:pPr marL="538163" indent="-538163" algn="just" defTabSz="538163">
              <a:lnSpc>
                <a:spcPct val="120000"/>
              </a:lnSpc>
              <a:spcBef>
                <a:spcPts val="0"/>
              </a:spcBef>
              <a:buNone/>
            </a:pPr>
            <a:r>
              <a:rPr lang="en-GB" sz="1800" dirty="0"/>
              <a:t>	</a:t>
            </a:r>
            <a:r>
              <a:rPr lang="en-GB" sz="1600" dirty="0"/>
              <a:t>(1) Every natural or legal person is entitled to the </a:t>
            </a:r>
            <a:r>
              <a:rPr lang="en-GB" sz="1600" u="sng" dirty="0">
                <a:solidFill>
                  <a:srgbClr val="7030A0"/>
                </a:solidFill>
              </a:rPr>
              <a:t>peaceful enjoyment of his possessions</a:t>
            </a:r>
            <a:r>
              <a:rPr lang="en-GB" sz="1600" dirty="0"/>
              <a:t>. No one shall be deprived of his possessions except in the </a:t>
            </a:r>
            <a:r>
              <a:rPr lang="en-GB" sz="1600" u="sng" dirty="0">
                <a:solidFill>
                  <a:srgbClr val="7030A0"/>
                </a:solidFill>
              </a:rPr>
              <a:t>public interest and subject to the conditions provided for by law and by the general principles of international law</a:t>
            </a:r>
            <a:r>
              <a:rPr lang="en-GB" sz="1600" dirty="0"/>
              <a:t>.</a:t>
            </a:r>
          </a:p>
          <a:p>
            <a:pPr marL="538163" indent="-538163" algn="just" defTabSz="538163">
              <a:lnSpc>
                <a:spcPct val="120000"/>
              </a:lnSpc>
              <a:spcBef>
                <a:spcPts val="0"/>
              </a:spcBef>
              <a:buNone/>
            </a:pPr>
            <a:r>
              <a:rPr lang="en-GB" sz="1600" dirty="0"/>
              <a:t>	(2) The preceding provisions shall not, however, in any way impair the right of a State to enforce such laws as it deems necessary to control the use of property in accordance with the general interest or to secure the payment of taxes or other contributions or penalties.</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6</a:t>
            </a:fld>
            <a:endParaRPr lang="en-GB"/>
          </a:p>
        </p:txBody>
      </p:sp>
    </p:spTree>
    <p:extLst>
      <p:ext uri="{BB962C8B-B14F-4D97-AF65-F5344CB8AC3E}">
        <p14:creationId xmlns:p14="http://schemas.microsoft.com/office/powerpoint/2010/main" val="839584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500" b="1" dirty="0">
                <a:solidFill>
                  <a:srgbClr val="FF0000"/>
                </a:solidFill>
                <a:latin typeface="+mn-lt"/>
              </a:rPr>
              <a:t>International Commercial Litigation – English Courts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838200" y="1089212"/>
            <a:ext cx="10515600" cy="5267138"/>
          </a:xfrm>
        </p:spPr>
        <p:txBody>
          <a:bodyPr>
            <a:noAutofit/>
          </a:bodyPr>
          <a:lstStyle/>
          <a:p>
            <a:pPr marL="285750" lvl="2" indent="-285750" algn="just" defTabSz="444500">
              <a:lnSpc>
                <a:spcPct val="120000"/>
              </a:lnSpc>
              <a:spcBef>
                <a:spcPts val="0"/>
              </a:spcBef>
              <a:buFontTx/>
              <a:buChar char="-"/>
            </a:pPr>
            <a:endParaRPr lang="en-GB" sz="2800" dirty="0"/>
          </a:p>
          <a:p>
            <a:pPr marL="285750" lvl="2" indent="-285750" algn="just" defTabSz="444500">
              <a:lnSpc>
                <a:spcPct val="120000"/>
              </a:lnSpc>
              <a:spcBef>
                <a:spcPts val="0"/>
              </a:spcBef>
              <a:buFontTx/>
              <a:buChar char="-"/>
            </a:pPr>
            <a:r>
              <a:rPr lang="en-GB" sz="2800" dirty="0"/>
              <a:t>England as preferred venue</a:t>
            </a:r>
          </a:p>
          <a:p>
            <a:pPr marL="285750" lvl="2" indent="-285750" algn="just" defTabSz="444500">
              <a:lnSpc>
                <a:spcPct val="120000"/>
              </a:lnSpc>
              <a:spcBef>
                <a:spcPts val="0"/>
              </a:spcBef>
              <a:buFontTx/>
              <a:buChar char="-"/>
            </a:pPr>
            <a:endParaRPr lang="en-GB" sz="2800" dirty="0"/>
          </a:p>
          <a:p>
            <a:pPr marL="285750" lvl="2" indent="-285750" algn="just" defTabSz="444500">
              <a:lnSpc>
                <a:spcPct val="120000"/>
              </a:lnSpc>
              <a:spcBef>
                <a:spcPts val="0"/>
              </a:spcBef>
              <a:buFontTx/>
              <a:buChar char="-"/>
            </a:pPr>
            <a:r>
              <a:rPr lang="en-GB" sz="2800" dirty="0"/>
              <a:t>Lord Denning, “</a:t>
            </a:r>
            <a:r>
              <a:rPr lang="en-GB" sz="2800" dirty="0">
                <a:solidFill>
                  <a:srgbClr val="FF0000"/>
                </a:solidFill>
              </a:rPr>
              <a:t>You may call this ‘forum-shopping’ if you please, but if the forum is England, </a:t>
            </a:r>
            <a:r>
              <a:rPr lang="en-GB" sz="2800" u="sng" dirty="0">
                <a:solidFill>
                  <a:srgbClr val="FF0000"/>
                </a:solidFill>
              </a:rPr>
              <a:t>it is a good place to shop in, both for the quality of the goods and the speed of service</a:t>
            </a:r>
            <a:r>
              <a:rPr lang="en-GB" sz="2800" dirty="0">
                <a:solidFill>
                  <a:srgbClr val="FF0000"/>
                </a:solidFill>
              </a:rPr>
              <a:t>.”</a:t>
            </a:r>
            <a:r>
              <a:rPr lang="en-GB" sz="2800" dirty="0"/>
              <a:t> (</a:t>
            </a:r>
            <a:r>
              <a:rPr lang="en-GB" sz="2800" i="1" dirty="0"/>
              <a:t>The Atlantic Star</a:t>
            </a:r>
            <a:r>
              <a:rPr lang="en-GB" sz="2800" dirty="0"/>
              <a:t> [1973] QB 364, 382).</a:t>
            </a:r>
          </a:p>
          <a:p>
            <a:pPr marL="285750" lvl="2" indent="-285750" algn="just" defTabSz="444500">
              <a:lnSpc>
                <a:spcPct val="120000"/>
              </a:lnSpc>
              <a:spcBef>
                <a:spcPts val="0"/>
              </a:spcBef>
              <a:buFontTx/>
              <a:buChar char="-"/>
            </a:pPr>
            <a:endParaRPr lang="en-GB" sz="1600" dirty="0"/>
          </a:p>
          <a:p>
            <a:pPr marL="285750" lvl="2" indent="-285750" algn="just" defTabSz="444500">
              <a:lnSpc>
                <a:spcPct val="120000"/>
              </a:lnSpc>
              <a:spcBef>
                <a:spcPts val="0"/>
              </a:spcBef>
              <a:buFontTx/>
              <a:buChar char="-"/>
            </a:pPr>
            <a:endParaRPr lang="en-GB" sz="1600" dirty="0"/>
          </a:p>
          <a:p>
            <a:pPr marL="0" lvl="2" indent="0" algn="just" defTabSz="444500">
              <a:lnSpc>
                <a:spcPct val="120000"/>
              </a:lnSpc>
              <a:spcBef>
                <a:spcPts val="0"/>
              </a:spcBef>
              <a:buNone/>
            </a:pPr>
            <a:endParaRPr lang="en-GB" sz="16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7</a:t>
            </a:fld>
            <a:endParaRPr lang="en-GB"/>
          </a:p>
        </p:txBody>
      </p:sp>
    </p:spTree>
    <p:extLst>
      <p:ext uri="{BB962C8B-B14F-4D97-AF65-F5344CB8AC3E}">
        <p14:creationId xmlns:p14="http://schemas.microsoft.com/office/powerpoint/2010/main" val="1636422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3071813" y="4724400"/>
            <a:ext cx="6400800" cy="1150938"/>
          </a:xfrm>
        </p:spPr>
        <p:txBody>
          <a:bodyPr/>
          <a:lstStyle/>
          <a:p>
            <a:r>
              <a:rPr lang="en-GB" altLang="en-US" sz="1200" b="1"/>
              <a:t>Time and resources</a:t>
            </a:r>
          </a:p>
          <a:p>
            <a:endParaRPr lang="en-GB" altLang="en-US" sz="1200"/>
          </a:p>
          <a:p>
            <a:endParaRPr lang="en-GB" altLang="en-US" sz="1200"/>
          </a:p>
          <a:p>
            <a:r>
              <a:rPr lang="en-GB" altLang="en-US" sz="1200" b="1"/>
              <a:t>Party control</a:t>
            </a:r>
          </a:p>
          <a:p>
            <a:endParaRPr lang="en-GB" altLang="en-US" sz="1200"/>
          </a:p>
        </p:txBody>
      </p:sp>
      <p:sp>
        <p:nvSpPr>
          <p:cNvPr id="2052" name="Rectangle 4"/>
          <p:cNvSpPr>
            <a:spLocks noGrp="1" noChangeArrowheads="1"/>
          </p:cNvSpPr>
          <p:nvPr>
            <p:ph type="ctrTitle"/>
          </p:nvPr>
        </p:nvSpPr>
        <p:spPr>
          <a:xfrm>
            <a:off x="2209800" y="333375"/>
            <a:ext cx="7772400" cy="3887788"/>
          </a:xfrm>
          <a:noFill/>
          <a:ln/>
        </p:spPr>
        <p:txBody>
          <a:bodyPr anchor="ctr"/>
          <a:lstStyle/>
          <a:p>
            <a:r>
              <a:rPr lang="en-GB" altLang="en-US" sz="1800" b="1" dirty="0"/>
              <a:t>DISPUTE RESOLUTION</a:t>
            </a:r>
            <a:br>
              <a:rPr lang="en-GB" altLang="en-US" sz="1800" b="1" dirty="0"/>
            </a:br>
            <a:br>
              <a:rPr lang="en-GB" altLang="en-US" sz="1800" dirty="0"/>
            </a:br>
            <a:br>
              <a:rPr lang="en-GB" altLang="en-US" sz="1800" dirty="0"/>
            </a:br>
            <a:br>
              <a:rPr lang="en-GB" altLang="en-US" sz="1800" dirty="0"/>
            </a:br>
            <a:br>
              <a:rPr lang="en-GB" altLang="en-US" sz="1800" dirty="0"/>
            </a:br>
            <a:br>
              <a:rPr lang="en-GB" altLang="en-US" sz="1800" dirty="0"/>
            </a:br>
            <a:br>
              <a:rPr lang="en-GB" altLang="en-US" sz="1800" dirty="0"/>
            </a:br>
            <a:endParaRPr lang="en-GB" altLang="en-US" sz="1800" dirty="0"/>
          </a:p>
        </p:txBody>
      </p:sp>
      <p:sp>
        <p:nvSpPr>
          <p:cNvPr id="2056" name="Line 8"/>
          <p:cNvSpPr>
            <a:spLocks noChangeShapeType="1"/>
          </p:cNvSpPr>
          <p:nvPr/>
        </p:nvSpPr>
        <p:spPr bwMode="auto">
          <a:xfrm flipV="1">
            <a:off x="3287714" y="4724400"/>
            <a:ext cx="5976937"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58" name="Line 10"/>
          <p:cNvSpPr>
            <a:spLocks noChangeShapeType="1"/>
          </p:cNvSpPr>
          <p:nvPr/>
        </p:nvSpPr>
        <p:spPr bwMode="auto">
          <a:xfrm flipH="1">
            <a:off x="3287713" y="5445125"/>
            <a:ext cx="5903912" cy="0"/>
          </a:xfrm>
          <a:prstGeom prst="line">
            <a:avLst/>
          </a:prstGeom>
          <a:noFill/>
          <a:ln w="9525">
            <a:solidFill>
              <a:srgbClr val="000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aphicFrame>
        <p:nvGraphicFramePr>
          <p:cNvPr id="2104" name="Group 56"/>
          <p:cNvGraphicFramePr>
            <a:graphicFrameLocks noGrp="1"/>
          </p:cNvGraphicFramePr>
          <p:nvPr/>
        </p:nvGraphicFramePr>
        <p:xfrm>
          <a:off x="2640014" y="2708276"/>
          <a:ext cx="7127875" cy="879475"/>
        </p:xfrm>
        <a:graphic>
          <a:graphicData uri="http://schemas.openxmlformats.org/drawingml/2006/table">
            <a:tbl>
              <a:tblPr/>
              <a:tblGrid>
                <a:gridCol w="1782762">
                  <a:extLst>
                    <a:ext uri="{9D8B030D-6E8A-4147-A177-3AD203B41FA5}">
                      <a16:colId xmlns:a16="http://schemas.microsoft.com/office/drawing/2014/main" val="20000"/>
                    </a:ext>
                  </a:extLst>
                </a:gridCol>
                <a:gridCol w="2320925">
                  <a:extLst>
                    <a:ext uri="{9D8B030D-6E8A-4147-A177-3AD203B41FA5}">
                      <a16:colId xmlns:a16="http://schemas.microsoft.com/office/drawing/2014/main" val="20001"/>
                    </a:ext>
                  </a:extLst>
                </a:gridCol>
                <a:gridCol w="1658938">
                  <a:extLst>
                    <a:ext uri="{9D8B030D-6E8A-4147-A177-3AD203B41FA5}">
                      <a16:colId xmlns:a16="http://schemas.microsoft.com/office/drawing/2014/main" val="20002"/>
                    </a:ext>
                  </a:extLst>
                </a:gridCol>
                <a:gridCol w="1365250">
                  <a:extLst>
                    <a:ext uri="{9D8B030D-6E8A-4147-A177-3AD203B41FA5}">
                      <a16:colId xmlns:a16="http://schemas.microsoft.com/office/drawing/2014/main" val="20003"/>
                    </a:ext>
                  </a:extLst>
                </a:gridCol>
              </a:tblGrid>
              <a:tr h="8794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600" b="1" i="1" u="none" strike="noStrike" cap="none" normalizeH="0" baseline="0" dirty="0">
                          <a:ln>
                            <a:noFill/>
                          </a:ln>
                          <a:solidFill>
                            <a:schemeClr val="tx1"/>
                          </a:solidFill>
                          <a:effectLst/>
                          <a:latin typeface="Arial" panose="020B0604020202020204" pitchFamily="34" charset="0"/>
                          <a:cs typeface="Arial" panose="020B0604020202020204" pitchFamily="34" charset="0"/>
                        </a:rPr>
                        <a:t>NEGOTIATION</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600" b="1" i="1" u="none" strike="noStrike" cap="none" normalizeH="0" baseline="0" dirty="0">
                          <a:ln>
                            <a:noFill/>
                          </a:ln>
                          <a:solidFill>
                            <a:schemeClr val="tx1"/>
                          </a:solidFill>
                          <a:effectLst/>
                          <a:latin typeface="Arial" panose="020B0604020202020204" pitchFamily="34" charset="0"/>
                          <a:cs typeface="Arial" panose="020B0604020202020204" pitchFamily="34" charset="0"/>
                        </a:rPr>
                        <a:t>MEDIATION</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600" b="1" i="1" u="none" strike="noStrike" cap="none" normalizeH="0" baseline="0" dirty="0">
                          <a:ln>
                            <a:noFill/>
                          </a:ln>
                          <a:solidFill>
                            <a:schemeClr val="tx1"/>
                          </a:solidFill>
                          <a:effectLst/>
                          <a:latin typeface="Arial" panose="020B0604020202020204" pitchFamily="34" charset="0"/>
                          <a:cs typeface="Arial" panose="020B0604020202020204" pitchFamily="34" charset="0"/>
                        </a:rPr>
                        <a:t>ARBITRATION</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600" b="1" i="1" u="none" strike="noStrike" cap="none" normalizeH="0" baseline="0">
                          <a:ln>
                            <a:noFill/>
                          </a:ln>
                          <a:solidFill>
                            <a:schemeClr val="tx1"/>
                          </a:solidFill>
                          <a:effectLst/>
                          <a:latin typeface="Arial" panose="020B0604020202020204" pitchFamily="34" charset="0"/>
                          <a:cs typeface="Arial" panose="020B0604020202020204" pitchFamily="34" charset="0"/>
                        </a:rPr>
                        <a:t>LITIGATION</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bl>
          </a:graphicData>
        </a:graphic>
      </p:graphicFrame>
      <p:sp>
        <p:nvSpPr>
          <p:cNvPr id="2091" name="Line 43"/>
          <p:cNvSpPr>
            <a:spLocks noChangeShapeType="1"/>
          </p:cNvSpPr>
          <p:nvPr/>
        </p:nvSpPr>
        <p:spPr bwMode="auto">
          <a:xfrm flipV="1">
            <a:off x="6743700" y="2276475"/>
            <a:ext cx="0" cy="431800"/>
          </a:xfrm>
          <a:prstGeom prst="line">
            <a:avLst/>
          </a:prstGeom>
          <a:noFill/>
          <a:ln w="57150" cmpd="thinThick">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92" name="Line 44"/>
          <p:cNvSpPr>
            <a:spLocks noChangeShapeType="1"/>
          </p:cNvSpPr>
          <p:nvPr/>
        </p:nvSpPr>
        <p:spPr bwMode="auto">
          <a:xfrm flipV="1">
            <a:off x="9767888" y="2276475"/>
            <a:ext cx="0" cy="431800"/>
          </a:xfrm>
          <a:prstGeom prst="line">
            <a:avLst/>
          </a:prstGeom>
          <a:noFill/>
          <a:ln w="57150" cmpd="thinThick">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93" name="Line 45"/>
          <p:cNvSpPr>
            <a:spLocks noChangeShapeType="1"/>
          </p:cNvSpPr>
          <p:nvPr/>
        </p:nvSpPr>
        <p:spPr bwMode="auto">
          <a:xfrm>
            <a:off x="6743700" y="2276475"/>
            <a:ext cx="3024188" cy="0"/>
          </a:xfrm>
          <a:prstGeom prst="line">
            <a:avLst/>
          </a:prstGeom>
          <a:noFill/>
          <a:ln w="57150" cmpd="thinThick">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94" name="Line 46"/>
          <p:cNvSpPr>
            <a:spLocks noChangeShapeType="1"/>
          </p:cNvSpPr>
          <p:nvPr/>
        </p:nvSpPr>
        <p:spPr bwMode="auto">
          <a:xfrm flipV="1">
            <a:off x="2640013" y="2420939"/>
            <a:ext cx="0" cy="287337"/>
          </a:xfrm>
          <a:prstGeom prst="line">
            <a:avLst/>
          </a:prstGeom>
          <a:noFill/>
          <a:ln w="28575">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95" name="Line 47"/>
          <p:cNvSpPr>
            <a:spLocks noChangeShapeType="1"/>
          </p:cNvSpPr>
          <p:nvPr/>
        </p:nvSpPr>
        <p:spPr bwMode="auto">
          <a:xfrm flipH="1">
            <a:off x="2640014" y="2420938"/>
            <a:ext cx="4103687" cy="0"/>
          </a:xfrm>
          <a:prstGeom prst="line">
            <a:avLst/>
          </a:prstGeom>
          <a:noFill/>
          <a:ln w="28575">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98" name="Line 50"/>
          <p:cNvSpPr>
            <a:spLocks noChangeShapeType="1"/>
          </p:cNvSpPr>
          <p:nvPr/>
        </p:nvSpPr>
        <p:spPr bwMode="auto">
          <a:xfrm>
            <a:off x="2640013" y="3573463"/>
            <a:ext cx="0" cy="431800"/>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99" name="Line 51"/>
          <p:cNvSpPr>
            <a:spLocks noChangeShapeType="1"/>
          </p:cNvSpPr>
          <p:nvPr/>
        </p:nvSpPr>
        <p:spPr bwMode="auto">
          <a:xfrm>
            <a:off x="2640014" y="4005263"/>
            <a:ext cx="5761037" cy="0"/>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00" name="Line 52"/>
          <p:cNvSpPr>
            <a:spLocks noChangeShapeType="1"/>
          </p:cNvSpPr>
          <p:nvPr/>
        </p:nvSpPr>
        <p:spPr bwMode="auto">
          <a:xfrm>
            <a:off x="8401050" y="3573463"/>
            <a:ext cx="0" cy="431800"/>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01" name="Text Box 53"/>
          <p:cNvSpPr txBox="1">
            <a:spLocks noChangeArrowheads="1"/>
          </p:cNvSpPr>
          <p:nvPr/>
        </p:nvSpPr>
        <p:spPr bwMode="auto">
          <a:xfrm>
            <a:off x="3503614" y="1936751"/>
            <a:ext cx="302418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400" b="1" dirty="0">
                <a:solidFill>
                  <a:srgbClr val="008000"/>
                </a:solidFill>
              </a:rPr>
              <a:t>Consensual (interests) &amp; confidential</a:t>
            </a:r>
          </a:p>
        </p:txBody>
      </p:sp>
      <p:sp>
        <p:nvSpPr>
          <p:cNvPr id="2102" name="Text Box 54"/>
          <p:cNvSpPr txBox="1">
            <a:spLocks noChangeArrowheads="1"/>
          </p:cNvSpPr>
          <p:nvPr/>
        </p:nvSpPr>
        <p:spPr bwMode="auto">
          <a:xfrm>
            <a:off x="7248525" y="1824039"/>
            <a:ext cx="160261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400" b="1">
                <a:solidFill>
                  <a:srgbClr val="800000"/>
                </a:solidFill>
              </a:rPr>
              <a:t>Adversarial (rights)</a:t>
            </a:r>
          </a:p>
        </p:txBody>
      </p:sp>
      <p:sp>
        <p:nvSpPr>
          <p:cNvPr id="2103" name="Text Box 55"/>
          <p:cNvSpPr txBox="1">
            <a:spLocks noChangeArrowheads="1"/>
          </p:cNvSpPr>
          <p:nvPr/>
        </p:nvSpPr>
        <p:spPr bwMode="auto">
          <a:xfrm>
            <a:off x="5303838" y="3644900"/>
            <a:ext cx="59984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b="1">
                <a:solidFill>
                  <a:srgbClr val="000099"/>
                </a:solidFill>
              </a:rPr>
              <a:t>ADR</a:t>
            </a:r>
          </a:p>
        </p:txBody>
      </p:sp>
    </p:spTree>
    <p:extLst>
      <p:ext uri="{BB962C8B-B14F-4D97-AF65-F5344CB8AC3E}">
        <p14:creationId xmlns:p14="http://schemas.microsoft.com/office/powerpoint/2010/main" val="1989180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500" b="1" dirty="0">
                <a:solidFill>
                  <a:srgbClr val="FF0000"/>
                </a:solidFill>
                <a:latin typeface="+mn-lt"/>
              </a:rPr>
              <a:t>International Commercial Litigation – Theories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838200" y="1089212"/>
            <a:ext cx="10515600" cy="5267138"/>
          </a:xfrm>
        </p:spPr>
        <p:txBody>
          <a:bodyPr>
            <a:noAutofit/>
          </a:bodyPr>
          <a:lstStyle/>
          <a:p>
            <a:pPr marL="285750" lvl="2" indent="-285750" algn="just" defTabSz="444500">
              <a:lnSpc>
                <a:spcPct val="120000"/>
              </a:lnSpc>
              <a:spcBef>
                <a:spcPts val="0"/>
              </a:spcBef>
              <a:buFontTx/>
              <a:buChar char="-"/>
            </a:pPr>
            <a:endParaRPr lang="en-GB" sz="2800"/>
          </a:p>
          <a:p>
            <a:pPr marL="285750" lvl="2" indent="-285750" algn="just" defTabSz="444500">
              <a:lnSpc>
                <a:spcPct val="120000"/>
              </a:lnSpc>
              <a:spcBef>
                <a:spcPts val="0"/>
              </a:spcBef>
              <a:buFontTx/>
              <a:buChar char="-"/>
            </a:pPr>
            <a:r>
              <a:rPr lang="en-GB" sz="2800"/>
              <a:t>Ulrich </a:t>
            </a:r>
            <a:r>
              <a:rPr lang="en-GB" sz="2800" dirty="0"/>
              <a:t>Huber (1636 - 1694)</a:t>
            </a:r>
          </a:p>
          <a:p>
            <a:pPr marL="285750" lvl="2" indent="-285750" algn="just" defTabSz="444500">
              <a:lnSpc>
                <a:spcPct val="120000"/>
              </a:lnSpc>
              <a:spcBef>
                <a:spcPts val="0"/>
              </a:spcBef>
              <a:buFontTx/>
              <a:buChar char="-"/>
            </a:pPr>
            <a:r>
              <a:rPr lang="en-GB" sz="2800" dirty="0"/>
              <a:t>Friedrich Carl von </a:t>
            </a:r>
            <a:r>
              <a:rPr lang="en-GB" sz="2800" dirty="0" err="1"/>
              <a:t>Savigny</a:t>
            </a:r>
            <a:r>
              <a:rPr lang="en-GB" sz="2800" dirty="0"/>
              <a:t> (1779-1861)</a:t>
            </a:r>
          </a:p>
          <a:p>
            <a:pPr marL="285750" lvl="2" indent="-285750" algn="just" defTabSz="444500">
              <a:lnSpc>
                <a:spcPct val="120000"/>
              </a:lnSpc>
              <a:spcBef>
                <a:spcPts val="0"/>
              </a:spcBef>
              <a:buFontTx/>
              <a:buChar char="-"/>
            </a:pPr>
            <a:r>
              <a:rPr lang="en-GB" sz="2800" dirty="0"/>
              <a:t>Joseph Story (1779-1845)</a:t>
            </a:r>
          </a:p>
          <a:p>
            <a:pPr marL="285750" lvl="2" indent="-285750" algn="just" defTabSz="444500">
              <a:lnSpc>
                <a:spcPct val="120000"/>
              </a:lnSpc>
              <a:spcBef>
                <a:spcPts val="0"/>
              </a:spcBef>
              <a:buFontTx/>
              <a:buChar char="-"/>
            </a:pPr>
            <a:r>
              <a:rPr lang="en-GB" sz="2800" dirty="0"/>
              <a:t>Albert Venn Dicey (1835 - 1922)</a:t>
            </a:r>
          </a:p>
          <a:p>
            <a:pPr marL="285750" lvl="2" indent="-285750" algn="just" defTabSz="444500">
              <a:lnSpc>
                <a:spcPct val="120000"/>
              </a:lnSpc>
              <a:spcBef>
                <a:spcPts val="0"/>
              </a:spcBef>
              <a:buFontTx/>
              <a:buChar char="-"/>
            </a:pPr>
            <a:endParaRPr lang="en-GB" sz="2400" dirty="0"/>
          </a:p>
          <a:p>
            <a:pPr marL="0" lvl="2" indent="0" algn="just" defTabSz="444500">
              <a:lnSpc>
                <a:spcPct val="120000"/>
              </a:lnSpc>
              <a:spcBef>
                <a:spcPts val="0"/>
              </a:spcBef>
              <a:buNone/>
            </a:pPr>
            <a:endParaRPr lang="en-GB" sz="16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9</a:t>
            </a:fld>
            <a:endParaRPr lang="en-GB"/>
          </a:p>
        </p:txBody>
      </p:sp>
    </p:spTree>
    <p:extLst>
      <p:ext uri="{BB962C8B-B14F-4D97-AF65-F5344CB8AC3E}">
        <p14:creationId xmlns:p14="http://schemas.microsoft.com/office/powerpoint/2010/main" val="3757975046"/>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1960</TotalTime>
  <Words>574</Words>
  <Application>Microsoft Office PowerPoint</Application>
  <PresentationFormat>Widescreen</PresentationFormat>
  <Paragraphs>98</Paragraphs>
  <Slides>9</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Tema do Office</vt:lpstr>
      <vt:lpstr>International Commercial Litigation Law011-6</vt:lpstr>
      <vt:lpstr>International Commercial Litigation __________________________________________________________________________________________________________________________________________________________________</vt:lpstr>
      <vt:lpstr>International Commercial Litigation __________________________________________________________________________________________________________________________________________________________________</vt:lpstr>
      <vt:lpstr>International Commercial Litigation __________________________________________________________________________________________________________________________________________________________________</vt:lpstr>
      <vt:lpstr>International Commercial Litigation __________________________________________________________________________________________________________________________________________________________________</vt:lpstr>
      <vt:lpstr>International Commercial Litigation – European Convention on Human Rights __________________________________________________________________________________________________________________________________________________________________</vt:lpstr>
      <vt:lpstr>International Commercial Litigation – English Courts __________________________________________________________________________________________________________________________________________________________________</vt:lpstr>
      <vt:lpstr>DISPUTE RESOLUTION       </vt:lpstr>
      <vt:lpstr>International Commercial Litigation – Theories __________________________________________________________________________________________________________________________________________________________________</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Investment Treaty Arbitration Law041-6</dc:title>
  <dc:creator>x</dc:creator>
  <cp:lastModifiedBy>Author</cp:lastModifiedBy>
  <cp:revision>76</cp:revision>
  <dcterms:created xsi:type="dcterms:W3CDTF">2017-07-24T08:59:43Z</dcterms:created>
  <dcterms:modified xsi:type="dcterms:W3CDTF">2019-09-29T18:13:43Z</dcterms:modified>
</cp:coreProperties>
</file>