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sldIdLst>
    <p:sldId id="256" r:id="rId2"/>
    <p:sldId id="257" r:id="rId3"/>
    <p:sldId id="258" r:id="rId4"/>
    <p:sldId id="259"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na Baltag" userId="92339c25-4efc-46e6-b66f-7b7f80fcea74" providerId="ADAL" clId="{20B8ABE5-588B-4E3A-9DDE-36E5B9D525E6}"/>
    <pc:docChg chg="undo custSel modSld">
      <pc:chgData name="Crina Baltag" userId="92339c25-4efc-46e6-b66f-7b7f80fcea74" providerId="ADAL" clId="{20B8ABE5-588B-4E3A-9DDE-36E5B9D525E6}" dt="2019-09-29T18:16:54.278" v="10" actId="6549"/>
      <pc:docMkLst>
        <pc:docMk/>
      </pc:docMkLst>
      <pc:sldChg chg="modSp">
        <pc:chgData name="Crina Baltag" userId="92339c25-4efc-46e6-b66f-7b7f80fcea74" providerId="ADAL" clId="{20B8ABE5-588B-4E3A-9DDE-36E5B9D525E6}" dt="2019-09-29T18:16:31.480" v="1" actId="27636"/>
        <pc:sldMkLst>
          <pc:docMk/>
          <pc:sldMk cId="2492749210" sldId="256"/>
        </pc:sldMkLst>
        <pc:spChg chg="mod">
          <ac:chgData name="Crina Baltag" userId="92339c25-4efc-46e6-b66f-7b7f80fcea74" providerId="ADAL" clId="{20B8ABE5-588B-4E3A-9DDE-36E5B9D525E6}" dt="2019-09-29T18:16:31.480" v="1" actId="27636"/>
          <ac:spMkLst>
            <pc:docMk/>
            <pc:sldMk cId="2492749210" sldId="256"/>
            <ac:spMk id="3" creationId="{00000000-0000-0000-0000-000000000000}"/>
          </ac:spMkLst>
        </pc:spChg>
      </pc:sldChg>
      <pc:sldChg chg="modSp">
        <pc:chgData name="Crina Baltag" userId="92339c25-4efc-46e6-b66f-7b7f80fcea74" providerId="ADAL" clId="{20B8ABE5-588B-4E3A-9DDE-36E5B9D525E6}" dt="2019-09-29T18:16:54.278" v="10" actId="6549"/>
        <pc:sldMkLst>
          <pc:docMk/>
          <pc:sldMk cId="800260049" sldId="257"/>
        </pc:sldMkLst>
        <pc:spChg chg="mod">
          <ac:chgData name="Crina Baltag" userId="92339c25-4efc-46e6-b66f-7b7f80fcea74" providerId="ADAL" clId="{20B8ABE5-588B-4E3A-9DDE-36E5B9D525E6}" dt="2019-09-29T18:16:54.278" v="10" actId="6549"/>
          <ac:spMkLst>
            <pc:docMk/>
            <pc:sldMk cId="800260049" sldId="257"/>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B3800E-F163-470E-912A-E8DAE030875B}" type="datetimeFigureOut">
              <a:rPr lang="en-GB" smtClean="0"/>
              <a:t>29/09/2019</a:t>
            </a:fld>
            <a:endParaRPr lang="en-GB"/>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6309C4-5EAB-4C04-A122-15DB7BBC1350}" type="slidenum">
              <a:rPr lang="en-GB" smtClean="0"/>
              <a:t>‹#›</a:t>
            </a:fld>
            <a:endParaRPr lang="en-GB"/>
          </a:p>
        </p:txBody>
      </p:sp>
    </p:spTree>
    <p:extLst>
      <p:ext uri="{BB962C8B-B14F-4D97-AF65-F5344CB8AC3E}">
        <p14:creationId xmlns:p14="http://schemas.microsoft.com/office/powerpoint/2010/main" val="452248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2</a:t>
            </a:fld>
            <a:endParaRPr lang="en-GB"/>
          </a:p>
        </p:txBody>
      </p:sp>
    </p:spTree>
    <p:extLst>
      <p:ext uri="{BB962C8B-B14F-4D97-AF65-F5344CB8AC3E}">
        <p14:creationId xmlns:p14="http://schemas.microsoft.com/office/powerpoint/2010/main" val="40155639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3</a:t>
            </a:fld>
            <a:endParaRPr lang="en-GB"/>
          </a:p>
        </p:txBody>
      </p:sp>
    </p:spTree>
    <p:extLst>
      <p:ext uri="{BB962C8B-B14F-4D97-AF65-F5344CB8AC3E}">
        <p14:creationId xmlns:p14="http://schemas.microsoft.com/office/powerpoint/2010/main" val="12293287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4</a:t>
            </a:fld>
            <a:endParaRPr lang="en-GB"/>
          </a:p>
        </p:txBody>
      </p:sp>
    </p:spTree>
    <p:extLst>
      <p:ext uri="{BB962C8B-B14F-4D97-AF65-F5344CB8AC3E}">
        <p14:creationId xmlns:p14="http://schemas.microsoft.com/office/powerpoint/2010/main" val="18602089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5</a:t>
            </a:fld>
            <a:endParaRPr lang="en-GB"/>
          </a:p>
        </p:txBody>
      </p:sp>
    </p:spTree>
    <p:extLst>
      <p:ext uri="{BB962C8B-B14F-4D97-AF65-F5344CB8AC3E}">
        <p14:creationId xmlns:p14="http://schemas.microsoft.com/office/powerpoint/2010/main" val="1613246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6</a:t>
            </a:fld>
            <a:endParaRPr lang="en-GB"/>
          </a:p>
        </p:txBody>
      </p:sp>
    </p:spTree>
    <p:extLst>
      <p:ext uri="{BB962C8B-B14F-4D97-AF65-F5344CB8AC3E}">
        <p14:creationId xmlns:p14="http://schemas.microsoft.com/office/powerpoint/2010/main" val="35260519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endParaRPr lang="en-GB"/>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GB"/>
          </a:p>
        </p:txBody>
      </p:sp>
      <p:sp>
        <p:nvSpPr>
          <p:cNvPr id="4" name="Espaço Reservado para Data 3"/>
          <p:cNvSpPr>
            <a:spLocks noGrp="1"/>
          </p:cNvSpPr>
          <p:nvPr>
            <p:ph type="dt" sz="half" idx="10"/>
          </p:nvPr>
        </p:nvSpPr>
        <p:spPr/>
        <p:txBody>
          <a:bodyPr/>
          <a:lstStyle/>
          <a:p>
            <a:fld id="{FFFFE6B0-8FEA-4B44-A5D1-C9C30B73019A}" type="datetimeFigureOut">
              <a:rPr lang="en-GB" smtClean="0"/>
              <a:t>29/09/2019</a:t>
            </a:fld>
            <a:endParaRPr lang="en-GB"/>
          </a:p>
        </p:txBody>
      </p:sp>
      <p:sp>
        <p:nvSpPr>
          <p:cNvPr id="5" name="Espaço Reservado para Rodapé 4"/>
          <p:cNvSpPr>
            <a:spLocks noGrp="1"/>
          </p:cNvSpPr>
          <p:nvPr>
            <p:ph type="ftr" sz="quarter" idx="11"/>
          </p:nvPr>
        </p:nvSpPr>
        <p:spPr/>
        <p:txBody>
          <a:bodyPr/>
          <a:lstStyle/>
          <a:p>
            <a:endParaRPr lang="en-GB"/>
          </a:p>
        </p:txBody>
      </p:sp>
      <p:sp>
        <p:nvSpPr>
          <p:cNvPr id="6" name="Espaço Reservado para Número de Slide 5"/>
          <p:cNvSpPr>
            <a:spLocks noGrp="1"/>
          </p:cNvSpPr>
          <p:nvPr>
            <p:ph type="sldNum" sz="quarter" idx="12"/>
          </p:nvPr>
        </p:nvSpPr>
        <p:spPr/>
        <p:txBody>
          <a:bodyPr/>
          <a:lstStyle/>
          <a:p>
            <a:fld id="{AC011709-6851-4ADC-9B5F-2C7B71122907}" type="slidenum">
              <a:rPr lang="en-GB" smtClean="0"/>
              <a:t>‹#›</a:t>
            </a:fld>
            <a:endParaRPr lang="en-GB"/>
          </a:p>
        </p:txBody>
      </p:sp>
    </p:spTree>
    <p:extLst>
      <p:ext uri="{BB962C8B-B14F-4D97-AF65-F5344CB8AC3E}">
        <p14:creationId xmlns:p14="http://schemas.microsoft.com/office/powerpoint/2010/main" val="3076265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en-GB"/>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Data 3"/>
          <p:cNvSpPr>
            <a:spLocks noGrp="1"/>
          </p:cNvSpPr>
          <p:nvPr>
            <p:ph type="dt" sz="half" idx="10"/>
          </p:nvPr>
        </p:nvSpPr>
        <p:spPr/>
        <p:txBody>
          <a:bodyPr/>
          <a:lstStyle/>
          <a:p>
            <a:fld id="{FFFFE6B0-8FEA-4B44-A5D1-C9C30B73019A}" type="datetimeFigureOut">
              <a:rPr lang="en-GB" smtClean="0"/>
              <a:t>29/09/2019</a:t>
            </a:fld>
            <a:endParaRPr lang="en-GB"/>
          </a:p>
        </p:txBody>
      </p:sp>
      <p:sp>
        <p:nvSpPr>
          <p:cNvPr id="5" name="Espaço Reservado para Rodapé 4"/>
          <p:cNvSpPr>
            <a:spLocks noGrp="1"/>
          </p:cNvSpPr>
          <p:nvPr>
            <p:ph type="ftr" sz="quarter" idx="11"/>
          </p:nvPr>
        </p:nvSpPr>
        <p:spPr/>
        <p:txBody>
          <a:bodyPr/>
          <a:lstStyle/>
          <a:p>
            <a:endParaRPr lang="en-GB"/>
          </a:p>
        </p:txBody>
      </p:sp>
      <p:sp>
        <p:nvSpPr>
          <p:cNvPr id="6" name="Espaço Reservado para Número de Slide 5"/>
          <p:cNvSpPr>
            <a:spLocks noGrp="1"/>
          </p:cNvSpPr>
          <p:nvPr>
            <p:ph type="sldNum" sz="quarter" idx="12"/>
          </p:nvPr>
        </p:nvSpPr>
        <p:spPr/>
        <p:txBody>
          <a:bodyPr/>
          <a:lstStyle/>
          <a:p>
            <a:fld id="{AC011709-6851-4ADC-9B5F-2C7B71122907}" type="slidenum">
              <a:rPr lang="en-GB" smtClean="0"/>
              <a:t>‹#›</a:t>
            </a:fld>
            <a:endParaRPr lang="en-GB"/>
          </a:p>
        </p:txBody>
      </p:sp>
    </p:spTree>
    <p:extLst>
      <p:ext uri="{BB962C8B-B14F-4D97-AF65-F5344CB8AC3E}">
        <p14:creationId xmlns:p14="http://schemas.microsoft.com/office/powerpoint/2010/main" val="1825767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o título mestre</a:t>
            </a:r>
            <a:endParaRPr lang="en-GB"/>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Data 3"/>
          <p:cNvSpPr>
            <a:spLocks noGrp="1"/>
          </p:cNvSpPr>
          <p:nvPr>
            <p:ph type="dt" sz="half" idx="10"/>
          </p:nvPr>
        </p:nvSpPr>
        <p:spPr/>
        <p:txBody>
          <a:bodyPr/>
          <a:lstStyle/>
          <a:p>
            <a:fld id="{FFFFE6B0-8FEA-4B44-A5D1-C9C30B73019A}" type="datetimeFigureOut">
              <a:rPr lang="en-GB" smtClean="0"/>
              <a:t>29/09/2019</a:t>
            </a:fld>
            <a:endParaRPr lang="en-GB"/>
          </a:p>
        </p:txBody>
      </p:sp>
      <p:sp>
        <p:nvSpPr>
          <p:cNvPr id="5" name="Espaço Reservado para Rodapé 4"/>
          <p:cNvSpPr>
            <a:spLocks noGrp="1"/>
          </p:cNvSpPr>
          <p:nvPr>
            <p:ph type="ftr" sz="quarter" idx="11"/>
          </p:nvPr>
        </p:nvSpPr>
        <p:spPr/>
        <p:txBody>
          <a:bodyPr/>
          <a:lstStyle/>
          <a:p>
            <a:endParaRPr lang="en-GB"/>
          </a:p>
        </p:txBody>
      </p:sp>
      <p:sp>
        <p:nvSpPr>
          <p:cNvPr id="6" name="Espaço Reservado para Número de Slide 5"/>
          <p:cNvSpPr>
            <a:spLocks noGrp="1"/>
          </p:cNvSpPr>
          <p:nvPr>
            <p:ph type="sldNum" sz="quarter" idx="12"/>
          </p:nvPr>
        </p:nvSpPr>
        <p:spPr/>
        <p:txBody>
          <a:bodyPr/>
          <a:lstStyle/>
          <a:p>
            <a:fld id="{AC011709-6851-4ADC-9B5F-2C7B71122907}" type="slidenum">
              <a:rPr lang="en-GB" smtClean="0"/>
              <a:t>‹#›</a:t>
            </a:fld>
            <a:endParaRPr lang="en-GB"/>
          </a:p>
        </p:txBody>
      </p:sp>
    </p:spTree>
    <p:extLst>
      <p:ext uri="{BB962C8B-B14F-4D97-AF65-F5344CB8AC3E}">
        <p14:creationId xmlns:p14="http://schemas.microsoft.com/office/powerpoint/2010/main" val="698105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en-GB"/>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Data 3"/>
          <p:cNvSpPr>
            <a:spLocks noGrp="1"/>
          </p:cNvSpPr>
          <p:nvPr>
            <p:ph type="dt" sz="half" idx="10"/>
          </p:nvPr>
        </p:nvSpPr>
        <p:spPr/>
        <p:txBody>
          <a:bodyPr/>
          <a:lstStyle/>
          <a:p>
            <a:fld id="{FFFFE6B0-8FEA-4B44-A5D1-C9C30B73019A}" type="datetimeFigureOut">
              <a:rPr lang="en-GB" smtClean="0"/>
              <a:t>29/09/2019</a:t>
            </a:fld>
            <a:endParaRPr lang="en-GB"/>
          </a:p>
        </p:txBody>
      </p:sp>
      <p:sp>
        <p:nvSpPr>
          <p:cNvPr id="5" name="Espaço Reservado para Rodapé 4"/>
          <p:cNvSpPr>
            <a:spLocks noGrp="1"/>
          </p:cNvSpPr>
          <p:nvPr>
            <p:ph type="ftr" sz="quarter" idx="11"/>
          </p:nvPr>
        </p:nvSpPr>
        <p:spPr/>
        <p:txBody>
          <a:bodyPr/>
          <a:lstStyle/>
          <a:p>
            <a:endParaRPr lang="en-GB"/>
          </a:p>
        </p:txBody>
      </p:sp>
      <p:sp>
        <p:nvSpPr>
          <p:cNvPr id="6" name="Espaço Reservado para Número de Slide 5"/>
          <p:cNvSpPr>
            <a:spLocks noGrp="1"/>
          </p:cNvSpPr>
          <p:nvPr>
            <p:ph type="sldNum" sz="quarter" idx="12"/>
          </p:nvPr>
        </p:nvSpPr>
        <p:spPr/>
        <p:txBody>
          <a:bodyPr/>
          <a:lstStyle/>
          <a:p>
            <a:fld id="{AC011709-6851-4ADC-9B5F-2C7B71122907}" type="slidenum">
              <a:rPr lang="en-GB" smtClean="0"/>
              <a:t>‹#›</a:t>
            </a:fld>
            <a:endParaRPr lang="en-GB"/>
          </a:p>
        </p:txBody>
      </p:sp>
    </p:spTree>
    <p:extLst>
      <p:ext uri="{BB962C8B-B14F-4D97-AF65-F5344CB8AC3E}">
        <p14:creationId xmlns:p14="http://schemas.microsoft.com/office/powerpoint/2010/main" val="48605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endParaRPr lang="en-GB"/>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fld id="{FFFFE6B0-8FEA-4B44-A5D1-C9C30B73019A}" type="datetimeFigureOut">
              <a:rPr lang="en-GB" smtClean="0"/>
              <a:t>29/09/2019</a:t>
            </a:fld>
            <a:endParaRPr lang="en-GB"/>
          </a:p>
        </p:txBody>
      </p:sp>
      <p:sp>
        <p:nvSpPr>
          <p:cNvPr id="5" name="Espaço Reservado para Rodapé 4"/>
          <p:cNvSpPr>
            <a:spLocks noGrp="1"/>
          </p:cNvSpPr>
          <p:nvPr>
            <p:ph type="ftr" sz="quarter" idx="11"/>
          </p:nvPr>
        </p:nvSpPr>
        <p:spPr/>
        <p:txBody>
          <a:bodyPr/>
          <a:lstStyle/>
          <a:p>
            <a:endParaRPr lang="en-GB"/>
          </a:p>
        </p:txBody>
      </p:sp>
      <p:sp>
        <p:nvSpPr>
          <p:cNvPr id="6" name="Espaço Reservado para Número de Slide 5"/>
          <p:cNvSpPr>
            <a:spLocks noGrp="1"/>
          </p:cNvSpPr>
          <p:nvPr>
            <p:ph type="sldNum" sz="quarter" idx="12"/>
          </p:nvPr>
        </p:nvSpPr>
        <p:spPr/>
        <p:txBody>
          <a:bodyPr/>
          <a:lstStyle/>
          <a:p>
            <a:fld id="{AC011709-6851-4ADC-9B5F-2C7B71122907}" type="slidenum">
              <a:rPr lang="en-GB" smtClean="0"/>
              <a:t>‹#›</a:t>
            </a:fld>
            <a:endParaRPr lang="en-GB"/>
          </a:p>
        </p:txBody>
      </p:sp>
    </p:spTree>
    <p:extLst>
      <p:ext uri="{BB962C8B-B14F-4D97-AF65-F5344CB8AC3E}">
        <p14:creationId xmlns:p14="http://schemas.microsoft.com/office/powerpoint/2010/main" val="873380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en-GB"/>
          </a:p>
        </p:txBody>
      </p:sp>
      <p:sp>
        <p:nvSpPr>
          <p:cNvPr id="3" name="Espaço Reservado para Conteúdo 2"/>
          <p:cNvSpPr>
            <a:spLocks noGrp="1"/>
          </p:cNvSpPr>
          <p:nvPr>
            <p:ph sz="half" idx="1"/>
          </p:nvPr>
        </p:nvSpPr>
        <p:spPr>
          <a:xfrm>
            <a:off x="838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Conteúdo 3"/>
          <p:cNvSpPr>
            <a:spLocks noGrp="1"/>
          </p:cNvSpPr>
          <p:nvPr>
            <p:ph sz="half" idx="2"/>
          </p:nvPr>
        </p:nvSpPr>
        <p:spPr>
          <a:xfrm>
            <a:off x="6172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5" name="Espaço Reservado para Data 4"/>
          <p:cNvSpPr>
            <a:spLocks noGrp="1"/>
          </p:cNvSpPr>
          <p:nvPr>
            <p:ph type="dt" sz="half" idx="10"/>
          </p:nvPr>
        </p:nvSpPr>
        <p:spPr/>
        <p:txBody>
          <a:bodyPr/>
          <a:lstStyle/>
          <a:p>
            <a:fld id="{FFFFE6B0-8FEA-4B44-A5D1-C9C30B73019A}" type="datetimeFigureOut">
              <a:rPr lang="en-GB" smtClean="0"/>
              <a:t>29/09/2019</a:t>
            </a:fld>
            <a:endParaRPr lang="en-GB"/>
          </a:p>
        </p:txBody>
      </p:sp>
      <p:sp>
        <p:nvSpPr>
          <p:cNvPr id="6" name="Espaço Reservado para Rodapé 5"/>
          <p:cNvSpPr>
            <a:spLocks noGrp="1"/>
          </p:cNvSpPr>
          <p:nvPr>
            <p:ph type="ftr" sz="quarter" idx="11"/>
          </p:nvPr>
        </p:nvSpPr>
        <p:spPr/>
        <p:txBody>
          <a:bodyPr/>
          <a:lstStyle/>
          <a:p>
            <a:endParaRPr lang="en-GB"/>
          </a:p>
        </p:txBody>
      </p:sp>
      <p:sp>
        <p:nvSpPr>
          <p:cNvPr id="7" name="Espaço Reservado para Número de Slide 6"/>
          <p:cNvSpPr>
            <a:spLocks noGrp="1"/>
          </p:cNvSpPr>
          <p:nvPr>
            <p:ph type="sldNum" sz="quarter" idx="12"/>
          </p:nvPr>
        </p:nvSpPr>
        <p:spPr/>
        <p:txBody>
          <a:bodyPr/>
          <a:lstStyle/>
          <a:p>
            <a:fld id="{AC011709-6851-4ADC-9B5F-2C7B71122907}" type="slidenum">
              <a:rPr lang="en-GB" smtClean="0"/>
              <a:t>‹#›</a:t>
            </a:fld>
            <a:endParaRPr lang="en-GB"/>
          </a:p>
        </p:txBody>
      </p:sp>
    </p:spTree>
    <p:extLst>
      <p:ext uri="{BB962C8B-B14F-4D97-AF65-F5344CB8AC3E}">
        <p14:creationId xmlns:p14="http://schemas.microsoft.com/office/powerpoint/2010/main" val="2694176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o título mestre</a:t>
            </a:r>
            <a:endParaRPr lang="en-GB"/>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7" name="Espaço Reservado para Data 6"/>
          <p:cNvSpPr>
            <a:spLocks noGrp="1"/>
          </p:cNvSpPr>
          <p:nvPr>
            <p:ph type="dt" sz="half" idx="10"/>
          </p:nvPr>
        </p:nvSpPr>
        <p:spPr/>
        <p:txBody>
          <a:bodyPr/>
          <a:lstStyle/>
          <a:p>
            <a:fld id="{FFFFE6B0-8FEA-4B44-A5D1-C9C30B73019A}" type="datetimeFigureOut">
              <a:rPr lang="en-GB" smtClean="0"/>
              <a:t>29/09/2019</a:t>
            </a:fld>
            <a:endParaRPr lang="en-GB"/>
          </a:p>
        </p:txBody>
      </p:sp>
      <p:sp>
        <p:nvSpPr>
          <p:cNvPr id="8" name="Espaço Reservado para Rodapé 7"/>
          <p:cNvSpPr>
            <a:spLocks noGrp="1"/>
          </p:cNvSpPr>
          <p:nvPr>
            <p:ph type="ftr" sz="quarter" idx="11"/>
          </p:nvPr>
        </p:nvSpPr>
        <p:spPr/>
        <p:txBody>
          <a:bodyPr/>
          <a:lstStyle/>
          <a:p>
            <a:endParaRPr lang="en-GB"/>
          </a:p>
        </p:txBody>
      </p:sp>
      <p:sp>
        <p:nvSpPr>
          <p:cNvPr id="9" name="Espaço Reservado para Número de Slide 8"/>
          <p:cNvSpPr>
            <a:spLocks noGrp="1"/>
          </p:cNvSpPr>
          <p:nvPr>
            <p:ph type="sldNum" sz="quarter" idx="12"/>
          </p:nvPr>
        </p:nvSpPr>
        <p:spPr/>
        <p:txBody>
          <a:bodyPr/>
          <a:lstStyle/>
          <a:p>
            <a:fld id="{AC011709-6851-4ADC-9B5F-2C7B71122907}" type="slidenum">
              <a:rPr lang="en-GB" smtClean="0"/>
              <a:t>‹#›</a:t>
            </a:fld>
            <a:endParaRPr lang="en-GB"/>
          </a:p>
        </p:txBody>
      </p:sp>
    </p:spTree>
    <p:extLst>
      <p:ext uri="{BB962C8B-B14F-4D97-AF65-F5344CB8AC3E}">
        <p14:creationId xmlns:p14="http://schemas.microsoft.com/office/powerpoint/2010/main" val="4148436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en-GB"/>
          </a:p>
        </p:txBody>
      </p:sp>
      <p:sp>
        <p:nvSpPr>
          <p:cNvPr id="3" name="Espaço Reservado para Data 2"/>
          <p:cNvSpPr>
            <a:spLocks noGrp="1"/>
          </p:cNvSpPr>
          <p:nvPr>
            <p:ph type="dt" sz="half" idx="10"/>
          </p:nvPr>
        </p:nvSpPr>
        <p:spPr/>
        <p:txBody>
          <a:bodyPr/>
          <a:lstStyle/>
          <a:p>
            <a:fld id="{FFFFE6B0-8FEA-4B44-A5D1-C9C30B73019A}" type="datetimeFigureOut">
              <a:rPr lang="en-GB" smtClean="0"/>
              <a:t>29/09/2019</a:t>
            </a:fld>
            <a:endParaRPr lang="en-GB"/>
          </a:p>
        </p:txBody>
      </p:sp>
      <p:sp>
        <p:nvSpPr>
          <p:cNvPr id="4" name="Espaço Reservado para Rodapé 3"/>
          <p:cNvSpPr>
            <a:spLocks noGrp="1"/>
          </p:cNvSpPr>
          <p:nvPr>
            <p:ph type="ftr" sz="quarter" idx="11"/>
          </p:nvPr>
        </p:nvSpPr>
        <p:spPr/>
        <p:txBody>
          <a:bodyPr/>
          <a:lstStyle/>
          <a:p>
            <a:endParaRPr lang="en-GB"/>
          </a:p>
        </p:txBody>
      </p:sp>
      <p:sp>
        <p:nvSpPr>
          <p:cNvPr id="5" name="Espaço Reservado para Número de Slide 4"/>
          <p:cNvSpPr>
            <a:spLocks noGrp="1"/>
          </p:cNvSpPr>
          <p:nvPr>
            <p:ph type="sldNum" sz="quarter" idx="12"/>
          </p:nvPr>
        </p:nvSpPr>
        <p:spPr/>
        <p:txBody>
          <a:bodyPr/>
          <a:lstStyle/>
          <a:p>
            <a:fld id="{AC011709-6851-4ADC-9B5F-2C7B71122907}" type="slidenum">
              <a:rPr lang="en-GB" smtClean="0"/>
              <a:t>‹#›</a:t>
            </a:fld>
            <a:endParaRPr lang="en-GB"/>
          </a:p>
        </p:txBody>
      </p:sp>
    </p:spTree>
    <p:extLst>
      <p:ext uri="{BB962C8B-B14F-4D97-AF65-F5344CB8AC3E}">
        <p14:creationId xmlns:p14="http://schemas.microsoft.com/office/powerpoint/2010/main" val="799439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FFFFE6B0-8FEA-4B44-A5D1-C9C30B73019A}" type="datetimeFigureOut">
              <a:rPr lang="en-GB" smtClean="0"/>
              <a:t>29/09/2019</a:t>
            </a:fld>
            <a:endParaRPr lang="en-GB"/>
          </a:p>
        </p:txBody>
      </p:sp>
      <p:sp>
        <p:nvSpPr>
          <p:cNvPr id="3" name="Espaço Reservado para Rodapé 2"/>
          <p:cNvSpPr>
            <a:spLocks noGrp="1"/>
          </p:cNvSpPr>
          <p:nvPr>
            <p:ph type="ftr" sz="quarter" idx="11"/>
          </p:nvPr>
        </p:nvSpPr>
        <p:spPr/>
        <p:txBody>
          <a:bodyPr/>
          <a:lstStyle/>
          <a:p>
            <a:endParaRPr lang="en-GB"/>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a:t>
            </a:fld>
            <a:endParaRPr lang="en-GB"/>
          </a:p>
        </p:txBody>
      </p:sp>
    </p:spTree>
    <p:extLst>
      <p:ext uri="{BB962C8B-B14F-4D97-AF65-F5344CB8AC3E}">
        <p14:creationId xmlns:p14="http://schemas.microsoft.com/office/powerpoint/2010/main" val="537473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endParaRPr lang="en-GB"/>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FFFFE6B0-8FEA-4B44-A5D1-C9C30B73019A}" type="datetimeFigureOut">
              <a:rPr lang="en-GB" smtClean="0"/>
              <a:t>29/09/2019</a:t>
            </a:fld>
            <a:endParaRPr lang="en-GB"/>
          </a:p>
        </p:txBody>
      </p:sp>
      <p:sp>
        <p:nvSpPr>
          <p:cNvPr id="6" name="Espaço Reservado para Rodapé 5"/>
          <p:cNvSpPr>
            <a:spLocks noGrp="1"/>
          </p:cNvSpPr>
          <p:nvPr>
            <p:ph type="ftr" sz="quarter" idx="11"/>
          </p:nvPr>
        </p:nvSpPr>
        <p:spPr/>
        <p:txBody>
          <a:bodyPr/>
          <a:lstStyle/>
          <a:p>
            <a:endParaRPr lang="en-GB"/>
          </a:p>
        </p:txBody>
      </p:sp>
      <p:sp>
        <p:nvSpPr>
          <p:cNvPr id="7" name="Espaço Reservado para Número de Slide 6"/>
          <p:cNvSpPr>
            <a:spLocks noGrp="1"/>
          </p:cNvSpPr>
          <p:nvPr>
            <p:ph type="sldNum" sz="quarter" idx="12"/>
          </p:nvPr>
        </p:nvSpPr>
        <p:spPr/>
        <p:txBody>
          <a:bodyPr/>
          <a:lstStyle/>
          <a:p>
            <a:fld id="{AC011709-6851-4ADC-9B5F-2C7B71122907}" type="slidenum">
              <a:rPr lang="en-GB" smtClean="0"/>
              <a:t>‹#›</a:t>
            </a:fld>
            <a:endParaRPr lang="en-GB"/>
          </a:p>
        </p:txBody>
      </p:sp>
    </p:spTree>
    <p:extLst>
      <p:ext uri="{BB962C8B-B14F-4D97-AF65-F5344CB8AC3E}">
        <p14:creationId xmlns:p14="http://schemas.microsoft.com/office/powerpoint/2010/main" val="2967595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endParaRPr lang="en-GB"/>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FFFFE6B0-8FEA-4B44-A5D1-C9C30B73019A}" type="datetimeFigureOut">
              <a:rPr lang="en-GB" smtClean="0"/>
              <a:t>29/09/2019</a:t>
            </a:fld>
            <a:endParaRPr lang="en-GB"/>
          </a:p>
        </p:txBody>
      </p:sp>
      <p:sp>
        <p:nvSpPr>
          <p:cNvPr id="6" name="Espaço Reservado para Rodapé 5"/>
          <p:cNvSpPr>
            <a:spLocks noGrp="1"/>
          </p:cNvSpPr>
          <p:nvPr>
            <p:ph type="ftr" sz="quarter" idx="11"/>
          </p:nvPr>
        </p:nvSpPr>
        <p:spPr/>
        <p:txBody>
          <a:bodyPr/>
          <a:lstStyle/>
          <a:p>
            <a:endParaRPr lang="en-GB"/>
          </a:p>
        </p:txBody>
      </p:sp>
      <p:sp>
        <p:nvSpPr>
          <p:cNvPr id="7" name="Espaço Reservado para Número de Slide 6"/>
          <p:cNvSpPr>
            <a:spLocks noGrp="1"/>
          </p:cNvSpPr>
          <p:nvPr>
            <p:ph type="sldNum" sz="quarter" idx="12"/>
          </p:nvPr>
        </p:nvSpPr>
        <p:spPr/>
        <p:txBody>
          <a:bodyPr/>
          <a:lstStyle/>
          <a:p>
            <a:fld id="{AC011709-6851-4ADC-9B5F-2C7B71122907}" type="slidenum">
              <a:rPr lang="en-GB" smtClean="0"/>
              <a:t>‹#›</a:t>
            </a:fld>
            <a:endParaRPr lang="en-GB"/>
          </a:p>
        </p:txBody>
      </p:sp>
    </p:spTree>
    <p:extLst>
      <p:ext uri="{BB962C8B-B14F-4D97-AF65-F5344CB8AC3E}">
        <p14:creationId xmlns:p14="http://schemas.microsoft.com/office/powerpoint/2010/main" val="3177612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endParaRPr lang="en-GB"/>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FFE6B0-8FEA-4B44-A5D1-C9C30B73019A}" type="datetimeFigureOut">
              <a:rPr lang="en-GB" smtClean="0"/>
              <a:t>29/09/2019</a:t>
            </a:fld>
            <a:endParaRPr lang="en-GB"/>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011709-6851-4ADC-9B5F-2C7B71122907}" type="slidenum">
              <a:rPr lang="en-GB" smtClean="0"/>
              <a:t>‹#›</a:t>
            </a:fld>
            <a:endParaRPr lang="en-GB"/>
          </a:p>
        </p:txBody>
      </p:sp>
    </p:spTree>
    <p:extLst>
      <p:ext uri="{BB962C8B-B14F-4D97-AF65-F5344CB8AC3E}">
        <p14:creationId xmlns:p14="http://schemas.microsoft.com/office/powerpoint/2010/main" val="4128538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crina.baltag@beds.ac.uk"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crina.baltag@beds.ac.uk"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mailto:sid@beds.ac.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592729"/>
            <a:ext cx="9144000" cy="2387600"/>
          </a:xfrm>
        </p:spPr>
        <p:txBody>
          <a:bodyPr>
            <a:normAutofit fontScale="90000"/>
          </a:bodyPr>
          <a:lstStyle/>
          <a:p>
            <a:r>
              <a:rPr lang="en-GB" b="1" dirty="0"/>
              <a:t>International Commercial Litigation</a:t>
            </a:r>
            <a:br>
              <a:rPr lang="en-GB" b="1" dirty="0"/>
            </a:br>
            <a:r>
              <a:rPr lang="en-GB" sz="4800" b="1" dirty="0"/>
              <a:t>Law011-6</a:t>
            </a:r>
          </a:p>
        </p:txBody>
      </p:sp>
      <p:sp>
        <p:nvSpPr>
          <p:cNvPr id="3" name="Subtítulo 2"/>
          <p:cNvSpPr>
            <a:spLocks noGrp="1"/>
          </p:cNvSpPr>
          <p:nvPr>
            <p:ph type="subTitle" idx="1"/>
          </p:nvPr>
        </p:nvSpPr>
        <p:spPr>
          <a:xfrm>
            <a:off x="1524000" y="4235823"/>
            <a:ext cx="9144000" cy="1866780"/>
          </a:xfrm>
        </p:spPr>
        <p:txBody>
          <a:bodyPr>
            <a:normAutofit lnSpcReduction="10000"/>
          </a:bodyPr>
          <a:lstStyle/>
          <a:p>
            <a:r>
              <a:rPr lang="en-GB" sz="6000" b="1" dirty="0">
                <a:solidFill>
                  <a:srgbClr val="FF0000"/>
                </a:solidFill>
              </a:rPr>
              <a:t>Induction</a:t>
            </a:r>
          </a:p>
          <a:p>
            <a:endParaRPr lang="en-GB" dirty="0"/>
          </a:p>
          <a:p>
            <a:pPr algn="r"/>
            <a:r>
              <a:rPr lang="en-GB" sz="3100" dirty="0"/>
              <a:t>Dr Crina Baltag</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2984" y="360577"/>
            <a:ext cx="1808174" cy="11345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92749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800" b="1" dirty="0">
                <a:solidFill>
                  <a:srgbClr val="FF0000"/>
                </a:solidFill>
                <a:latin typeface="+mn-lt"/>
              </a:rPr>
              <a:t>International Commercial Litigation</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838200" y="1335834"/>
            <a:ext cx="10515600" cy="5020516"/>
          </a:xfrm>
        </p:spPr>
        <p:txBody>
          <a:bodyPr>
            <a:normAutofit/>
          </a:bodyPr>
          <a:lstStyle/>
          <a:p>
            <a:pPr algn="just">
              <a:lnSpc>
                <a:spcPct val="100000"/>
              </a:lnSpc>
              <a:spcBef>
                <a:spcPts val="0"/>
              </a:spcBef>
            </a:pPr>
            <a:r>
              <a:rPr lang="en-GB" dirty="0"/>
              <a:t>Dr Crina Baltag, Senior Lecturer in Law, </a:t>
            </a:r>
            <a:r>
              <a:rPr lang="en-GB" dirty="0">
                <a:hlinkClick r:id="rId3"/>
              </a:rPr>
              <a:t>crina.baltag@beds.ac.uk</a:t>
            </a:r>
            <a:r>
              <a:rPr lang="en-GB" dirty="0"/>
              <a:t>, Room H209, Mondays: 09:00-10:00 &amp; Tuesdays: 9:00-10:00</a:t>
            </a:r>
          </a:p>
          <a:p>
            <a:pPr algn="just">
              <a:lnSpc>
                <a:spcPct val="100000"/>
              </a:lnSpc>
              <a:spcBef>
                <a:spcPts val="0"/>
              </a:spcBef>
            </a:pPr>
            <a:endParaRPr lang="en-GB" dirty="0"/>
          </a:p>
          <a:p>
            <a:pPr algn="just">
              <a:lnSpc>
                <a:spcPct val="100000"/>
              </a:lnSpc>
              <a:spcBef>
                <a:spcPts val="0"/>
              </a:spcBef>
            </a:pPr>
            <a:r>
              <a:rPr lang="en-GB" dirty="0"/>
              <a:t>Weeks 1&amp;2 and 4&amp;5: teaching/guided learning</a:t>
            </a:r>
          </a:p>
          <a:p>
            <a:pPr algn="just">
              <a:lnSpc>
                <a:spcPct val="100000"/>
              </a:lnSpc>
              <a:spcBef>
                <a:spcPts val="0"/>
              </a:spcBef>
            </a:pPr>
            <a:endParaRPr lang="en-GB" dirty="0"/>
          </a:p>
          <a:p>
            <a:pPr algn="just">
              <a:lnSpc>
                <a:spcPct val="100000"/>
              </a:lnSpc>
              <a:spcBef>
                <a:spcPts val="0"/>
              </a:spcBef>
            </a:pPr>
            <a:r>
              <a:rPr lang="en-GB" dirty="0"/>
              <a:t>Weeks 3&amp;6: assignments</a:t>
            </a:r>
          </a:p>
          <a:p>
            <a:pPr algn="just">
              <a:lnSpc>
                <a:spcPct val="100000"/>
              </a:lnSpc>
              <a:spcBef>
                <a:spcPts val="0"/>
              </a:spcBef>
            </a:pPr>
            <a:endParaRPr lang="en-GB"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2</a:t>
            </a:fld>
            <a:endParaRPr lang="en-GB"/>
          </a:p>
        </p:txBody>
      </p:sp>
    </p:spTree>
    <p:extLst>
      <p:ext uri="{BB962C8B-B14F-4D97-AF65-F5344CB8AC3E}">
        <p14:creationId xmlns:p14="http://schemas.microsoft.com/office/powerpoint/2010/main" val="800260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800" b="1" dirty="0">
                <a:solidFill>
                  <a:srgbClr val="FF0000"/>
                </a:solidFill>
                <a:latin typeface="+mn-lt"/>
              </a:rPr>
              <a:t>International Commercial Litigation – Course Description</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05118" y="981635"/>
            <a:ext cx="11053482" cy="5739840"/>
          </a:xfrm>
        </p:spPr>
        <p:txBody>
          <a:bodyPr>
            <a:normAutofit fontScale="47500" lnSpcReduction="20000"/>
          </a:bodyPr>
          <a:lstStyle/>
          <a:p>
            <a:pPr algn="just">
              <a:lnSpc>
                <a:spcPct val="120000"/>
              </a:lnSpc>
              <a:spcBef>
                <a:spcPts val="0"/>
              </a:spcBef>
            </a:pPr>
            <a:r>
              <a:rPr lang="en-GB" sz="3100" dirty="0"/>
              <a:t>When business is transacted across national boundaries, special kinds of legal problems are likely to arise. If a dispute arises between the parties, it cannot be assumed that English courts will decided a case which has a foreign element in the same way it would decide a case which is connected only with England. In cases with foreign connections, three questions arise: first, does the English court have jurisdiction to hear the case; second, which law should an English court apply to the dispute between the parties; and third if a dispute is resolved abroad can one of the parties have the decision of the foreign tribunal recognised and enforced in England?</a:t>
            </a:r>
          </a:p>
          <a:p>
            <a:pPr algn="just">
              <a:lnSpc>
                <a:spcPct val="120000"/>
              </a:lnSpc>
              <a:spcBef>
                <a:spcPts val="0"/>
              </a:spcBef>
            </a:pPr>
            <a:endParaRPr lang="en-GB" sz="1500" dirty="0"/>
          </a:p>
          <a:p>
            <a:pPr algn="just">
              <a:lnSpc>
                <a:spcPct val="120000"/>
              </a:lnSpc>
              <a:spcBef>
                <a:spcPts val="0"/>
              </a:spcBef>
            </a:pPr>
            <a:r>
              <a:rPr lang="en-GB" sz="3400" dirty="0"/>
              <a:t>The aim of this unit is to give you a thorough grounding in both traditional common law rules and rules derived from International Conventions to which the UK is a party that relate to International Commercial Ligation. On completing this unit, you will be able to identify and fully understand the factors which may justify the exercise of jurisdiction by the English court; the elements which may help determine whether the English court should apply its own law or the law of a foreign country; and the considerations which may justify an English court in giving effect to a foreign judgment in England. Through a combination of teaching, case studies and critical appraisal, you will be kept abreast of current developments in this dynamic area of law. An increasingly relevant area for International Commercial Litigation is the energy law, with the rise of contentious matters in the in the past years as a result of the increased liberalisation of markets. Large projects in the energy field usually generate disputes related to costs, warranties or performance or termination of contracts, as well as environmental related claims (see the oil pollution liability in offshore petroleum industry after the Macondo spill).</a:t>
            </a:r>
          </a:p>
          <a:p>
            <a:pPr algn="just">
              <a:lnSpc>
                <a:spcPct val="120000"/>
              </a:lnSpc>
              <a:spcBef>
                <a:spcPts val="0"/>
              </a:spcBef>
            </a:pPr>
            <a:endParaRPr lang="en-GB" sz="1500" dirty="0"/>
          </a:p>
          <a:p>
            <a:pPr algn="just">
              <a:lnSpc>
                <a:spcPct val="120000"/>
              </a:lnSpc>
              <a:spcBef>
                <a:spcPts val="0"/>
              </a:spcBef>
            </a:pPr>
            <a:r>
              <a:rPr lang="en-GB" sz="3600" dirty="0"/>
              <a:t>Topics to be covered: Introduction to International Commercial Litigation; Jurisdiction of English Courts: persons who can/cannot be sued; Jurisdiction of English Courts: bases of jurisdiction; Jurisdiction of the English Courts: staying proceedings; Provisional measures and anti-suit injunctions; Choice of law in tort</a:t>
            </a:r>
            <a:r>
              <a:rPr lang="en-GB" sz="3600" b="1" dirty="0"/>
              <a:t> </a:t>
            </a:r>
            <a:r>
              <a:rPr lang="en-GB" sz="3600" dirty="0"/>
              <a:t>and</a:t>
            </a:r>
            <a:r>
              <a:rPr lang="en-GB" sz="3600" b="1" dirty="0"/>
              <a:t> </a:t>
            </a:r>
            <a:r>
              <a:rPr lang="en-GB" sz="3600" dirty="0"/>
              <a:t>choice of law in contract; International Commercial Litigation and Energy Law: particularities, applicable conventions; Recognition and enforcement of foreign judgments concluding observations.</a:t>
            </a:r>
            <a:endParaRPr lang="en-GB"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3</a:t>
            </a:fld>
            <a:endParaRPr lang="en-GB"/>
          </a:p>
        </p:txBody>
      </p:sp>
    </p:spTree>
    <p:extLst>
      <p:ext uri="{BB962C8B-B14F-4D97-AF65-F5344CB8AC3E}">
        <p14:creationId xmlns:p14="http://schemas.microsoft.com/office/powerpoint/2010/main" val="3385497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800" b="1" dirty="0">
                <a:solidFill>
                  <a:srgbClr val="FF0000"/>
                </a:solidFill>
                <a:latin typeface="+mn-lt"/>
              </a:rPr>
              <a:t>International Commercial Litigation – Assessments</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838200" y="1048871"/>
            <a:ext cx="10515600" cy="5540188"/>
          </a:xfrm>
        </p:spPr>
        <p:txBody>
          <a:bodyPr>
            <a:normAutofit/>
          </a:bodyPr>
          <a:lstStyle/>
          <a:p>
            <a:pPr lvl="0" algn="just">
              <a:lnSpc>
                <a:spcPct val="100000"/>
              </a:lnSpc>
              <a:spcBef>
                <a:spcPts val="0"/>
              </a:spcBef>
            </a:pPr>
            <a:endParaRPr lang="en-GB" sz="2400" u="sng" dirty="0"/>
          </a:p>
          <a:p>
            <a:pPr lvl="0" algn="just">
              <a:lnSpc>
                <a:spcPct val="100000"/>
              </a:lnSpc>
              <a:spcBef>
                <a:spcPts val="0"/>
              </a:spcBef>
            </a:pPr>
            <a:r>
              <a:rPr lang="en-GB" sz="2400" b="1" u="sng" dirty="0"/>
              <a:t>Assessment 1</a:t>
            </a:r>
            <a:r>
              <a:rPr lang="en-GB" sz="2400" b="1" dirty="0"/>
              <a:t> </a:t>
            </a:r>
            <a:r>
              <a:rPr lang="en-GB" sz="2400" dirty="0"/>
              <a:t>(40%) will be a </a:t>
            </a:r>
            <a:r>
              <a:rPr lang="en-GB" sz="2400" u="sng" dirty="0"/>
              <a:t>research essay</a:t>
            </a:r>
            <a:r>
              <a:rPr lang="en-GB" sz="2400" dirty="0"/>
              <a:t> of up to 2,500 words on a topical issue relating to recent case law or to the interpretation of a new legal instrument. A</a:t>
            </a:r>
            <a:r>
              <a:rPr lang="en-US" sz="2400" dirty="0" err="1"/>
              <a:t>ll</a:t>
            </a:r>
            <a:r>
              <a:rPr lang="en-US" sz="2400" dirty="0"/>
              <a:t> formally assessed work will be checked via </a:t>
            </a:r>
            <a:r>
              <a:rPr lang="en-US" sz="2400" dirty="0" err="1"/>
              <a:t>Turnitin</a:t>
            </a:r>
            <a:r>
              <a:rPr lang="en-US" sz="2400" dirty="0"/>
              <a:t>.</a:t>
            </a:r>
          </a:p>
          <a:p>
            <a:pPr lvl="0" algn="just">
              <a:lnSpc>
                <a:spcPct val="100000"/>
              </a:lnSpc>
              <a:spcBef>
                <a:spcPts val="0"/>
              </a:spcBef>
            </a:pPr>
            <a:endParaRPr lang="en-GB" sz="2400" dirty="0"/>
          </a:p>
          <a:p>
            <a:pPr algn="just">
              <a:lnSpc>
                <a:spcPct val="100000"/>
              </a:lnSpc>
              <a:spcBef>
                <a:spcPts val="0"/>
              </a:spcBef>
            </a:pPr>
            <a:r>
              <a:rPr lang="en-GB" sz="2400" b="1" u="sng" dirty="0"/>
              <a:t>Assessment 2</a:t>
            </a:r>
            <a:r>
              <a:rPr lang="en-GB" sz="2400" dirty="0"/>
              <a:t> (60%) will be a 15-minute </a:t>
            </a:r>
            <a:r>
              <a:rPr lang="en-GB" sz="2400" u="sng" dirty="0"/>
              <a:t>oral presentation</a:t>
            </a:r>
            <a:r>
              <a:rPr lang="en-GB" sz="2400" dirty="0"/>
              <a:t>, defending your opinion as the Advocate General of the CJEU. As part of this assessment, you will be expected to submit a </a:t>
            </a:r>
            <a:r>
              <a:rPr lang="en-GB" sz="2400" u="sng" dirty="0"/>
              <a:t>“skeleton” of your opinion</a:t>
            </a:r>
            <a:r>
              <a:rPr lang="en-GB" sz="2400" dirty="0"/>
              <a:t> a week before the presentation. The skeleton will account for 10% of the total grade for Assessment 2; the presentation will account for the remaining 90%.</a:t>
            </a:r>
            <a:endParaRPr lang="en-GB"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4</a:t>
            </a:fld>
            <a:endParaRPr lang="en-GB" dirty="0"/>
          </a:p>
        </p:txBody>
      </p:sp>
    </p:spTree>
    <p:extLst>
      <p:ext uri="{BB962C8B-B14F-4D97-AF65-F5344CB8AC3E}">
        <p14:creationId xmlns:p14="http://schemas.microsoft.com/office/powerpoint/2010/main" val="3926334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800" b="1" dirty="0">
                <a:solidFill>
                  <a:srgbClr val="FF0000"/>
                </a:solidFill>
                <a:latin typeface="+mn-lt"/>
              </a:rPr>
              <a:t>International Commercial Litigation – BREO</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5</a:t>
            </a:fld>
            <a:endParaRPr lang="en-GB" dirty="0"/>
          </a:p>
        </p:txBody>
      </p:sp>
      <p:pic>
        <p:nvPicPr>
          <p:cNvPr id="5" name="Espaço Reservado para Conteúdo 4"/>
          <p:cNvPicPr>
            <a:picLocks noGrp="1" noChangeAspect="1"/>
          </p:cNvPicPr>
          <p:nvPr>
            <p:ph idx="1"/>
          </p:nvPr>
        </p:nvPicPr>
        <p:blipFill>
          <a:blip r:embed="rId3"/>
          <a:stretch>
            <a:fillRect/>
          </a:stretch>
        </p:blipFill>
        <p:spPr>
          <a:xfrm>
            <a:off x="1000268" y="1021976"/>
            <a:ext cx="10120449" cy="5154988"/>
          </a:xfrm>
          <a:prstGeom prst="rect">
            <a:avLst/>
          </a:prstGeom>
        </p:spPr>
      </p:pic>
    </p:spTree>
    <p:extLst>
      <p:ext uri="{BB962C8B-B14F-4D97-AF65-F5344CB8AC3E}">
        <p14:creationId xmlns:p14="http://schemas.microsoft.com/office/powerpoint/2010/main" val="2010303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800" b="1" dirty="0">
                <a:solidFill>
                  <a:srgbClr val="FF0000"/>
                </a:solidFill>
                <a:latin typeface="+mn-lt"/>
              </a:rPr>
              <a:t>International Commercial Litigation – Key Contacts</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838200" y="1246469"/>
            <a:ext cx="10515600" cy="4948517"/>
          </a:xfrm>
        </p:spPr>
        <p:txBody>
          <a:bodyPr>
            <a:noAutofit/>
          </a:bodyPr>
          <a:lstStyle/>
          <a:p>
            <a:pPr marL="0" lvl="0" indent="0" algn="just">
              <a:lnSpc>
                <a:spcPct val="100000"/>
              </a:lnSpc>
              <a:spcBef>
                <a:spcPts val="0"/>
              </a:spcBef>
              <a:buNone/>
            </a:pPr>
            <a:r>
              <a:rPr lang="en-GB" sz="2500" b="1" dirty="0"/>
              <a:t>Dr Crina Baltag</a:t>
            </a:r>
          </a:p>
          <a:p>
            <a:pPr marL="0" lvl="0" indent="0" algn="just">
              <a:lnSpc>
                <a:spcPct val="100000"/>
              </a:lnSpc>
              <a:spcBef>
                <a:spcPts val="0"/>
              </a:spcBef>
              <a:buNone/>
            </a:pPr>
            <a:r>
              <a:rPr lang="en-GB" sz="2400" dirty="0">
                <a:hlinkClick r:id="rId3"/>
              </a:rPr>
              <a:t>crina.baltag@beds.ac.uk</a:t>
            </a:r>
            <a:endParaRPr lang="en-GB" sz="2400" dirty="0"/>
          </a:p>
          <a:p>
            <a:pPr marL="0" lvl="0" indent="0" algn="just">
              <a:lnSpc>
                <a:spcPct val="100000"/>
              </a:lnSpc>
              <a:spcBef>
                <a:spcPts val="0"/>
              </a:spcBef>
              <a:buNone/>
            </a:pPr>
            <a:r>
              <a:rPr lang="en-GB" sz="2400" dirty="0"/>
              <a:t>Room: H209</a:t>
            </a:r>
          </a:p>
          <a:p>
            <a:pPr marL="0" lvl="0" indent="0" algn="just">
              <a:lnSpc>
                <a:spcPct val="100000"/>
              </a:lnSpc>
              <a:spcBef>
                <a:spcPts val="0"/>
              </a:spcBef>
              <a:buNone/>
            </a:pPr>
            <a:endParaRPr lang="en-GB" sz="2500" dirty="0"/>
          </a:p>
          <a:p>
            <a:pPr marL="0" lvl="0" indent="0" algn="just">
              <a:lnSpc>
                <a:spcPct val="100000"/>
              </a:lnSpc>
              <a:spcBef>
                <a:spcPts val="0"/>
              </a:spcBef>
              <a:buNone/>
            </a:pPr>
            <a:endParaRPr lang="en-GB" sz="2500" b="1" dirty="0"/>
          </a:p>
          <a:p>
            <a:pPr marL="0" lvl="0" indent="0" algn="just">
              <a:lnSpc>
                <a:spcPct val="100000"/>
              </a:lnSpc>
              <a:spcBef>
                <a:spcPts val="0"/>
              </a:spcBef>
              <a:buNone/>
            </a:pPr>
            <a:r>
              <a:rPr lang="en-GB" sz="2500" b="1" dirty="0"/>
              <a:t>SID</a:t>
            </a:r>
          </a:p>
          <a:p>
            <a:pPr marL="0" lvl="0" indent="0" algn="just">
              <a:lnSpc>
                <a:spcPct val="100000"/>
              </a:lnSpc>
              <a:spcBef>
                <a:spcPts val="0"/>
              </a:spcBef>
              <a:buNone/>
            </a:pPr>
            <a:endParaRPr lang="en-GB" sz="1100" dirty="0"/>
          </a:p>
          <a:p>
            <a:pPr marL="0" lvl="0" indent="0" algn="just">
              <a:lnSpc>
                <a:spcPct val="100000"/>
              </a:lnSpc>
              <a:spcBef>
                <a:spcPts val="0"/>
              </a:spcBef>
              <a:buNone/>
            </a:pPr>
            <a:r>
              <a:rPr lang="en-GB" sz="2400" dirty="0">
                <a:hlinkClick r:id="rId4"/>
              </a:rPr>
              <a:t>sid@beds.ac.uk</a:t>
            </a:r>
            <a:r>
              <a:rPr lang="en-GB" sz="2400" dirty="0"/>
              <a:t> or</a:t>
            </a:r>
            <a:endParaRPr lang="en-GB" sz="2500" dirty="0"/>
          </a:p>
          <a:p>
            <a:pPr marL="0" indent="0">
              <a:buNone/>
            </a:pPr>
            <a:r>
              <a:rPr lang="en-GB" sz="2400" b="1" dirty="0"/>
              <a:t>Luton, Campus Centre, G Block Levels 1 and 2</a:t>
            </a:r>
          </a:p>
          <a:p>
            <a:pPr marL="0" indent="0">
              <a:buNone/>
            </a:pPr>
            <a:r>
              <a:rPr lang="en-GB" sz="2400" dirty="0"/>
              <a:t>Level 1 open: 9.00 - 18.00 Monday to Friday</a:t>
            </a:r>
          </a:p>
          <a:p>
            <a:pPr marL="0" indent="0">
              <a:buNone/>
            </a:pPr>
            <a:r>
              <a:rPr lang="en-GB" sz="2400" dirty="0"/>
              <a:t>Level 2 open: 9.00 - 17.00 Monday to Friday</a:t>
            </a:r>
          </a:p>
          <a:p>
            <a:pPr marL="0" lvl="0" indent="0" algn="just">
              <a:lnSpc>
                <a:spcPct val="100000"/>
              </a:lnSpc>
              <a:spcBef>
                <a:spcPts val="0"/>
              </a:spcBef>
              <a:buNone/>
            </a:pPr>
            <a:endParaRPr lang="en-GB" sz="2500"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6</a:t>
            </a:fld>
            <a:endParaRPr lang="en-GB" dirty="0"/>
          </a:p>
        </p:txBody>
      </p:sp>
    </p:spTree>
    <p:extLst>
      <p:ext uri="{BB962C8B-B14F-4D97-AF65-F5344CB8AC3E}">
        <p14:creationId xmlns:p14="http://schemas.microsoft.com/office/powerpoint/2010/main" val="265134297"/>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1859</TotalTime>
  <Words>672</Words>
  <Application>Microsoft Office PowerPoint</Application>
  <PresentationFormat>Widescreen</PresentationFormat>
  <Paragraphs>44</Paragraphs>
  <Slides>6</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Tema do Office</vt:lpstr>
      <vt:lpstr>International Commercial Litigation Law011-6</vt:lpstr>
      <vt:lpstr>International Commercial Litigation __________________________________________________________________________________________________________________________________________________________________</vt:lpstr>
      <vt:lpstr>International Commercial Litigation – Course Description __________________________________________________________________________________________________________________________________________________________________</vt:lpstr>
      <vt:lpstr>International Commercial Litigation – Assessments __________________________________________________________________________________________________________________________________________________________________</vt:lpstr>
      <vt:lpstr>International Commercial Litigation – BREO __________________________________________________________________________________________________________________________________________________________________</vt:lpstr>
      <vt:lpstr>International Commercial Litigation – Key Contacts __________________________________________________________________________________________________________________________________________________________________</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Investment Treaty Arbitration Law041-6</dc:title>
  <dc:creator>x</dc:creator>
  <cp:lastModifiedBy>Author</cp:lastModifiedBy>
  <cp:revision>42</cp:revision>
  <dcterms:created xsi:type="dcterms:W3CDTF">2017-07-24T08:59:43Z</dcterms:created>
  <dcterms:modified xsi:type="dcterms:W3CDTF">2019-09-29T18:17:02Z</dcterms:modified>
</cp:coreProperties>
</file>