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309" r:id="rId3"/>
    <p:sldId id="310" r:id="rId4"/>
    <p:sldId id="311" r:id="rId5"/>
    <p:sldId id="312" r:id="rId6"/>
    <p:sldId id="313" r:id="rId7"/>
    <p:sldId id="317" r:id="rId8"/>
    <p:sldId id="318" r:id="rId9"/>
    <p:sldId id="314" r:id="rId10"/>
    <p:sldId id="315" r:id="rId11"/>
    <p:sldId id="31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FF"/>
    <a:srgbClr val="FF3399"/>
    <a:srgbClr val="FF3300"/>
    <a:srgbClr val="00FF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B3800E-F163-470E-912A-E8DAE030875B}" type="datetimeFigureOut">
              <a:rPr lang="en-GB" smtClean="0"/>
              <a:t>26/12/2018</a:t>
            </a:fld>
            <a:endParaRPr lang="en-GB" dirty="0"/>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6309C4-5EAB-4C04-A122-15DB7BBC1350}" type="slidenum">
              <a:rPr lang="en-GB" smtClean="0"/>
              <a:t>‹#›</a:t>
            </a:fld>
            <a:endParaRPr lang="en-GB" dirty="0"/>
          </a:p>
        </p:txBody>
      </p:sp>
    </p:spTree>
    <p:extLst>
      <p:ext uri="{BB962C8B-B14F-4D97-AF65-F5344CB8AC3E}">
        <p14:creationId xmlns:p14="http://schemas.microsoft.com/office/powerpoint/2010/main" val="452248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a:t>
            </a:fld>
            <a:endParaRPr lang="en-GB" dirty="0"/>
          </a:p>
        </p:txBody>
      </p:sp>
    </p:spTree>
    <p:extLst>
      <p:ext uri="{BB962C8B-B14F-4D97-AF65-F5344CB8AC3E}">
        <p14:creationId xmlns:p14="http://schemas.microsoft.com/office/powerpoint/2010/main" val="26286307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11</a:t>
            </a:fld>
            <a:endParaRPr lang="en-GB" dirty="0"/>
          </a:p>
        </p:txBody>
      </p:sp>
    </p:spTree>
    <p:extLst>
      <p:ext uri="{BB962C8B-B14F-4D97-AF65-F5344CB8AC3E}">
        <p14:creationId xmlns:p14="http://schemas.microsoft.com/office/powerpoint/2010/main" val="3725702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3</a:t>
            </a:fld>
            <a:endParaRPr lang="en-GB" dirty="0"/>
          </a:p>
        </p:txBody>
      </p:sp>
    </p:spTree>
    <p:extLst>
      <p:ext uri="{BB962C8B-B14F-4D97-AF65-F5344CB8AC3E}">
        <p14:creationId xmlns:p14="http://schemas.microsoft.com/office/powerpoint/2010/main" val="213182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4</a:t>
            </a:fld>
            <a:endParaRPr lang="en-GB" dirty="0"/>
          </a:p>
        </p:txBody>
      </p:sp>
    </p:spTree>
    <p:extLst>
      <p:ext uri="{BB962C8B-B14F-4D97-AF65-F5344CB8AC3E}">
        <p14:creationId xmlns:p14="http://schemas.microsoft.com/office/powerpoint/2010/main" val="4137817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5</a:t>
            </a:fld>
            <a:endParaRPr lang="en-GB" dirty="0"/>
          </a:p>
        </p:txBody>
      </p:sp>
    </p:spTree>
    <p:extLst>
      <p:ext uri="{BB962C8B-B14F-4D97-AF65-F5344CB8AC3E}">
        <p14:creationId xmlns:p14="http://schemas.microsoft.com/office/powerpoint/2010/main" val="4101790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6</a:t>
            </a:fld>
            <a:endParaRPr lang="en-GB" dirty="0"/>
          </a:p>
        </p:txBody>
      </p:sp>
    </p:spTree>
    <p:extLst>
      <p:ext uri="{BB962C8B-B14F-4D97-AF65-F5344CB8AC3E}">
        <p14:creationId xmlns:p14="http://schemas.microsoft.com/office/powerpoint/2010/main" val="1858432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7</a:t>
            </a:fld>
            <a:endParaRPr lang="en-GB" dirty="0"/>
          </a:p>
        </p:txBody>
      </p:sp>
    </p:spTree>
    <p:extLst>
      <p:ext uri="{BB962C8B-B14F-4D97-AF65-F5344CB8AC3E}">
        <p14:creationId xmlns:p14="http://schemas.microsoft.com/office/powerpoint/2010/main" val="1763324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8</a:t>
            </a:fld>
            <a:endParaRPr lang="en-GB" dirty="0"/>
          </a:p>
        </p:txBody>
      </p:sp>
    </p:spTree>
    <p:extLst>
      <p:ext uri="{BB962C8B-B14F-4D97-AF65-F5344CB8AC3E}">
        <p14:creationId xmlns:p14="http://schemas.microsoft.com/office/powerpoint/2010/main" val="386165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9</a:t>
            </a:fld>
            <a:endParaRPr lang="en-GB" dirty="0"/>
          </a:p>
        </p:txBody>
      </p:sp>
    </p:spTree>
    <p:extLst>
      <p:ext uri="{BB962C8B-B14F-4D97-AF65-F5344CB8AC3E}">
        <p14:creationId xmlns:p14="http://schemas.microsoft.com/office/powerpoint/2010/main" val="3564951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10</a:t>
            </a:fld>
            <a:endParaRPr lang="en-GB" dirty="0"/>
          </a:p>
        </p:txBody>
      </p:sp>
    </p:spTree>
    <p:extLst>
      <p:ext uri="{BB962C8B-B14F-4D97-AF65-F5344CB8AC3E}">
        <p14:creationId xmlns:p14="http://schemas.microsoft.com/office/powerpoint/2010/main" val="2644171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endParaRPr lang="en-GB"/>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3076265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182576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endParaRPr lang="en-GB"/>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698105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48605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endParaRPr lang="en-GB"/>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873380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Data 4"/>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6" name="Espaço Reservado para Rodapé 5"/>
          <p:cNvSpPr>
            <a:spLocks noGrp="1"/>
          </p:cNvSpPr>
          <p:nvPr>
            <p:ph type="ftr" sz="quarter" idx="11"/>
          </p:nvPr>
        </p:nvSpPr>
        <p:spPr/>
        <p:txBody>
          <a:bodyPr/>
          <a:lstStyle/>
          <a:p>
            <a:endParaRPr lang="en-GB" dirty="0"/>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2694176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endParaRPr lang="en-GB"/>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7" name="Espaço Reservado para Data 6"/>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8" name="Espaço Reservado para Rodapé 7"/>
          <p:cNvSpPr>
            <a:spLocks noGrp="1"/>
          </p:cNvSpPr>
          <p:nvPr>
            <p:ph type="ftr" sz="quarter" idx="11"/>
          </p:nvPr>
        </p:nvSpPr>
        <p:spPr/>
        <p:txBody>
          <a:bodyPr/>
          <a:lstStyle/>
          <a:p>
            <a:endParaRPr lang="en-GB" dirty="0"/>
          </a:p>
        </p:txBody>
      </p:sp>
      <p:sp>
        <p:nvSpPr>
          <p:cNvPr id="9" name="Espaço Reservado para Número de Slide 8"/>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414843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Data 2"/>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4" name="Espaço Reservado para Rodapé 3"/>
          <p:cNvSpPr>
            <a:spLocks noGrp="1"/>
          </p:cNvSpPr>
          <p:nvPr>
            <p:ph type="ftr" sz="quarter" idx="11"/>
          </p:nvPr>
        </p:nvSpPr>
        <p:spPr/>
        <p:txBody>
          <a:bodyPr/>
          <a:lstStyle/>
          <a:p>
            <a:endParaRPr lang="en-GB" dirty="0"/>
          </a:p>
        </p:txBody>
      </p:sp>
      <p:sp>
        <p:nvSpPr>
          <p:cNvPr id="5" name="Espaço Reservado para Número de Slide 4"/>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799439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3" name="Espaço Reservado para Rodapé 2"/>
          <p:cNvSpPr>
            <a:spLocks noGrp="1"/>
          </p:cNvSpPr>
          <p:nvPr>
            <p:ph type="ftr" sz="quarter" idx="11"/>
          </p:nvPr>
        </p:nvSpPr>
        <p:spPr/>
        <p:txBody>
          <a:bodyPr/>
          <a:lstStyle/>
          <a:p>
            <a:endParaRPr lang="en-GB"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537473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6" name="Espaço Reservado para Rodapé 5"/>
          <p:cNvSpPr>
            <a:spLocks noGrp="1"/>
          </p:cNvSpPr>
          <p:nvPr>
            <p:ph type="ftr" sz="quarter" idx="11"/>
          </p:nvPr>
        </p:nvSpPr>
        <p:spPr/>
        <p:txBody>
          <a:bodyPr/>
          <a:lstStyle/>
          <a:p>
            <a:endParaRPr lang="en-GB" dirty="0"/>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296759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6" name="Espaço Reservado para Rodapé 5"/>
          <p:cNvSpPr>
            <a:spLocks noGrp="1"/>
          </p:cNvSpPr>
          <p:nvPr>
            <p:ph type="ftr" sz="quarter" idx="11"/>
          </p:nvPr>
        </p:nvSpPr>
        <p:spPr/>
        <p:txBody>
          <a:bodyPr/>
          <a:lstStyle/>
          <a:p>
            <a:endParaRPr lang="en-GB" dirty="0"/>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3177612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endParaRPr lang="en-GB"/>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FE6B0-8FEA-4B44-A5D1-C9C30B73019A}" type="datetimeFigureOut">
              <a:rPr lang="en-GB" smtClean="0"/>
              <a:t>26/12/2018</a:t>
            </a:fld>
            <a:endParaRPr lang="en-GB" dirty="0"/>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11709-6851-4ADC-9B5F-2C7B71122907}" type="slidenum">
              <a:rPr lang="en-GB" smtClean="0"/>
              <a:t>‹#›</a:t>
            </a:fld>
            <a:endParaRPr lang="en-GB" dirty="0"/>
          </a:p>
        </p:txBody>
      </p:sp>
    </p:spTree>
    <p:extLst>
      <p:ext uri="{BB962C8B-B14F-4D97-AF65-F5344CB8AC3E}">
        <p14:creationId xmlns:p14="http://schemas.microsoft.com/office/powerpoint/2010/main" val="412853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justice.gov.uk/courts/procedure-rules/civil/rules/part25#fn1"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justice.gov.uk/courts/procedure-rules/civil/rules/part25#fn2"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592729"/>
            <a:ext cx="9144000" cy="2387600"/>
          </a:xfrm>
        </p:spPr>
        <p:txBody>
          <a:bodyPr>
            <a:normAutofit fontScale="90000"/>
          </a:bodyPr>
          <a:lstStyle/>
          <a:p>
            <a:r>
              <a:rPr lang="en-GB" b="1" dirty="0"/>
              <a:t>International Commercial Litigation</a:t>
            </a:r>
            <a:br>
              <a:rPr lang="en-GB" b="1" dirty="0"/>
            </a:br>
            <a:r>
              <a:rPr lang="en-GB" sz="4800" b="1" dirty="0"/>
              <a:t>Law011-6</a:t>
            </a:r>
          </a:p>
        </p:txBody>
      </p:sp>
      <p:sp>
        <p:nvSpPr>
          <p:cNvPr id="3" name="Subtítulo 2"/>
          <p:cNvSpPr>
            <a:spLocks noGrp="1"/>
          </p:cNvSpPr>
          <p:nvPr>
            <p:ph type="subTitle" idx="1"/>
          </p:nvPr>
        </p:nvSpPr>
        <p:spPr>
          <a:xfrm>
            <a:off x="1524000" y="4235823"/>
            <a:ext cx="9144000" cy="1866780"/>
          </a:xfrm>
        </p:spPr>
        <p:txBody>
          <a:bodyPr>
            <a:normAutofit fontScale="70000" lnSpcReduction="20000"/>
          </a:bodyPr>
          <a:lstStyle/>
          <a:p>
            <a:r>
              <a:rPr lang="en-GB" sz="6000" b="1" dirty="0">
                <a:solidFill>
                  <a:srgbClr val="FF0000"/>
                </a:solidFill>
              </a:rPr>
              <a:t>Freezing Assets</a:t>
            </a:r>
          </a:p>
          <a:p>
            <a:r>
              <a:rPr lang="en-GB" sz="6000" b="1" dirty="0">
                <a:solidFill>
                  <a:srgbClr val="FF0000"/>
                </a:solidFill>
              </a:rPr>
              <a:t>Obtaining Evidence Abroad</a:t>
            </a:r>
          </a:p>
          <a:p>
            <a:endParaRPr lang="en-GB" dirty="0"/>
          </a:p>
          <a:p>
            <a:pPr algn="r"/>
            <a:r>
              <a:rPr lang="en-GB" sz="3100" dirty="0"/>
              <a:t>Dr Crina Baltag</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984" y="360577"/>
            <a:ext cx="1808174" cy="1134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2749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Freezing Assets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a:buNone/>
            </a:pPr>
            <a:endParaRPr lang="en-GB" sz="2400" dirty="0"/>
          </a:p>
          <a:p>
            <a:pPr marL="0" indent="0" algn="just">
              <a:buNone/>
            </a:pPr>
            <a:r>
              <a:rPr lang="en-GB" sz="2400" dirty="0"/>
              <a:t>The Recast Brussels Regulation </a:t>
            </a:r>
            <a:r>
              <a:rPr lang="en-GB" sz="2400" b="1" dirty="0">
                <a:solidFill>
                  <a:srgbClr val="7030A0"/>
                </a:solidFill>
              </a:rPr>
              <a:t>applies</a:t>
            </a:r>
            <a:r>
              <a:rPr lang="en-GB" sz="2400" dirty="0"/>
              <a:t> if:</a:t>
            </a:r>
          </a:p>
          <a:p>
            <a:pPr marL="0" indent="0" algn="just">
              <a:buNone/>
            </a:pPr>
            <a:endParaRPr lang="en-GB" sz="1000" dirty="0"/>
          </a:p>
          <a:p>
            <a:pPr algn="just">
              <a:buFontTx/>
              <a:buChar char="-"/>
            </a:pPr>
            <a:r>
              <a:rPr lang="en-GB" sz="2400" dirty="0"/>
              <a:t>A court in another Member State has granted a judgment which must be recognized under the Regulation and the freezing order is in support of that judgment</a:t>
            </a:r>
          </a:p>
          <a:p>
            <a:pPr algn="just">
              <a:buFontTx/>
              <a:buChar char="-"/>
            </a:pPr>
            <a:r>
              <a:rPr lang="en-GB" sz="2400" dirty="0"/>
              <a:t>The substantive proceedings are pending in the forum or in the courts of another Member State and the freezing order is in support of those proceedings</a:t>
            </a:r>
          </a:p>
          <a:p>
            <a:pPr algn="just">
              <a:buFontTx/>
              <a:buChar char="-"/>
            </a:pPr>
            <a:r>
              <a:rPr lang="en-GB" sz="2400" dirty="0"/>
              <a:t>The order is in support of proceedings in the courts of a non-Member State but the jurisdictional provisions of the Regulation apply and the English courts have no jurisdiction under them [e.g. proceedings in New York, but the defendant in those proceedings is domiciled in Germany]</a:t>
            </a:r>
          </a:p>
          <a:p>
            <a:pPr marL="0" indent="0" algn="just">
              <a:buNone/>
            </a:pPr>
            <a:endParaRPr lang="en-GB" sz="2400" dirty="0"/>
          </a:p>
          <a:p>
            <a:pPr marL="0" indent="0" algn="just">
              <a:buNone/>
            </a:pPr>
            <a:r>
              <a:rPr lang="en-GB" sz="2400" b="1" dirty="0">
                <a:solidFill>
                  <a:srgbClr val="7030A0"/>
                </a:solidFill>
              </a:rPr>
              <a:t>Otherwise</a:t>
            </a:r>
            <a:r>
              <a:rPr lang="en-GB" sz="2400" dirty="0"/>
              <a:t>, Section 25 of the Civil Jurisdiction and Judgments Act 1982 applies</a:t>
            </a:r>
          </a:p>
          <a:p>
            <a:pPr marL="0" indent="0" algn="just">
              <a:lnSpc>
                <a:spcPct val="100000"/>
              </a:lnSpc>
              <a:spcBef>
                <a:spcPts val="0"/>
              </a:spcBef>
              <a:buNone/>
            </a:pPr>
            <a:endParaRPr lang="en-GB" sz="1800" dirty="0"/>
          </a:p>
          <a:p>
            <a:pPr marL="0" indent="0" algn="just">
              <a:lnSpc>
                <a:spcPct val="100000"/>
              </a:lnSpc>
              <a:spcBef>
                <a:spcPts val="0"/>
              </a:spcBef>
              <a:buNone/>
            </a:pPr>
            <a:endParaRPr lang="en-GB" sz="1800" dirty="0"/>
          </a:p>
          <a:p>
            <a:pPr marL="0" indent="0" algn="just">
              <a:lnSpc>
                <a:spcPct val="100000"/>
              </a:lnSpc>
              <a:spcBef>
                <a:spcPts val="0"/>
              </a:spcBef>
              <a:buNone/>
            </a:pPr>
            <a:endParaRPr lang="en-GB" sz="18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10</a:t>
            </a:fld>
            <a:endParaRPr lang="en-GB" dirty="0"/>
          </a:p>
        </p:txBody>
      </p:sp>
    </p:spTree>
    <p:extLst>
      <p:ext uri="{BB962C8B-B14F-4D97-AF65-F5344CB8AC3E}">
        <p14:creationId xmlns:p14="http://schemas.microsoft.com/office/powerpoint/2010/main" val="739205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Obtaining Evidence Abroad</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a:lnSpc>
                <a:spcPct val="100000"/>
              </a:lnSpc>
              <a:spcBef>
                <a:spcPts val="0"/>
              </a:spcBef>
              <a:buNone/>
            </a:pPr>
            <a:r>
              <a:rPr lang="en-GB" sz="2200" b="1" dirty="0"/>
              <a:t>- The Hague Convention of 18 March 1970 on the Taking of Evidence Abroad in Civil or Commercial Matters [in force, 1972]: </a:t>
            </a:r>
            <a:r>
              <a:rPr lang="en-GB" sz="2200" dirty="0"/>
              <a:t>letters of request (letter </a:t>
            </a:r>
            <a:r>
              <a:rPr lang="en-GB" sz="2200" dirty="0" err="1"/>
              <a:t>rogatory</a:t>
            </a:r>
            <a:r>
              <a:rPr lang="en-GB" sz="2200" dirty="0"/>
              <a:t>)</a:t>
            </a:r>
            <a:endParaRPr lang="en-GB" sz="2200" b="1" dirty="0"/>
          </a:p>
          <a:p>
            <a:pPr marL="0" indent="0" algn="just">
              <a:lnSpc>
                <a:spcPct val="100000"/>
              </a:lnSpc>
              <a:spcBef>
                <a:spcPts val="0"/>
              </a:spcBef>
              <a:buNone/>
            </a:pPr>
            <a:endParaRPr lang="en-GB" sz="2200" b="1" dirty="0"/>
          </a:p>
          <a:p>
            <a:pPr algn="just">
              <a:lnSpc>
                <a:spcPct val="100000"/>
              </a:lnSpc>
              <a:spcBef>
                <a:spcPts val="0"/>
              </a:spcBef>
              <a:buFontTx/>
              <a:buChar char="-"/>
            </a:pPr>
            <a:r>
              <a:rPr lang="en-GB" sz="2200" b="1" dirty="0"/>
              <a:t>Discovery/production of documents:</a:t>
            </a:r>
          </a:p>
          <a:p>
            <a:pPr marL="0" indent="0" algn="just">
              <a:lnSpc>
                <a:spcPct val="100000"/>
              </a:lnSpc>
              <a:spcBef>
                <a:spcPts val="0"/>
              </a:spcBef>
              <a:buNone/>
            </a:pPr>
            <a:endParaRPr lang="en-GB" sz="800" b="1" dirty="0"/>
          </a:p>
          <a:p>
            <a:pPr algn="just">
              <a:lnSpc>
                <a:spcPct val="100000"/>
              </a:lnSpc>
              <a:spcBef>
                <a:spcPts val="0"/>
              </a:spcBef>
            </a:pPr>
            <a:r>
              <a:rPr lang="en-GB" sz="2200" b="1" dirty="0"/>
              <a:t>Rule 31.8 Civil Procedure Rules: </a:t>
            </a:r>
            <a:r>
              <a:rPr lang="en-GB" sz="2200" dirty="0"/>
              <a:t>(1) A party’s duty to disclose documents is limited to documents which are or have been in his control. (2) For this purpose a party has or has had a document in his control if – (a) it is or was in his physical possession; (b) he has or has had a right to possession of it; or (c) he has or has had a right to inspect or take copies of it.</a:t>
            </a:r>
          </a:p>
          <a:p>
            <a:pPr marL="0" indent="0" algn="just">
              <a:lnSpc>
                <a:spcPct val="100000"/>
              </a:lnSpc>
              <a:spcBef>
                <a:spcPts val="0"/>
              </a:spcBef>
              <a:buNone/>
            </a:pPr>
            <a:endParaRPr lang="en-GB" sz="500" b="1" dirty="0"/>
          </a:p>
          <a:p>
            <a:pPr marL="0" indent="0" algn="just">
              <a:lnSpc>
                <a:spcPct val="100000"/>
              </a:lnSpc>
              <a:spcBef>
                <a:spcPts val="0"/>
              </a:spcBef>
              <a:buNone/>
            </a:pPr>
            <a:r>
              <a:rPr lang="en-GB" sz="2400" b="1" dirty="0"/>
              <a:t>	</a:t>
            </a:r>
            <a:r>
              <a:rPr lang="en-GB" sz="2200" b="1" dirty="0"/>
              <a:t>- see </a:t>
            </a:r>
            <a:r>
              <a:rPr lang="en-GB" sz="2200" b="1" i="1" dirty="0" err="1"/>
              <a:t>Lonhro</a:t>
            </a:r>
            <a:r>
              <a:rPr lang="en-GB" sz="2200" b="1" i="1" dirty="0"/>
              <a:t> Ltd. V. Shell Petroleum Co. Ltd. </a:t>
            </a:r>
            <a:r>
              <a:rPr lang="en-GB" sz="2200" b="1" dirty="0"/>
              <a:t>[1980] 1 WLR 627</a:t>
            </a:r>
          </a:p>
          <a:p>
            <a:pPr algn="just">
              <a:lnSpc>
                <a:spcPct val="100000"/>
              </a:lnSpc>
              <a:spcBef>
                <a:spcPts val="0"/>
              </a:spcBef>
              <a:buFontTx/>
              <a:buChar char="-"/>
            </a:pPr>
            <a:endParaRPr lang="en-GB" sz="1000" b="1" dirty="0"/>
          </a:p>
          <a:p>
            <a:pPr algn="just">
              <a:lnSpc>
                <a:spcPct val="100000"/>
              </a:lnSpc>
              <a:spcBef>
                <a:spcPts val="0"/>
              </a:spcBef>
              <a:buFontTx/>
              <a:buChar char="-"/>
            </a:pPr>
            <a:r>
              <a:rPr lang="en-GB" sz="2200" b="1" dirty="0"/>
              <a:t>Evidence from third parties: </a:t>
            </a:r>
            <a:r>
              <a:rPr lang="en-GB" sz="2200" dirty="0"/>
              <a:t>in England, only in special circumstances </a:t>
            </a:r>
            <a:r>
              <a:rPr lang="en-GB" sz="2200" b="1" dirty="0"/>
              <a:t>(</a:t>
            </a:r>
            <a:r>
              <a:rPr lang="en-GB" sz="2200" b="1" i="1" dirty="0"/>
              <a:t>Norwich </a:t>
            </a:r>
            <a:r>
              <a:rPr lang="en-GB" sz="2200" b="1" i="1" dirty="0" err="1"/>
              <a:t>Pharmacal</a:t>
            </a:r>
            <a:r>
              <a:rPr lang="en-GB" sz="2200" b="1" i="1" dirty="0"/>
              <a:t> Co v. Customs and Excise Commissioners</a:t>
            </a:r>
            <a:r>
              <a:rPr lang="en-GB" sz="2200" b="1" dirty="0"/>
              <a:t> [1974] AC 133) – </a:t>
            </a:r>
            <a:r>
              <a:rPr lang="en-GB" sz="2200" dirty="0"/>
              <a:t>if, though no fault of his own, a person gets mixed up in the tortious acts of others so as to facilitate their wrongdoing, he comes under a duty to assist the person who has be wronged by giving him full information and disclosing the identity of the wrongdoers.</a:t>
            </a:r>
            <a:endParaRPr lang="en-GB" sz="2200" b="1" dirty="0"/>
          </a:p>
          <a:p>
            <a:pPr marL="0" indent="0">
              <a:buNone/>
            </a:pPr>
            <a:endParaRPr lang="en-GB" sz="2400" b="1" dirty="0"/>
          </a:p>
          <a:p>
            <a:pPr marL="0" indent="0" algn="just">
              <a:lnSpc>
                <a:spcPct val="100000"/>
              </a:lnSpc>
              <a:spcBef>
                <a:spcPts val="0"/>
              </a:spcBef>
              <a:buNone/>
            </a:pPr>
            <a:endParaRPr lang="en-GB" sz="1800" dirty="0"/>
          </a:p>
          <a:p>
            <a:pPr marL="0" indent="0" algn="just">
              <a:lnSpc>
                <a:spcPct val="100000"/>
              </a:lnSpc>
              <a:spcBef>
                <a:spcPts val="0"/>
              </a:spcBef>
              <a:buNone/>
            </a:pPr>
            <a:endParaRPr lang="en-GB" sz="1800" dirty="0"/>
          </a:p>
          <a:p>
            <a:pPr marL="0" indent="0" algn="just">
              <a:lnSpc>
                <a:spcPct val="100000"/>
              </a:lnSpc>
              <a:spcBef>
                <a:spcPts val="0"/>
              </a:spcBef>
              <a:buNone/>
            </a:pPr>
            <a:endParaRPr lang="en-GB" sz="18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11</a:t>
            </a:fld>
            <a:endParaRPr lang="en-GB" dirty="0"/>
          </a:p>
        </p:txBody>
      </p:sp>
    </p:spTree>
    <p:extLst>
      <p:ext uri="{BB962C8B-B14F-4D97-AF65-F5344CB8AC3E}">
        <p14:creationId xmlns:p14="http://schemas.microsoft.com/office/powerpoint/2010/main" val="362672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Freezing Assets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endParaRPr lang="en-GB" sz="2000" dirty="0"/>
          </a:p>
          <a:p>
            <a:endParaRPr lang="en-GB" sz="2500" dirty="0"/>
          </a:p>
          <a:p>
            <a:pPr algn="just">
              <a:lnSpc>
                <a:spcPct val="100000"/>
              </a:lnSpc>
              <a:spcBef>
                <a:spcPts val="0"/>
              </a:spcBef>
            </a:pPr>
            <a:r>
              <a:rPr lang="en-GB" sz="2500" dirty="0"/>
              <a:t>Satisfies the need of holding the assets within the </a:t>
            </a:r>
            <a:r>
              <a:rPr lang="en-GB" sz="2500" b="1" dirty="0">
                <a:solidFill>
                  <a:srgbClr val="9900FF"/>
                </a:solidFill>
              </a:rPr>
              <a:t>jurisdiction where the enforcement is sought</a:t>
            </a:r>
          </a:p>
          <a:p>
            <a:pPr algn="just">
              <a:lnSpc>
                <a:spcPct val="100000"/>
              </a:lnSpc>
              <a:spcBef>
                <a:spcPts val="0"/>
              </a:spcBef>
            </a:pPr>
            <a:endParaRPr lang="en-GB" sz="800" dirty="0"/>
          </a:p>
          <a:p>
            <a:pPr algn="just">
              <a:lnSpc>
                <a:spcPct val="100000"/>
              </a:lnSpc>
              <a:spcBef>
                <a:spcPts val="0"/>
              </a:spcBef>
            </a:pPr>
            <a:r>
              <a:rPr lang="en-GB" sz="2500" dirty="0"/>
              <a:t>It is usually done </a:t>
            </a:r>
            <a:r>
              <a:rPr lang="en-GB" sz="2500" b="1" i="1" dirty="0">
                <a:solidFill>
                  <a:srgbClr val="9900FF"/>
                </a:solidFill>
              </a:rPr>
              <a:t>ex parte</a:t>
            </a:r>
          </a:p>
          <a:p>
            <a:pPr algn="just">
              <a:lnSpc>
                <a:spcPct val="100000"/>
              </a:lnSpc>
              <a:spcBef>
                <a:spcPts val="0"/>
              </a:spcBef>
            </a:pPr>
            <a:endParaRPr lang="en-GB" sz="800" dirty="0"/>
          </a:p>
          <a:p>
            <a:pPr algn="just">
              <a:lnSpc>
                <a:spcPct val="100000"/>
              </a:lnSpc>
              <a:spcBef>
                <a:spcPts val="0"/>
              </a:spcBef>
            </a:pPr>
            <a:r>
              <a:rPr lang="en-GB" sz="2500" dirty="0"/>
              <a:t>In England they only became possible after 1975, under </a:t>
            </a:r>
            <a:r>
              <a:rPr lang="en-GB" sz="2500" b="1" i="1" dirty="0"/>
              <a:t>Nippon Yusen Kaisha v. </a:t>
            </a:r>
            <a:r>
              <a:rPr lang="en-GB" sz="2500" b="1" i="1" dirty="0" err="1"/>
              <a:t>Karageorgis</a:t>
            </a:r>
            <a:r>
              <a:rPr lang="en-GB" sz="2500" i="1" dirty="0"/>
              <a:t> </a:t>
            </a:r>
            <a:r>
              <a:rPr lang="en-GB" sz="2500" dirty="0"/>
              <a:t>[1975] 1 WLR 1093 and </a:t>
            </a:r>
            <a:r>
              <a:rPr lang="en-GB" sz="2500" b="1" i="1" dirty="0" err="1"/>
              <a:t>Mareva</a:t>
            </a:r>
            <a:r>
              <a:rPr lang="en-GB" sz="2500" b="1" i="1" dirty="0"/>
              <a:t> </a:t>
            </a:r>
            <a:r>
              <a:rPr lang="en-GB" sz="2500" b="1" i="1" dirty="0" err="1"/>
              <a:t>Compania</a:t>
            </a:r>
            <a:r>
              <a:rPr lang="en-GB" sz="2500" b="1" i="1" dirty="0"/>
              <a:t> </a:t>
            </a:r>
            <a:r>
              <a:rPr lang="en-GB" sz="2500" b="1" i="1" dirty="0" err="1"/>
              <a:t>Naviera</a:t>
            </a:r>
            <a:r>
              <a:rPr lang="en-GB" sz="2500" b="1" i="1" dirty="0"/>
              <a:t> v. International </a:t>
            </a:r>
            <a:r>
              <a:rPr lang="en-GB" sz="2500" b="1" i="1" dirty="0" err="1"/>
              <a:t>Bulkcarriers</a:t>
            </a:r>
            <a:r>
              <a:rPr lang="en-GB" sz="2500" dirty="0"/>
              <a:t> [1980] 1 ALL ER 213. </a:t>
            </a:r>
          </a:p>
          <a:p>
            <a:pPr algn="just">
              <a:lnSpc>
                <a:spcPct val="100000"/>
              </a:lnSpc>
              <a:spcBef>
                <a:spcPts val="0"/>
              </a:spcBef>
            </a:pPr>
            <a:endParaRPr lang="en-GB" sz="1000" dirty="0"/>
          </a:p>
          <a:p>
            <a:pPr algn="just">
              <a:lnSpc>
                <a:spcPct val="100000"/>
              </a:lnSpc>
              <a:spcBef>
                <a:spcPts val="0"/>
              </a:spcBef>
            </a:pPr>
            <a:r>
              <a:rPr lang="en-GB" sz="2500" dirty="0"/>
              <a:t>They are referred to as </a:t>
            </a:r>
            <a:r>
              <a:rPr lang="en-GB" sz="2500" b="1" dirty="0">
                <a:solidFill>
                  <a:srgbClr val="FF3399"/>
                </a:solidFill>
              </a:rPr>
              <a:t>‘freezing orders’ </a:t>
            </a:r>
            <a:r>
              <a:rPr lang="en-GB" sz="2500" dirty="0"/>
              <a:t>or </a:t>
            </a:r>
            <a:r>
              <a:rPr lang="en-GB" sz="2500" b="1" dirty="0">
                <a:solidFill>
                  <a:srgbClr val="FF3399"/>
                </a:solidFill>
              </a:rPr>
              <a:t>‘</a:t>
            </a:r>
            <a:r>
              <a:rPr lang="en-GB" sz="2500" b="1" dirty="0" err="1">
                <a:solidFill>
                  <a:srgbClr val="FF3399"/>
                </a:solidFill>
              </a:rPr>
              <a:t>Mareva</a:t>
            </a:r>
            <a:r>
              <a:rPr lang="en-GB" sz="2500" b="1" dirty="0">
                <a:solidFill>
                  <a:srgbClr val="FF3399"/>
                </a:solidFill>
              </a:rPr>
              <a:t> injunctions’</a:t>
            </a:r>
          </a:p>
          <a:p>
            <a:pPr marL="0" indent="0" algn="just" fontAlgn="base">
              <a:lnSpc>
                <a:spcPct val="100000"/>
              </a:lnSpc>
              <a:spcBef>
                <a:spcPts val="0"/>
              </a:spcBef>
              <a:buNone/>
            </a:pPr>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a:t>
            </a:fld>
            <a:endParaRPr lang="en-GB" dirty="0"/>
          </a:p>
        </p:txBody>
      </p:sp>
    </p:spTree>
    <p:extLst>
      <p:ext uri="{BB962C8B-B14F-4D97-AF65-F5344CB8AC3E}">
        <p14:creationId xmlns:p14="http://schemas.microsoft.com/office/powerpoint/2010/main" val="2348651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Freezing Assets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endParaRPr lang="en-GB" sz="2000" dirty="0"/>
          </a:p>
          <a:p>
            <a:pPr marL="0" indent="0" algn="just" fontAlgn="base">
              <a:lnSpc>
                <a:spcPct val="100000"/>
              </a:lnSpc>
              <a:spcBef>
                <a:spcPts val="0"/>
              </a:spcBef>
              <a:buNone/>
            </a:pPr>
            <a:r>
              <a:rPr lang="en-GB" sz="2000" b="1" dirty="0"/>
              <a:t>UK Senior Courts Act 1981:</a:t>
            </a:r>
          </a:p>
          <a:p>
            <a:pPr marL="0" indent="0" algn="just" fontAlgn="base">
              <a:lnSpc>
                <a:spcPct val="100000"/>
              </a:lnSpc>
              <a:spcBef>
                <a:spcPts val="0"/>
              </a:spcBef>
              <a:buNone/>
            </a:pPr>
            <a:endParaRPr lang="en-GB" sz="2000" dirty="0"/>
          </a:p>
          <a:p>
            <a:pPr marL="0" indent="0" algn="just" fontAlgn="base">
              <a:lnSpc>
                <a:spcPct val="100000"/>
              </a:lnSpc>
              <a:spcBef>
                <a:spcPts val="0"/>
              </a:spcBef>
              <a:buNone/>
            </a:pPr>
            <a:r>
              <a:rPr lang="en-GB" sz="2000" b="1" i="1" dirty="0"/>
              <a:t>Section 37 Powers of High Court with respect to injunctions and receivers.</a:t>
            </a:r>
          </a:p>
          <a:p>
            <a:pPr marL="0" indent="0" algn="just" fontAlgn="base">
              <a:lnSpc>
                <a:spcPct val="100000"/>
              </a:lnSpc>
              <a:spcBef>
                <a:spcPts val="0"/>
              </a:spcBef>
              <a:buNone/>
            </a:pPr>
            <a:endParaRPr lang="en-GB" sz="2000" dirty="0"/>
          </a:p>
          <a:p>
            <a:pPr marL="0" indent="0" algn="just" fontAlgn="base">
              <a:lnSpc>
                <a:spcPct val="100000"/>
              </a:lnSpc>
              <a:spcBef>
                <a:spcPts val="0"/>
              </a:spcBef>
              <a:buNone/>
            </a:pPr>
            <a:r>
              <a:rPr lang="en-GB" sz="2000" dirty="0"/>
              <a:t>(1) The High Court may by order (whether interlocutory or final) grant an injunction or appoint a receiver in all cases in which it appears to the court to be just and convenient to do so.</a:t>
            </a:r>
          </a:p>
          <a:p>
            <a:pPr marL="0" indent="0" algn="just" fontAlgn="base">
              <a:lnSpc>
                <a:spcPct val="100000"/>
              </a:lnSpc>
              <a:spcBef>
                <a:spcPts val="0"/>
              </a:spcBef>
              <a:buNone/>
            </a:pPr>
            <a:endParaRPr lang="en-GB" sz="2000" dirty="0"/>
          </a:p>
          <a:p>
            <a:pPr marL="0" indent="0" algn="just" fontAlgn="base">
              <a:lnSpc>
                <a:spcPct val="100000"/>
              </a:lnSpc>
              <a:spcBef>
                <a:spcPts val="0"/>
              </a:spcBef>
              <a:buNone/>
            </a:pPr>
            <a:r>
              <a:rPr lang="en-GB" sz="2000" dirty="0"/>
              <a:t>(2) Any such order may be made either unconditionally or on such terms and conditions as the court thinks just.</a:t>
            </a:r>
          </a:p>
          <a:p>
            <a:pPr marL="0" indent="0" algn="just" fontAlgn="base">
              <a:lnSpc>
                <a:spcPct val="100000"/>
              </a:lnSpc>
              <a:spcBef>
                <a:spcPts val="0"/>
              </a:spcBef>
              <a:buNone/>
            </a:pPr>
            <a:endParaRPr lang="en-GB" sz="2000" dirty="0"/>
          </a:p>
          <a:p>
            <a:pPr marL="0" indent="0" algn="just" fontAlgn="base">
              <a:lnSpc>
                <a:spcPct val="100000"/>
              </a:lnSpc>
              <a:spcBef>
                <a:spcPts val="0"/>
              </a:spcBef>
              <a:buNone/>
            </a:pPr>
            <a:r>
              <a:rPr lang="en-GB" sz="2000" dirty="0"/>
              <a:t>(3) The power of the High Court under subsection (1) to grant an interlocutory injunction restraining a party to any proceedings from </a:t>
            </a:r>
            <a:r>
              <a:rPr lang="en-GB" sz="2000" b="1" dirty="0">
                <a:solidFill>
                  <a:srgbClr val="FF3399"/>
                </a:solidFill>
              </a:rPr>
              <a:t>removing from the jurisdiction of the High Court, or otherwise dealing with, assets located within that jurisdiction shall be exercisable in cases where that party is, as well as in cases where he is not, domiciled, resident or present within that jurisdiction</a:t>
            </a:r>
            <a:r>
              <a:rPr lang="en-GB" sz="2000" dirty="0"/>
              <a:t>.</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3</a:t>
            </a:fld>
            <a:endParaRPr lang="en-GB" dirty="0"/>
          </a:p>
        </p:txBody>
      </p:sp>
    </p:spTree>
    <p:extLst>
      <p:ext uri="{BB962C8B-B14F-4D97-AF65-F5344CB8AC3E}">
        <p14:creationId xmlns:p14="http://schemas.microsoft.com/office/powerpoint/2010/main" val="438419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Freezing Assets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endParaRPr lang="en-GB" sz="2000" dirty="0"/>
          </a:p>
          <a:p>
            <a:pPr algn="just">
              <a:lnSpc>
                <a:spcPct val="100000"/>
              </a:lnSpc>
              <a:spcBef>
                <a:spcPts val="0"/>
              </a:spcBef>
            </a:pPr>
            <a:endParaRPr lang="en-GB" sz="2400" dirty="0"/>
          </a:p>
          <a:p>
            <a:pPr algn="just">
              <a:lnSpc>
                <a:spcPct val="100000"/>
              </a:lnSpc>
              <a:spcBef>
                <a:spcPts val="0"/>
              </a:spcBef>
            </a:pPr>
            <a:r>
              <a:rPr lang="en-GB" sz="2400" dirty="0"/>
              <a:t>In the UK, a freezing order operates </a:t>
            </a:r>
            <a:r>
              <a:rPr lang="en-GB" sz="2400" b="1" i="1" u="sng" dirty="0">
                <a:solidFill>
                  <a:srgbClr val="00B050"/>
                </a:solidFill>
              </a:rPr>
              <a:t>in </a:t>
            </a:r>
            <a:r>
              <a:rPr lang="en-GB" sz="2400" b="1" i="1" u="sng" dirty="0" err="1">
                <a:solidFill>
                  <a:srgbClr val="00B050"/>
                </a:solidFill>
              </a:rPr>
              <a:t>personam</a:t>
            </a:r>
            <a:r>
              <a:rPr lang="en-GB" sz="2400" dirty="0"/>
              <a:t>, meaning that the person against whom it is made must not deal with his assets so as to defeat the judgement-creditors. There is no priority over other creditors. Since the order concerns the person, failure to comply with it results in taking proceedings for contempt of court against the person who has breached it.</a:t>
            </a:r>
          </a:p>
          <a:p>
            <a:pPr algn="just">
              <a:lnSpc>
                <a:spcPct val="100000"/>
              </a:lnSpc>
              <a:spcBef>
                <a:spcPts val="0"/>
              </a:spcBef>
            </a:pPr>
            <a:endParaRPr lang="en-GB" sz="2400" dirty="0"/>
          </a:p>
          <a:p>
            <a:pPr algn="just">
              <a:lnSpc>
                <a:spcPct val="100000"/>
              </a:lnSpc>
              <a:spcBef>
                <a:spcPts val="0"/>
              </a:spcBef>
            </a:pPr>
            <a:r>
              <a:rPr lang="en-GB" sz="2400" dirty="0"/>
              <a:t>In other countries, you attach specific assets and obtain an order that operates </a:t>
            </a:r>
            <a:r>
              <a:rPr lang="en-GB" sz="2400" b="1" i="1" u="sng" dirty="0">
                <a:solidFill>
                  <a:srgbClr val="00B050"/>
                </a:solidFill>
              </a:rPr>
              <a:t>in rem</a:t>
            </a:r>
            <a:r>
              <a:rPr lang="en-GB" sz="2400" b="1" u="sng" dirty="0">
                <a:solidFill>
                  <a:srgbClr val="00B050"/>
                </a:solidFill>
              </a:rPr>
              <a:t> </a:t>
            </a:r>
            <a:r>
              <a:rPr lang="en-GB" sz="2400" dirty="0"/>
              <a:t>with regard to these assets.</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4</a:t>
            </a:fld>
            <a:endParaRPr lang="en-GB" dirty="0"/>
          </a:p>
        </p:txBody>
      </p:sp>
    </p:spTree>
    <p:extLst>
      <p:ext uri="{BB962C8B-B14F-4D97-AF65-F5344CB8AC3E}">
        <p14:creationId xmlns:p14="http://schemas.microsoft.com/office/powerpoint/2010/main" val="1019019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Freezing Assets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r>
              <a:rPr lang="en-GB" sz="2000" dirty="0"/>
              <a:t>Procedure:</a:t>
            </a:r>
          </a:p>
          <a:p>
            <a:pPr marL="0" indent="0" algn="just">
              <a:lnSpc>
                <a:spcPct val="100000"/>
              </a:lnSpc>
              <a:spcBef>
                <a:spcPts val="0"/>
              </a:spcBef>
              <a:buNone/>
            </a:pPr>
            <a:endParaRPr lang="en-GB" sz="2000" dirty="0"/>
          </a:p>
          <a:p>
            <a:pPr marL="0" indent="0" algn="just">
              <a:lnSpc>
                <a:spcPct val="100000"/>
              </a:lnSpc>
              <a:spcBef>
                <a:spcPts val="0"/>
              </a:spcBef>
              <a:buNone/>
            </a:pPr>
            <a:r>
              <a:rPr lang="en-GB" sz="2000" b="1" i="1" dirty="0"/>
              <a:t>Third </a:t>
            </a:r>
            <a:r>
              <a:rPr lang="en-GB" sz="2000" b="1" i="1" dirty="0" err="1"/>
              <a:t>Chandris</a:t>
            </a:r>
            <a:r>
              <a:rPr lang="en-GB" sz="2000" b="1" i="1" dirty="0"/>
              <a:t> Shipping </a:t>
            </a:r>
            <a:r>
              <a:rPr lang="en-GB" sz="2000" b="1" i="1" dirty="0" err="1"/>
              <a:t>Corportation</a:t>
            </a:r>
            <a:r>
              <a:rPr lang="en-GB" sz="2000" b="1" i="1" dirty="0"/>
              <a:t> v. </a:t>
            </a:r>
            <a:r>
              <a:rPr lang="en-GB" sz="2000" b="1" i="1" dirty="0" err="1"/>
              <a:t>Unimarine</a:t>
            </a:r>
            <a:r>
              <a:rPr lang="en-GB" sz="2000" b="1" i="1" dirty="0"/>
              <a:t> </a:t>
            </a:r>
            <a:r>
              <a:rPr lang="en-GB" sz="2000" b="1" dirty="0"/>
              <a:t>[1979] 3 WLR 122</a:t>
            </a:r>
            <a:endParaRPr lang="en-GB" sz="2000" b="1" i="1" dirty="0"/>
          </a:p>
          <a:p>
            <a:pPr marL="0" indent="0" algn="just">
              <a:lnSpc>
                <a:spcPct val="100000"/>
              </a:lnSpc>
              <a:spcBef>
                <a:spcPts val="0"/>
              </a:spcBef>
              <a:buNone/>
            </a:pPr>
            <a:endParaRPr lang="en-GB" sz="2000" dirty="0"/>
          </a:p>
          <a:p>
            <a:pPr marL="514350" indent="-514350" algn="just">
              <a:lnSpc>
                <a:spcPct val="100000"/>
              </a:lnSpc>
              <a:spcBef>
                <a:spcPts val="0"/>
              </a:spcBef>
              <a:buAutoNum type="romanLcParenBoth"/>
            </a:pPr>
            <a:r>
              <a:rPr lang="en-GB" sz="2000" dirty="0"/>
              <a:t>The plaintiff should make full and frank disclosure of all matters in his knowledge which are material for the judge to know …</a:t>
            </a:r>
          </a:p>
          <a:p>
            <a:pPr marL="514350" indent="-514350" algn="just">
              <a:lnSpc>
                <a:spcPct val="100000"/>
              </a:lnSpc>
              <a:spcBef>
                <a:spcPts val="0"/>
              </a:spcBef>
              <a:buAutoNum type="romanLcParenBoth"/>
            </a:pPr>
            <a:r>
              <a:rPr lang="en-GB" sz="2000" dirty="0"/>
              <a:t>The plaintiff should give particulars of his claim against the defendant, stating the ground of his claim and the amount thereof, and fairly stating the points made against it by the defendant</a:t>
            </a:r>
          </a:p>
          <a:p>
            <a:pPr marL="514350" indent="-514350" algn="just">
              <a:lnSpc>
                <a:spcPct val="100000"/>
              </a:lnSpc>
              <a:spcBef>
                <a:spcPts val="0"/>
              </a:spcBef>
              <a:buAutoNum type="romanLcParenBoth"/>
            </a:pPr>
            <a:r>
              <a:rPr lang="en-GB" sz="2000" dirty="0"/>
              <a:t>The plaintiff should give some grounds for believing that the defendant has assets here</a:t>
            </a:r>
            <a:r>
              <a:rPr lang="en-GB" sz="2000" i="1" dirty="0"/>
              <a:t> [not necessary in all cases]</a:t>
            </a:r>
            <a:endParaRPr lang="en-GB" sz="2000" dirty="0"/>
          </a:p>
          <a:p>
            <a:pPr marL="514350" indent="-514350" algn="just">
              <a:lnSpc>
                <a:spcPct val="100000"/>
              </a:lnSpc>
              <a:spcBef>
                <a:spcPts val="0"/>
              </a:spcBef>
              <a:buAutoNum type="romanLcParenBoth"/>
            </a:pPr>
            <a:r>
              <a:rPr lang="en-GB" sz="2000" dirty="0"/>
              <a:t>The plaintiff should give some grounds for believing that there is a risk of the assets being removed before the judgment or award is satisfied.</a:t>
            </a:r>
          </a:p>
          <a:p>
            <a:pPr marL="514350" indent="-514350" algn="just">
              <a:lnSpc>
                <a:spcPct val="100000"/>
              </a:lnSpc>
              <a:spcBef>
                <a:spcPts val="0"/>
              </a:spcBef>
              <a:buAutoNum type="romanLcParenBoth"/>
            </a:pPr>
            <a:r>
              <a:rPr lang="en-GB" sz="2000" dirty="0"/>
              <a:t>The plaintiff must, of course, give an undertaking in damages – in case he fails in his claim or the injunction turns out to be unjustified.</a:t>
            </a:r>
          </a:p>
          <a:p>
            <a:pPr marL="0" indent="0" algn="just">
              <a:lnSpc>
                <a:spcPct val="100000"/>
              </a:lnSpc>
              <a:spcBef>
                <a:spcPts val="0"/>
              </a:spcBef>
              <a:buNone/>
            </a:pPr>
            <a:endParaRPr lang="en-GB" sz="2000" dirty="0"/>
          </a:p>
          <a:p>
            <a:pPr marL="0" indent="0" algn="just">
              <a:lnSpc>
                <a:spcPct val="100000"/>
              </a:lnSpc>
              <a:spcBef>
                <a:spcPts val="0"/>
              </a:spcBef>
              <a:buNone/>
            </a:pPr>
            <a:r>
              <a:rPr lang="en-GB" sz="2000" b="1" i="1" dirty="0">
                <a:solidFill>
                  <a:srgbClr val="9900FF"/>
                </a:solidFill>
              </a:rPr>
              <a:t>The court must have jurisdiction in the substantive action or if the claim is going to arbitration</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5</a:t>
            </a:fld>
            <a:endParaRPr lang="en-GB" dirty="0"/>
          </a:p>
        </p:txBody>
      </p:sp>
    </p:spTree>
    <p:extLst>
      <p:ext uri="{BB962C8B-B14F-4D97-AF65-F5344CB8AC3E}">
        <p14:creationId xmlns:p14="http://schemas.microsoft.com/office/powerpoint/2010/main" val="4227446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Freezing Assets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r>
              <a:rPr lang="en-GB" sz="2000" dirty="0"/>
              <a:t>If a </a:t>
            </a:r>
            <a:r>
              <a:rPr lang="en-GB" sz="2000" b="1" dirty="0">
                <a:solidFill>
                  <a:srgbClr val="FF0000"/>
                </a:solidFill>
              </a:rPr>
              <a:t>foreign court </a:t>
            </a:r>
            <a:r>
              <a:rPr lang="en-GB" sz="2000" dirty="0"/>
              <a:t>has jurisdiction and the action is pending, it is possible to </a:t>
            </a:r>
            <a:r>
              <a:rPr lang="en-GB" sz="2000" b="1" dirty="0">
                <a:solidFill>
                  <a:srgbClr val="FF0000"/>
                </a:solidFill>
              </a:rPr>
              <a:t>apply for freezing order in England</a:t>
            </a:r>
            <a:r>
              <a:rPr lang="en-GB" sz="2000" dirty="0"/>
              <a:t> in order to ensure that if the claimant obtains judgment in the foreign court, that judgment can be satisfied if enforcement proceedings are brought in England.</a:t>
            </a:r>
          </a:p>
          <a:p>
            <a:pPr algn="just">
              <a:lnSpc>
                <a:spcPct val="100000"/>
              </a:lnSpc>
              <a:spcBef>
                <a:spcPts val="0"/>
              </a:spcBef>
            </a:pPr>
            <a:r>
              <a:rPr lang="en-GB" sz="2000" b="1" i="1" u="sng" dirty="0"/>
              <a:t>Section 25 of the Civil Jurisdiction and Judgments Act 1982</a:t>
            </a:r>
            <a:r>
              <a:rPr lang="en-GB" sz="2000" dirty="0"/>
              <a:t>:</a:t>
            </a:r>
          </a:p>
          <a:p>
            <a:pPr marL="0" indent="0" algn="just">
              <a:lnSpc>
                <a:spcPct val="100000"/>
              </a:lnSpc>
              <a:spcBef>
                <a:spcPts val="0"/>
              </a:spcBef>
              <a:buNone/>
            </a:pPr>
            <a:endParaRPr lang="en-GB" sz="800" dirty="0"/>
          </a:p>
          <a:p>
            <a:pPr marL="0" indent="0" algn="just">
              <a:lnSpc>
                <a:spcPct val="100000"/>
              </a:lnSpc>
              <a:spcBef>
                <a:spcPts val="0"/>
              </a:spcBef>
              <a:buNone/>
            </a:pPr>
            <a:r>
              <a:rPr lang="en-GB" sz="1800" dirty="0"/>
              <a:t>(1) The High Court in England and Wales or Northern Ireland shall have power to grant interim relief where—</a:t>
            </a:r>
          </a:p>
          <a:p>
            <a:pPr marL="0" indent="0" algn="just">
              <a:lnSpc>
                <a:spcPct val="100000"/>
              </a:lnSpc>
              <a:spcBef>
                <a:spcPts val="0"/>
              </a:spcBef>
              <a:buNone/>
            </a:pPr>
            <a:r>
              <a:rPr lang="en-GB" sz="1800" dirty="0"/>
              <a:t>(a) proceedings have been or are to be commenced in a Brussels Contracting State or a State bound by the Lugano Convention or a Regulation State … other than the United Kingdom or in a part of the United Kingdom other than that in which the High Court in question exercises jurisdiction; and</a:t>
            </a:r>
          </a:p>
          <a:p>
            <a:pPr marL="0" indent="0" algn="just">
              <a:lnSpc>
                <a:spcPct val="100000"/>
              </a:lnSpc>
              <a:spcBef>
                <a:spcPts val="0"/>
              </a:spcBef>
              <a:buNone/>
            </a:pPr>
            <a:r>
              <a:rPr lang="en-GB" sz="1800" dirty="0"/>
              <a:t>(b) they are or will be proceedings whose subject-matter is either within the scope of the Regulation as determined by Article 1 of the Regulation … or within the scope of the Lugano Convention as determined by Article 1 of the Lugano Convention (whether or not the Regulation … or the Lugano Convention has effect in relation to the proceedings).</a:t>
            </a:r>
          </a:p>
          <a:p>
            <a:pPr marL="0" indent="0" algn="just">
              <a:lnSpc>
                <a:spcPct val="100000"/>
              </a:lnSpc>
              <a:spcBef>
                <a:spcPts val="0"/>
              </a:spcBef>
              <a:buNone/>
            </a:pPr>
            <a:r>
              <a:rPr lang="en-GB" sz="1800" dirty="0"/>
              <a:t>(2) On an application for any interim relief under subsection (1) the court may refuse to grant that relief if, in the opinion of the court, the fact that the court has no jurisdiction apart from this section in relation to the subject-matter of the proceedings in question makes it inexpedient for the court to grant it.</a:t>
            </a:r>
          </a:p>
          <a:p>
            <a:pPr marL="0" indent="0" algn="just">
              <a:lnSpc>
                <a:spcPct val="100000"/>
              </a:lnSpc>
              <a:spcBef>
                <a:spcPts val="0"/>
              </a:spcBef>
              <a:buNone/>
            </a:pPr>
            <a:r>
              <a:rPr lang="en-GB" sz="1800" dirty="0"/>
              <a:t>(3) Her Majesty may by Order in Council extend the power to grant interim relief conferred by subsection (1) so as to make it exercisable in relation to proceedings of any of the following descriptions, namely—</a:t>
            </a:r>
          </a:p>
          <a:p>
            <a:pPr marL="0" indent="0" algn="just">
              <a:lnSpc>
                <a:spcPct val="100000"/>
              </a:lnSpc>
              <a:spcBef>
                <a:spcPts val="0"/>
              </a:spcBef>
              <a:buNone/>
            </a:pPr>
            <a:r>
              <a:rPr lang="en-GB" sz="1800" dirty="0"/>
              <a:t>(a) proceedings commenced or to be commenced otherwise than in a Brussels Contracting State or a State bound by the Lugano Convention or Regulation State …</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6</a:t>
            </a:fld>
            <a:endParaRPr lang="en-GB" dirty="0"/>
          </a:p>
        </p:txBody>
      </p:sp>
    </p:spTree>
    <p:extLst>
      <p:ext uri="{BB962C8B-B14F-4D97-AF65-F5344CB8AC3E}">
        <p14:creationId xmlns:p14="http://schemas.microsoft.com/office/powerpoint/2010/main" val="35035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Freezing Assets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833718"/>
            <a:ext cx="10851776" cy="5583592"/>
          </a:xfrm>
        </p:spPr>
        <p:txBody>
          <a:bodyPr>
            <a:noAutofit/>
          </a:bodyPr>
          <a:lstStyle/>
          <a:p>
            <a:pPr algn="just">
              <a:lnSpc>
                <a:spcPct val="100000"/>
              </a:lnSpc>
              <a:spcBef>
                <a:spcPts val="0"/>
              </a:spcBef>
            </a:pPr>
            <a:r>
              <a:rPr lang="en-GB" sz="2000" dirty="0"/>
              <a:t>Civil Procedure Rules, </a:t>
            </a:r>
            <a:r>
              <a:rPr lang="en-GB" sz="1800" b="1" dirty="0"/>
              <a:t>PART 25 - INTERIM REMEDIES AND SECURITY FOR COSTS </a:t>
            </a:r>
            <a:r>
              <a:rPr lang="en-GB" sz="1800" dirty="0"/>
              <a:t>(and corresponding Practice Directions 25 A and B)</a:t>
            </a:r>
          </a:p>
          <a:p>
            <a:pPr marL="0" indent="0" algn="just">
              <a:lnSpc>
                <a:spcPct val="100000"/>
              </a:lnSpc>
              <a:spcBef>
                <a:spcPts val="0"/>
              </a:spcBef>
              <a:buNone/>
            </a:pPr>
            <a:endParaRPr lang="en-GB" sz="800" dirty="0"/>
          </a:p>
          <a:p>
            <a:pPr marL="342900" indent="-342900" algn="just">
              <a:lnSpc>
                <a:spcPct val="100000"/>
              </a:lnSpc>
              <a:spcBef>
                <a:spcPts val="0"/>
              </a:spcBef>
              <a:buAutoNum type="arabicParenBoth"/>
            </a:pPr>
            <a:r>
              <a:rPr lang="en-GB" sz="1750" dirty="0"/>
              <a:t>The court may grant the following interim remedies –</a:t>
            </a:r>
          </a:p>
          <a:p>
            <a:pPr marL="0" indent="0" algn="just">
              <a:lnSpc>
                <a:spcPct val="100000"/>
              </a:lnSpc>
              <a:spcBef>
                <a:spcPts val="0"/>
              </a:spcBef>
              <a:buNone/>
            </a:pPr>
            <a:endParaRPr lang="en-GB" sz="800" dirty="0"/>
          </a:p>
          <a:p>
            <a:pPr marL="0" indent="0" algn="just">
              <a:lnSpc>
                <a:spcPct val="100000"/>
              </a:lnSpc>
              <a:spcBef>
                <a:spcPts val="0"/>
              </a:spcBef>
              <a:buNone/>
            </a:pPr>
            <a:r>
              <a:rPr lang="en-GB" sz="1750" dirty="0"/>
              <a:t>(a) an interim injunction;</a:t>
            </a:r>
          </a:p>
          <a:p>
            <a:pPr marL="0" indent="0" algn="just">
              <a:lnSpc>
                <a:spcPct val="100000"/>
              </a:lnSpc>
              <a:spcBef>
                <a:spcPts val="0"/>
              </a:spcBef>
              <a:buNone/>
            </a:pPr>
            <a:r>
              <a:rPr lang="en-GB" sz="1750" dirty="0"/>
              <a:t>(b) an interim declaration;</a:t>
            </a:r>
          </a:p>
          <a:p>
            <a:pPr marL="0" indent="0" algn="just">
              <a:lnSpc>
                <a:spcPct val="100000"/>
              </a:lnSpc>
              <a:spcBef>
                <a:spcPts val="0"/>
              </a:spcBef>
              <a:buNone/>
            </a:pPr>
            <a:r>
              <a:rPr lang="en-GB" sz="1750" dirty="0"/>
              <a:t>(c) an order –(</a:t>
            </a:r>
            <a:r>
              <a:rPr lang="en-GB" sz="1750" dirty="0" err="1"/>
              <a:t>i</a:t>
            </a:r>
            <a:r>
              <a:rPr lang="en-GB" sz="1750" dirty="0"/>
              <a:t>) for the detention, custody or preservation of relevant property; (ii) for the inspection of relevant property; (iii) for the taking of a sample of relevant property; (iv) for the carrying out of an experiment on or with relevant property; (v) for the sale of relevant property which is of a perishable nature or which for any other good reason it is desirable to sell quickly; and (vi) for the payment of income from relevant property until a claim is decided;</a:t>
            </a:r>
          </a:p>
          <a:p>
            <a:pPr marL="0" indent="0" algn="just">
              <a:lnSpc>
                <a:spcPct val="100000"/>
              </a:lnSpc>
              <a:spcBef>
                <a:spcPts val="0"/>
              </a:spcBef>
              <a:buNone/>
            </a:pPr>
            <a:r>
              <a:rPr lang="en-GB" sz="1750" dirty="0"/>
              <a:t>(d) an order authorising a person to enter any land or building in the possession of a party to the proceedings for the purposes of carrying out an order under sub-paragraph (c);</a:t>
            </a:r>
          </a:p>
          <a:p>
            <a:pPr marL="0" indent="0" algn="just">
              <a:lnSpc>
                <a:spcPct val="100000"/>
              </a:lnSpc>
              <a:spcBef>
                <a:spcPts val="0"/>
              </a:spcBef>
              <a:buNone/>
            </a:pPr>
            <a:r>
              <a:rPr lang="en-GB" sz="1750" dirty="0"/>
              <a:t>(e) an order under section 4 of the Torts (Interference with Goods) Act 1977</a:t>
            </a:r>
            <a:r>
              <a:rPr lang="en-GB" sz="1750" baseline="30000" dirty="0">
                <a:hlinkClick r:id="rId3"/>
              </a:rPr>
              <a:t>1</a:t>
            </a:r>
            <a:r>
              <a:rPr lang="en-GB" sz="1750" dirty="0"/>
              <a:t>to deliver up goods;</a:t>
            </a:r>
          </a:p>
          <a:p>
            <a:pPr marL="0" indent="0" algn="just">
              <a:lnSpc>
                <a:spcPct val="100000"/>
              </a:lnSpc>
              <a:spcBef>
                <a:spcPts val="0"/>
              </a:spcBef>
              <a:buNone/>
            </a:pPr>
            <a:r>
              <a:rPr lang="en-GB" sz="1750" dirty="0"/>
              <a:t>(f) an order (referred to as a ‘freezing injunction’) – (</a:t>
            </a:r>
            <a:r>
              <a:rPr lang="en-GB" sz="1750" dirty="0" err="1"/>
              <a:t>i</a:t>
            </a:r>
            <a:r>
              <a:rPr lang="en-GB" sz="1750" dirty="0"/>
              <a:t>) restraining a party from removing from the jurisdiction assets located there; or (ii) restraining a party from dealing with any assets whether located within the jurisdiction or not;</a:t>
            </a:r>
          </a:p>
          <a:p>
            <a:pPr marL="0" indent="0" algn="just">
              <a:lnSpc>
                <a:spcPct val="100000"/>
              </a:lnSpc>
              <a:spcBef>
                <a:spcPts val="0"/>
              </a:spcBef>
              <a:buNone/>
            </a:pPr>
            <a:r>
              <a:rPr lang="en-GB" sz="1750" dirty="0"/>
              <a:t>(g) an order directing a party to provide information about the location of relevant property or assets or to provide information about relevant property or assets which are or may be the subject of an application for a freezing injunction;</a:t>
            </a:r>
          </a:p>
          <a:p>
            <a:pPr marL="0" indent="0" algn="just">
              <a:lnSpc>
                <a:spcPct val="100000"/>
              </a:lnSpc>
              <a:spcBef>
                <a:spcPts val="0"/>
              </a:spcBef>
              <a:buNone/>
            </a:pPr>
            <a:r>
              <a:rPr lang="en-GB" sz="1750" dirty="0"/>
              <a:t>(h) an order (referred to as a ‘search order’) under section 7 of the Civil Procedure Act 1997</a:t>
            </a:r>
            <a:r>
              <a:rPr lang="en-GB" sz="1750" baseline="30000" dirty="0">
                <a:hlinkClick r:id="rId4"/>
              </a:rPr>
              <a:t>2</a:t>
            </a:r>
            <a:r>
              <a:rPr lang="en-GB" sz="1750" dirty="0"/>
              <a:t>(order requiring a party to admit another party to premises for the purpose of preserving evidence etc.);</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7</a:t>
            </a:fld>
            <a:endParaRPr lang="en-GB" dirty="0"/>
          </a:p>
        </p:txBody>
      </p:sp>
    </p:spTree>
    <p:extLst>
      <p:ext uri="{BB962C8B-B14F-4D97-AF65-F5344CB8AC3E}">
        <p14:creationId xmlns:p14="http://schemas.microsoft.com/office/powerpoint/2010/main" val="1639778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Freezing Assets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833718"/>
            <a:ext cx="10851776" cy="5583592"/>
          </a:xfrm>
        </p:spPr>
        <p:txBody>
          <a:bodyPr>
            <a:noAutofit/>
          </a:bodyPr>
          <a:lstStyle/>
          <a:p>
            <a:pPr algn="just">
              <a:lnSpc>
                <a:spcPct val="100000"/>
              </a:lnSpc>
              <a:spcBef>
                <a:spcPts val="0"/>
              </a:spcBef>
            </a:pPr>
            <a:r>
              <a:rPr lang="en-GB" sz="2000" dirty="0"/>
              <a:t>Civil Procedure Rules, </a:t>
            </a:r>
            <a:r>
              <a:rPr lang="en-GB" sz="1800" b="1" dirty="0"/>
              <a:t>PART 25 - INTERIM REMEDIES AND SECURITY FOR COSTS </a:t>
            </a:r>
            <a:r>
              <a:rPr lang="en-GB" sz="1800" dirty="0"/>
              <a:t>(and corresponding Practice Directions 25 A and B)</a:t>
            </a:r>
          </a:p>
          <a:p>
            <a:pPr marL="0" indent="0" algn="just">
              <a:lnSpc>
                <a:spcPct val="100000"/>
              </a:lnSpc>
              <a:spcBef>
                <a:spcPts val="0"/>
              </a:spcBef>
              <a:buNone/>
            </a:pPr>
            <a:endParaRPr lang="en-GB" sz="1800" dirty="0"/>
          </a:p>
          <a:p>
            <a:pPr marL="342900" indent="-342900" algn="just">
              <a:lnSpc>
                <a:spcPct val="100000"/>
              </a:lnSpc>
              <a:spcBef>
                <a:spcPts val="0"/>
              </a:spcBef>
              <a:buAutoNum type="arabicParenBoth"/>
            </a:pPr>
            <a:r>
              <a:rPr lang="en-GB" sz="1800" dirty="0"/>
              <a:t>The court may grant the following interim remedies –</a:t>
            </a:r>
          </a:p>
          <a:p>
            <a:pPr marL="0" indent="0" algn="just">
              <a:lnSpc>
                <a:spcPct val="100000"/>
              </a:lnSpc>
              <a:spcBef>
                <a:spcPts val="0"/>
              </a:spcBef>
              <a:buNone/>
            </a:pPr>
            <a:endParaRPr lang="en-GB" sz="1800" dirty="0"/>
          </a:p>
          <a:p>
            <a:pPr marL="0" indent="0" algn="just">
              <a:lnSpc>
                <a:spcPct val="100000"/>
              </a:lnSpc>
              <a:spcBef>
                <a:spcPts val="0"/>
              </a:spcBef>
              <a:buNone/>
            </a:pPr>
            <a:r>
              <a:rPr lang="en-GB" sz="1800" dirty="0"/>
              <a:t>(</a:t>
            </a:r>
            <a:r>
              <a:rPr lang="en-GB" sz="1800" dirty="0" err="1"/>
              <a:t>i</a:t>
            </a:r>
            <a:r>
              <a:rPr lang="en-GB" sz="1800" dirty="0"/>
              <a:t>) an order under section 33 of the Supreme Court Act 1981 or section 52 of the County Courts Act 1984 (order for disclosure of documents or inspection of property before a claim has been made);</a:t>
            </a:r>
          </a:p>
          <a:p>
            <a:pPr marL="0" indent="0" algn="just">
              <a:lnSpc>
                <a:spcPct val="100000"/>
              </a:lnSpc>
              <a:spcBef>
                <a:spcPts val="0"/>
              </a:spcBef>
              <a:buNone/>
            </a:pPr>
            <a:r>
              <a:rPr lang="en-GB" sz="1800" dirty="0"/>
              <a:t>(j) an order under section 34 of the Supreme Court Act 1981or section 53 of the County Courts Act 1984(order in certain proceedings for disclosure of documents or inspection of property against a non-party);</a:t>
            </a:r>
          </a:p>
          <a:p>
            <a:pPr marL="0" indent="0" algn="just">
              <a:lnSpc>
                <a:spcPct val="100000"/>
              </a:lnSpc>
              <a:spcBef>
                <a:spcPts val="0"/>
              </a:spcBef>
              <a:buNone/>
            </a:pPr>
            <a:r>
              <a:rPr lang="en-GB" sz="1800" dirty="0"/>
              <a:t>(k) an order (referred to as an order for interim payment) under rule 25.6 for payment by a defendant on account of any damages, debt or other sum (except costs) which the court may hold the defendant liable to pay;</a:t>
            </a:r>
          </a:p>
          <a:p>
            <a:pPr marL="0" indent="0" algn="just">
              <a:lnSpc>
                <a:spcPct val="100000"/>
              </a:lnSpc>
              <a:spcBef>
                <a:spcPts val="0"/>
              </a:spcBef>
              <a:buNone/>
            </a:pPr>
            <a:r>
              <a:rPr lang="en-GB" sz="1800" dirty="0"/>
              <a:t>(l) an order for a specified fund to be paid into court or otherwise secured, where there is a dispute over a party’s right to the fund;</a:t>
            </a:r>
          </a:p>
          <a:p>
            <a:pPr marL="0" indent="0" algn="just">
              <a:lnSpc>
                <a:spcPct val="100000"/>
              </a:lnSpc>
              <a:spcBef>
                <a:spcPts val="0"/>
              </a:spcBef>
              <a:buNone/>
            </a:pPr>
            <a:r>
              <a:rPr lang="en-GB" sz="1800" dirty="0"/>
              <a:t>(m) an order permitting a party seeking to recover personal property to pay money into court pending the outcome of the proceedings and directing that, if he does so, the property shall be given up to him;</a:t>
            </a:r>
          </a:p>
          <a:p>
            <a:pPr marL="0" indent="0" algn="just">
              <a:lnSpc>
                <a:spcPct val="100000"/>
              </a:lnSpc>
              <a:spcBef>
                <a:spcPts val="0"/>
              </a:spcBef>
              <a:buNone/>
            </a:pPr>
            <a:r>
              <a:rPr lang="en-GB" sz="1800" dirty="0"/>
              <a:t>(n) an order directing a party to prepare and file accounts relating to the dispute;</a:t>
            </a:r>
          </a:p>
          <a:p>
            <a:pPr marL="0" indent="0" algn="just">
              <a:lnSpc>
                <a:spcPct val="100000"/>
              </a:lnSpc>
              <a:spcBef>
                <a:spcPts val="0"/>
              </a:spcBef>
              <a:buNone/>
            </a:pPr>
            <a:r>
              <a:rPr lang="en-GB" sz="1800" dirty="0"/>
              <a:t>(o) an order directing any account to be taken or inquiry to be made by the court; and</a:t>
            </a:r>
          </a:p>
          <a:p>
            <a:pPr marL="0" indent="0" algn="just">
              <a:lnSpc>
                <a:spcPct val="100000"/>
              </a:lnSpc>
              <a:spcBef>
                <a:spcPts val="0"/>
              </a:spcBef>
              <a:buNone/>
            </a:pPr>
            <a:r>
              <a:rPr lang="en-GB" sz="1800" dirty="0"/>
              <a:t>(p) an order under Article 9 of Council Directive (EC) 2004/48 on the enforcement of intellectual property rights (order in intellectual property proceedings making the continuation of an alleged infringement subject to the lodging of guarantees).</a:t>
            </a:r>
          </a:p>
          <a:p>
            <a:pPr algn="just">
              <a:lnSpc>
                <a:spcPct val="100000"/>
              </a:lnSpc>
              <a:spcBef>
                <a:spcPts val="0"/>
              </a:spcBef>
            </a:pPr>
            <a:endParaRPr lang="en-GB" sz="14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8</a:t>
            </a:fld>
            <a:endParaRPr lang="en-GB" dirty="0"/>
          </a:p>
        </p:txBody>
      </p:sp>
    </p:spTree>
    <p:extLst>
      <p:ext uri="{BB962C8B-B14F-4D97-AF65-F5344CB8AC3E}">
        <p14:creationId xmlns:p14="http://schemas.microsoft.com/office/powerpoint/2010/main" val="952917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Freezing Assets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r>
              <a:rPr lang="en-GB" sz="2400" b="1" u="sng" dirty="0">
                <a:solidFill>
                  <a:srgbClr val="0070C0"/>
                </a:solidFill>
              </a:rPr>
              <a:t>Article 35 of the Recast Brussels Regulation:</a:t>
            </a:r>
          </a:p>
          <a:p>
            <a:pPr algn="just">
              <a:lnSpc>
                <a:spcPct val="100000"/>
              </a:lnSpc>
              <a:spcBef>
                <a:spcPts val="0"/>
              </a:spcBef>
            </a:pPr>
            <a:endParaRPr lang="en-GB" sz="800" dirty="0"/>
          </a:p>
          <a:p>
            <a:pPr marL="0" indent="0" algn="just">
              <a:buNone/>
            </a:pPr>
            <a:r>
              <a:rPr lang="en-GB" sz="2400" dirty="0"/>
              <a:t>Application may be made to the courts of a Member State for such provisional, including protective, measures as may be available under the law of that Member State, even if the courts of another Member State have jurisdiction as to the substance of the matter.</a:t>
            </a:r>
          </a:p>
          <a:p>
            <a:pPr marL="0" indent="0" algn="just">
              <a:buNone/>
            </a:pPr>
            <a:endParaRPr lang="en-GB" sz="1400" dirty="0"/>
          </a:p>
          <a:p>
            <a:pPr algn="just">
              <a:buFontTx/>
              <a:buChar char="-"/>
            </a:pPr>
            <a:r>
              <a:rPr lang="en-GB" sz="2400" dirty="0"/>
              <a:t>The measure must be </a:t>
            </a:r>
            <a:r>
              <a:rPr lang="en-GB" sz="2400" u="sng" dirty="0"/>
              <a:t>both</a:t>
            </a:r>
            <a:r>
              <a:rPr lang="en-GB" sz="2400" dirty="0"/>
              <a:t> provisional and protective. I.e., it must be only temporary and it must be intended to preserve the situation pending a final judgment. It does cover freezing orders.</a:t>
            </a:r>
          </a:p>
          <a:p>
            <a:pPr algn="just">
              <a:buFontTx/>
              <a:buChar char="-"/>
            </a:pPr>
            <a:endParaRPr lang="en-GB" sz="2400" dirty="0"/>
          </a:p>
          <a:p>
            <a:pPr algn="just">
              <a:lnSpc>
                <a:spcPct val="100000"/>
              </a:lnSpc>
              <a:spcBef>
                <a:spcPts val="0"/>
              </a:spcBef>
            </a:pPr>
            <a:r>
              <a:rPr lang="en-GB" sz="2400" b="1" u="sng" dirty="0">
                <a:solidFill>
                  <a:srgbClr val="0070C0"/>
                </a:solidFill>
              </a:rPr>
              <a:t>Article 40 of the Recast Brussels Regulation:</a:t>
            </a:r>
          </a:p>
          <a:p>
            <a:pPr algn="just">
              <a:lnSpc>
                <a:spcPct val="100000"/>
              </a:lnSpc>
              <a:spcBef>
                <a:spcPts val="0"/>
              </a:spcBef>
            </a:pPr>
            <a:endParaRPr lang="en-GB" sz="800" dirty="0"/>
          </a:p>
          <a:p>
            <a:pPr marL="0" indent="0" algn="just">
              <a:buNone/>
            </a:pPr>
            <a:r>
              <a:rPr lang="en-GB" sz="2400" dirty="0"/>
              <a:t>An enforceable judgment shall carry with it by operation of law the power to proceed to any protective measures which exist under the law of the Member State addressed.</a:t>
            </a:r>
          </a:p>
          <a:p>
            <a:pPr algn="just">
              <a:buFontTx/>
              <a:buChar char="-"/>
            </a:pPr>
            <a:endParaRPr lang="en-GB" sz="2400" dirty="0"/>
          </a:p>
          <a:p>
            <a:pPr marL="0" indent="0" algn="just">
              <a:lnSpc>
                <a:spcPct val="100000"/>
              </a:lnSpc>
              <a:spcBef>
                <a:spcPts val="0"/>
              </a:spcBef>
              <a:buNone/>
            </a:pPr>
            <a:endParaRPr lang="en-GB" sz="1800" dirty="0"/>
          </a:p>
          <a:p>
            <a:pPr marL="0" indent="0" algn="just">
              <a:lnSpc>
                <a:spcPct val="100000"/>
              </a:lnSpc>
              <a:spcBef>
                <a:spcPts val="0"/>
              </a:spcBef>
              <a:buNone/>
            </a:pPr>
            <a:endParaRPr lang="en-GB" sz="18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9</a:t>
            </a:fld>
            <a:endParaRPr lang="en-GB" dirty="0"/>
          </a:p>
        </p:txBody>
      </p:sp>
    </p:spTree>
    <p:extLst>
      <p:ext uri="{BB962C8B-B14F-4D97-AF65-F5344CB8AC3E}">
        <p14:creationId xmlns:p14="http://schemas.microsoft.com/office/powerpoint/2010/main" val="3193697668"/>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5241</TotalTime>
  <Words>1921</Words>
  <Application>Microsoft Office PowerPoint</Application>
  <PresentationFormat>Widescreen</PresentationFormat>
  <Paragraphs>133</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Tema do Office</vt:lpstr>
      <vt:lpstr>International Commercial Litigation Law011-6</vt:lpstr>
      <vt:lpstr>Freezing Assets __________________________________________________________________________________________________________________________________________________________________</vt:lpstr>
      <vt:lpstr>Freezing Assets __________________________________________________________________________________________________________________________________________________________________</vt:lpstr>
      <vt:lpstr>Freezing Assets __________________________________________________________________________________________________________________________________________________________________</vt:lpstr>
      <vt:lpstr>Freezing Assets __________________________________________________________________________________________________________________________________________________________________</vt:lpstr>
      <vt:lpstr>Freezing Assets __________________________________________________________________________________________________________________________________________________________________</vt:lpstr>
      <vt:lpstr>Freezing Assets __________________________________________________________________________________________________________________________________________________________________</vt:lpstr>
      <vt:lpstr>Freezing Assets __________________________________________________________________________________________________________________________________________________________________</vt:lpstr>
      <vt:lpstr>Freezing Assets __________________________________________________________________________________________________________________________________________________________________</vt:lpstr>
      <vt:lpstr>Freezing Assets __________________________________________________________________________________________________________________________________________________________________</vt:lpstr>
      <vt:lpstr>Obtaining Evidence Abroad __________________________________________________________________________________________________________________________________________________________________</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 Treaty Arbitration Law041-6</dc:title>
  <dc:creator>x</dc:creator>
  <cp:lastModifiedBy>Crina Baltag</cp:lastModifiedBy>
  <cp:revision>349</cp:revision>
  <dcterms:created xsi:type="dcterms:W3CDTF">2017-07-24T08:59:43Z</dcterms:created>
  <dcterms:modified xsi:type="dcterms:W3CDTF">2018-12-26T07:05:58Z</dcterms:modified>
</cp:coreProperties>
</file>