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sldIdLst>
    <p:sldId id="256" r:id="rId2"/>
    <p:sldId id="309" r:id="rId3"/>
    <p:sldId id="292" r:id="rId4"/>
    <p:sldId id="287" r:id="rId5"/>
    <p:sldId id="288" r:id="rId6"/>
    <p:sldId id="289" r:id="rId7"/>
    <p:sldId id="290" r:id="rId8"/>
    <p:sldId id="293" r:id="rId9"/>
    <p:sldId id="294" r:id="rId10"/>
    <p:sldId id="295" r:id="rId11"/>
    <p:sldId id="296" r:id="rId12"/>
    <p:sldId id="303" r:id="rId13"/>
    <p:sldId id="305" r:id="rId14"/>
    <p:sldId id="304" r:id="rId15"/>
    <p:sldId id="308" r:id="rId16"/>
    <p:sldId id="298" r:id="rId17"/>
    <p:sldId id="307" r:id="rId18"/>
    <p:sldId id="297" r:id="rId19"/>
    <p:sldId id="299" r:id="rId20"/>
    <p:sldId id="300" r:id="rId21"/>
    <p:sldId id="301"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FF3300"/>
    <a:srgbClr val="9900FF"/>
    <a:srgbClr val="00FF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64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B3800E-F163-470E-912A-E8DAE030875B}" type="datetimeFigureOut">
              <a:rPr lang="en-GB" smtClean="0"/>
              <a:t>26/12/2018</a:t>
            </a:fld>
            <a:endParaRPr lang="en-GB" dirty="0"/>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6309C4-5EAB-4C04-A122-15DB7BBC1350}" type="slidenum">
              <a:rPr lang="en-GB" smtClean="0"/>
              <a:t>‹#›</a:t>
            </a:fld>
            <a:endParaRPr lang="en-GB" dirty="0"/>
          </a:p>
        </p:txBody>
      </p:sp>
    </p:spTree>
    <p:extLst>
      <p:ext uri="{BB962C8B-B14F-4D97-AF65-F5344CB8AC3E}">
        <p14:creationId xmlns:p14="http://schemas.microsoft.com/office/powerpoint/2010/main" val="452248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2</a:t>
            </a:fld>
            <a:endParaRPr lang="en-GB" dirty="0"/>
          </a:p>
        </p:txBody>
      </p:sp>
    </p:spTree>
    <p:extLst>
      <p:ext uri="{BB962C8B-B14F-4D97-AF65-F5344CB8AC3E}">
        <p14:creationId xmlns:p14="http://schemas.microsoft.com/office/powerpoint/2010/main" val="26286307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11</a:t>
            </a:fld>
            <a:endParaRPr lang="en-GB" dirty="0"/>
          </a:p>
        </p:txBody>
      </p:sp>
    </p:spTree>
    <p:extLst>
      <p:ext uri="{BB962C8B-B14F-4D97-AF65-F5344CB8AC3E}">
        <p14:creationId xmlns:p14="http://schemas.microsoft.com/office/powerpoint/2010/main" val="14213867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12</a:t>
            </a:fld>
            <a:endParaRPr lang="en-GB" dirty="0"/>
          </a:p>
        </p:txBody>
      </p:sp>
    </p:spTree>
    <p:extLst>
      <p:ext uri="{BB962C8B-B14F-4D97-AF65-F5344CB8AC3E}">
        <p14:creationId xmlns:p14="http://schemas.microsoft.com/office/powerpoint/2010/main" val="40601701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13</a:t>
            </a:fld>
            <a:endParaRPr lang="en-GB" dirty="0"/>
          </a:p>
        </p:txBody>
      </p:sp>
    </p:spTree>
    <p:extLst>
      <p:ext uri="{BB962C8B-B14F-4D97-AF65-F5344CB8AC3E}">
        <p14:creationId xmlns:p14="http://schemas.microsoft.com/office/powerpoint/2010/main" val="9701950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14</a:t>
            </a:fld>
            <a:endParaRPr lang="en-GB" dirty="0"/>
          </a:p>
        </p:txBody>
      </p:sp>
    </p:spTree>
    <p:extLst>
      <p:ext uri="{BB962C8B-B14F-4D97-AF65-F5344CB8AC3E}">
        <p14:creationId xmlns:p14="http://schemas.microsoft.com/office/powerpoint/2010/main" val="7706133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15</a:t>
            </a:fld>
            <a:endParaRPr lang="en-GB" dirty="0"/>
          </a:p>
        </p:txBody>
      </p:sp>
    </p:spTree>
    <p:extLst>
      <p:ext uri="{BB962C8B-B14F-4D97-AF65-F5344CB8AC3E}">
        <p14:creationId xmlns:p14="http://schemas.microsoft.com/office/powerpoint/2010/main" val="26592560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16</a:t>
            </a:fld>
            <a:endParaRPr lang="en-GB" dirty="0"/>
          </a:p>
        </p:txBody>
      </p:sp>
    </p:spTree>
    <p:extLst>
      <p:ext uri="{BB962C8B-B14F-4D97-AF65-F5344CB8AC3E}">
        <p14:creationId xmlns:p14="http://schemas.microsoft.com/office/powerpoint/2010/main" val="35440411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17</a:t>
            </a:fld>
            <a:endParaRPr lang="en-GB" dirty="0"/>
          </a:p>
        </p:txBody>
      </p:sp>
    </p:spTree>
    <p:extLst>
      <p:ext uri="{BB962C8B-B14F-4D97-AF65-F5344CB8AC3E}">
        <p14:creationId xmlns:p14="http://schemas.microsoft.com/office/powerpoint/2010/main" val="36426376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18</a:t>
            </a:fld>
            <a:endParaRPr lang="en-GB" dirty="0"/>
          </a:p>
        </p:txBody>
      </p:sp>
    </p:spTree>
    <p:extLst>
      <p:ext uri="{BB962C8B-B14F-4D97-AF65-F5344CB8AC3E}">
        <p14:creationId xmlns:p14="http://schemas.microsoft.com/office/powerpoint/2010/main" val="35134626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19</a:t>
            </a:fld>
            <a:endParaRPr lang="en-GB" dirty="0"/>
          </a:p>
        </p:txBody>
      </p:sp>
    </p:spTree>
    <p:extLst>
      <p:ext uri="{BB962C8B-B14F-4D97-AF65-F5344CB8AC3E}">
        <p14:creationId xmlns:p14="http://schemas.microsoft.com/office/powerpoint/2010/main" val="24326707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20</a:t>
            </a:fld>
            <a:endParaRPr lang="en-GB" dirty="0"/>
          </a:p>
        </p:txBody>
      </p:sp>
    </p:spTree>
    <p:extLst>
      <p:ext uri="{BB962C8B-B14F-4D97-AF65-F5344CB8AC3E}">
        <p14:creationId xmlns:p14="http://schemas.microsoft.com/office/powerpoint/2010/main" val="31648447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3</a:t>
            </a:fld>
            <a:endParaRPr lang="en-GB" dirty="0"/>
          </a:p>
        </p:txBody>
      </p:sp>
    </p:spTree>
    <p:extLst>
      <p:ext uri="{BB962C8B-B14F-4D97-AF65-F5344CB8AC3E}">
        <p14:creationId xmlns:p14="http://schemas.microsoft.com/office/powerpoint/2010/main" val="36197877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21</a:t>
            </a:fld>
            <a:endParaRPr lang="en-GB" dirty="0"/>
          </a:p>
        </p:txBody>
      </p:sp>
    </p:spTree>
    <p:extLst>
      <p:ext uri="{BB962C8B-B14F-4D97-AF65-F5344CB8AC3E}">
        <p14:creationId xmlns:p14="http://schemas.microsoft.com/office/powerpoint/2010/main" val="846324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4</a:t>
            </a:fld>
            <a:endParaRPr lang="en-GB" dirty="0"/>
          </a:p>
        </p:txBody>
      </p:sp>
    </p:spTree>
    <p:extLst>
      <p:ext uri="{BB962C8B-B14F-4D97-AF65-F5344CB8AC3E}">
        <p14:creationId xmlns:p14="http://schemas.microsoft.com/office/powerpoint/2010/main" val="4115410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5</a:t>
            </a:fld>
            <a:endParaRPr lang="en-GB" dirty="0"/>
          </a:p>
        </p:txBody>
      </p:sp>
    </p:spTree>
    <p:extLst>
      <p:ext uri="{BB962C8B-B14F-4D97-AF65-F5344CB8AC3E}">
        <p14:creationId xmlns:p14="http://schemas.microsoft.com/office/powerpoint/2010/main" val="27916474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6</a:t>
            </a:fld>
            <a:endParaRPr lang="en-GB" dirty="0"/>
          </a:p>
        </p:txBody>
      </p:sp>
    </p:spTree>
    <p:extLst>
      <p:ext uri="{BB962C8B-B14F-4D97-AF65-F5344CB8AC3E}">
        <p14:creationId xmlns:p14="http://schemas.microsoft.com/office/powerpoint/2010/main" val="28337524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7</a:t>
            </a:fld>
            <a:endParaRPr lang="en-GB" dirty="0"/>
          </a:p>
        </p:txBody>
      </p:sp>
    </p:spTree>
    <p:extLst>
      <p:ext uri="{BB962C8B-B14F-4D97-AF65-F5344CB8AC3E}">
        <p14:creationId xmlns:p14="http://schemas.microsoft.com/office/powerpoint/2010/main" val="596012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8</a:t>
            </a:fld>
            <a:endParaRPr lang="en-GB" dirty="0"/>
          </a:p>
        </p:txBody>
      </p:sp>
    </p:spTree>
    <p:extLst>
      <p:ext uri="{BB962C8B-B14F-4D97-AF65-F5344CB8AC3E}">
        <p14:creationId xmlns:p14="http://schemas.microsoft.com/office/powerpoint/2010/main" val="23054074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9</a:t>
            </a:fld>
            <a:endParaRPr lang="en-GB" dirty="0"/>
          </a:p>
        </p:txBody>
      </p:sp>
    </p:spTree>
    <p:extLst>
      <p:ext uri="{BB962C8B-B14F-4D97-AF65-F5344CB8AC3E}">
        <p14:creationId xmlns:p14="http://schemas.microsoft.com/office/powerpoint/2010/main" val="10823218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en-GB" dirty="0"/>
          </a:p>
        </p:txBody>
      </p:sp>
      <p:sp>
        <p:nvSpPr>
          <p:cNvPr id="4" name="Espaço Reservado para Número de Slide 3"/>
          <p:cNvSpPr>
            <a:spLocks noGrp="1"/>
          </p:cNvSpPr>
          <p:nvPr>
            <p:ph type="sldNum" sz="quarter" idx="10"/>
          </p:nvPr>
        </p:nvSpPr>
        <p:spPr/>
        <p:txBody>
          <a:bodyPr/>
          <a:lstStyle/>
          <a:p>
            <a:fld id="{506309C4-5EAB-4C04-A122-15DB7BBC1350}" type="slidenum">
              <a:rPr lang="en-GB" smtClean="0"/>
              <a:t>10</a:t>
            </a:fld>
            <a:endParaRPr lang="en-GB" dirty="0"/>
          </a:p>
        </p:txBody>
      </p:sp>
    </p:spTree>
    <p:extLst>
      <p:ext uri="{BB962C8B-B14F-4D97-AF65-F5344CB8AC3E}">
        <p14:creationId xmlns:p14="http://schemas.microsoft.com/office/powerpoint/2010/main" val="26504206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endParaRPr lang="en-GB"/>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GB"/>
          </a:p>
        </p:txBody>
      </p:sp>
      <p:sp>
        <p:nvSpPr>
          <p:cNvPr id="4" name="Espaço Reservado para Data 3"/>
          <p:cNvSpPr>
            <a:spLocks noGrp="1"/>
          </p:cNvSpPr>
          <p:nvPr>
            <p:ph type="dt" sz="half" idx="10"/>
          </p:nvPr>
        </p:nvSpPr>
        <p:spPr/>
        <p:txBody>
          <a:bodyPr/>
          <a:lstStyle/>
          <a:p>
            <a:fld id="{FFFFE6B0-8FEA-4B44-A5D1-C9C30B73019A}" type="datetimeFigureOut">
              <a:rPr lang="en-GB" smtClean="0"/>
              <a:t>26/12/2018</a:t>
            </a:fld>
            <a:endParaRPr lang="en-GB" dirty="0"/>
          </a:p>
        </p:txBody>
      </p:sp>
      <p:sp>
        <p:nvSpPr>
          <p:cNvPr id="5" name="Espaço Reservado para Rodapé 4"/>
          <p:cNvSpPr>
            <a:spLocks noGrp="1"/>
          </p:cNvSpPr>
          <p:nvPr>
            <p:ph type="ftr" sz="quarter" idx="11"/>
          </p:nvPr>
        </p:nvSpPr>
        <p:spPr/>
        <p:txBody>
          <a:bodyPr/>
          <a:lstStyle/>
          <a:p>
            <a:endParaRPr lang="en-GB" dirty="0"/>
          </a:p>
        </p:txBody>
      </p:sp>
      <p:sp>
        <p:nvSpPr>
          <p:cNvPr id="6" name="Espaço Reservado para Número de Slide 5"/>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3076265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en-GB"/>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Data 3"/>
          <p:cNvSpPr>
            <a:spLocks noGrp="1"/>
          </p:cNvSpPr>
          <p:nvPr>
            <p:ph type="dt" sz="half" idx="10"/>
          </p:nvPr>
        </p:nvSpPr>
        <p:spPr/>
        <p:txBody>
          <a:bodyPr/>
          <a:lstStyle/>
          <a:p>
            <a:fld id="{FFFFE6B0-8FEA-4B44-A5D1-C9C30B73019A}" type="datetimeFigureOut">
              <a:rPr lang="en-GB" smtClean="0"/>
              <a:t>26/12/2018</a:t>
            </a:fld>
            <a:endParaRPr lang="en-GB" dirty="0"/>
          </a:p>
        </p:txBody>
      </p:sp>
      <p:sp>
        <p:nvSpPr>
          <p:cNvPr id="5" name="Espaço Reservado para Rodapé 4"/>
          <p:cNvSpPr>
            <a:spLocks noGrp="1"/>
          </p:cNvSpPr>
          <p:nvPr>
            <p:ph type="ftr" sz="quarter" idx="11"/>
          </p:nvPr>
        </p:nvSpPr>
        <p:spPr/>
        <p:txBody>
          <a:bodyPr/>
          <a:lstStyle/>
          <a:p>
            <a:endParaRPr lang="en-GB" dirty="0"/>
          </a:p>
        </p:txBody>
      </p:sp>
      <p:sp>
        <p:nvSpPr>
          <p:cNvPr id="6" name="Espaço Reservado para Número de Slide 5"/>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1825767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endParaRPr lang="en-GB"/>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Data 3"/>
          <p:cNvSpPr>
            <a:spLocks noGrp="1"/>
          </p:cNvSpPr>
          <p:nvPr>
            <p:ph type="dt" sz="half" idx="10"/>
          </p:nvPr>
        </p:nvSpPr>
        <p:spPr/>
        <p:txBody>
          <a:bodyPr/>
          <a:lstStyle/>
          <a:p>
            <a:fld id="{FFFFE6B0-8FEA-4B44-A5D1-C9C30B73019A}" type="datetimeFigureOut">
              <a:rPr lang="en-GB" smtClean="0"/>
              <a:t>26/12/2018</a:t>
            </a:fld>
            <a:endParaRPr lang="en-GB" dirty="0"/>
          </a:p>
        </p:txBody>
      </p:sp>
      <p:sp>
        <p:nvSpPr>
          <p:cNvPr id="5" name="Espaço Reservado para Rodapé 4"/>
          <p:cNvSpPr>
            <a:spLocks noGrp="1"/>
          </p:cNvSpPr>
          <p:nvPr>
            <p:ph type="ftr" sz="quarter" idx="11"/>
          </p:nvPr>
        </p:nvSpPr>
        <p:spPr/>
        <p:txBody>
          <a:bodyPr/>
          <a:lstStyle/>
          <a:p>
            <a:endParaRPr lang="en-GB" dirty="0"/>
          </a:p>
        </p:txBody>
      </p:sp>
      <p:sp>
        <p:nvSpPr>
          <p:cNvPr id="6" name="Espaço Reservado para Número de Slide 5"/>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698105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en-GB"/>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Data 3"/>
          <p:cNvSpPr>
            <a:spLocks noGrp="1"/>
          </p:cNvSpPr>
          <p:nvPr>
            <p:ph type="dt" sz="half" idx="10"/>
          </p:nvPr>
        </p:nvSpPr>
        <p:spPr/>
        <p:txBody>
          <a:bodyPr/>
          <a:lstStyle/>
          <a:p>
            <a:fld id="{FFFFE6B0-8FEA-4B44-A5D1-C9C30B73019A}" type="datetimeFigureOut">
              <a:rPr lang="en-GB" smtClean="0"/>
              <a:t>26/12/2018</a:t>
            </a:fld>
            <a:endParaRPr lang="en-GB" dirty="0"/>
          </a:p>
        </p:txBody>
      </p:sp>
      <p:sp>
        <p:nvSpPr>
          <p:cNvPr id="5" name="Espaço Reservado para Rodapé 4"/>
          <p:cNvSpPr>
            <a:spLocks noGrp="1"/>
          </p:cNvSpPr>
          <p:nvPr>
            <p:ph type="ftr" sz="quarter" idx="11"/>
          </p:nvPr>
        </p:nvSpPr>
        <p:spPr/>
        <p:txBody>
          <a:bodyPr/>
          <a:lstStyle/>
          <a:p>
            <a:endParaRPr lang="en-GB" dirty="0"/>
          </a:p>
        </p:txBody>
      </p:sp>
      <p:sp>
        <p:nvSpPr>
          <p:cNvPr id="6" name="Espaço Reservado para Número de Slide 5"/>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48605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endParaRPr lang="en-GB"/>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fld id="{FFFFE6B0-8FEA-4B44-A5D1-C9C30B73019A}" type="datetimeFigureOut">
              <a:rPr lang="en-GB" smtClean="0"/>
              <a:t>26/12/2018</a:t>
            </a:fld>
            <a:endParaRPr lang="en-GB" dirty="0"/>
          </a:p>
        </p:txBody>
      </p:sp>
      <p:sp>
        <p:nvSpPr>
          <p:cNvPr id="5" name="Espaço Reservado para Rodapé 4"/>
          <p:cNvSpPr>
            <a:spLocks noGrp="1"/>
          </p:cNvSpPr>
          <p:nvPr>
            <p:ph type="ftr" sz="quarter" idx="11"/>
          </p:nvPr>
        </p:nvSpPr>
        <p:spPr/>
        <p:txBody>
          <a:bodyPr/>
          <a:lstStyle/>
          <a:p>
            <a:endParaRPr lang="en-GB" dirty="0"/>
          </a:p>
        </p:txBody>
      </p:sp>
      <p:sp>
        <p:nvSpPr>
          <p:cNvPr id="6" name="Espaço Reservado para Número de Slide 5"/>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873380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en-GB"/>
          </a:p>
        </p:txBody>
      </p:sp>
      <p:sp>
        <p:nvSpPr>
          <p:cNvPr id="3" name="Espaço Reservado para Conteúdo 2"/>
          <p:cNvSpPr>
            <a:spLocks noGrp="1"/>
          </p:cNvSpPr>
          <p:nvPr>
            <p:ph sz="half" idx="1"/>
          </p:nvPr>
        </p:nvSpPr>
        <p:spPr>
          <a:xfrm>
            <a:off x="838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Conteúdo 3"/>
          <p:cNvSpPr>
            <a:spLocks noGrp="1"/>
          </p:cNvSpPr>
          <p:nvPr>
            <p:ph sz="half" idx="2"/>
          </p:nvPr>
        </p:nvSpPr>
        <p:spPr>
          <a:xfrm>
            <a:off x="6172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5" name="Espaço Reservado para Data 4"/>
          <p:cNvSpPr>
            <a:spLocks noGrp="1"/>
          </p:cNvSpPr>
          <p:nvPr>
            <p:ph type="dt" sz="half" idx="10"/>
          </p:nvPr>
        </p:nvSpPr>
        <p:spPr/>
        <p:txBody>
          <a:bodyPr/>
          <a:lstStyle/>
          <a:p>
            <a:fld id="{FFFFE6B0-8FEA-4B44-A5D1-C9C30B73019A}" type="datetimeFigureOut">
              <a:rPr lang="en-GB" smtClean="0"/>
              <a:t>26/12/2018</a:t>
            </a:fld>
            <a:endParaRPr lang="en-GB" dirty="0"/>
          </a:p>
        </p:txBody>
      </p:sp>
      <p:sp>
        <p:nvSpPr>
          <p:cNvPr id="6" name="Espaço Reservado para Rodapé 5"/>
          <p:cNvSpPr>
            <a:spLocks noGrp="1"/>
          </p:cNvSpPr>
          <p:nvPr>
            <p:ph type="ftr" sz="quarter" idx="11"/>
          </p:nvPr>
        </p:nvSpPr>
        <p:spPr/>
        <p:txBody>
          <a:bodyPr/>
          <a:lstStyle/>
          <a:p>
            <a:endParaRPr lang="en-GB" dirty="0"/>
          </a:p>
        </p:txBody>
      </p:sp>
      <p:sp>
        <p:nvSpPr>
          <p:cNvPr id="7" name="Espaço Reservado para Número de Slide 6"/>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2694176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endParaRPr lang="en-GB"/>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7" name="Espaço Reservado para Data 6"/>
          <p:cNvSpPr>
            <a:spLocks noGrp="1"/>
          </p:cNvSpPr>
          <p:nvPr>
            <p:ph type="dt" sz="half" idx="10"/>
          </p:nvPr>
        </p:nvSpPr>
        <p:spPr/>
        <p:txBody>
          <a:bodyPr/>
          <a:lstStyle/>
          <a:p>
            <a:fld id="{FFFFE6B0-8FEA-4B44-A5D1-C9C30B73019A}" type="datetimeFigureOut">
              <a:rPr lang="en-GB" smtClean="0"/>
              <a:t>26/12/2018</a:t>
            </a:fld>
            <a:endParaRPr lang="en-GB" dirty="0"/>
          </a:p>
        </p:txBody>
      </p:sp>
      <p:sp>
        <p:nvSpPr>
          <p:cNvPr id="8" name="Espaço Reservado para Rodapé 7"/>
          <p:cNvSpPr>
            <a:spLocks noGrp="1"/>
          </p:cNvSpPr>
          <p:nvPr>
            <p:ph type="ftr" sz="quarter" idx="11"/>
          </p:nvPr>
        </p:nvSpPr>
        <p:spPr/>
        <p:txBody>
          <a:bodyPr/>
          <a:lstStyle/>
          <a:p>
            <a:endParaRPr lang="en-GB" dirty="0"/>
          </a:p>
        </p:txBody>
      </p:sp>
      <p:sp>
        <p:nvSpPr>
          <p:cNvPr id="9" name="Espaço Reservado para Número de Slide 8"/>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4148436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endParaRPr lang="en-GB"/>
          </a:p>
        </p:txBody>
      </p:sp>
      <p:sp>
        <p:nvSpPr>
          <p:cNvPr id="3" name="Espaço Reservado para Data 2"/>
          <p:cNvSpPr>
            <a:spLocks noGrp="1"/>
          </p:cNvSpPr>
          <p:nvPr>
            <p:ph type="dt" sz="half" idx="10"/>
          </p:nvPr>
        </p:nvSpPr>
        <p:spPr/>
        <p:txBody>
          <a:bodyPr/>
          <a:lstStyle/>
          <a:p>
            <a:fld id="{FFFFE6B0-8FEA-4B44-A5D1-C9C30B73019A}" type="datetimeFigureOut">
              <a:rPr lang="en-GB" smtClean="0"/>
              <a:t>26/12/2018</a:t>
            </a:fld>
            <a:endParaRPr lang="en-GB" dirty="0"/>
          </a:p>
        </p:txBody>
      </p:sp>
      <p:sp>
        <p:nvSpPr>
          <p:cNvPr id="4" name="Espaço Reservado para Rodapé 3"/>
          <p:cNvSpPr>
            <a:spLocks noGrp="1"/>
          </p:cNvSpPr>
          <p:nvPr>
            <p:ph type="ftr" sz="quarter" idx="11"/>
          </p:nvPr>
        </p:nvSpPr>
        <p:spPr/>
        <p:txBody>
          <a:bodyPr/>
          <a:lstStyle/>
          <a:p>
            <a:endParaRPr lang="en-GB" dirty="0"/>
          </a:p>
        </p:txBody>
      </p:sp>
      <p:sp>
        <p:nvSpPr>
          <p:cNvPr id="5" name="Espaço Reservado para Número de Slide 4"/>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799439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FFFFE6B0-8FEA-4B44-A5D1-C9C30B73019A}" type="datetimeFigureOut">
              <a:rPr lang="en-GB" smtClean="0"/>
              <a:t>26/12/2018</a:t>
            </a:fld>
            <a:endParaRPr lang="en-GB" dirty="0"/>
          </a:p>
        </p:txBody>
      </p:sp>
      <p:sp>
        <p:nvSpPr>
          <p:cNvPr id="3" name="Espaço Reservado para Rodapé 2"/>
          <p:cNvSpPr>
            <a:spLocks noGrp="1"/>
          </p:cNvSpPr>
          <p:nvPr>
            <p:ph type="ftr" sz="quarter" idx="11"/>
          </p:nvPr>
        </p:nvSpPr>
        <p:spPr/>
        <p:txBody>
          <a:bodyPr/>
          <a:lstStyle/>
          <a:p>
            <a:endParaRPr lang="en-GB"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537473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endParaRPr lang="en-GB"/>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FFFFE6B0-8FEA-4B44-A5D1-C9C30B73019A}" type="datetimeFigureOut">
              <a:rPr lang="en-GB" smtClean="0"/>
              <a:t>26/12/2018</a:t>
            </a:fld>
            <a:endParaRPr lang="en-GB" dirty="0"/>
          </a:p>
        </p:txBody>
      </p:sp>
      <p:sp>
        <p:nvSpPr>
          <p:cNvPr id="6" name="Espaço Reservado para Rodapé 5"/>
          <p:cNvSpPr>
            <a:spLocks noGrp="1"/>
          </p:cNvSpPr>
          <p:nvPr>
            <p:ph type="ftr" sz="quarter" idx="11"/>
          </p:nvPr>
        </p:nvSpPr>
        <p:spPr/>
        <p:txBody>
          <a:bodyPr/>
          <a:lstStyle/>
          <a:p>
            <a:endParaRPr lang="en-GB" dirty="0"/>
          </a:p>
        </p:txBody>
      </p:sp>
      <p:sp>
        <p:nvSpPr>
          <p:cNvPr id="7" name="Espaço Reservado para Número de Slide 6"/>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2967595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endParaRPr lang="en-GB"/>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FFFFE6B0-8FEA-4B44-A5D1-C9C30B73019A}" type="datetimeFigureOut">
              <a:rPr lang="en-GB" smtClean="0"/>
              <a:t>26/12/2018</a:t>
            </a:fld>
            <a:endParaRPr lang="en-GB" dirty="0"/>
          </a:p>
        </p:txBody>
      </p:sp>
      <p:sp>
        <p:nvSpPr>
          <p:cNvPr id="6" name="Espaço Reservado para Rodapé 5"/>
          <p:cNvSpPr>
            <a:spLocks noGrp="1"/>
          </p:cNvSpPr>
          <p:nvPr>
            <p:ph type="ftr" sz="quarter" idx="11"/>
          </p:nvPr>
        </p:nvSpPr>
        <p:spPr/>
        <p:txBody>
          <a:bodyPr/>
          <a:lstStyle/>
          <a:p>
            <a:endParaRPr lang="en-GB" dirty="0"/>
          </a:p>
        </p:txBody>
      </p:sp>
      <p:sp>
        <p:nvSpPr>
          <p:cNvPr id="7" name="Espaço Reservado para Número de Slide 6"/>
          <p:cNvSpPr>
            <a:spLocks noGrp="1"/>
          </p:cNvSpPr>
          <p:nvPr>
            <p:ph type="sldNum" sz="quarter" idx="12"/>
          </p:nvPr>
        </p:nvSpPr>
        <p:spPr/>
        <p:txBody>
          <a:bodyPr/>
          <a:lstStyle/>
          <a:p>
            <a:fld id="{AC011709-6851-4ADC-9B5F-2C7B71122907}" type="slidenum">
              <a:rPr lang="en-GB" smtClean="0"/>
              <a:t>‹#›</a:t>
            </a:fld>
            <a:endParaRPr lang="en-GB" dirty="0"/>
          </a:p>
        </p:txBody>
      </p:sp>
    </p:spTree>
    <p:extLst>
      <p:ext uri="{BB962C8B-B14F-4D97-AF65-F5344CB8AC3E}">
        <p14:creationId xmlns:p14="http://schemas.microsoft.com/office/powerpoint/2010/main" val="3177612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endParaRPr lang="en-GB"/>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GB"/>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FFE6B0-8FEA-4B44-A5D1-C9C30B73019A}" type="datetimeFigureOut">
              <a:rPr lang="en-GB" smtClean="0"/>
              <a:t>26/12/2018</a:t>
            </a:fld>
            <a:endParaRPr lang="en-GB" dirty="0"/>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011709-6851-4ADC-9B5F-2C7B71122907}" type="slidenum">
              <a:rPr lang="en-GB" smtClean="0"/>
              <a:t>‹#›</a:t>
            </a:fld>
            <a:endParaRPr lang="en-GB" dirty="0"/>
          </a:p>
        </p:txBody>
      </p:sp>
    </p:spTree>
    <p:extLst>
      <p:ext uri="{BB962C8B-B14F-4D97-AF65-F5344CB8AC3E}">
        <p14:creationId xmlns:p14="http://schemas.microsoft.com/office/powerpoint/2010/main" val="4128538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592729"/>
            <a:ext cx="9144000" cy="2387600"/>
          </a:xfrm>
        </p:spPr>
        <p:txBody>
          <a:bodyPr>
            <a:normAutofit fontScale="90000"/>
          </a:bodyPr>
          <a:lstStyle/>
          <a:p>
            <a:r>
              <a:rPr lang="en-GB" b="1" dirty="0"/>
              <a:t>International Commercial Litigation</a:t>
            </a:r>
            <a:br>
              <a:rPr lang="en-GB" b="1" dirty="0"/>
            </a:br>
            <a:r>
              <a:rPr lang="en-GB" sz="4800" b="1" dirty="0"/>
              <a:t>Law011-6</a:t>
            </a:r>
          </a:p>
        </p:txBody>
      </p:sp>
      <p:sp>
        <p:nvSpPr>
          <p:cNvPr id="3" name="Subtítulo 2"/>
          <p:cNvSpPr>
            <a:spLocks noGrp="1"/>
          </p:cNvSpPr>
          <p:nvPr>
            <p:ph type="subTitle" idx="1"/>
          </p:nvPr>
        </p:nvSpPr>
        <p:spPr>
          <a:xfrm>
            <a:off x="1524000" y="4235823"/>
            <a:ext cx="9144000" cy="1866780"/>
          </a:xfrm>
        </p:spPr>
        <p:txBody>
          <a:bodyPr>
            <a:normAutofit fontScale="77500" lnSpcReduction="20000"/>
          </a:bodyPr>
          <a:lstStyle/>
          <a:p>
            <a:r>
              <a:rPr lang="en-GB" sz="6000" b="1" dirty="0">
                <a:solidFill>
                  <a:srgbClr val="FF0000"/>
                </a:solidFill>
              </a:rPr>
              <a:t>Forum Non </a:t>
            </a:r>
            <a:r>
              <a:rPr lang="en-GB" sz="6000" b="1" dirty="0" err="1">
                <a:solidFill>
                  <a:srgbClr val="FF0000"/>
                </a:solidFill>
              </a:rPr>
              <a:t>Conveniens</a:t>
            </a:r>
            <a:r>
              <a:rPr lang="en-GB" sz="6000" b="1" dirty="0">
                <a:solidFill>
                  <a:srgbClr val="FF0000"/>
                </a:solidFill>
              </a:rPr>
              <a:t> and Lis </a:t>
            </a:r>
            <a:r>
              <a:rPr lang="en-GB" sz="6000" b="1" dirty="0" err="1">
                <a:solidFill>
                  <a:srgbClr val="FF0000"/>
                </a:solidFill>
              </a:rPr>
              <a:t>Pendens</a:t>
            </a:r>
            <a:endParaRPr lang="en-GB" sz="6000" b="1" dirty="0">
              <a:solidFill>
                <a:srgbClr val="FF0000"/>
              </a:solidFill>
            </a:endParaRPr>
          </a:p>
          <a:p>
            <a:endParaRPr lang="en-GB" dirty="0"/>
          </a:p>
          <a:p>
            <a:pPr algn="r"/>
            <a:r>
              <a:rPr lang="en-GB" sz="3100" dirty="0"/>
              <a:t>Dr Crina Baltag</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2984" y="360577"/>
            <a:ext cx="1808174" cy="1134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927492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24484" y="517581"/>
            <a:ext cx="10515600" cy="414804"/>
          </a:xfrm>
        </p:spPr>
        <p:txBody>
          <a:bodyPr>
            <a:noAutofit/>
          </a:bodyPr>
          <a:lstStyle/>
          <a:p>
            <a:r>
              <a:rPr lang="en-GB" sz="2400" b="1" dirty="0">
                <a:solidFill>
                  <a:srgbClr val="FF0000"/>
                </a:solidFill>
                <a:latin typeface="+mn-lt"/>
              </a:rPr>
              <a:t>Forum Non </a:t>
            </a:r>
            <a:r>
              <a:rPr lang="en-GB" sz="2400" b="1" dirty="0" err="1">
                <a:solidFill>
                  <a:srgbClr val="FF0000"/>
                </a:solidFill>
                <a:latin typeface="+mn-lt"/>
              </a:rPr>
              <a:t>Conveniens</a:t>
            </a:r>
            <a:r>
              <a:rPr lang="en-GB" sz="2400" b="1" dirty="0">
                <a:solidFill>
                  <a:srgbClr val="FF0000"/>
                </a:solidFill>
                <a:latin typeface="+mn-lt"/>
              </a:rPr>
              <a:t> and the EU</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algn="just">
              <a:lnSpc>
                <a:spcPct val="100000"/>
              </a:lnSpc>
              <a:spcBef>
                <a:spcPts val="0"/>
              </a:spcBef>
            </a:pPr>
            <a:r>
              <a:rPr lang="en-GB" sz="2100" dirty="0"/>
              <a:t>The Court therefore answered the first question as follows: </a:t>
            </a:r>
          </a:p>
          <a:p>
            <a:pPr marL="0" indent="0" algn="just">
              <a:lnSpc>
                <a:spcPct val="100000"/>
              </a:lnSpc>
              <a:spcBef>
                <a:spcPts val="0"/>
              </a:spcBef>
              <a:buNone/>
            </a:pPr>
            <a:endParaRPr lang="en-GB" sz="1000" dirty="0"/>
          </a:p>
          <a:p>
            <a:pPr algn="just">
              <a:lnSpc>
                <a:spcPct val="100000"/>
              </a:lnSpc>
              <a:spcBef>
                <a:spcPts val="0"/>
              </a:spcBef>
            </a:pPr>
            <a:r>
              <a:rPr lang="en-GB" sz="2100" dirty="0"/>
              <a:t>“The Brussels Convention </a:t>
            </a:r>
            <a:r>
              <a:rPr lang="en-GB" sz="2100" b="1" u="sng" dirty="0">
                <a:solidFill>
                  <a:srgbClr val="FF3399"/>
                </a:solidFill>
              </a:rPr>
              <a:t>precludes</a:t>
            </a:r>
            <a:r>
              <a:rPr lang="en-GB" sz="2100" dirty="0"/>
              <a:t> a court of a Contracting State from declining the jurisdiction conferred on it by Article 2 of that convention on the ground that a court of a non-contracting State would be a more appropriate forum for the trial of an action even if the jurisdiction of no other Contracting State is in issue or the proceedings have no connecting factors to any other contracting State”. Given that answer, the ECJ declined to provide an answer to question 2, which it deemed a request for an advisory opinion</a:t>
            </a:r>
          </a:p>
          <a:p>
            <a:pPr algn="just">
              <a:lnSpc>
                <a:spcPct val="100000"/>
              </a:lnSpc>
              <a:spcBef>
                <a:spcPts val="0"/>
              </a:spcBef>
            </a:pPr>
            <a:r>
              <a:rPr lang="en-GB" sz="2100" dirty="0"/>
              <a:t>A purported, though non persuasive, second advantage is the brake upon the misuse of “forum shopping”, a practice of plaintiffs seeking a forum best suited to provide favourable remedies and place the defendant at a procedural and economic disadvantage. The primary disadvantage is inflexibility. </a:t>
            </a:r>
          </a:p>
          <a:p>
            <a:pPr algn="just">
              <a:lnSpc>
                <a:spcPct val="100000"/>
              </a:lnSpc>
              <a:spcBef>
                <a:spcPts val="0"/>
              </a:spcBef>
            </a:pPr>
            <a:r>
              <a:rPr lang="en-GB" sz="2100" dirty="0"/>
              <a:t>Courts invoke the doctrine of “</a:t>
            </a:r>
            <a:r>
              <a:rPr lang="en-GB" sz="2100" i="1" dirty="0"/>
              <a:t>forum non </a:t>
            </a:r>
            <a:r>
              <a:rPr lang="en-GB" sz="2100" i="1" dirty="0" err="1"/>
              <a:t>conveniens</a:t>
            </a:r>
            <a:r>
              <a:rPr lang="en-GB" sz="2100" dirty="0"/>
              <a:t>” in select cases where the aggregate of factors point toward the jurisdiction of another court better positioned to resolve the litigation.</a:t>
            </a:r>
          </a:p>
          <a:p>
            <a:pPr algn="just">
              <a:lnSpc>
                <a:spcPct val="100000"/>
              </a:lnSpc>
              <a:spcBef>
                <a:spcPts val="0"/>
              </a:spcBef>
            </a:pPr>
            <a:r>
              <a:rPr lang="en-GB" sz="2100" b="1" dirty="0">
                <a:solidFill>
                  <a:srgbClr val="FF3399"/>
                </a:solidFill>
              </a:rPr>
              <a:t>Where the defendant is non-EU domiciled and the alternative forum is outside of the EU, the English courts retain a discretion to apply the </a:t>
            </a:r>
            <a:r>
              <a:rPr lang="en-GB" sz="2100" b="1" i="1" dirty="0">
                <a:solidFill>
                  <a:srgbClr val="FF3399"/>
                </a:solidFill>
              </a:rPr>
              <a:t>forum non </a:t>
            </a:r>
            <a:r>
              <a:rPr lang="en-GB" sz="2100" b="1" i="1" dirty="0" err="1">
                <a:solidFill>
                  <a:srgbClr val="FF3399"/>
                </a:solidFill>
              </a:rPr>
              <a:t>conveniens</a:t>
            </a:r>
            <a:r>
              <a:rPr lang="en-GB" sz="2100" b="1" i="1" dirty="0">
                <a:solidFill>
                  <a:srgbClr val="FF3399"/>
                </a:solidFill>
              </a:rPr>
              <a:t> </a:t>
            </a:r>
            <a:r>
              <a:rPr lang="en-GB" sz="2100" b="1" dirty="0">
                <a:solidFill>
                  <a:srgbClr val="FF3399"/>
                </a:solidFill>
              </a:rPr>
              <a:t>doctrine</a:t>
            </a:r>
            <a:r>
              <a:rPr lang="en-GB" sz="2100" b="1" i="1" dirty="0">
                <a:solidFill>
                  <a:srgbClr val="FF3399"/>
                </a:solidFill>
              </a:rPr>
              <a:t>.</a:t>
            </a:r>
            <a:r>
              <a:rPr lang="en-GB" sz="2100" b="1" dirty="0">
                <a:solidFill>
                  <a:srgbClr val="FF3399"/>
                </a:solidFill>
              </a:rPr>
              <a:t> </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10</a:t>
            </a:fld>
            <a:endParaRPr lang="en-GB" dirty="0"/>
          </a:p>
        </p:txBody>
      </p:sp>
    </p:spTree>
    <p:extLst>
      <p:ext uri="{BB962C8B-B14F-4D97-AF65-F5344CB8AC3E}">
        <p14:creationId xmlns:p14="http://schemas.microsoft.com/office/powerpoint/2010/main" val="32263987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24484" y="517581"/>
            <a:ext cx="10515600" cy="414804"/>
          </a:xfrm>
        </p:spPr>
        <p:txBody>
          <a:bodyPr>
            <a:noAutofit/>
          </a:bodyPr>
          <a:lstStyle/>
          <a:p>
            <a:r>
              <a:rPr lang="en-GB" sz="2400" b="1" dirty="0">
                <a:solidFill>
                  <a:srgbClr val="FF0000"/>
                </a:solidFill>
                <a:latin typeface="+mn-lt"/>
              </a:rPr>
              <a:t>Forum Non </a:t>
            </a:r>
            <a:r>
              <a:rPr lang="en-GB" sz="2400" b="1" dirty="0" err="1">
                <a:solidFill>
                  <a:srgbClr val="FF0000"/>
                </a:solidFill>
                <a:latin typeface="+mn-lt"/>
              </a:rPr>
              <a:t>Conveniens</a:t>
            </a:r>
            <a:r>
              <a:rPr lang="en-GB" sz="2400" b="1" dirty="0">
                <a:solidFill>
                  <a:srgbClr val="FF0000"/>
                </a:solidFill>
                <a:latin typeface="+mn-lt"/>
              </a:rPr>
              <a:t> and the EU</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algn="just">
              <a:lnSpc>
                <a:spcPct val="100000"/>
              </a:lnSpc>
              <a:spcBef>
                <a:spcPts val="0"/>
              </a:spcBef>
            </a:pPr>
            <a:r>
              <a:rPr lang="en-GB" sz="2400" b="1" i="1" u="sng" dirty="0"/>
              <a:t>Robert William Cook v. Virgin Media Limited and James McNeil v. Tesco Plc </a:t>
            </a:r>
            <a:r>
              <a:rPr lang="en-GB" sz="2400" dirty="0"/>
              <a:t>([2015] EWCA </a:t>
            </a:r>
            <a:r>
              <a:rPr lang="en-GB" sz="2400" dirty="0" err="1"/>
              <a:t>Civ</a:t>
            </a:r>
            <a:r>
              <a:rPr lang="en-GB" sz="2400" dirty="0"/>
              <a:t> 1287) </a:t>
            </a:r>
          </a:p>
          <a:p>
            <a:pPr marL="444500" algn="just">
              <a:lnSpc>
                <a:spcPct val="100000"/>
              </a:lnSpc>
              <a:spcBef>
                <a:spcPts val="0"/>
              </a:spcBef>
            </a:pPr>
            <a:r>
              <a:rPr lang="en-GB" sz="2400" dirty="0"/>
              <a:t>The recent judgment handed down by the Court of Appeal  has confirmed that the Recast Brussels Regulation does not apply to proceedings which are purely domestic. </a:t>
            </a:r>
          </a:p>
          <a:p>
            <a:pPr marL="444500" algn="just">
              <a:lnSpc>
                <a:spcPct val="100000"/>
              </a:lnSpc>
              <a:spcBef>
                <a:spcPts val="0"/>
              </a:spcBef>
            </a:pPr>
            <a:r>
              <a:rPr lang="en-GB" sz="2400" dirty="0"/>
              <a:t>The Court of Appeal has held that where the competing courts are in England and Scotland, the question of jurisdiction is to be decided under the Civil Jurisdiction and Judgments Act 1982 ("the 1982 Act"), which (unlike the Recast Regulation) expressly permits the application of </a:t>
            </a:r>
            <a:r>
              <a:rPr lang="en-GB" sz="2400" i="1" dirty="0"/>
              <a:t>forum non </a:t>
            </a:r>
            <a:r>
              <a:rPr lang="en-GB" sz="2400" i="1" dirty="0" err="1"/>
              <a:t>conveniens</a:t>
            </a:r>
            <a:r>
              <a:rPr lang="en-GB" sz="2400" dirty="0"/>
              <a:t> principles. </a:t>
            </a:r>
          </a:p>
          <a:p>
            <a:pPr marL="444500" algn="just">
              <a:lnSpc>
                <a:spcPct val="100000"/>
              </a:lnSpc>
              <a:spcBef>
                <a:spcPts val="0"/>
              </a:spcBef>
            </a:pPr>
            <a:r>
              <a:rPr lang="en-GB" sz="2400" dirty="0"/>
              <a:t>Forum non </a:t>
            </a:r>
            <a:r>
              <a:rPr lang="en-GB" sz="2400" dirty="0" err="1"/>
              <a:t>conveniens</a:t>
            </a:r>
            <a:r>
              <a:rPr lang="en-GB" sz="2400" dirty="0"/>
              <a:t> provides the court with a discretion to dismiss a case where another court is better suited to hear it.</a:t>
            </a:r>
          </a:p>
          <a:p>
            <a:endParaRPr lang="en-GB" sz="2000"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11</a:t>
            </a:fld>
            <a:endParaRPr lang="en-GB" dirty="0"/>
          </a:p>
        </p:txBody>
      </p:sp>
    </p:spTree>
    <p:extLst>
      <p:ext uri="{BB962C8B-B14F-4D97-AF65-F5344CB8AC3E}">
        <p14:creationId xmlns:p14="http://schemas.microsoft.com/office/powerpoint/2010/main" val="1106364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69843" y="517581"/>
            <a:ext cx="10670241" cy="414804"/>
          </a:xfrm>
        </p:spPr>
        <p:txBody>
          <a:bodyPr>
            <a:noAutofit/>
          </a:bodyPr>
          <a:lstStyle/>
          <a:p>
            <a:r>
              <a:rPr lang="en-GB" sz="2400" b="1" dirty="0">
                <a:solidFill>
                  <a:srgbClr val="FF0000"/>
                </a:solidFill>
                <a:latin typeface="+mn-lt"/>
              </a:rPr>
              <a:t>Lis </a:t>
            </a:r>
            <a:r>
              <a:rPr lang="en-GB" sz="2400" b="1" dirty="0" err="1">
                <a:solidFill>
                  <a:srgbClr val="FF0000"/>
                </a:solidFill>
                <a:latin typeface="+mn-lt"/>
              </a:rPr>
              <a:t>Pendens</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69843" y="932385"/>
            <a:ext cx="10851776" cy="5484925"/>
          </a:xfrm>
        </p:spPr>
        <p:txBody>
          <a:bodyPr>
            <a:noAutofit/>
          </a:bodyPr>
          <a:lstStyle/>
          <a:p>
            <a:pPr algn="just">
              <a:lnSpc>
                <a:spcPct val="100000"/>
              </a:lnSpc>
              <a:spcBef>
                <a:spcPts val="0"/>
              </a:spcBef>
            </a:pPr>
            <a:r>
              <a:rPr lang="en-GB" sz="1900" b="1" u="sng" dirty="0">
                <a:solidFill>
                  <a:srgbClr val="9900FF"/>
                </a:solidFill>
              </a:rPr>
              <a:t>Lis [Alibi] </a:t>
            </a:r>
            <a:r>
              <a:rPr lang="en-GB" sz="1900" b="1" u="sng" dirty="0" err="1">
                <a:solidFill>
                  <a:srgbClr val="9900FF"/>
                </a:solidFill>
              </a:rPr>
              <a:t>Pendens</a:t>
            </a:r>
            <a:r>
              <a:rPr lang="en-GB" sz="1900" b="1" u="sng" dirty="0">
                <a:solidFill>
                  <a:srgbClr val="9900FF"/>
                </a:solidFill>
              </a:rPr>
              <a:t> Rule</a:t>
            </a:r>
            <a:r>
              <a:rPr lang="en-GB" sz="1900" b="1" dirty="0">
                <a:solidFill>
                  <a:srgbClr val="9900FF"/>
                </a:solidFill>
              </a:rPr>
              <a:t> [case pending elsewhere]</a:t>
            </a:r>
            <a:r>
              <a:rPr lang="en-GB" sz="1900" b="1" dirty="0"/>
              <a:t> = </a:t>
            </a:r>
            <a:r>
              <a:rPr lang="en-GB" sz="1900" dirty="0"/>
              <a:t>where proceedings involving the same cause of action and between the same parties are brought in the courts of different Member States, any court other than the court first seised shall of its own motion stay its proceedings until such time as the jurisdiction of the court first seised is established.</a:t>
            </a:r>
          </a:p>
          <a:p>
            <a:pPr marL="0" indent="0" algn="just">
              <a:lnSpc>
                <a:spcPct val="100000"/>
              </a:lnSpc>
              <a:spcBef>
                <a:spcPts val="0"/>
              </a:spcBef>
              <a:buNone/>
            </a:pPr>
            <a:endParaRPr lang="en-GB" sz="800" b="1" u="sng" dirty="0">
              <a:solidFill>
                <a:srgbClr val="9900FF"/>
              </a:solidFill>
            </a:endParaRPr>
          </a:p>
          <a:p>
            <a:pPr marL="0" indent="0" algn="just">
              <a:lnSpc>
                <a:spcPct val="100000"/>
              </a:lnSpc>
              <a:spcBef>
                <a:spcPts val="0"/>
              </a:spcBef>
              <a:buNone/>
            </a:pPr>
            <a:r>
              <a:rPr lang="en-GB" sz="1900" b="1" u="sng" dirty="0">
                <a:solidFill>
                  <a:srgbClr val="9900FF"/>
                </a:solidFill>
              </a:rPr>
              <a:t>Article 29 Recast Brussels Regulation:</a:t>
            </a:r>
          </a:p>
          <a:p>
            <a:pPr marL="0" indent="0" algn="just">
              <a:lnSpc>
                <a:spcPct val="100000"/>
              </a:lnSpc>
              <a:spcBef>
                <a:spcPts val="0"/>
              </a:spcBef>
              <a:buNone/>
            </a:pPr>
            <a:r>
              <a:rPr lang="en-GB" sz="1900" dirty="0"/>
              <a:t>1. Without prejudice to Article 31(2), where proceedings involving the </a:t>
            </a:r>
            <a:r>
              <a:rPr lang="en-GB" sz="1900" b="1" u="sng" dirty="0">
                <a:solidFill>
                  <a:srgbClr val="FF3399"/>
                </a:solidFill>
              </a:rPr>
              <a:t>same cause of action </a:t>
            </a:r>
            <a:r>
              <a:rPr lang="en-GB" sz="1900" dirty="0"/>
              <a:t>and between the </a:t>
            </a:r>
            <a:r>
              <a:rPr lang="en-GB" sz="1900" b="1" u="sng" dirty="0">
                <a:solidFill>
                  <a:srgbClr val="FF3399"/>
                </a:solidFill>
              </a:rPr>
              <a:t>same parties </a:t>
            </a:r>
            <a:r>
              <a:rPr lang="en-GB" sz="1900" dirty="0"/>
              <a:t>are brought in the courts of different Member States, </a:t>
            </a:r>
            <a:r>
              <a:rPr lang="en-GB" sz="1900" b="1" u="sng" dirty="0"/>
              <a:t>any court other than the court first seised shall of its own motion stay its proceedings </a:t>
            </a:r>
            <a:r>
              <a:rPr lang="en-GB" sz="1900" dirty="0"/>
              <a:t>until such time as the jurisdiction of the court first seised is established.</a:t>
            </a:r>
          </a:p>
          <a:p>
            <a:pPr marL="0" indent="0" algn="just">
              <a:lnSpc>
                <a:spcPct val="100000"/>
              </a:lnSpc>
              <a:spcBef>
                <a:spcPts val="0"/>
              </a:spcBef>
              <a:buNone/>
            </a:pPr>
            <a:r>
              <a:rPr lang="en-GB" sz="1900" dirty="0"/>
              <a:t>2. In cases referred to in paragraph 1, upon request by a court seised of the dispute, any other court seised shall without delay inform the former court of the date when it was seised in accordance with Article 32.</a:t>
            </a:r>
          </a:p>
          <a:p>
            <a:pPr marL="0" indent="0" algn="just">
              <a:lnSpc>
                <a:spcPct val="100000"/>
              </a:lnSpc>
              <a:spcBef>
                <a:spcPts val="0"/>
              </a:spcBef>
              <a:buNone/>
            </a:pPr>
            <a:r>
              <a:rPr lang="en-GB" sz="1900" dirty="0"/>
              <a:t>3. Where the </a:t>
            </a:r>
            <a:r>
              <a:rPr lang="en-GB" sz="1900" u="sng" dirty="0"/>
              <a:t>jurisdiction of the court first seised is established</a:t>
            </a:r>
            <a:r>
              <a:rPr lang="en-GB" sz="1900" dirty="0"/>
              <a:t>, any court other than the court first seised </a:t>
            </a:r>
            <a:r>
              <a:rPr lang="en-GB" sz="1900" u="sng" dirty="0">
                <a:solidFill>
                  <a:schemeClr val="accent1">
                    <a:lumMod val="50000"/>
                  </a:schemeClr>
                </a:solidFill>
              </a:rPr>
              <a:t>shall decline jurisdiction in favour of that court</a:t>
            </a:r>
            <a:r>
              <a:rPr lang="en-GB" sz="1900" dirty="0"/>
              <a:t>.</a:t>
            </a:r>
          </a:p>
          <a:p>
            <a:pPr algn="just">
              <a:lnSpc>
                <a:spcPct val="100000"/>
              </a:lnSpc>
              <a:spcBef>
                <a:spcPts val="0"/>
              </a:spcBef>
            </a:pPr>
            <a:endParaRPr lang="en-GB" sz="800" dirty="0"/>
          </a:p>
          <a:p>
            <a:pPr algn="just">
              <a:lnSpc>
                <a:spcPct val="100000"/>
              </a:lnSpc>
              <a:spcBef>
                <a:spcPts val="0"/>
              </a:spcBef>
            </a:pPr>
            <a:r>
              <a:rPr lang="en-GB" sz="1800" dirty="0"/>
              <a:t>Known as the ‘first-come, first-served’ rule and designed to avoid irreconcilable judgements</a:t>
            </a:r>
          </a:p>
          <a:p>
            <a:pPr algn="just">
              <a:lnSpc>
                <a:spcPct val="100000"/>
              </a:lnSpc>
              <a:spcBef>
                <a:spcPts val="0"/>
              </a:spcBef>
            </a:pPr>
            <a:r>
              <a:rPr lang="en-GB" sz="1800" dirty="0"/>
              <a:t>Under the </a:t>
            </a:r>
            <a:r>
              <a:rPr lang="en-GB" sz="1800" b="1" u="sng" dirty="0">
                <a:solidFill>
                  <a:srgbClr val="FF3300"/>
                </a:solidFill>
              </a:rPr>
              <a:t>previous Brussels Regulation</a:t>
            </a:r>
            <a:r>
              <a:rPr lang="en-GB" sz="1800" dirty="0"/>
              <a:t>, the rule was misused so that future proceedings could be blocked from the proper court. This tactic, known as the ‘Italian torpedo’, consisted of an action before a court of an EU Member State (usually, Italy), known for its slow docket, meant to block any future claims of the opponent, until this first court would release its judgment.</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12</a:t>
            </a:fld>
            <a:endParaRPr lang="en-GB" dirty="0"/>
          </a:p>
        </p:txBody>
      </p:sp>
    </p:spTree>
    <p:extLst>
      <p:ext uri="{BB962C8B-B14F-4D97-AF65-F5344CB8AC3E}">
        <p14:creationId xmlns:p14="http://schemas.microsoft.com/office/powerpoint/2010/main" val="1158899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69843" y="517581"/>
            <a:ext cx="10670241" cy="414804"/>
          </a:xfrm>
        </p:spPr>
        <p:txBody>
          <a:bodyPr>
            <a:noAutofit/>
          </a:bodyPr>
          <a:lstStyle/>
          <a:p>
            <a:r>
              <a:rPr lang="en-GB" sz="2500" b="1" dirty="0">
                <a:solidFill>
                  <a:srgbClr val="FF0000"/>
                </a:solidFill>
                <a:latin typeface="+mn-lt"/>
              </a:rPr>
              <a:t>Lis </a:t>
            </a:r>
            <a:r>
              <a:rPr lang="en-GB" sz="2500" b="1" dirty="0" err="1">
                <a:solidFill>
                  <a:srgbClr val="FF0000"/>
                </a:solidFill>
                <a:latin typeface="+mn-lt"/>
              </a:rPr>
              <a:t>Pendens</a:t>
            </a:r>
            <a:r>
              <a:rPr lang="en-GB" sz="2500" b="1" dirty="0">
                <a:solidFill>
                  <a:srgbClr val="FF0000"/>
                </a:solidFill>
                <a:latin typeface="+mn-lt"/>
              </a:rPr>
              <a:t>: “</a:t>
            </a:r>
            <a:r>
              <a:rPr lang="en-GB" sz="2500" b="1" dirty="0">
                <a:solidFill>
                  <a:srgbClr val="FF0000"/>
                </a:solidFill>
                <a:latin typeface="+mn-lt"/>
                <a:ea typeface="+mn-ea"/>
                <a:cs typeface="+mn-cs"/>
              </a:rPr>
              <a:t>same cause of action” and “between the same parties”</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69843" y="977264"/>
            <a:ext cx="10851776" cy="5484925"/>
          </a:xfrm>
        </p:spPr>
        <p:txBody>
          <a:bodyPr>
            <a:noAutofit/>
          </a:bodyPr>
          <a:lstStyle/>
          <a:p>
            <a:pPr algn="just">
              <a:lnSpc>
                <a:spcPct val="100000"/>
              </a:lnSpc>
              <a:spcBef>
                <a:spcPts val="0"/>
              </a:spcBef>
            </a:pPr>
            <a:r>
              <a:rPr lang="en-GB" sz="1900" b="1" i="1" u="sng" dirty="0" err="1"/>
              <a:t>Gubisch</a:t>
            </a:r>
            <a:r>
              <a:rPr lang="en-GB" sz="1900" b="1" i="1" u="sng" dirty="0"/>
              <a:t> </a:t>
            </a:r>
            <a:r>
              <a:rPr lang="en-GB" sz="1900" b="1" i="1" u="sng" dirty="0" err="1"/>
              <a:t>Maschinenfabrik</a:t>
            </a:r>
            <a:r>
              <a:rPr lang="en-GB" sz="1900" b="1" i="1" u="sng" dirty="0"/>
              <a:t> v. Palumbo</a:t>
            </a:r>
            <a:r>
              <a:rPr lang="en-GB" sz="1900" dirty="0"/>
              <a:t> [CJEU Case 144/86 (1987) ECR 4861]:</a:t>
            </a:r>
          </a:p>
          <a:p>
            <a:pPr marL="444500" lvl="1" algn="just">
              <a:lnSpc>
                <a:spcPct val="100000"/>
              </a:lnSpc>
              <a:spcBef>
                <a:spcPts val="0"/>
              </a:spcBef>
            </a:pPr>
            <a:r>
              <a:rPr lang="en-GB" sz="1900" dirty="0"/>
              <a:t>Contract for the sale of goods between a German seller and an Italian buyer. The seller sued the buyer in Germany for the price of the goods; the buyer subsequently sued the seller in Italy for rescission of the contract. It was argued in the Italian proceedings that the </a:t>
            </a:r>
            <a:r>
              <a:rPr lang="en-GB" sz="1900" dirty="0" err="1"/>
              <a:t>lis</a:t>
            </a:r>
            <a:r>
              <a:rPr lang="en-GB" sz="1900" dirty="0"/>
              <a:t> </a:t>
            </a:r>
            <a:r>
              <a:rPr lang="en-GB" sz="1900" dirty="0" err="1"/>
              <a:t>pendens</a:t>
            </a:r>
            <a:r>
              <a:rPr lang="en-GB" sz="1900" dirty="0"/>
              <a:t> rule applied and that the Italian court should decline jurisdiction. The result depended on whether the two set of proceedings were to be regarded as involving the same cause of action.</a:t>
            </a:r>
          </a:p>
          <a:p>
            <a:pPr marL="444500" lvl="1" algn="just">
              <a:lnSpc>
                <a:spcPct val="100000"/>
              </a:lnSpc>
              <a:spcBef>
                <a:spcPts val="0"/>
              </a:spcBef>
            </a:pPr>
            <a:r>
              <a:rPr lang="en-GB" sz="1800" dirty="0"/>
              <a:t>“15. In the procedural situation which has given rise to the question submitted for a preliminary ruling the same parties are engaged in two legal proceedings in different Contracting States which are based on the same </a:t>
            </a:r>
            <a:r>
              <a:rPr lang="en-GB" sz="1800" dirty="0" err="1"/>
              <a:t>'cause</a:t>
            </a:r>
            <a:r>
              <a:rPr lang="en-GB" sz="1800" dirty="0"/>
              <a:t> of action', that is to say the same contractual relationship. The problem which arises, therefore, is whether those two actions have the same 'subject-matter' when the first seeks to enforce the contract and the second seeks its rescission or discharge. </a:t>
            </a:r>
          </a:p>
          <a:p>
            <a:pPr marL="444500" lvl="1" algn="just">
              <a:lnSpc>
                <a:spcPct val="100000"/>
              </a:lnSpc>
              <a:spcBef>
                <a:spcPts val="0"/>
              </a:spcBef>
            </a:pPr>
            <a:r>
              <a:rPr lang="en-GB" sz="1800" dirty="0"/>
              <a:t>16. In particular, in a case such as this, involving the international sale of tangible moveable property, it is apparent that the action to enforce the contract is aimed at giving effect to it, and that the action for its rescission or discharge is aimed precisely at depriving it of any effect. The question whether the contract is binding therefore lies at the heart of the two actions. If it is the action for rescission or discharge of the contract that is brought subsequently, it may even be regarded as simply a defence against the first action, brought in the form of independent proceedings before a court in another Contracting State.</a:t>
            </a:r>
          </a:p>
          <a:p>
            <a:pPr marL="444500" lvl="1" algn="just">
              <a:lnSpc>
                <a:spcPct val="100000"/>
              </a:lnSpc>
              <a:spcBef>
                <a:spcPts val="0"/>
              </a:spcBef>
            </a:pPr>
            <a:r>
              <a:rPr lang="en-GB" sz="1800" dirty="0"/>
              <a:t>17. In those procedural circumstances it must be held that the </a:t>
            </a:r>
            <a:r>
              <a:rPr lang="en-GB" sz="1800" b="1" dirty="0">
                <a:solidFill>
                  <a:srgbClr val="0070C0"/>
                </a:solidFill>
              </a:rPr>
              <a:t>two actions have the same subject-matter, for that concept cannot be restricted so as to mean two claims which are entirely identical.</a:t>
            </a:r>
            <a:r>
              <a:rPr lang="en-GB" sz="1800" dirty="0"/>
              <a:t>“</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13</a:t>
            </a:fld>
            <a:endParaRPr lang="en-GB" dirty="0"/>
          </a:p>
        </p:txBody>
      </p:sp>
    </p:spTree>
    <p:extLst>
      <p:ext uri="{BB962C8B-B14F-4D97-AF65-F5344CB8AC3E}">
        <p14:creationId xmlns:p14="http://schemas.microsoft.com/office/powerpoint/2010/main" val="28351739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69843" y="517581"/>
            <a:ext cx="10670241" cy="414804"/>
          </a:xfrm>
        </p:spPr>
        <p:txBody>
          <a:bodyPr>
            <a:noAutofit/>
          </a:bodyPr>
          <a:lstStyle/>
          <a:p>
            <a:r>
              <a:rPr lang="en-GB" sz="2400" b="1" dirty="0">
                <a:solidFill>
                  <a:srgbClr val="FF0000"/>
                </a:solidFill>
                <a:latin typeface="+mn-lt"/>
              </a:rPr>
              <a:t>Lis </a:t>
            </a:r>
            <a:r>
              <a:rPr lang="en-GB" sz="2400" b="1" dirty="0" err="1">
                <a:solidFill>
                  <a:srgbClr val="FF0000"/>
                </a:solidFill>
                <a:latin typeface="+mn-lt"/>
              </a:rPr>
              <a:t>Pendens</a:t>
            </a:r>
            <a:r>
              <a:rPr lang="en-GB" sz="2400" b="1" dirty="0">
                <a:solidFill>
                  <a:srgbClr val="FF0000"/>
                </a:solidFill>
                <a:latin typeface="+mn-lt"/>
              </a:rPr>
              <a:t>: “same cause of action” and “between the same parties”</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69843" y="977264"/>
            <a:ext cx="10851776" cy="5484925"/>
          </a:xfrm>
        </p:spPr>
        <p:txBody>
          <a:bodyPr>
            <a:noAutofit/>
          </a:bodyPr>
          <a:lstStyle/>
          <a:p>
            <a:pPr algn="just">
              <a:lnSpc>
                <a:spcPct val="100000"/>
              </a:lnSpc>
              <a:spcBef>
                <a:spcPts val="0"/>
              </a:spcBef>
            </a:pPr>
            <a:r>
              <a:rPr lang="en-GB" sz="1800" dirty="0"/>
              <a:t>What if not all the parties are the same? A and B sue C and D in Italy. A and E subsequently sue D and F in France</a:t>
            </a:r>
          </a:p>
          <a:p>
            <a:pPr algn="just">
              <a:lnSpc>
                <a:spcPct val="100000"/>
              </a:lnSpc>
              <a:spcBef>
                <a:spcPts val="0"/>
              </a:spcBef>
            </a:pPr>
            <a:endParaRPr lang="en-GB" sz="1800" dirty="0"/>
          </a:p>
          <a:p>
            <a:pPr algn="just">
              <a:lnSpc>
                <a:spcPct val="100000"/>
              </a:lnSpc>
              <a:spcBef>
                <a:spcPts val="0"/>
              </a:spcBef>
            </a:pPr>
            <a:r>
              <a:rPr lang="en-GB" sz="1800" b="1" i="1" u="sng" dirty="0"/>
              <a:t>The </a:t>
            </a:r>
            <a:r>
              <a:rPr lang="en-GB" sz="1800" b="1" i="1" u="sng" dirty="0" err="1"/>
              <a:t>Maciej</a:t>
            </a:r>
            <a:r>
              <a:rPr lang="en-GB" sz="1800" b="1" i="1" u="sng" dirty="0"/>
              <a:t> </a:t>
            </a:r>
            <a:r>
              <a:rPr lang="en-GB" sz="1800" b="1" i="1" u="sng" dirty="0" err="1"/>
              <a:t>Rataj</a:t>
            </a:r>
            <a:r>
              <a:rPr lang="en-GB" sz="1800" b="1" i="1" u="sng" dirty="0"/>
              <a:t> (The </a:t>
            </a:r>
            <a:r>
              <a:rPr lang="en-GB" sz="1800" b="1" i="1" u="sng" dirty="0" err="1"/>
              <a:t>Tatry</a:t>
            </a:r>
            <a:r>
              <a:rPr lang="en-GB" sz="1800" b="1" i="1" u="sng" dirty="0"/>
              <a:t>) </a:t>
            </a:r>
            <a:r>
              <a:rPr lang="en-GB" sz="1800" dirty="0"/>
              <a:t>[CJEU Case 406/92 (1994) ECR I-5439]:</a:t>
            </a:r>
          </a:p>
          <a:p>
            <a:pPr marL="363538" lvl="1" algn="just">
              <a:lnSpc>
                <a:spcPct val="100000"/>
              </a:lnSpc>
              <a:spcBef>
                <a:spcPts val="0"/>
              </a:spcBef>
            </a:pPr>
            <a:r>
              <a:rPr lang="en-GB" sz="1800" dirty="0"/>
              <a:t>A cargo of soya bean oil belonging to a number of owners was carried in bulk aboard the vessel </a:t>
            </a:r>
            <a:r>
              <a:rPr lang="en-GB" sz="1800" dirty="0" err="1"/>
              <a:t>Tatry</a:t>
            </a:r>
            <a:r>
              <a:rPr lang="en-GB" sz="1800" dirty="0"/>
              <a:t>, belonging to a Polish shipping company. The voyage was from Brazil to Rotterdam for part of the cargo and to Hamburg for the rest. The cargo owners complained to the </a:t>
            </a:r>
            <a:r>
              <a:rPr lang="en-GB" sz="1800" dirty="0" err="1"/>
              <a:t>shipowners</a:t>
            </a:r>
            <a:r>
              <a:rPr lang="en-GB" sz="1800" dirty="0"/>
              <a:t> that in the course of the voyage the cargo was contaminated with diesel or other hydrocarbons. Various actions were commenced in courts in the Netherlands and the United Kingdom by the various cargo owners and the </a:t>
            </a:r>
            <a:r>
              <a:rPr lang="en-GB" sz="1800" dirty="0" err="1"/>
              <a:t>shipowners</a:t>
            </a:r>
            <a:r>
              <a:rPr lang="en-GB" sz="1800" dirty="0"/>
              <a:t>.</a:t>
            </a:r>
          </a:p>
          <a:p>
            <a:pPr marL="363538" algn="just">
              <a:lnSpc>
                <a:spcPct val="100000"/>
              </a:lnSpc>
              <a:spcBef>
                <a:spcPts val="0"/>
              </a:spcBef>
            </a:pPr>
            <a:r>
              <a:rPr lang="en-GB" sz="1800" dirty="0"/>
              <a:t>“33. Consequently, where some of the parties are the same as the parties to an action which has already been started, Article 21 requires the second court seised to decline jurisdiction only to the extent to which the parties to the proceedings pending before it are also parties to the action previously started before the court of another Contracting State; it does not prevent the proceedings from continuing between the other parties. </a:t>
            </a:r>
          </a:p>
          <a:p>
            <a:pPr marL="363538" algn="just">
              <a:lnSpc>
                <a:spcPct val="100000"/>
              </a:lnSpc>
              <a:spcBef>
                <a:spcPts val="0"/>
              </a:spcBef>
            </a:pPr>
            <a:r>
              <a:rPr lang="en-GB" sz="1800" dirty="0"/>
              <a:t>35 Accordingly, the answer to the first question is that, on a proper construction of Article 21 of the Convention, where two actions involve the same cause of action and some but not all of the parties to the second action are the same as the parties to the action commenced earlier in another Contracting State, the second court seised is required to </a:t>
            </a:r>
            <a:r>
              <a:rPr lang="en-GB" sz="1800" b="1" u="sng" dirty="0">
                <a:solidFill>
                  <a:srgbClr val="7030A0"/>
                </a:solidFill>
              </a:rPr>
              <a:t>decline jurisdiction only to the extent to which the parties to the proceedings before it are also parties to the action previously commenced; it does not prevent the proceedings from continuing between the other parties.</a:t>
            </a:r>
            <a:r>
              <a:rPr lang="en-GB" sz="1800" dirty="0"/>
              <a:t>”</a:t>
            </a:r>
          </a:p>
          <a:p>
            <a:pPr marL="444500" lvl="1" algn="just">
              <a:lnSpc>
                <a:spcPct val="100000"/>
              </a:lnSpc>
              <a:spcBef>
                <a:spcPts val="0"/>
              </a:spcBef>
            </a:pPr>
            <a:endParaRPr lang="en-GB" sz="1800"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14</a:t>
            </a:fld>
            <a:endParaRPr lang="en-GB" dirty="0"/>
          </a:p>
        </p:txBody>
      </p:sp>
    </p:spTree>
    <p:extLst>
      <p:ext uri="{BB962C8B-B14F-4D97-AF65-F5344CB8AC3E}">
        <p14:creationId xmlns:p14="http://schemas.microsoft.com/office/powerpoint/2010/main" val="16296953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69843" y="517581"/>
            <a:ext cx="10670241" cy="414804"/>
          </a:xfrm>
        </p:spPr>
        <p:txBody>
          <a:bodyPr>
            <a:noAutofit/>
          </a:bodyPr>
          <a:lstStyle/>
          <a:p>
            <a:r>
              <a:rPr lang="en-GB" sz="2400" b="1" dirty="0">
                <a:solidFill>
                  <a:srgbClr val="FF0000"/>
                </a:solidFill>
                <a:latin typeface="+mn-lt"/>
              </a:rPr>
              <a:t>Lis </a:t>
            </a:r>
            <a:r>
              <a:rPr lang="en-GB" sz="2400" b="1" dirty="0" err="1">
                <a:solidFill>
                  <a:srgbClr val="FF0000"/>
                </a:solidFill>
                <a:latin typeface="+mn-lt"/>
              </a:rPr>
              <a:t>Pendens</a:t>
            </a:r>
            <a:r>
              <a:rPr lang="en-GB" sz="2400" b="1" dirty="0">
                <a:solidFill>
                  <a:srgbClr val="FF0000"/>
                </a:solidFill>
                <a:latin typeface="+mn-lt"/>
              </a:rPr>
              <a:t>: “same cause of action” and “between the same parties”</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430306" y="977264"/>
            <a:ext cx="11376212" cy="5484925"/>
          </a:xfrm>
        </p:spPr>
        <p:txBody>
          <a:bodyPr>
            <a:noAutofit/>
          </a:bodyPr>
          <a:lstStyle/>
          <a:p>
            <a:pPr algn="just">
              <a:lnSpc>
                <a:spcPct val="100000"/>
              </a:lnSpc>
              <a:spcBef>
                <a:spcPts val="0"/>
              </a:spcBef>
            </a:pPr>
            <a:r>
              <a:rPr lang="en-GB" sz="1600" dirty="0"/>
              <a:t>Same Parties: </a:t>
            </a:r>
            <a:r>
              <a:rPr lang="en-GB" sz="1600" b="1" i="1" u="sng" dirty="0" err="1"/>
              <a:t>Kolden</a:t>
            </a:r>
            <a:r>
              <a:rPr lang="en-GB" sz="1600" b="1" i="1" u="sng" dirty="0"/>
              <a:t> Holdings Ltd v. </a:t>
            </a:r>
            <a:r>
              <a:rPr lang="en-GB" sz="1600" b="1" i="1" u="sng" dirty="0" err="1"/>
              <a:t>Rodette</a:t>
            </a:r>
            <a:r>
              <a:rPr lang="en-GB" sz="1600" b="1" i="1" u="sng" dirty="0"/>
              <a:t> Commerce Ltd</a:t>
            </a:r>
            <a:r>
              <a:rPr lang="en-GB" sz="1600" dirty="0"/>
              <a:t> [2008] EWCA </a:t>
            </a:r>
            <a:r>
              <a:rPr lang="en-GB" sz="1600" dirty="0" err="1"/>
              <a:t>Civ</a:t>
            </a:r>
            <a:r>
              <a:rPr lang="en-GB" sz="1600" dirty="0"/>
              <a:t> 10:</a:t>
            </a:r>
          </a:p>
          <a:p>
            <a:pPr marL="228600" lvl="1" algn="just">
              <a:lnSpc>
                <a:spcPct val="100000"/>
              </a:lnSpc>
              <a:spcBef>
                <a:spcPts val="0"/>
              </a:spcBef>
            </a:pPr>
            <a:r>
              <a:rPr lang="en-GB" sz="1600" dirty="0"/>
              <a:t>It concerned the enforcement of a set of securities sale and purchase agreements (SPAs), all of which were on the same terms. The sellers issued proceedings in London in July 2006, seeking inter alia a declaration that under the SPAs each of the defendants was obliged to transfer shares. In November 2006, the sellers as assignors concluded a deed of assignment with the claimant, </a:t>
            </a:r>
            <a:r>
              <a:rPr lang="en-GB" sz="1600" dirty="0" err="1"/>
              <a:t>Kolden</a:t>
            </a:r>
            <a:r>
              <a:rPr lang="en-GB" sz="1600" dirty="0"/>
              <a:t>, as assignee, transferring the rights in the SPAs. In February 2007, the defendants issued proceedings in Cyprus seeking the mirror image of the contract cause of action pleaded by the sellers in England. The English court later gave permission to </a:t>
            </a:r>
            <a:r>
              <a:rPr lang="en-GB" sz="1600" dirty="0" err="1"/>
              <a:t>Kolden</a:t>
            </a:r>
            <a:r>
              <a:rPr lang="en-GB" sz="1600" dirty="0"/>
              <a:t> to be substituted as claimant in place of the sellers in the English action and the claim form was reissued with </a:t>
            </a:r>
            <a:r>
              <a:rPr lang="en-GB" sz="1600" dirty="0" err="1"/>
              <a:t>Kolden</a:t>
            </a:r>
            <a:r>
              <a:rPr lang="en-GB" sz="1600" dirty="0"/>
              <a:t> as the sole claimant. The defendants challenged the English court’s jurisdiction, contending that Cyprus was the jurisdiction first seised with the action for the purposes of Art 27 of the Brussels Regulation. The defendants accepted that the English court was first seised until the assignment. They submitted, however, that </a:t>
            </a:r>
            <a:r>
              <a:rPr lang="en-GB" sz="1600" dirty="0" err="1"/>
              <a:t>Kolden</a:t>
            </a:r>
            <a:r>
              <a:rPr lang="en-GB" sz="1600" dirty="0"/>
              <a:t> was a different legal entity from the three assignor companies. When the Cypriot action was issued then, as between the defendants and </a:t>
            </a:r>
            <a:r>
              <a:rPr lang="en-GB" sz="1600" dirty="0" err="1"/>
              <a:t>Kolden</a:t>
            </a:r>
            <a:r>
              <a:rPr lang="en-GB" sz="1600" dirty="0"/>
              <a:t>, the Cypriot court was the one first seised.</a:t>
            </a:r>
          </a:p>
          <a:p>
            <a:pPr marL="444500" algn="just">
              <a:lnSpc>
                <a:spcPct val="100000"/>
              </a:lnSpc>
              <a:spcBef>
                <a:spcPts val="0"/>
              </a:spcBef>
            </a:pPr>
            <a:r>
              <a:rPr lang="en-GB" sz="1600" dirty="0"/>
              <a:t>“That being so, the next question was whether the interests of the two legal entities concerned were identical to and indissociably from one another in relation to the subject matter of the English and Cyprus actions. In his Lordship’s view, </a:t>
            </a:r>
            <a:r>
              <a:rPr lang="en-GB" sz="1600" dirty="0" err="1"/>
              <a:t>Kolden</a:t>
            </a:r>
            <a:r>
              <a:rPr lang="en-GB" sz="1600" dirty="0"/>
              <a:t> fulfilled the tests for being regarded as the same party as the assignor companies for the purposes of Art 27. From the moment the defendants received notice of the assignment, the legal transfer of the rights covered by the assignment was complete. All rights passed to </a:t>
            </a:r>
            <a:r>
              <a:rPr lang="en-GB" sz="1600" dirty="0" err="1"/>
              <a:t>Kolden</a:t>
            </a:r>
            <a:r>
              <a:rPr lang="en-GB" sz="1600" dirty="0"/>
              <a:t>. Its interest in the SPAs and any rights of action arising out of them were identical to those formerly possessed by the assignor companies; neither greater nor smaller. The interests of </a:t>
            </a:r>
            <a:r>
              <a:rPr lang="en-GB" sz="1600" dirty="0" err="1"/>
              <a:t>Kolden</a:t>
            </a:r>
            <a:r>
              <a:rPr lang="en-GB" sz="1600" dirty="0"/>
              <a:t>, as legal assignee, were indissociably from those of the assignor companies because the rights of </a:t>
            </a:r>
            <a:r>
              <a:rPr lang="en-GB" sz="1600" dirty="0" err="1"/>
              <a:t>Kolden</a:t>
            </a:r>
            <a:r>
              <a:rPr lang="en-GB" sz="1600" dirty="0"/>
              <a:t> were only those of the assignors and no more and no less.</a:t>
            </a:r>
          </a:p>
          <a:p>
            <a:pPr marL="444500" algn="just">
              <a:lnSpc>
                <a:spcPct val="100000"/>
              </a:lnSpc>
              <a:spcBef>
                <a:spcPts val="0"/>
              </a:spcBef>
            </a:pPr>
            <a:r>
              <a:rPr lang="en-GB" sz="1600" b="1" u="sng" dirty="0">
                <a:solidFill>
                  <a:srgbClr val="7030A0"/>
                </a:solidFill>
              </a:rPr>
              <a:t>The nature of the identity of the interests of the three assignor companies and </a:t>
            </a:r>
            <a:r>
              <a:rPr lang="en-GB" sz="1600" b="1" u="sng" dirty="0" err="1">
                <a:solidFill>
                  <a:srgbClr val="7030A0"/>
                </a:solidFill>
              </a:rPr>
              <a:t>Kolden</a:t>
            </a:r>
            <a:r>
              <a:rPr lang="en-GB" sz="1600" b="1" u="sng" dirty="0">
                <a:solidFill>
                  <a:srgbClr val="7030A0"/>
                </a:solidFill>
              </a:rPr>
              <a:t> could be tested by asking whether or not a judgment on the contract cause of action issue in an action involving the former would bind the latter.</a:t>
            </a:r>
            <a:r>
              <a:rPr lang="en-GB" sz="1600" dirty="0"/>
              <a:t> If, as his Lordship had concluded, they had an identity of interest, then a decision of a court of competent jurisdiction on the merits of the contract cause of action against the one had to be res judicata as against the second.”</a:t>
            </a:r>
          </a:p>
          <a:p>
            <a:pPr marL="444500" lvl="1" algn="just">
              <a:lnSpc>
                <a:spcPct val="100000"/>
              </a:lnSpc>
              <a:spcBef>
                <a:spcPts val="0"/>
              </a:spcBef>
            </a:pPr>
            <a:endParaRPr lang="en-GB" sz="1800"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15</a:t>
            </a:fld>
            <a:endParaRPr lang="en-GB" dirty="0"/>
          </a:p>
        </p:txBody>
      </p:sp>
    </p:spTree>
    <p:extLst>
      <p:ext uri="{BB962C8B-B14F-4D97-AF65-F5344CB8AC3E}">
        <p14:creationId xmlns:p14="http://schemas.microsoft.com/office/powerpoint/2010/main" val="25772792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69843" y="517581"/>
            <a:ext cx="10670241" cy="414804"/>
          </a:xfrm>
        </p:spPr>
        <p:txBody>
          <a:bodyPr>
            <a:noAutofit/>
          </a:bodyPr>
          <a:lstStyle/>
          <a:p>
            <a:r>
              <a:rPr lang="en-GB" sz="2400" b="1" dirty="0">
                <a:solidFill>
                  <a:srgbClr val="FF0000"/>
                </a:solidFill>
                <a:latin typeface="+mn-lt"/>
              </a:rPr>
              <a:t>Lis </a:t>
            </a:r>
            <a:r>
              <a:rPr lang="en-GB" sz="2400" b="1" dirty="0" err="1">
                <a:solidFill>
                  <a:srgbClr val="FF0000"/>
                </a:solidFill>
                <a:latin typeface="+mn-lt"/>
              </a:rPr>
              <a:t>Pendens</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69843" y="977264"/>
            <a:ext cx="10851776" cy="5484925"/>
          </a:xfrm>
        </p:spPr>
        <p:txBody>
          <a:bodyPr>
            <a:noAutofit/>
          </a:bodyPr>
          <a:lstStyle/>
          <a:p>
            <a:pPr marL="0" indent="0" algn="just">
              <a:lnSpc>
                <a:spcPct val="100000"/>
              </a:lnSpc>
              <a:spcBef>
                <a:spcPts val="0"/>
              </a:spcBef>
              <a:buNone/>
            </a:pPr>
            <a:r>
              <a:rPr lang="en-GB" sz="2000" dirty="0"/>
              <a:t>And related proceedings? Art. 30 Recast Brussels Regulation</a:t>
            </a:r>
          </a:p>
          <a:p>
            <a:pPr marL="0" indent="0" algn="just">
              <a:lnSpc>
                <a:spcPct val="100000"/>
              </a:lnSpc>
              <a:spcBef>
                <a:spcPts val="0"/>
              </a:spcBef>
              <a:buNone/>
            </a:pPr>
            <a:endParaRPr lang="en-GB" sz="800" dirty="0"/>
          </a:p>
          <a:p>
            <a:pPr algn="just">
              <a:lnSpc>
                <a:spcPct val="100000"/>
              </a:lnSpc>
              <a:spcBef>
                <a:spcPts val="0"/>
              </a:spcBef>
            </a:pPr>
            <a:r>
              <a:rPr lang="en-GB" sz="1900" b="1" u="sng" dirty="0">
                <a:solidFill>
                  <a:srgbClr val="9900FF"/>
                </a:solidFill>
              </a:rPr>
              <a:t>Article 30 Recast Brussels Regulation:</a:t>
            </a:r>
          </a:p>
          <a:p>
            <a:pPr marL="0" indent="0" algn="just">
              <a:lnSpc>
                <a:spcPct val="100000"/>
              </a:lnSpc>
              <a:spcBef>
                <a:spcPts val="0"/>
              </a:spcBef>
              <a:buNone/>
            </a:pPr>
            <a:r>
              <a:rPr lang="en-GB" sz="1900" dirty="0"/>
              <a:t>1. Where </a:t>
            </a:r>
            <a:r>
              <a:rPr lang="en-GB" sz="1900" u="sng" dirty="0">
                <a:solidFill>
                  <a:srgbClr val="7030A0"/>
                </a:solidFill>
              </a:rPr>
              <a:t>related actions are pending </a:t>
            </a:r>
            <a:r>
              <a:rPr lang="en-GB" sz="1900" dirty="0"/>
              <a:t>in the courts of different Member States, any court other than the court first seised </a:t>
            </a:r>
            <a:r>
              <a:rPr lang="en-GB" sz="1900" b="1" u="sng" dirty="0">
                <a:solidFill>
                  <a:srgbClr val="FF3399"/>
                </a:solidFill>
                <a:effectLst>
                  <a:outerShdw blurRad="38100" dist="38100" dir="2700000" algn="tl">
                    <a:srgbClr val="000000">
                      <a:alpha val="43137"/>
                    </a:srgbClr>
                  </a:outerShdw>
                </a:effectLst>
              </a:rPr>
              <a:t>may</a:t>
            </a:r>
            <a:r>
              <a:rPr lang="en-GB" sz="1900" dirty="0">
                <a:effectLst>
                  <a:outerShdw blurRad="38100" dist="38100" dir="2700000" algn="tl">
                    <a:srgbClr val="000000">
                      <a:alpha val="43137"/>
                    </a:srgbClr>
                  </a:outerShdw>
                </a:effectLst>
              </a:rPr>
              <a:t> </a:t>
            </a:r>
            <a:r>
              <a:rPr lang="en-GB" sz="1900" dirty="0"/>
              <a:t>stay its proceedings.</a:t>
            </a:r>
          </a:p>
          <a:p>
            <a:pPr marL="0" indent="0" algn="just">
              <a:lnSpc>
                <a:spcPct val="100000"/>
              </a:lnSpc>
              <a:spcBef>
                <a:spcPts val="0"/>
              </a:spcBef>
              <a:buNone/>
            </a:pPr>
            <a:r>
              <a:rPr lang="en-GB" sz="1900" dirty="0"/>
              <a:t>2. Where the action in the court first seised is pending at first instance, any other court may also, on the application of one of the parties, decline jurisdiction if the court first seised has jurisdiction over the actions in question and its law permits the consolidation thereof.</a:t>
            </a:r>
          </a:p>
          <a:p>
            <a:pPr marL="0" indent="0" algn="just">
              <a:lnSpc>
                <a:spcPct val="100000"/>
              </a:lnSpc>
              <a:spcBef>
                <a:spcPts val="0"/>
              </a:spcBef>
              <a:buNone/>
            </a:pPr>
            <a:r>
              <a:rPr lang="en-GB" sz="1900" dirty="0"/>
              <a:t>3. For the purposes of this Article, </a:t>
            </a:r>
            <a:r>
              <a:rPr lang="en-GB" sz="1900" u="sng" dirty="0">
                <a:solidFill>
                  <a:srgbClr val="FF3399"/>
                </a:solidFill>
              </a:rPr>
              <a:t>actions are deemed to be related where they are so closely connected that it is expedient to hear and determine them together to avoid the risk of irreconcilable judgments resulting from separate proceedings</a:t>
            </a:r>
            <a:r>
              <a:rPr lang="en-GB" sz="1900" dirty="0"/>
              <a:t>. </a:t>
            </a:r>
          </a:p>
          <a:p>
            <a:pPr marL="0" indent="0" algn="just">
              <a:lnSpc>
                <a:spcPct val="100000"/>
              </a:lnSpc>
              <a:spcBef>
                <a:spcPts val="0"/>
              </a:spcBef>
              <a:buNone/>
            </a:pPr>
            <a:endParaRPr lang="en-GB" sz="800" dirty="0"/>
          </a:p>
          <a:p>
            <a:pPr marL="0" indent="0" algn="just">
              <a:lnSpc>
                <a:spcPct val="100000"/>
              </a:lnSpc>
              <a:spcBef>
                <a:spcPts val="0"/>
              </a:spcBef>
              <a:buNone/>
            </a:pPr>
            <a:r>
              <a:rPr lang="en-GB" sz="1900" b="1" dirty="0">
                <a:solidFill>
                  <a:srgbClr val="00B050"/>
                </a:solidFill>
              </a:rPr>
              <a:t>Related vs. same cause of action</a:t>
            </a:r>
          </a:p>
          <a:p>
            <a:pPr marL="0" indent="0" algn="just">
              <a:lnSpc>
                <a:spcPct val="100000"/>
              </a:lnSpc>
              <a:spcBef>
                <a:spcPts val="0"/>
              </a:spcBef>
              <a:buNone/>
            </a:pPr>
            <a:endParaRPr lang="en-GB" sz="1100" dirty="0"/>
          </a:p>
          <a:p>
            <a:pPr algn="just">
              <a:lnSpc>
                <a:spcPct val="100000"/>
              </a:lnSpc>
              <a:spcBef>
                <a:spcPts val="0"/>
              </a:spcBef>
            </a:pPr>
            <a:r>
              <a:rPr lang="en-GB" sz="1800" dirty="0"/>
              <a:t>risk of irreconcilable judgments resulting from separate proceedings</a:t>
            </a:r>
          </a:p>
          <a:p>
            <a:pPr algn="just">
              <a:lnSpc>
                <a:spcPct val="100000"/>
              </a:lnSpc>
              <a:spcBef>
                <a:spcPts val="0"/>
              </a:spcBef>
            </a:pPr>
            <a:endParaRPr lang="en-GB" sz="1800" dirty="0"/>
          </a:p>
          <a:p>
            <a:pPr algn="just">
              <a:lnSpc>
                <a:spcPct val="100000"/>
              </a:lnSpc>
              <a:spcBef>
                <a:spcPts val="0"/>
              </a:spcBef>
            </a:pPr>
            <a:r>
              <a:rPr lang="en-GB" sz="1800" b="1" i="1" u="sng" dirty="0"/>
              <a:t>The </a:t>
            </a:r>
            <a:r>
              <a:rPr lang="en-GB" sz="1800" b="1" i="1" u="sng" dirty="0" err="1"/>
              <a:t>Maciej</a:t>
            </a:r>
            <a:r>
              <a:rPr lang="en-GB" sz="1800" b="1" i="1" u="sng" dirty="0"/>
              <a:t> </a:t>
            </a:r>
            <a:r>
              <a:rPr lang="en-GB" sz="1800" b="1" i="1" u="sng" dirty="0" err="1"/>
              <a:t>Rataj</a:t>
            </a:r>
            <a:r>
              <a:rPr lang="en-GB" sz="1800" b="1" i="1" u="sng" dirty="0"/>
              <a:t> (The </a:t>
            </a:r>
            <a:r>
              <a:rPr lang="en-GB" sz="1800" b="1" i="1" u="sng" dirty="0" err="1"/>
              <a:t>Tatry</a:t>
            </a:r>
            <a:r>
              <a:rPr lang="en-GB" sz="1800" b="1" i="1" u="sng" dirty="0"/>
              <a:t>) </a:t>
            </a:r>
            <a:r>
              <a:rPr lang="en-GB" sz="1800" dirty="0"/>
              <a:t>[CJEU Case 406/92 (1994) ECR I-5439]: “4. … the concept of irreconcilable judgments in Article 27(3) of the Convention, must cover all cases where there is a risk of conflicting decisions, </a:t>
            </a:r>
            <a:r>
              <a:rPr lang="en-GB" sz="1800" b="1" dirty="0">
                <a:solidFill>
                  <a:srgbClr val="FF0000"/>
                </a:solidFill>
              </a:rPr>
              <a:t>even if the judgments can be separately enforced and their legal consequences are not mutually exclusive</a:t>
            </a:r>
            <a:r>
              <a:rPr lang="en-GB" sz="1800" dirty="0"/>
              <a:t>.”</a:t>
            </a:r>
          </a:p>
          <a:p>
            <a:pPr marL="0" indent="0" algn="just">
              <a:lnSpc>
                <a:spcPct val="100000"/>
              </a:lnSpc>
              <a:spcBef>
                <a:spcPts val="0"/>
              </a:spcBef>
              <a:buNone/>
            </a:pPr>
            <a:endParaRPr lang="en-GB" sz="1900" b="1" dirty="0">
              <a:solidFill>
                <a:srgbClr val="00B050"/>
              </a:solidFill>
            </a:endParaRP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16</a:t>
            </a:fld>
            <a:endParaRPr lang="en-GB" dirty="0"/>
          </a:p>
        </p:txBody>
      </p:sp>
    </p:spTree>
    <p:extLst>
      <p:ext uri="{BB962C8B-B14F-4D97-AF65-F5344CB8AC3E}">
        <p14:creationId xmlns:p14="http://schemas.microsoft.com/office/powerpoint/2010/main" val="5630996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69843" y="517581"/>
            <a:ext cx="10670241" cy="414804"/>
          </a:xfrm>
        </p:spPr>
        <p:txBody>
          <a:bodyPr>
            <a:noAutofit/>
          </a:bodyPr>
          <a:lstStyle/>
          <a:p>
            <a:r>
              <a:rPr lang="en-GB" sz="2400" b="1" dirty="0">
                <a:solidFill>
                  <a:srgbClr val="FF0000"/>
                </a:solidFill>
                <a:latin typeface="+mn-lt"/>
              </a:rPr>
              <a:t>Lis </a:t>
            </a:r>
            <a:r>
              <a:rPr lang="en-GB" sz="2400" b="1" dirty="0" err="1">
                <a:solidFill>
                  <a:srgbClr val="FF0000"/>
                </a:solidFill>
                <a:latin typeface="+mn-lt"/>
              </a:rPr>
              <a:t>Pendens</a:t>
            </a:r>
            <a:r>
              <a:rPr lang="en-GB" sz="2400" b="1" dirty="0">
                <a:solidFill>
                  <a:srgbClr val="FF0000"/>
                </a:solidFill>
                <a:latin typeface="+mn-lt"/>
              </a:rPr>
              <a:t>: exclusive jurisdiction</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69843" y="977264"/>
            <a:ext cx="10851776" cy="5484925"/>
          </a:xfrm>
        </p:spPr>
        <p:txBody>
          <a:bodyPr>
            <a:noAutofit/>
          </a:bodyPr>
          <a:lstStyle/>
          <a:p>
            <a:pPr algn="just">
              <a:lnSpc>
                <a:spcPct val="100000"/>
              </a:lnSpc>
              <a:spcBef>
                <a:spcPts val="0"/>
              </a:spcBef>
            </a:pPr>
            <a:r>
              <a:rPr lang="en-GB" sz="1800" dirty="0"/>
              <a:t>Under the </a:t>
            </a:r>
            <a:r>
              <a:rPr lang="en-GB" sz="1800" b="1" u="sng" dirty="0"/>
              <a:t>previous Regulation</a:t>
            </a:r>
            <a:r>
              <a:rPr lang="en-GB" sz="1800" dirty="0"/>
              <a:t>, the second court was to stay the proceedings even it was the competent one under the rules of exclusive jurisdiction. </a:t>
            </a:r>
          </a:p>
          <a:p>
            <a:pPr algn="just">
              <a:lnSpc>
                <a:spcPct val="100000"/>
              </a:lnSpc>
              <a:spcBef>
                <a:spcPts val="0"/>
              </a:spcBef>
            </a:pPr>
            <a:r>
              <a:rPr lang="en-GB" sz="1800" dirty="0"/>
              <a:t>See </a:t>
            </a:r>
            <a:r>
              <a:rPr lang="en-GB" sz="1800" b="1" i="1" u="sng" dirty="0"/>
              <a:t>Gasser v MISAT</a:t>
            </a:r>
            <a:r>
              <a:rPr lang="en-GB" sz="1800" b="1" u="sng" dirty="0"/>
              <a:t> </a:t>
            </a:r>
            <a:r>
              <a:rPr lang="en-GB" sz="1800" dirty="0"/>
              <a:t>[CJEU Case 116/02 (2003)]:</a:t>
            </a:r>
          </a:p>
          <a:p>
            <a:pPr marL="444500" lvl="1" algn="just">
              <a:lnSpc>
                <a:spcPct val="100000"/>
              </a:lnSpc>
              <a:spcBef>
                <a:spcPts val="0"/>
              </a:spcBef>
              <a:tabLst>
                <a:tab pos="444500" algn="l"/>
              </a:tabLst>
            </a:pPr>
            <a:r>
              <a:rPr lang="en-GB" sz="1700" dirty="0"/>
              <a:t>Austrian supplier Gasser and Italian distributor MISAT entered into a contract together for the supply of children's clothes. The contract had a choice-of-court agreement, stipulating that an Austrian court have jurisdiction in case of conflict. However, MISAT seised an Italian court to declare that the contract had been terminated.</a:t>
            </a:r>
          </a:p>
          <a:p>
            <a:pPr marL="444500" algn="just">
              <a:lnSpc>
                <a:spcPct val="100000"/>
              </a:lnSpc>
              <a:spcBef>
                <a:spcPts val="0"/>
              </a:spcBef>
              <a:tabLst>
                <a:tab pos="444500" algn="l"/>
              </a:tabLst>
            </a:pPr>
            <a:r>
              <a:rPr lang="en-GB" sz="1700" dirty="0"/>
              <a:t>“49. Thus, where there is an agreement conferring jurisdiction within the meaning of Article 17 of the Brussels Convention, not only, as observed by the Commission, do the parties always have the option of declining to invoke it and, in particular, the defendant has the option of entering an appearance before the court first seised without alleging that it lacks jurisdiction on the basis of a choice-of-court clause, in accordance with Article 18 of the Convention, but, moreover, in circumstances other than those just described, it is incumbent on the court first seised to verify the existence of the agreement and to decline jurisdiction if it is established, in accordance with Article 17, that the parties actually agreed to designate the court second seised as having exclusive jurisdiction. </a:t>
            </a:r>
          </a:p>
          <a:p>
            <a:pPr marL="444500" algn="just">
              <a:lnSpc>
                <a:spcPct val="100000"/>
              </a:lnSpc>
              <a:spcBef>
                <a:spcPts val="0"/>
              </a:spcBef>
              <a:tabLst>
                <a:tab pos="444500" algn="l"/>
              </a:tabLst>
            </a:pPr>
            <a:r>
              <a:rPr lang="en-GB" sz="1700" dirty="0"/>
              <a:t>51. … It is clear from the wording of Article 21 of the Convention that it is for the court first seised to pronounce as to its jurisdiction, in this case in the light of a jurisdiction clause relied on before it, which must be regarded as an independent concept to be appraised solely in relation to the requirements of Article 17</a:t>
            </a:r>
          </a:p>
          <a:p>
            <a:pPr marL="444500" algn="just">
              <a:lnSpc>
                <a:spcPct val="100000"/>
              </a:lnSpc>
              <a:spcBef>
                <a:spcPts val="0"/>
              </a:spcBef>
              <a:tabLst>
                <a:tab pos="444500" algn="l"/>
              </a:tabLst>
            </a:pPr>
            <a:r>
              <a:rPr lang="en-GB" sz="1700" dirty="0"/>
              <a:t>54. In view of the foregoing, the answer to the second question must be that </a:t>
            </a:r>
            <a:r>
              <a:rPr lang="en-GB" sz="1700" b="1" u="sng" dirty="0">
                <a:solidFill>
                  <a:srgbClr val="FF3399"/>
                </a:solidFill>
              </a:rPr>
              <a:t>Article 21 of the Brussels Convention must be interpreted as meaning that a court second seised whose jurisdiction has been claimed under an agreement conferring jurisdiction must nevertheless stay proceedings until the court first seised has declared that it has no jurisdiction</a:t>
            </a:r>
            <a:r>
              <a:rPr lang="en-GB" sz="1700" dirty="0"/>
              <a:t>.”</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17</a:t>
            </a:fld>
            <a:endParaRPr lang="en-GB" dirty="0"/>
          </a:p>
        </p:txBody>
      </p:sp>
    </p:spTree>
    <p:extLst>
      <p:ext uri="{BB962C8B-B14F-4D97-AF65-F5344CB8AC3E}">
        <p14:creationId xmlns:p14="http://schemas.microsoft.com/office/powerpoint/2010/main" val="6086088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56396" y="517581"/>
            <a:ext cx="10683688" cy="414804"/>
          </a:xfrm>
        </p:spPr>
        <p:txBody>
          <a:bodyPr>
            <a:noAutofit/>
          </a:bodyPr>
          <a:lstStyle/>
          <a:p>
            <a:r>
              <a:rPr lang="en-GB" sz="2400" b="1" dirty="0">
                <a:solidFill>
                  <a:srgbClr val="FF0000"/>
                </a:solidFill>
                <a:latin typeface="+mn-lt"/>
              </a:rPr>
              <a:t>Lis </a:t>
            </a:r>
            <a:r>
              <a:rPr lang="en-GB" sz="2400" b="1" dirty="0" err="1">
                <a:solidFill>
                  <a:srgbClr val="FF0000"/>
                </a:solidFill>
                <a:latin typeface="+mn-lt"/>
              </a:rPr>
              <a:t>Pendens</a:t>
            </a:r>
            <a:r>
              <a:rPr lang="en-GB" sz="2400" b="1" dirty="0">
                <a:solidFill>
                  <a:srgbClr val="FF0000"/>
                </a:solidFill>
                <a:latin typeface="+mn-lt"/>
              </a:rPr>
              <a:t>: exclusive jurisdiction</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101500"/>
            <a:ext cx="11055992" cy="5388162"/>
          </a:xfrm>
        </p:spPr>
        <p:txBody>
          <a:bodyPr>
            <a:noAutofit/>
          </a:bodyPr>
          <a:lstStyle/>
          <a:p>
            <a:pPr algn="just">
              <a:lnSpc>
                <a:spcPct val="100000"/>
              </a:lnSpc>
              <a:spcBef>
                <a:spcPts val="0"/>
              </a:spcBef>
            </a:pPr>
            <a:r>
              <a:rPr lang="en-GB" sz="2000" b="1" u="sng" dirty="0">
                <a:solidFill>
                  <a:srgbClr val="9900FF"/>
                </a:solidFill>
              </a:rPr>
              <a:t>Article 31 Recast Brussels Regulation:</a:t>
            </a:r>
          </a:p>
          <a:p>
            <a:pPr marL="0" indent="0" algn="just">
              <a:lnSpc>
                <a:spcPct val="100000"/>
              </a:lnSpc>
              <a:spcBef>
                <a:spcPts val="0"/>
              </a:spcBef>
              <a:buNone/>
            </a:pPr>
            <a:endParaRPr lang="en-GB" sz="2000" b="1" u="sng" dirty="0">
              <a:solidFill>
                <a:srgbClr val="9900FF"/>
              </a:solidFill>
            </a:endParaRPr>
          </a:p>
          <a:p>
            <a:pPr marL="0" indent="0" algn="just">
              <a:lnSpc>
                <a:spcPct val="100000"/>
              </a:lnSpc>
              <a:spcBef>
                <a:spcPts val="0"/>
              </a:spcBef>
              <a:buNone/>
            </a:pPr>
            <a:r>
              <a:rPr lang="en-GB" sz="2000" dirty="0"/>
              <a:t>1. Where actions come within the </a:t>
            </a:r>
            <a:r>
              <a:rPr lang="en-GB" sz="2000" b="1" dirty="0">
                <a:solidFill>
                  <a:srgbClr val="7030A0"/>
                </a:solidFill>
              </a:rPr>
              <a:t>exclusive jurisdiction of several courts</a:t>
            </a:r>
            <a:r>
              <a:rPr lang="en-GB" sz="2000" dirty="0"/>
              <a:t>, any court other than the court first seised </a:t>
            </a:r>
            <a:r>
              <a:rPr lang="en-GB" sz="2000" b="1" i="1" u="sng" dirty="0">
                <a:solidFill>
                  <a:srgbClr val="FF0000"/>
                </a:solidFill>
              </a:rPr>
              <a:t>shall decline </a:t>
            </a:r>
            <a:r>
              <a:rPr lang="en-GB" sz="2000" dirty="0"/>
              <a:t>jurisdiction in favour of that court.</a:t>
            </a:r>
          </a:p>
          <a:p>
            <a:pPr marL="0" indent="0" algn="just">
              <a:lnSpc>
                <a:spcPct val="100000"/>
              </a:lnSpc>
              <a:spcBef>
                <a:spcPts val="0"/>
              </a:spcBef>
              <a:buNone/>
            </a:pPr>
            <a:r>
              <a:rPr lang="en-GB" sz="2000" dirty="0"/>
              <a:t>2. Without prejudice to Article 26, where a court of a Member State on which an agreement as referred to in Article 25 confers exclusive jurisdiction is seised, </a:t>
            </a:r>
            <a:r>
              <a:rPr lang="en-GB" sz="2000" b="1" dirty="0">
                <a:solidFill>
                  <a:srgbClr val="FF3399"/>
                </a:solidFill>
              </a:rPr>
              <a:t>any court of another Member State shall stay the proceedings until such time as the court seised on the basis of the agreement declares that it has no jurisdiction under the agreement.</a:t>
            </a:r>
          </a:p>
          <a:p>
            <a:pPr marL="0" indent="0" algn="just">
              <a:lnSpc>
                <a:spcPct val="100000"/>
              </a:lnSpc>
              <a:spcBef>
                <a:spcPts val="0"/>
              </a:spcBef>
              <a:buNone/>
            </a:pPr>
            <a:r>
              <a:rPr lang="en-GB" sz="2000" dirty="0"/>
              <a:t>3. Where the court designated in the agreement has established jurisdiction in accordance with the agreement, any court of another Member State shall decline jurisdiction in favour of that court.</a:t>
            </a:r>
          </a:p>
          <a:p>
            <a:pPr marL="0" indent="0" algn="just">
              <a:lnSpc>
                <a:spcPct val="100000"/>
              </a:lnSpc>
              <a:spcBef>
                <a:spcPts val="0"/>
              </a:spcBef>
              <a:buNone/>
            </a:pPr>
            <a:r>
              <a:rPr lang="en-GB" sz="2000" dirty="0"/>
              <a:t>4. Paragraphs 2 and 3 shall not apply to matters referred to in Sections 3, 4 or 5 where the policyholder, the insured, a beneficiary of the insurance contract, the injured party, the consumer or the employee is the claimant and the agreement is not valid under a provision contained within those Sections.</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18</a:t>
            </a:fld>
            <a:endParaRPr lang="en-GB" dirty="0"/>
          </a:p>
        </p:txBody>
      </p:sp>
    </p:spTree>
    <p:extLst>
      <p:ext uri="{BB962C8B-B14F-4D97-AF65-F5344CB8AC3E}">
        <p14:creationId xmlns:p14="http://schemas.microsoft.com/office/powerpoint/2010/main" val="37994856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56396" y="517581"/>
            <a:ext cx="10683688" cy="414804"/>
          </a:xfrm>
        </p:spPr>
        <p:txBody>
          <a:bodyPr>
            <a:noAutofit/>
          </a:bodyPr>
          <a:lstStyle/>
          <a:p>
            <a:r>
              <a:rPr lang="en-GB" sz="2400" b="1" dirty="0">
                <a:solidFill>
                  <a:srgbClr val="FF0000"/>
                </a:solidFill>
                <a:latin typeface="+mn-lt"/>
              </a:rPr>
              <a:t>Lis </a:t>
            </a:r>
            <a:r>
              <a:rPr lang="en-GB" sz="2400" b="1" dirty="0" err="1">
                <a:solidFill>
                  <a:srgbClr val="FF0000"/>
                </a:solidFill>
                <a:latin typeface="+mn-lt"/>
              </a:rPr>
              <a:t>Pendens</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150750"/>
            <a:ext cx="11055992" cy="5388162"/>
          </a:xfrm>
        </p:spPr>
        <p:txBody>
          <a:bodyPr>
            <a:noAutofit/>
          </a:bodyPr>
          <a:lstStyle/>
          <a:p>
            <a:pPr algn="just">
              <a:lnSpc>
                <a:spcPct val="100000"/>
              </a:lnSpc>
              <a:spcBef>
                <a:spcPts val="0"/>
              </a:spcBef>
            </a:pPr>
            <a:r>
              <a:rPr lang="en-GB" sz="2000" dirty="0"/>
              <a:t>Time when the court is seised first: Art. 32 Recast Brussels Regulation</a:t>
            </a:r>
          </a:p>
          <a:p>
            <a:pPr algn="just">
              <a:lnSpc>
                <a:spcPct val="100000"/>
              </a:lnSpc>
              <a:spcBef>
                <a:spcPts val="0"/>
              </a:spcBef>
            </a:pPr>
            <a:endParaRPr lang="en-GB" sz="2000" b="1" u="sng" dirty="0">
              <a:solidFill>
                <a:srgbClr val="9900FF"/>
              </a:solidFill>
            </a:endParaRPr>
          </a:p>
          <a:p>
            <a:pPr algn="just">
              <a:lnSpc>
                <a:spcPct val="100000"/>
              </a:lnSpc>
              <a:spcBef>
                <a:spcPts val="0"/>
              </a:spcBef>
            </a:pPr>
            <a:r>
              <a:rPr lang="en-GB" sz="2000" b="1" u="sng" dirty="0">
                <a:solidFill>
                  <a:srgbClr val="9900FF"/>
                </a:solidFill>
              </a:rPr>
              <a:t>Article 32 Recast Brussels Regulation:</a:t>
            </a:r>
          </a:p>
          <a:p>
            <a:pPr marL="0" indent="0" algn="just">
              <a:lnSpc>
                <a:spcPct val="100000"/>
              </a:lnSpc>
              <a:spcBef>
                <a:spcPts val="0"/>
              </a:spcBef>
              <a:buNone/>
            </a:pPr>
            <a:r>
              <a:rPr lang="en-GB" sz="2000" dirty="0"/>
              <a:t>1. For the purposes of this Section, </a:t>
            </a:r>
            <a:r>
              <a:rPr lang="en-GB" sz="2000" b="1" u="sng" dirty="0"/>
              <a:t>a court shall be deemed to be seised</a:t>
            </a:r>
            <a:r>
              <a:rPr lang="en-GB" sz="2000" dirty="0"/>
              <a:t>:</a:t>
            </a:r>
          </a:p>
          <a:p>
            <a:pPr marL="0" indent="0" algn="just">
              <a:lnSpc>
                <a:spcPct val="100000"/>
              </a:lnSpc>
              <a:spcBef>
                <a:spcPts val="0"/>
              </a:spcBef>
              <a:buNone/>
            </a:pPr>
            <a:r>
              <a:rPr lang="en-GB" sz="2000" dirty="0"/>
              <a:t>(a) at the time when the document instituting the proceedings or an equivalent document is lodged with the court, provided that the claimant has not subsequently failed to take the steps he was required to take to have service effected on the defendant; or </a:t>
            </a:r>
            <a:r>
              <a:rPr lang="en-GB" sz="2000" i="1" dirty="0">
                <a:solidFill>
                  <a:schemeClr val="bg1">
                    <a:lumMod val="50000"/>
                  </a:schemeClr>
                </a:solidFill>
              </a:rPr>
              <a:t>[common law jurisdictions]</a:t>
            </a:r>
          </a:p>
          <a:p>
            <a:pPr marL="0" indent="0" algn="just">
              <a:lnSpc>
                <a:spcPct val="100000"/>
              </a:lnSpc>
              <a:spcBef>
                <a:spcPts val="0"/>
              </a:spcBef>
              <a:buNone/>
            </a:pPr>
            <a:r>
              <a:rPr lang="en-GB" sz="2000" dirty="0"/>
              <a:t>(b) if the document has to be served before being lodged with the court, at the time when it is received by the authority responsible for service, provided that the claimant has not subsequently failed to take the steps he was required to take to have the document lodged with the court.</a:t>
            </a:r>
          </a:p>
          <a:p>
            <a:pPr marL="0" indent="0" algn="just">
              <a:lnSpc>
                <a:spcPct val="100000"/>
              </a:lnSpc>
              <a:spcBef>
                <a:spcPts val="0"/>
              </a:spcBef>
              <a:buNone/>
            </a:pPr>
            <a:r>
              <a:rPr lang="en-GB" sz="2000" dirty="0"/>
              <a:t>The authority responsible for service referred to in point (b) shall be the first authority receiving the documents to be served.</a:t>
            </a:r>
          </a:p>
          <a:p>
            <a:pPr marL="0" indent="0" algn="just">
              <a:lnSpc>
                <a:spcPct val="100000"/>
              </a:lnSpc>
              <a:spcBef>
                <a:spcPts val="0"/>
              </a:spcBef>
              <a:buNone/>
            </a:pPr>
            <a:r>
              <a:rPr lang="en-GB" sz="2000" dirty="0"/>
              <a:t>2. The court, or the authority responsible for service, referred to in paragraph 1, shall note, respectively, the date of the lodging of the document instituting the proceedings or the equivalent document, or the date of receipt of the documents to be served.</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19</a:t>
            </a:fld>
            <a:endParaRPr lang="en-GB" dirty="0"/>
          </a:p>
        </p:txBody>
      </p:sp>
    </p:spTree>
    <p:extLst>
      <p:ext uri="{BB962C8B-B14F-4D97-AF65-F5344CB8AC3E}">
        <p14:creationId xmlns:p14="http://schemas.microsoft.com/office/powerpoint/2010/main" val="2113907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Jurisdictional Conflicts</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endParaRPr lang="en-GB" sz="2000" dirty="0"/>
          </a:p>
          <a:p>
            <a:endParaRPr lang="en-GB" sz="2000" dirty="0"/>
          </a:p>
          <a:p>
            <a:r>
              <a:rPr lang="en-GB" sz="2400" i="1" dirty="0"/>
              <a:t>Civil Law</a:t>
            </a:r>
            <a:r>
              <a:rPr lang="en-GB" sz="2400" dirty="0"/>
              <a:t>: acts when there is an actual conflict, usually by the doctrine of </a:t>
            </a:r>
            <a:r>
              <a:rPr lang="en-GB" sz="2400" i="1" dirty="0" err="1"/>
              <a:t>lis</a:t>
            </a:r>
            <a:r>
              <a:rPr lang="en-GB" sz="2400" i="1" dirty="0"/>
              <a:t> </a:t>
            </a:r>
            <a:r>
              <a:rPr lang="en-GB" sz="2400" i="1" dirty="0" err="1"/>
              <a:t>pendens</a:t>
            </a:r>
            <a:r>
              <a:rPr lang="en-GB" sz="2400" i="1" dirty="0"/>
              <a:t> </a:t>
            </a:r>
            <a:r>
              <a:rPr lang="en-GB" sz="2400" dirty="0"/>
              <a:t>(suit pending)</a:t>
            </a:r>
            <a:r>
              <a:rPr lang="en-GB" sz="2400" i="1" dirty="0"/>
              <a:t> – simplicity, but can lead to burdensome situations</a:t>
            </a:r>
          </a:p>
          <a:p>
            <a:endParaRPr lang="en-GB" sz="2400" i="1" dirty="0"/>
          </a:p>
          <a:p>
            <a:r>
              <a:rPr lang="en-GB" sz="2400" i="1" dirty="0"/>
              <a:t>Common Law</a:t>
            </a:r>
            <a:r>
              <a:rPr lang="en-GB" sz="2400" dirty="0"/>
              <a:t>: acts before the actual conflict, by employing the doctrine of </a:t>
            </a:r>
            <a:r>
              <a:rPr lang="en-GB" sz="2400" i="1" dirty="0"/>
              <a:t>forum non </a:t>
            </a:r>
            <a:r>
              <a:rPr lang="en-GB" sz="2400" i="1" dirty="0" err="1"/>
              <a:t>conveniens</a:t>
            </a:r>
            <a:r>
              <a:rPr lang="en-GB" sz="2400" i="1" dirty="0"/>
              <a:t>, </a:t>
            </a:r>
            <a:r>
              <a:rPr lang="en-GB" sz="2400" dirty="0"/>
              <a:t>by determining which court is the most appropriate to hear a case. If the conflict arises, the </a:t>
            </a:r>
            <a:r>
              <a:rPr lang="en-GB" sz="2400" i="1" dirty="0"/>
              <a:t>anti suit injunctions</a:t>
            </a:r>
            <a:r>
              <a:rPr lang="en-GB" sz="2400" dirty="0"/>
              <a:t> can be deployed to ensure the application of the doctrine of </a:t>
            </a:r>
            <a:r>
              <a:rPr lang="en-GB" sz="2400" i="1" dirty="0"/>
              <a:t>forum non </a:t>
            </a:r>
            <a:r>
              <a:rPr lang="en-GB" sz="2400" i="1" dirty="0" err="1"/>
              <a:t>conveniens</a:t>
            </a:r>
            <a:r>
              <a:rPr lang="en-GB" sz="2400" i="1" dirty="0"/>
              <a:t>. </a:t>
            </a:r>
            <a:endParaRPr lang="en-GB" sz="2400" dirty="0"/>
          </a:p>
          <a:p>
            <a:pPr marL="0" indent="0" algn="just" fontAlgn="base">
              <a:lnSpc>
                <a:spcPct val="100000"/>
              </a:lnSpc>
              <a:spcBef>
                <a:spcPts val="0"/>
              </a:spcBef>
              <a:buNone/>
            </a:pPr>
            <a:endParaRPr lang="en-GB" sz="2000"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2</a:t>
            </a:fld>
            <a:endParaRPr lang="en-GB" dirty="0"/>
          </a:p>
        </p:txBody>
      </p:sp>
    </p:spTree>
    <p:extLst>
      <p:ext uri="{BB962C8B-B14F-4D97-AF65-F5344CB8AC3E}">
        <p14:creationId xmlns:p14="http://schemas.microsoft.com/office/powerpoint/2010/main" val="23486510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56396" y="517581"/>
            <a:ext cx="10683688" cy="414804"/>
          </a:xfrm>
        </p:spPr>
        <p:txBody>
          <a:bodyPr>
            <a:noAutofit/>
          </a:bodyPr>
          <a:lstStyle/>
          <a:p>
            <a:r>
              <a:rPr lang="en-GB" sz="2400" b="1" dirty="0">
                <a:solidFill>
                  <a:srgbClr val="FF0000"/>
                </a:solidFill>
                <a:latin typeface="+mn-lt"/>
              </a:rPr>
              <a:t>Lis </a:t>
            </a:r>
            <a:r>
              <a:rPr lang="en-GB" sz="2400" b="1" dirty="0" err="1">
                <a:solidFill>
                  <a:srgbClr val="FF0000"/>
                </a:solidFill>
                <a:latin typeface="+mn-lt"/>
              </a:rPr>
              <a:t>Pendens</a:t>
            </a:r>
            <a:r>
              <a:rPr lang="en-GB" sz="2400" b="1" dirty="0">
                <a:solidFill>
                  <a:srgbClr val="FF0000"/>
                </a:solidFill>
                <a:latin typeface="+mn-lt"/>
              </a:rPr>
              <a:t>: courts of third States</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150750"/>
            <a:ext cx="11055992" cy="5388162"/>
          </a:xfrm>
        </p:spPr>
        <p:txBody>
          <a:bodyPr>
            <a:noAutofit/>
          </a:bodyPr>
          <a:lstStyle/>
          <a:p>
            <a:pPr algn="just">
              <a:lnSpc>
                <a:spcPct val="100000"/>
              </a:lnSpc>
              <a:spcBef>
                <a:spcPts val="0"/>
              </a:spcBef>
            </a:pPr>
            <a:r>
              <a:rPr lang="en-GB" sz="1900" b="1" u="sng" dirty="0">
                <a:solidFill>
                  <a:srgbClr val="9900FF"/>
                </a:solidFill>
              </a:rPr>
              <a:t>Article 33 Recast Brussels Regulation:</a:t>
            </a:r>
          </a:p>
          <a:p>
            <a:pPr marL="0" indent="0" algn="just">
              <a:lnSpc>
                <a:spcPct val="100000"/>
              </a:lnSpc>
              <a:spcBef>
                <a:spcPts val="0"/>
              </a:spcBef>
              <a:buNone/>
            </a:pPr>
            <a:r>
              <a:rPr lang="en-GB" sz="1900" dirty="0"/>
              <a:t>1. Where jurisdiction is based on Article 4 or on Articles 7, 8 or 9 and proceedings are pending before a court of a </a:t>
            </a:r>
            <a:r>
              <a:rPr lang="en-GB" sz="1900" b="1" u="sng" dirty="0">
                <a:solidFill>
                  <a:srgbClr val="7030A0"/>
                </a:solidFill>
              </a:rPr>
              <a:t>third State </a:t>
            </a:r>
            <a:r>
              <a:rPr lang="en-GB" sz="1900" dirty="0"/>
              <a:t>at the time when a court in a Member State is seised of an action involving the </a:t>
            </a:r>
            <a:r>
              <a:rPr lang="en-GB" sz="1900" b="1" u="sng" dirty="0">
                <a:solidFill>
                  <a:srgbClr val="00B050"/>
                </a:solidFill>
              </a:rPr>
              <a:t>same cause of action and between the same parties</a:t>
            </a:r>
            <a:r>
              <a:rPr lang="en-GB" sz="1900" dirty="0"/>
              <a:t> as the proceedings in the court of the third State, the court of the Member State </a:t>
            </a:r>
            <a:r>
              <a:rPr lang="en-GB" sz="1900" b="1" u="sng" dirty="0">
                <a:solidFill>
                  <a:srgbClr val="FF3399"/>
                </a:solidFill>
                <a:effectLst>
                  <a:outerShdw blurRad="38100" dist="38100" dir="2700000" algn="tl">
                    <a:srgbClr val="000000">
                      <a:alpha val="43137"/>
                    </a:srgbClr>
                  </a:outerShdw>
                </a:effectLst>
              </a:rPr>
              <a:t>may</a:t>
            </a:r>
            <a:r>
              <a:rPr lang="en-GB" sz="1900" dirty="0">
                <a:effectLst>
                  <a:outerShdw blurRad="38100" dist="38100" dir="2700000" algn="tl">
                    <a:srgbClr val="000000">
                      <a:alpha val="43137"/>
                    </a:srgbClr>
                  </a:outerShdw>
                </a:effectLst>
              </a:rPr>
              <a:t> </a:t>
            </a:r>
            <a:r>
              <a:rPr lang="en-GB" sz="1900" dirty="0"/>
              <a:t>stay the proceedings if:</a:t>
            </a:r>
          </a:p>
          <a:p>
            <a:pPr marL="0" indent="0" algn="just">
              <a:lnSpc>
                <a:spcPct val="100000"/>
              </a:lnSpc>
              <a:spcBef>
                <a:spcPts val="0"/>
              </a:spcBef>
              <a:buNone/>
            </a:pPr>
            <a:r>
              <a:rPr lang="en-GB" sz="1900" dirty="0"/>
              <a:t>(a) it is expected that the court of the third State will give a judgment capable of recognition and, where applicable, of enforcement in that Member State; and</a:t>
            </a:r>
          </a:p>
          <a:p>
            <a:pPr marL="0" indent="0" algn="just">
              <a:lnSpc>
                <a:spcPct val="100000"/>
              </a:lnSpc>
              <a:spcBef>
                <a:spcPts val="0"/>
              </a:spcBef>
              <a:buNone/>
            </a:pPr>
            <a:r>
              <a:rPr lang="en-GB" sz="1900" dirty="0"/>
              <a:t>(b) the court of the Member State is satisfied that a stay is necessary for the proper administration of justice.</a:t>
            </a:r>
          </a:p>
          <a:p>
            <a:pPr marL="0" indent="0" algn="just">
              <a:lnSpc>
                <a:spcPct val="100000"/>
              </a:lnSpc>
              <a:spcBef>
                <a:spcPts val="0"/>
              </a:spcBef>
              <a:buNone/>
            </a:pPr>
            <a:r>
              <a:rPr lang="en-GB" sz="1900" dirty="0"/>
              <a:t>2. The court of the Member State may continue the proceedings at any time if:</a:t>
            </a:r>
          </a:p>
          <a:p>
            <a:pPr marL="0" indent="0" algn="just">
              <a:lnSpc>
                <a:spcPct val="100000"/>
              </a:lnSpc>
              <a:spcBef>
                <a:spcPts val="0"/>
              </a:spcBef>
              <a:buNone/>
            </a:pPr>
            <a:r>
              <a:rPr lang="en-GB" sz="1900" dirty="0"/>
              <a:t>(a) the proceedings in the court of the third State are themselves stayed or discontinued;</a:t>
            </a:r>
          </a:p>
          <a:p>
            <a:pPr marL="0" indent="0" algn="just">
              <a:lnSpc>
                <a:spcPct val="100000"/>
              </a:lnSpc>
              <a:spcBef>
                <a:spcPts val="0"/>
              </a:spcBef>
              <a:buNone/>
            </a:pPr>
            <a:r>
              <a:rPr lang="en-GB" sz="1900" dirty="0"/>
              <a:t>(b) it appears to the court of the Member State that the proceedings in the court of the third State are unlikely to be concluded within a reasonable time; or</a:t>
            </a:r>
          </a:p>
          <a:p>
            <a:pPr marL="0" indent="0" algn="just">
              <a:lnSpc>
                <a:spcPct val="100000"/>
              </a:lnSpc>
              <a:spcBef>
                <a:spcPts val="0"/>
              </a:spcBef>
              <a:buNone/>
            </a:pPr>
            <a:r>
              <a:rPr lang="en-GB" sz="1900" dirty="0"/>
              <a:t>(c) the continuation of the proceedings is required for the proper administration of justice.</a:t>
            </a:r>
          </a:p>
          <a:p>
            <a:pPr marL="0" indent="0" algn="just">
              <a:lnSpc>
                <a:spcPct val="100000"/>
              </a:lnSpc>
              <a:spcBef>
                <a:spcPts val="0"/>
              </a:spcBef>
              <a:buNone/>
            </a:pPr>
            <a:r>
              <a:rPr lang="en-GB" sz="1900" dirty="0"/>
              <a:t>3. The court of the Member State shall dismiss the proceedings if the proceedings in the court of the third State are concluded and have resulted in a judgment capable of recognition and, where applicable, of enforcement in that Member State.</a:t>
            </a:r>
          </a:p>
          <a:p>
            <a:pPr marL="0" indent="0" algn="just">
              <a:lnSpc>
                <a:spcPct val="100000"/>
              </a:lnSpc>
              <a:spcBef>
                <a:spcPts val="0"/>
              </a:spcBef>
              <a:buNone/>
            </a:pPr>
            <a:r>
              <a:rPr lang="en-GB" sz="1900" dirty="0"/>
              <a:t>4. The court of the Member State shall apply this Article on the application of one of the parties or, where possible under national law, of its own motion.</a:t>
            </a:r>
          </a:p>
          <a:p>
            <a:pPr algn="just">
              <a:lnSpc>
                <a:spcPct val="100000"/>
              </a:lnSpc>
              <a:spcBef>
                <a:spcPts val="0"/>
              </a:spcBef>
            </a:pPr>
            <a:endParaRPr lang="en-GB" sz="1800" b="1" u="sng" dirty="0">
              <a:solidFill>
                <a:srgbClr val="9900FF"/>
              </a:solidFill>
            </a:endParaRP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20</a:t>
            </a:fld>
            <a:endParaRPr lang="en-GB" dirty="0"/>
          </a:p>
        </p:txBody>
      </p:sp>
    </p:spTree>
    <p:extLst>
      <p:ext uri="{BB962C8B-B14F-4D97-AF65-F5344CB8AC3E}">
        <p14:creationId xmlns:p14="http://schemas.microsoft.com/office/powerpoint/2010/main" val="42450710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56396" y="517581"/>
            <a:ext cx="10683688" cy="414804"/>
          </a:xfrm>
        </p:spPr>
        <p:txBody>
          <a:bodyPr>
            <a:noAutofit/>
          </a:bodyPr>
          <a:lstStyle/>
          <a:p>
            <a:r>
              <a:rPr lang="en-GB" sz="2400" b="1" dirty="0">
                <a:solidFill>
                  <a:srgbClr val="FF0000"/>
                </a:solidFill>
                <a:latin typeface="+mn-lt"/>
              </a:rPr>
              <a:t>Lis </a:t>
            </a:r>
            <a:r>
              <a:rPr lang="en-GB" sz="2400" b="1" dirty="0" err="1">
                <a:solidFill>
                  <a:srgbClr val="FF0000"/>
                </a:solidFill>
                <a:latin typeface="+mn-lt"/>
              </a:rPr>
              <a:t>Pendens</a:t>
            </a:r>
            <a:r>
              <a:rPr lang="en-GB" sz="2400" b="1" dirty="0">
                <a:solidFill>
                  <a:srgbClr val="FF0000"/>
                </a:solidFill>
                <a:latin typeface="+mn-lt"/>
              </a:rPr>
              <a:t>: courts of third States</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968188"/>
            <a:ext cx="11055992" cy="5388162"/>
          </a:xfrm>
        </p:spPr>
        <p:txBody>
          <a:bodyPr>
            <a:noAutofit/>
          </a:bodyPr>
          <a:lstStyle/>
          <a:p>
            <a:pPr algn="just">
              <a:lnSpc>
                <a:spcPct val="100000"/>
              </a:lnSpc>
              <a:spcBef>
                <a:spcPts val="0"/>
              </a:spcBef>
            </a:pPr>
            <a:r>
              <a:rPr lang="en-GB" sz="1800" b="1" u="sng" dirty="0">
                <a:solidFill>
                  <a:srgbClr val="9900FF"/>
                </a:solidFill>
              </a:rPr>
              <a:t>Article 34 Recast Brussels Regulation:</a:t>
            </a:r>
          </a:p>
          <a:p>
            <a:pPr marL="0" indent="0" algn="just">
              <a:lnSpc>
                <a:spcPct val="100000"/>
              </a:lnSpc>
              <a:spcBef>
                <a:spcPts val="0"/>
              </a:spcBef>
              <a:buNone/>
            </a:pPr>
            <a:r>
              <a:rPr lang="en-GB" sz="1800" dirty="0"/>
              <a:t>1. Where jurisdiction is based on Article 4 or on Articles 7, 8 or 9 and an action is pending before a court of a </a:t>
            </a:r>
            <a:r>
              <a:rPr lang="en-GB" sz="1800" b="1" u="sng" dirty="0">
                <a:solidFill>
                  <a:srgbClr val="7030A0"/>
                </a:solidFill>
              </a:rPr>
              <a:t>third State</a:t>
            </a:r>
            <a:r>
              <a:rPr lang="en-GB" sz="1800" dirty="0"/>
              <a:t> at the time when a court in a Member State is seised of an action which is </a:t>
            </a:r>
            <a:r>
              <a:rPr lang="en-GB" sz="1800" b="1" u="sng" dirty="0">
                <a:solidFill>
                  <a:srgbClr val="00B050"/>
                </a:solidFill>
              </a:rPr>
              <a:t>related </a:t>
            </a:r>
            <a:r>
              <a:rPr lang="en-GB" sz="1800" dirty="0"/>
              <a:t>to the action in the court of the third State, the court of the Member State </a:t>
            </a:r>
            <a:r>
              <a:rPr lang="en-GB" sz="1800" b="1" u="sng" dirty="0">
                <a:solidFill>
                  <a:srgbClr val="FF3399"/>
                </a:solidFill>
                <a:effectLst>
                  <a:outerShdw blurRad="38100" dist="38100" dir="2700000" algn="tl">
                    <a:srgbClr val="000000">
                      <a:alpha val="43137"/>
                    </a:srgbClr>
                  </a:outerShdw>
                </a:effectLst>
              </a:rPr>
              <a:t>may</a:t>
            </a:r>
            <a:r>
              <a:rPr lang="en-GB" sz="1800" dirty="0">
                <a:effectLst>
                  <a:outerShdw blurRad="38100" dist="38100" dir="2700000" algn="tl">
                    <a:srgbClr val="000000">
                      <a:alpha val="43137"/>
                    </a:srgbClr>
                  </a:outerShdw>
                </a:effectLst>
              </a:rPr>
              <a:t> </a:t>
            </a:r>
            <a:r>
              <a:rPr lang="en-GB" sz="1800" dirty="0"/>
              <a:t>stay the proceedings if:</a:t>
            </a:r>
          </a:p>
          <a:p>
            <a:pPr marL="0" indent="0" algn="just">
              <a:lnSpc>
                <a:spcPct val="100000"/>
              </a:lnSpc>
              <a:spcBef>
                <a:spcPts val="0"/>
              </a:spcBef>
              <a:buNone/>
            </a:pPr>
            <a:r>
              <a:rPr lang="en-GB" sz="1800" dirty="0"/>
              <a:t>(a) it is expedient to hear and determine the related actions together to avoid the risk of irreconcilable judgments resulting from separate proceedings;</a:t>
            </a:r>
          </a:p>
          <a:p>
            <a:pPr marL="0" indent="0" algn="just">
              <a:lnSpc>
                <a:spcPct val="100000"/>
              </a:lnSpc>
              <a:spcBef>
                <a:spcPts val="0"/>
              </a:spcBef>
              <a:buNone/>
            </a:pPr>
            <a:r>
              <a:rPr lang="en-GB" sz="1800" dirty="0"/>
              <a:t>(b) it is expected that the court of the third State will give a judgment capable of recognition and, where applicable, of enforcement in that Member State; and</a:t>
            </a:r>
          </a:p>
          <a:p>
            <a:pPr marL="0" indent="0" algn="just">
              <a:lnSpc>
                <a:spcPct val="100000"/>
              </a:lnSpc>
              <a:spcBef>
                <a:spcPts val="0"/>
              </a:spcBef>
              <a:buNone/>
            </a:pPr>
            <a:r>
              <a:rPr lang="en-GB" sz="1800" dirty="0"/>
              <a:t>(c) the court of the Member State is satisfied that a stay is necessary for the proper administration of justice.</a:t>
            </a:r>
          </a:p>
          <a:p>
            <a:pPr marL="0" indent="0" algn="just">
              <a:lnSpc>
                <a:spcPct val="100000"/>
              </a:lnSpc>
              <a:spcBef>
                <a:spcPts val="0"/>
              </a:spcBef>
              <a:buNone/>
            </a:pPr>
            <a:r>
              <a:rPr lang="en-GB" sz="1800" dirty="0"/>
              <a:t>2. The court of the Member State may continue the proceedings at any time if:</a:t>
            </a:r>
          </a:p>
          <a:p>
            <a:pPr marL="0" indent="0" algn="just">
              <a:lnSpc>
                <a:spcPct val="100000"/>
              </a:lnSpc>
              <a:spcBef>
                <a:spcPts val="0"/>
              </a:spcBef>
              <a:buNone/>
            </a:pPr>
            <a:r>
              <a:rPr lang="en-GB" sz="1800" dirty="0"/>
              <a:t>(a) it appears to the court of the Member State that there is no longer a risk of irreconcilable judgments;</a:t>
            </a:r>
          </a:p>
          <a:p>
            <a:pPr marL="0" indent="0" algn="just">
              <a:lnSpc>
                <a:spcPct val="100000"/>
              </a:lnSpc>
              <a:spcBef>
                <a:spcPts val="0"/>
              </a:spcBef>
              <a:buNone/>
            </a:pPr>
            <a:r>
              <a:rPr lang="en-GB" sz="1800" dirty="0"/>
              <a:t>(b) the proceedings in the court of the third State are themselves stayed or discontinued;</a:t>
            </a:r>
          </a:p>
          <a:p>
            <a:pPr marL="0" indent="0" algn="just">
              <a:lnSpc>
                <a:spcPct val="100000"/>
              </a:lnSpc>
              <a:spcBef>
                <a:spcPts val="0"/>
              </a:spcBef>
              <a:buNone/>
            </a:pPr>
            <a:r>
              <a:rPr lang="en-GB" sz="1800" dirty="0"/>
              <a:t>(c) it appears to the court of the Member State that the proceedings in the court of the third State are unlikely to be concluded within a reasonable time; or</a:t>
            </a:r>
          </a:p>
          <a:p>
            <a:pPr marL="0" indent="0" algn="just">
              <a:lnSpc>
                <a:spcPct val="100000"/>
              </a:lnSpc>
              <a:spcBef>
                <a:spcPts val="0"/>
              </a:spcBef>
              <a:buNone/>
            </a:pPr>
            <a:r>
              <a:rPr lang="en-GB" sz="1800" dirty="0"/>
              <a:t>(d) the continuation of the proceedings is required for the proper administration of justice.</a:t>
            </a:r>
          </a:p>
          <a:p>
            <a:pPr marL="0" indent="0" algn="just">
              <a:lnSpc>
                <a:spcPct val="100000"/>
              </a:lnSpc>
              <a:spcBef>
                <a:spcPts val="0"/>
              </a:spcBef>
              <a:buNone/>
            </a:pPr>
            <a:r>
              <a:rPr lang="en-GB" sz="1800" dirty="0"/>
              <a:t>3. The court of the Member State may dismiss the proceedings if the proceedings in the court of the third State are concluded and have resulted in a judgment capable of recognition and, where applicable, of enforcement in that Member State.</a:t>
            </a:r>
          </a:p>
          <a:p>
            <a:pPr marL="0" indent="0" algn="just">
              <a:lnSpc>
                <a:spcPct val="100000"/>
              </a:lnSpc>
              <a:spcBef>
                <a:spcPts val="0"/>
              </a:spcBef>
              <a:buNone/>
            </a:pPr>
            <a:r>
              <a:rPr lang="en-GB" sz="1800" dirty="0"/>
              <a:t>4. The court of the Member State shall apply this Article on the application of one of the parties or, where possible under national law, of its own motion.</a:t>
            </a:r>
            <a:endParaRPr lang="en-GB" sz="1800" b="1" u="sng" dirty="0">
              <a:solidFill>
                <a:srgbClr val="9900FF"/>
              </a:solidFill>
            </a:endParaRP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21</a:t>
            </a:fld>
            <a:endParaRPr lang="en-GB" dirty="0"/>
          </a:p>
        </p:txBody>
      </p:sp>
    </p:spTree>
    <p:extLst>
      <p:ext uri="{BB962C8B-B14F-4D97-AF65-F5344CB8AC3E}">
        <p14:creationId xmlns:p14="http://schemas.microsoft.com/office/powerpoint/2010/main" val="2144799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Forum Non </a:t>
            </a:r>
            <a:r>
              <a:rPr lang="en-GB" sz="2400" b="1" dirty="0" err="1">
                <a:solidFill>
                  <a:srgbClr val="FF0000"/>
                </a:solidFill>
                <a:latin typeface="+mn-lt"/>
              </a:rPr>
              <a:t>Conveniens</a:t>
            </a:r>
            <a:r>
              <a:rPr lang="en-GB" sz="2400" b="1" dirty="0">
                <a:solidFill>
                  <a:srgbClr val="FF0000"/>
                </a:solidFill>
                <a:latin typeface="+mn-lt"/>
              </a:rPr>
              <a:t> and Jurisdiction</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endParaRPr lang="en-GB" sz="2000" dirty="0"/>
          </a:p>
          <a:p>
            <a:endParaRPr lang="en-GB" sz="2400" dirty="0"/>
          </a:p>
          <a:p>
            <a:pPr algn="just"/>
            <a:r>
              <a:rPr lang="en-GB" sz="2400" dirty="0"/>
              <a:t>A common-law court has always had to consider two questions when an action is brought before it:</a:t>
            </a:r>
          </a:p>
          <a:p>
            <a:pPr lvl="1" algn="just"/>
            <a:r>
              <a:rPr lang="en-GB" dirty="0">
                <a:solidFill>
                  <a:srgbClr val="FF0000"/>
                </a:solidFill>
              </a:rPr>
              <a:t>Does it have jurisdiction?</a:t>
            </a:r>
          </a:p>
          <a:p>
            <a:pPr lvl="1" algn="just"/>
            <a:r>
              <a:rPr lang="en-GB" dirty="0">
                <a:solidFill>
                  <a:srgbClr val="FF0000"/>
                </a:solidFill>
              </a:rPr>
              <a:t>If it does, should it exercise that jurisdiction?</a:t>
            </a:r>
          </a:p>
          <a:p>
            <a:pPr algn="just"/>
            <a:r>
              <a:rPr lang="en-GB" sz="2400" dirty="0"/>
              <a:t>These two questions are different. The first is based on fairly clear-cut rules; the second is based on an assessment of all relevant considerations.</a:t>
            </a:r>
            <a:endParaRPr lang="en-GB" sz="2400" dirty="0">
              <a:solidFill>
                <a:srgbClr val="FF0000"/>
              </a:solidFill>
            </a:endParaRPr>
          </a:p>
          <a:p>
            <a:pPr marL="0" indent="0" algn="just" fontAlgn="base">
              <a:lnSpc>
                <a:spcPct val="100000"/>
              </a:lnSpc>
              <a:spcBef>
                <a:spcPts val="0"/>
              </a:spcBef>
              <a:buNone/>
            </a:pPr>
            <a:endParaRPr lang="en-GB" sz="2000"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3</a:t>
            </a:fld>
            <a:endParaRPr lang="en-GB" dirty="0"/>
          </a:p>
        </p:txBody>
      </p:sp>
    </p:spTree>
    <p:extLst>
      <p:ext uri="{BB962C8B-B14F-4D97-AF65-F5344CB8AC3E}">
        <p14:creationId xmlns:p14="http://schemas.microsoft.com/office/powerpoint/2010/main" val="2203413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Forum Non </a:t>
            </a:r>
            <a:r>
              <a:rPr lang="en-GB" sz="2400" b="1" dirty="0" err="1">
                <a:solidFill>
                  <a:srgbClr val="FF0000"/>
                </a:solidFill>
                <a:latin typeface="+mn-lt"/>
              </a:rPr>
              <a:t>Conveniens</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marL="0" lvl="1" indent="0" algn="just">
              <a:lnSpc>
                <a:spcPct val="100000"/>
              </a:lnSpc>
              <a:spcBef>
                <a:spcPts val="0"/>
              </a:spcBef>
              <a:buNone/>
            </a:pPr>
            <a:endParaRPr lang="en-GB" sz="2000" dirty="0"/>
          </a:p>
          <a:p>
            <a:pPr marL="0" lvl="1" indent="0" algn="just">
              <a:lnSpc>
                <a:spcPct val="100000"/>
              </a:lnSpc>
              <a:spcBef>
                <a:spcPts val="0"/>
              </a:spcBef>
              <a:buNone/>
            </a:pPr>
            <a:endParaRPr lang="en-GB" sz="2200" dirty="0"/>
          </a:p>
          <a:p>
            <a:pPr algn="just">
              <a:lnSpc>
                <a:spcPct val="100000"/>
              </a:lnSpc>
              <a:spcBef>
                <a:spcPts val="0"/>
              </a:spcBef>
            </a:pPr>
            <a:r>
              <a:rPr lang="en-GB" sz="2200" dirty="0"/>
              <a:t>The objective of the doctrine of </a:t>
            </a:r>
            <a:r>
              <a:rPr lang="en-GB" sz="2200" b="1" u="sng" dirty="0">
                <a:solidFill>
                  <a:srgbClr val="FF0000"/>
                </a:solidFill>
              </a:rPr>
              <a:t>“</a:t>
            </a:r>
            <a:r>
              <a:rPr lang="en-GB" sz="2200" b="1" i="1" u="sng" dirty="0">
                <a:solidFill>
                  <a:srgbClr val="FF0000"/>
                </a:solidFill>
              </a:rPr>
              <a:t>forum non </a:t>
            </a:r>
            <a:r>
              <a:rPr lang="en-GB" sz="2200" b="1" i="1" u="sng" dirty="0" err="1">
                <a:solidFill>
                  <a:srgbClr val="FF0000"/>
                </a:solidFill>
              </a:rPr>
              <a:t>conveniens</a:t>
            </a:r>
            <a:r>
              <a:rPr lang="en-GB" sz="2200" b="1" u="sng" dirty="0">
                <a:solidFill>
                  <a:srgbClr val="FF0000"/>
                </a:solidFill>
              </a:rPr>
              <a:t>” </a:t>
            </a:r>
            <a:r>
              <a:rPr lang="en-GB" sz="2200" dirty="0"/>
              <a:t>is that litigation be conducted in the forum </a:t>
            </a:r>
            <a:r>
              <a:rPr lang="en-GB" sz="2200" b="1" dirty="0">
                <a:solidFill>
                  <a:srgbClr val="002060"/>
                </a:solidFill>
              </a:rPr>
              <a:t>most closely connected with the dispute and likely to lead to the most just result</a:t>
            </a:r>
            <a:r>
              <a:rPr lang="en-GB" sz="2200" dirty="0"/>
              <a:t>. The rules was devised by the Scottish courts in the 19</a:t>
            </a:r>
            <a:r>
              <a:rPr lang="en-GB" sz="2200" baseline="30000" dirty="0"/>
              <a:t>th</a:t>
            </a:r>
            <a:r>
              <a:rPr lang="en-GB" sz="2200" dirty="0"/>
              <a:t> century.</a:t>
            </a:r>
          </a:p>
          <a:p>
            <a:pPr algn="just">
              <a:lnSpc>
                <a:spcPct val="100000"/>
              </a:lnSpc>
              <a:spcBef>
                <a:spcPts val="0"/>
              </a:spcBef>
            </a:pPr>
            <a:endParaRPr lang="en-GB" sz="2200" dirty="0"/>
          </a:p>
          <a:p>
            <a:pPr algn="just">
              <a:lnSpc>
                <a:spcPct val="100000"/>
              </a:lnSpc>
              <a:spcBef>
                <a:spcPts val="0"/>
              </a:spcBef>
            </a:pPr>
            <a:r>
              <a:rPr lang="en-GB" sz="2200" dirty="0"/>
              <a:t>Two predicates are required for its application: </a:t>
            </a:r>
          </a:p>
          <a:p>
            <a:pPr marL="0" indent="0" algn="just">
              <a:lnSpc>
                <a:spcPct val="100000"/>
              </a:lnSpc>
              <a:spcBef>
                <a:spcPts val="0"/>
              </a:spcBef>
              <a:buNone/>
            </a:pPr>
            <a:r>
              <a:rPr lang="en-GB" sz="2200" dirty="0"/>
              <a:t>	(1) an </a:t>
            </a:r>
            <a:r>
              <a:rPr lang="en-GB" sz="2200" b="1" dirty="0">
                <a:solidFill>
                  <a:srgbClr val="00B050"/>
                </a:solidFill>
              </a:rPr>
              <a:t>alternative forum having jurisdiction</a:t>
            </a:r>
            <a:r>
              <a:rPr lang="en-GB" sz="2200" dirty="0"/>
              <a:t>, and</a:t>
            </a:r>
          </a:p>
          <a:p>
            <a:pPr marL="0" indent="0" algn="just">
              <a:lnSpc>
                <a:spcPct val="100000"/>
              </a:lnSpc>
              <a:spcBef>
                <a:spcPts val="0"/>
              </a:spcBef>
              <a:buNone/>
            </a:pPr>
            <a:r>
              <a:rPr lang="en-GB" sz="2200" dirty="0"/>
              <a:t>	(2) litigation in the forum State would produce an </a:t>
            </a:r>
            <a:r>
              <a:rPr lang="en-GB" sz="2200" b="1" dirty="0">
                <a:solidFill>
                  <a:srgbClr val="00B050"/>
                </a:solidFill>
              </a:rPr>
              <a:t>unfair advantage to the plaintiff 	and result in a denial of justice to the defendant</a:t>
            </a:r>
            <a:r>
              <a:rPr lang="en-GB" sz="2200" dirty="0"/>
              <a:t>. </a:t>
            </a:r>
          </a:p>
          <a:p>
            <a:pPr marL="0" indent="0" algn="just">
              <a:lnSpc>
                <a:spcPct val="100000"/>
              </a:lnSpc>
              <a:spcBef>
                <a:spcPts val="0"/>
              </a:spcBef>
              <a:buNone/>
            </a:pPr>
            <a:endParaRPr lang="en-GB" sz="2200" dirty="0"/>
          </a:p>
          <a:p>
            <a:pPr algn="just">
              <a:lnSpc>
                <a:spcPct val="100000"/>
              </a:lnSpc>
              <a:spcBef>
                <a:spcPts val="0"/>
              </a:spcBef>
            </a:pPr>
            <a:r>
              <a:rPr lang="en-GB" sz="2200" dirty="0"/>
              <a:t>It is an </a:t>
            </a:r>
            <a:r>
              <a:rPr lang="en-GB" sz="2200" b="1" dirty="0">
                <a:solidFill>
                  <a:srgbClr val="FF3399"/>
                </a:solidFill>
              </a:rPr>
              <a:t>exception</a:t>
            </a:r>
            <a:r>
              <a:rPr lang="en-GB" sz="2200" dirty="0"/>
              <a:t> to the general rule that the court seised (</a:t>
            </a:r>
            <a:r>
              <a:rPr lang="en-GB" sz="2200" i="1" dirty="0" err="1"/>
              <a:t>lis</a:t>
            </a:r>
            <a:r>
              <a:rPr lang="en-GB" sz="2200" i="1" dirty="0"/>
              <a:t> </a:t>
            </a:r>
            <a:r>
              <a:rPr lang="en-GB" sz="2200" i="1" dirty="0" err="1"/>
              <a:t>pendens</a:t>
            </a:r>
            <a:r>
              <a:rPr lang="en-GB" sz="2200" dirty="0"/>
              <a:t>) with general jurisdiction is the proper forum for adjudication of the case.</a:t>
            </a:r>
          </a:p>
          <a:p>
            <a:pPr marL="0" indent="0" algn="just">
              <a:lnSpc>
                <a:spcPct val="100000"/>
              </a:lnSpc>
              <a:spcBef>
                <a:spcPts val="0"/>
              </a:spcBef>
              <a:buNone/>
            </a:pPr>
            <a:endParaRPr lang="en-GB" sz="2000" dirty="0"/>
          </a:p>
          <a:p>
            <a:endParaRPr lang="en-GB" sz="2000" dirty="0"/>
          </a:p>
          <a:p>
            <a:pPr marL="0" indent="0" algn="just" fontAlgn="base">
              <a:lnSpc>
                <a:spcPct val="100000"/>
              </a:lnSpc>
              <a:spcBef>
                <a:spcPts val="0"/>
              </a:spcBef>
              <a:buNone/>
            </a:pPr>
            <a:endParaRPr lang="en-GB" sz="2000"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4</a:t>
            </a:fld>
            <a:endParaRPr lang="en-GB" dirty="0"/>
          </a:p>
        </p:txBody>
      </p:sp>
    </p:spTree>
    <p:extLst>
      <p:ext uri="{BB962C8B-B14F-4D97-AF65-F5344CB8AC3E}">
        <p14:creationId xmlns:p14="http://schemas.microsoft.com/office/powerpoint/2010/main" val="1491808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Forum Non </a:t>
            </a:r>
            <a:r>
              <a:rPr lang="en-GB" sz="2400" b="1" dirty="0" err="1">
                <a:solidFill>
                  <a:srgbClr val="FF0000"/>
                </a:solidFill>
                <a:latin typeface="+mn-lt"/>
              </a:rPr>
              <a:t>Conveniens</a:t>
            </a:r>
            <a:r>
              <a:rPr lang="en-GB" sz="2400" b="1" dirty="0">
                <a:solidFill>
                  <a:srgbClr val="FF0000"/>
                </a:solidFill>
                <a:latin typeface="+mn-lt"/>
              </a:rPr>
              <a:t> and Comity</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marL="0" lvl="1" indent="0" algn="just">
              <a:lnSpc>
                <a:spcPct val="100000"/>
              </a:lnSpc>
              <a:spcBef>
                <a:spcPts val="0"/>
              </a:spcBef>
              <a:buNone/>
            </a:pPr>
            <a:endParaRPr lang="en-GB" sz="1600" dirty="0"/>
          </a:p>
          <a:p>
            <a:pPr marL="0" lvl="1" indent="0" algn="just">
              <a:lnSpc>
                <a:spcPct val="100000"/>
              </a:lnSpc>
              <a:spcBef>
                <a:spcPts val="0"/>
              </a:spcBef>
              <a:buNone/>
            </a:pPr>
            <a:endParaRPr lang="en-GB" sz="2200" dirty="0"/>
          </a:p>
          <a:p>
            <a:pPr algn="just"/>
            <a:r>
              <a:rPr lang="en-GB" sz="2200" dirty="0"/>
              <a:t>“Comity” is a non-binding legal principle, generally recognised among nations to deal with international disputes. By “comity”, States recognise and enforce the judgments of foreign States. </a:t>
            </a:r>
          </a:p>
          <a:p>
            <a:pPr algn="just"/>
            <a:endParaRPr lang="en-GB" sz="2200" dirty="0"/>
          </a:p>
          <a:p>
            <a:pPr algn="just"/>
            <a:r>
              <a:rPr lang="en-GB" sz="2200" dirty="0"/>
              <a:t>The common law adopted comity over two hundred years ago </a:t>
            </a:r>
            <a:r>
              <a:rPr lang="en-GB" sz="2200" u="sng" dirty="0"/>
              <a:t>specifically to provide a theoretical justification for allowing courts to defer to the legislative, judicial, and executive activities of a foreign sovereign in order to do justice in individual cases</a:t>
            </a:r>
            <a:r>
              <a:rPr lang="en-GB" sz="2200" dirty="0"/>
              <a:t>.</a:t>
            </a:r>
          </a:p>
          <a:p>
            <a:pPr algn="just"/>
            <a:endParaRPr lang="en-GB" sz="2200" dirty="0"/>
          </a:p>
          <a:p>
            <a:pPr algn="just"/>
            <a:r>
              <a:rPr lang="en-GB" sz="2200" dirty="0"/>
              <a:t>“Comity requires that the court be extremely cautious before deciding that there is a risk that justice will not be done in the foreign country by the foreign court.” </a:t>
            </a:r>
            <a:r>
              <a:rPr lang="en-GB" sz="2200" b="1" dirty="0"/>
              <a:t>(</a:t>
            </a:r>
            <a:r>
              <a:rPr lang="en-GB" sz="2200" b="1" i="1" dirty="0" err="1"/>
              <a:t>Altimo</a:t>
            </a:r>
            <a:r>
              <a:rPr lang="en-GB" sz="2200" b="1" i="1" dirty="0"/>
              <a:t> Holdings v. Kyrgyz Mobil Tel Ltd</a:t>
            </a:r>
            <a:r>
              <a:rPr lang="en-GB" sz="2200" dirty="0"/>
              <a:t> [2011], UKPC 7 – Privy Council on appeal from the Isle of Man</a:t>
            </a:r>
            <a:r>
              <a:rPr lang="en-GB" sz="2200" b="1" dirty="0"/>
              <a:t>)</a:t>
            </a:r>
          </a:p>
          <a:p>
            <a:pPr marL="0" indent="0" algn="just">
              <a:lnSpc>
                <a:spcPct val="100000"/>
              </a:lnSpc>
              <a:spcBef>
                <a:spcPts val="0"/>
              </a:spcBef>
              <a:buNone/>
            </a:pPr>
            <a:endParaRPr lang="en-GB" sz="2000" dirty="0"/>
          </a:p>
          <a:p>
            <a:endParaRPr lang="en-GB" sz="2000" dirty="0"/>
          </a:p>
          <a:p>
            <a:pPr marL="0" indent="0" algn="just" fontAlgn="base">
              <a:lnSpc>
                <a:spcPct val="100000"/>
              </a:lnSpc>
              <a:spcBef>
                <a:spcPts val="0"/>
              </a:spcBef>
              <a:buNone/>
            </a:pPr>
            <a:endParaRPr lang="en-GB" sz="2000"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5</a:t>
            </a:fld>
            <a:endParaRPr lang="en-GB" dirty="0"/>
          </a:p>
        </p:txBody>
      </p:sp>
    </p:spTree>
    <p:extLst>
      <p:ext uri="{BB962C8B-B14F-4D97-AF65-F5344CB8AC3E}">
        <p14:creationId xmlns:p14="http://schemas.microsoft.com/office/powerpoint/2010/main" val="347674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Forum Non </a:t>
            </a:r>
            <a:r>
              <a:rPr lang="en-GB" sz="2400" b="1" dirty="0" err="1">
                <a:solidFill>
                  <a:srgbClr val="FF0000"/>
                </a:solidFill>
                <a:latin typeface="+mn-lt"/>
              </a:rPr>
              <a:t>Conveniens</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70112" y="968188"/>
            <a:ext cx="10851776" cy="5388162"/>
          </a:xfrm>
        </p:spPr>
        <p:txBody>
          <a:bodyPr>
            <a:noAutofit/>
          </a:bodyPr>
          <a:lstStyle/>
          <a:p>
            <a:pPr algn="just"/>
            <a:r>
              <a:rPr lang="en-GB" sz="2000" dirty="0"/>
              <a:t>1986 House of Lords Judgment in </a:t>
            </a:r>
            <a:r>
              <a:rPr lang="en-GB" sz="2000" b="1" i="1" u="sng" dirty="0" err="1"/>
              <a:t>Spiliada</a:t>
            </a:r>
            <a:r>
              <a:rPr lang="en-GB" sz="2000" b="1" i="1" u="sng" dirty="0"/>
              <a:t> Maritime Corp. v. </a:t>
            </a:r>
            <a:r>
              <a:rPr lang="en-GB" sz="2000" b="1" i="1" u="sng" dirty="0" err="1"/>
              <a:t>Consulex</a:t>
            </a:r>
            <a:r>
              <a:rPr lang="en-GB" sz="2000" b="1" i="1" u="sng" dirty="0"/>
              <a:t> </a:t>
            </a:r>
            <a:r>
              <a:rPr lang="en-GB" sz="2000" i="1" dirty="0"/>
              <a:t>Ltd [1987] A.C. 460</a:t>
            </a:r>
            <a:r>
              <a:rPr lang="en-GB" sz="2000" dirty="0"/>
              <a:t>. </a:t>
            </a:r>
          </a:p>
          <a:p>
            <a:pPr algn="just"/>
            <a:r>
              <a:rPr lang="en-GB" sz="2000" dirty="0"/>
              <a:t>That court provided, that “</a:t>
            </a:r>
            <a:r>
              <a:rPr lang="en-GB" sz="2000" i="1" dirty="0"/>
              <a:t>a stay will only be granted on the ground of forum non </a:t>
            </a:r>
            <a:r>
              <a:rPr lang="en-GB" sz="2000" i="1" dirty="0" err="1"/>
              <a:t>conveniens</a:t>
            </a:r>
            <a:r>
              <a:rPr lang="en-GB" sz="2000" i="1" dirty="0"/>
              <a:t> where the court is satisfied that there is some other available forum, having competent jurisdiction, which is the appropriate forum for the trial of the action, i.e., in which the case may be tried more suitably for the interest of all the parties and the ends of justice</a:t>
            </a:r>
            <a:r>
              <a:rPr lang="en-GB" sz="2000" dirty="0"/>
              <a:t>”.</a:t>
            </a:r>
          </a:p>
          <a:p>
            <a:pPr algn="just"/>
            <a:r>
              <a:rPr lang="en-GB" sz="2000" i="1" dirty="0" err="1"/>
              <a:t>Spiliada</a:t>
            </a:r>
            <a:r>
              <a:rPr lang="en-GB" sz="2000" i="1" dirty="0"/>
              <a:t> </a:t>
            </a:r>
            <a:r>
              <a:rPr lang="en-GB" sz="2000" dirty="0"/>
              <a:t>is based upon a two stage process of assessment initiated on application of a party.</a:t>
            </a:r>
          </a:p>
          <a:p>
            <a:pPr marL="538163" lvl="1" algn="just"/>
            <a:r>
              <a:rPr lang="en-GB" sz="2000" b="1" dirty="0">
                <a:solidFill>
                  <a:srgbClr val="9900FF"/>
                </a:solidFill>
              </a:rPr>
              <a:t>The defendant first must demonstrate that there is another available forum “clearly or distinctly” more appropriate than the English court, premised upon connecting factors showing that the alternative forum has the closest and most substantial relation to the dispute. </a:t>
            </a:r>
          </a:p>
          <a:p>
            <a:pPr marL="538163" lvl="1" algn="just"/>
            <a:r>
              <a:rPr lang="en-GB" sz="2000" b="1" dirty="0">
                <a:solidFill>
                  <a:srgbClr val="9900FF"/>
                </a:solidFill>
              </a:rPr>
              <a:t>If the judge finds that the defendant has met its burden and has demonstrated that the alternative forum is favourable, then the burden of persuasion shifts to the plaintiff to argue that the court should not grant a stay because justice cannot be achieved in the alternative forum. </a:t>
            </a:r>
          </a:p>
          <a:p>
            <a:pPr algn="just"/>
            <a:r>
              <a:rPr lang="en-GB" sz="2000" dirty="0"/>
              <a:t>Arguments that the plaintiff may be deprived of advantages under English law, such as a higher scale of damages, more liberal limitations periods, or more efficient procedural rules, </a:t>
            </a:r>
            <a:r>
              <a:rPr lang="en-GB" sz="2000" b="1" u="sng" dirty="0">
                <a:solidFill>
                  <a:srgbClr val="FFC000"/>
                </a:solidFill>
              </a:rPr>
              <a:t>do not constitute valid reasons</a:t>
            </a:r>
            <a:r>
              <a:rPr lang="en-GB" sz="2000" dirty="0"/>
              <a:t> to sustain a denial of a stay. Unless the plaintiff shows that it cannot obtain justice in the alternative forum, the English court may stay the proceedings invoking the doctrine of “</a:t>
            </a:r>
            <a:r>
              <a:rPr lang="en-GB" sz="2000" i="1" dirty="0"/>
              <a:t>forum non </a:t>
            </a:r>
            <a:r>
              <a:rPr lang="en-GB" sz="2000" i="1" dirty="0" err="1"/>
              <a:t>conveniens</a:t>
            </a:r>
            <a:r>
              <a:rPr lang="en-GB" sz="2000" dirty="0"/>
              <a:t>”.</a:t>
            </a:r>
          </a:p>
          <a:p>
            <a:pPr marL="0" indent="0" algn="just" fontAlgn="base">
              <a:lnSpc>
                <a:spcPct val="100000"/>
              </a:lnSpc>
              <a:spcBef>
                <a:spcPts val="0"/>
              </a:spcBef>
              <a:buNone/>
            </a:pPr>
            <a:endParaRPr lang="en-GB" sz="2000" dirty="0"/>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6</a:t>
            </a:fld>
            <a:endParaRPr lang="en-GB" dirty="0"/>
          </a:p>
        </p:txBody>
      </p:sp>
    </p:spTree>
    <p:extLst>
      <p:ext uri="{BB962C8B-B14F-4D97-AF65-F5344CB8AC3E}">
        <p14:creationId xmlns:p14="http://schemas.microsoft.com/office/powerpoint/2010/main" val="30268487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59255"/>
            <a:ext cx="10515600" cy="414804"/>
          </a:xfrm>
        </p:spPr>
        <p:txBody>
          <a:bodyPr>
            <a:noAutofit/>
          </a:bodyPr>
          <a:lstStyle/>
          <a:p>
            <a:r>
              <a:rPr lang="en-GB" sz="2400" b="1" dirty="0">
                <a:solidFill>
                  <a:srgbClr val="FF0000"/>
                </a:solidFill>
                <a:latin typeface="+mn-lt"/>
              </a:rPr>
              <a:t>Forum Non </a:t>
            </a:r>
            <a:r>
              <a:rPr lang="en-GB" sz="2400" b="1" dirty="0" err="1">
                <a:solidFill>
                  <a:srgbClr val="FF0000"/>
                </a:solidFill>
                <a:latin typeface="+mn-lt"/>
              </a:rPr>
              <a:t>Conveniens</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algn="just">
              <a:lnSpc>
                <a:spcPct val="100000"/>
              </a:lnSpc>
              <a:spcBef>
                <a:spcPts val="0"/>
              </a:spcBef>
            </a:pPr>
            <a:r>
              <a:rPr lang="en-GB" sz="2200" dirty="0"/>
              <a:t>The </a:t>
            </a:r>
            <a:r>
              <a:rPr lang="en-GB" sz="2200" i="1" dirty="0"/>
              <a:t>forum non </a:t>
            </a:r>
            <a:r>
              <a:rPr lang="en-GB" sz="2200" i="1" dirty="0" err="1"/>
              <a:t>conveniens</a:t>
            </a:r>
            <a:r>
              <a:rPr lang="en-GB" sz="2200" i="1" dirty="0"/>
              <a:t> </a:t>
            </a:r>
            <a:r>
              <a:rPr lang="en-GB" sz="2200" dirty="0"/>
              <a:t>doctrine presupposes a functioning court system exists in the alternative forum, otherwise the English court is the only </a:t>
            </a:r>
            <a:r>
              <a:rPr lang="en-GB" sz="2200" i="1" dirty="0"/>
              <a:t>available</a:t>
            </a:r>
            <a:r>
              <a:rPr lang="en-GB" sz="2200" dirty="0"/>
              <a:t> court and, </a:t>
            </a:r>
            <a:r>
              <a:rPr lang="en-GB" sz="2200" i="1" dirty="0"/>
              <a:t>de facto</a:t>
            </a:r>
            <a:r>
              <a:rPr lang="en-GB" sz="2200" dirty="0"/>
              <a:t>, the most convenient forum.  </a:t>
            </a:r>
          </a:p>
          <a:p>
            <a:pPr algn="just">
              <a:lnSpc>
                <a:spcPct val="100000"/>
              </a:lnSpc>
              <a:spcBef>
                <a:spcPts val="0"/>
              </a:spcBef>
            </a:pPr>
            <a:r>
              <a:rPr lang="en-GB" sz="2200" dirty="0"/>
              <a:t>English courts have (albeit in rare cases) rejected an alternative forum, where civil administration has so broken down that no effective judicial process exists, and permitted proceedings in England, regardless of any connecting factors. </a:t>
            </a:r>
          </a:p>
          <a:p>
            <a:pPr marL="0" indent="0" algn="just">
              <a:lnSpc>
                <a:spcPct val="100000"/>
              </a:lnSpc>
              <a:spcBef>
                <a:spcPts val="0"/>
              </a:spcBef>
              <a:buNone/>
            </a:pPr>
            <a:endParaRPr lang="en-GB" sz="2200" dirty="0"/>
          </a:p>
          <a:p>
            <a:pPr algn="just">
              <a:lnSpc>
                <a:spcPct val="100000"/>
              </a:lnSpc>
              <a:spcBef>
                <a:spcPts val="0"/>
              </a:spcBef>
            </a:pPr>
            <a:r>
              <a:rPr lang="en-GB" sz="2200" dirty="0"/>
              <a:t>In </a:t>
            </a:r>
            <a:r>
              <a:rPr lang="en-GB" sz="2200" b="1" i="1" u="sng" dirty="0"/>
              <a:t>Alberta </a:t>
            </a:r>
            <a:r>
              <a:rPr lang="en-GB" sz="2200" b="1" i="1" u="sng" dirty="0" err="1"/>
              <a:t>Inc</a:t>
            </a:r>
            <a:r>
              <a:rPr lang="en-GB" sz="2200" b="1" i="1" u="sng" dirty="0"/>
              <a:t> v Katanga Mining Ltd</a:t>
            </a:r>
            <a:r>
              <a:rPr lang="en-GB" sz="2200" dirty="0"/>
              <a:t>. [2008] EWHC 26, for example, the court ruled the Democratic Republic of Congo (the “DRC”) unavailable as civil justice had entirely broken down. </a:t>
            </a:r>
          </a:p>
          <a:p>
            <a:pPr marL="363538" algn="just">
              <a:lnSpc>
                <a:spcPct val="100000"/>
              </a:lnSpc>
              <a:spcBef>
                <a:spcPts val="0"/>
              </a:spcBef>
            </a:pPr>
            <a:r>
              <a:rPr lang="en-GB" sz="2200" dirty="0"/>
              <a:t>In his judgment, Tomlinson J. suggested a forum is unavailable if there is an “absence of a developed infrastructure within which the rule of law can be confidently and consistently upheld” and “[t]he normal infrastructure of a State does not exist in the DRC.”</a:t>
            </a:r>
          </a:p>
          <a:p>
            <a:pPr marL="363538" algn="just">
              <a:lnSpc>
                <a:spcPct val="100000"/>
              </a:lnSpc>
              <a:spcBef>
                <a:spcPts val="0"/>
              </a:spcBef>
            </a:pPr>
            <a:r>
              <a:rPr lang="en-GB" sz="2200" dirty="0"/>
              <a:t>The judgment demonstrates the </a:t>
            </a:r>
            <a:r>
              <a:rPr lang="en-GB" sz="2200" b="1" dirty="0">
                <a:solidFill>
                  <a:schemeClr val="accent4"/>
                </a:solidFill>
              </a:rPr>
              <a:t>willingness of English courts to act as “forum of necessity” in such rare cases</a:t>
            </a:r>
            <a:r>
              <a:rPr lang="en-GB" sz="2200" dirty="0"/>
              <a:t> as war, lack of infrastructure or even barbarism in the alternative forum.</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7</a:t>
            </a:fld>
            <a:endParaRPr lang="en-GB" dirty="0"/>
          </a:p>
        </p:txBody>
      </p:sp>
    </p:spTree>
    <p:extLst>
      <p:ext uri="{BB962C8B-B14F-4D97-AF65-F5344CB8AC3E}">
        <p14:creationId xmlns:p14="http://schemas.microsoft.com/office/powerpoint/2010/main" val="2685562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24484" y="517581"/>
            <a:ext cx="10515600" cy="414804"/>
          </a:xfrm>
        </p:spPr>
        <p:txBody>
          <a:bodyPr>
            <a:noAutofit/>
          </a:bodyPr>
          <a:lstStyle/>
          <a:p>
            <a:r>
              <a:rPr lang="en-GB" sz="2400" b="1" dirty="0">
                <a:solidFill>
                  <a:srgbClr val="FF0000"/>
                </a:solidFill>
                <a:latin typeface="+mn-lt"/>
              </a:rPr>
              <a:t>Forum Non </a:t>
            </a:r>
            <a:r>
              <a:rPr lang="en-GB" sz="2400" b="1" dirty="0" err="1">
                <a:solidFill>
                  <a:srgbClr val="FF0000"/>
                </a:solidFill>
                <a:latin typeface="+mn-lt"/>
              </a:rPr>
              <a:t>Conveniens</a:t>
            </a:r>
            <a:r>
              <a:rPr lang="en-GB" sz="2400" b="1" dirty="0">
                <a:solidFill>
                  <a:srgbClr val="FF0000"/>
                </a:solidFill>
                <a:latin typeface="+mn-lt"/>
              </a:rPr>
              <a:t> and the EU</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algn="just">
              <a:lnSpc>
                <a:spcPct val="100000"/>
              </a:lnSpc>
              <a:spcBef>
                <a:spcPts val="0"/>
              </a:spcBef>
            </a:pPr>
            <a:r>
              <a:rPr lang="en-GB" sz="2100" dirty="0"/>
              <a:t>The doctrine of </a:t>
            </a:r>
            <a:r>
              <a:rPr lang="en-GB" sz="2100" b="1" u="sng" dirty="0">
                <a:solidFill>
                  <a:srgbClr val="00B050"/>
                </a:solidFill>
              </a:rPr>
              <a:t>forum non </a:t>
            </a:r>
            <a:r>
              <a:rPr lang="en-GB" sz="2100" b="1" u="sng" dirty="0" err="1">
                <a:solidFill>
                  <a:srgbClr val="00B050"/>
                </a:solidFill>
              </a:rPr>
              <a:t>conveniens</a:t>
            </a:r>
            <a:r>
              <a:rPr lang="en-GB" sz="2100" b="1" u="sng" dirty="0">
                <a:solidFill>
                  <a:srgbClr val="00B050"/>
                </a:solidFill>
              </a:rPr>
              <a:t> does not apply in the EU</a:t>
            </a:r>
          </a:p>
          <a:p>
            <a:pPr algn="just">
              <a:lnSpc>
                <a:spcPct val="100000"/>
              </a:lnSpc>
              <a:spcBef>
                <a:spcPts val="0"/>
              </a:spcBef>
            </a:pPr>
            <a:r>
              <a:rPr lang="en-GB" sz="2100" dirty="0"/>
              <a:t>The European Court of Justice, in its decision </a:t>
            </a:r>
            <a:r>
              <a:rPr lang="en-GB" sz="2100" b="1" i="1" u="sng" dirty="0" err="1"/>
              <a:t>Owusu</a:t>
            </a:r>
            <a:r>
              <a:rPr lang="en-GB" sz="2100" b="1" i="1" u="sng" dirty="0"/>
              <a:t> v. Jackson </a:t>
            </a:r>
            <a:r>
              <a:rPr lang="en-GB" sz="2100" dirty="0"/>
              <a:t>[CJEU Case C-281/02, [2005] ECR I-1383)</a:t>
            </a:r>
            <a:r>
              <a:rPr lang="en-GB" sz="2100" i="1" dirty="0"/>
              <a:t>  </a:t>
            </a:r>
            <a:r>
              <a:rPr lang="en-GB" sz="2100" dirty="0"/>
              <a:t>foreclosed the use of the doctrine of “</a:t>
            </a:r>
            <a:r>
              <a:rPr lang="en-GB" sz="2100" i="1" dirty="0"/>
              <a:t>forum non </a:t>
            </a:r>
            <a:r>
              <a:rPr lang="en-GB" sz="2100" i="1" dirty="0" err="1"/>
              <a:t>conveniens</a:t>
            </a:r>
            <a:r>
              <a:rPr lang="en-GB" sz="2100" dirty="0"/>
              <a:t>” in United Kingdom Courts.</a:t>
            </a:r>
          </a:p>
          <a:p>
            <a:pPr algn="just">
              <a:lnSpc>
                <a:spcPct val="100000"/>
              </a:lnSpc>
              <a:spcBef>
                <a:spcPts val="0"/>
              </a:spcBef>
            </a:pPr>
            <a:r>
              <a:rPr lang="en-GB" sz="2100" dirty="0"/>
              <a:t>Mr. </a:t>
            </a:r>
            <a:r>
              <a:rPr lang="en-GB" sz="2100" dirty="0" err="1"/>
              <a:t>Owusu</a:t>
            </a:r>
            <a:r>
              <a:rPr lang="en-GB" sz="2100" dirty="0"/>
              <a:t>, a British national domiciled in the UK, rented from Mr. Jackson, a British national domiciled in the UK, a villa located in Jamaica for holiday purposes. In Jamaica, Mr. </a:t>
            </a:r>
            <a:r>
              <a:rPr lang="en-GB" sz="2100" dirty="0" err="1"/>
              <a:t>Owusu</a:t>
            </a:r>
            <a:r>
              <a:rPr lang="en-GB" sz="2100" dirty="0"/>
              <a:t> entered the sea, dove into the water, and hit his head against a submerged sand bank, sustaining serious spinal injuries. The accident rendered Mr. </a:t>
            </a:r>
            <a:r>
              <a:rPr lang="en-GB" sz="2100" dirty="0" err="1"/>
              <a:t>Owusu</a:t>
            </a:r>
            <a:r>
              <a:rPr lang="en-GB" sz="2100" dirty="0"/>
              <a:t> a tetraplegic. </a:t>
            </a:r>
          </a:p>
          <a:p>
            <a:pPr algn="just">
              <a:lnSpc>
                <a:spcPct val="100000"/>
              </a:lnSpc>
              <a:spcBef>
                <a:spcPts val="0"/>
              </a:spcBef>
            </a:pPr>
            <a:r>
              <a:rPr lang="en-GB" sz="2100" dirty="0"/>
              <a:t>Subsequently, he brought an action in the United Kingdom against Mr. Jackson based on a theory of breach of contract, claiming an implied term of lack of hidden dangers and reasonable safety, and also brought tort actions against several Jamaican companies that owned, operated or had access to the beach where the injury occurred.</a:t>
            </a:r>
          </a:p>
          <a:p>
            <a:pPr algn="just">
              <a:lnSpc>
                <a:spcPct val="100000"/>
              </a:lnSpc>
              <a:spcBef>
                <a:spcPts val="0"/>
              </a:spcBef>
            </a:pPr>
            <a:r>
              <a:rPr lang="en-GB" sz="2100" dirty="0"/>
              <a:t>The defendants filed a petition arguing that the English court should issue a stay as the courts of Jamaica were the favourable forum with jurisdiction to resolve the dispute “in the interests of all the parties and the ends of justice”. The petition reasoned that all connecting factors were in Jamaica making it not only the most logical forum to resolve the dispute but also the forum providing maximum judicial efficiency. </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8</a:t>
            </a:fld>
            <a:endParaRPr lang="en-GB" dirty="0"/>
          </a:p>
        </p:txBody>
      </p:sp>
      <p:cxnSp>
        <p:nvCxnSpPr>
          <p:cNvPr id="6" name="Conector de seta reta 5"/>
          <p:cNvCxnSpPr/>
          <p:nvPr/>
        </p:nvCxnSpPr>
        <p:spPr>
          <a:xfrm flipV="1">
            <a:off x="6589059" y="564645"/>
            <a:ext cx="1882588" cy="92900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Retângulo 7"/>
          <p:cNvSpPr/>
          <p:nvPr/>
        </p:nvSpPr>
        <p:spPr>
          <a:xfrm>
            <a:off x="8471647" y="325092"/>
            <a:ext cx="3173506" cy="43030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just"/>
            <a:r>
              <a:rPr lang="en-GB" sz="1200" b="1" i="1" dirty="0"/>
              <a:t>9 Judges of the CJEU Grand Chamber – none from a common law jurisdiction</a:t>
            </a:r>
          </a:p>
        </p:txBody>
      </p:sp>
    </p:spTree>
    <p:extLst>
      <p:ext uri="{BB962C8B-B14F-4D97-AF65-F5344CB8AC3E}">
        <p14:creationId xmlns:p14="http://schemas.microsoft.com/office/powerpoint/2010/main" val="1365597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24484" y="517581"/>
            <a:ext cx="10515600" cy="414804"/>
          </a:xfrm>
        </p:spPr>
        <p:txBody>
          <a:bodyPr>
            <a:noAutofit/>
          </a:bodyPr>
          <a:lstStyle/>
          <a:p>
            <a:r>
              <a:rPr lang="en-GB" sz="2400" b="1" dirty="0">
                <a:solidFill>
                  <a:srgbClr val="FF0000"/>
                </a:solidFill>
                <a:latin typeface="+mn-lt"/>
              </a:rPr>
              <a:t>Forum Non </a:t>
            </a:r>
            <a:r>
              <a:rPr lang="en-GB" sz="2400" b="1" dirty="0" err="1">
                <a:solidFill>
                  <a:srgbClr val="FF0000"/>
                </a:solidFill>
                <a:latin typeface="+mn-lt"/>
              </a:rPr>
              <a:t>Conveniens</a:t>
            </a:r>
            <a:r>
              <a:rPr lang="en-GB" sz="2400" b="1" dirty="0">
                <a:solidFill>
                  <a:srgbClr val="FF0000"/>
                </a:solidFill>
                <a:latin typeface="+mn-lt"/>
              </a:rPr>
              <a:t> and the EU</a:t>
            </a:r>
            <a:br>
              <a:rPr lang="en-GB" sz="2800" b="1" dirty="0">
                <a:solidFill>
                  <a:srgbClr val="FF0000"/>
                </a:solidFill>
                <a:latin typeface="+mn-lt"/>
              </a:rPr>
            </a:br>
            <a:r>
              <a:rPr lang="en-GB" sz="1000" dirty="0">
                <a:solidFill>
                  <a:srgbClr val="FF0000"/>
                </a:solidFill>
                <a:latin typeface="+mn-lt"/>
              </a:rPr>
              <a:t>__________________________________________________________________________________________________________________________________________________________________</a:t>
            </a:r>
          </a:p>
        </p:txBody>
      </p:sp>
      <p:sp>
        <p:nvSpPr>
          <p:cNvPr id="3" name="Espaço Reservado para Conteúdo 2"/>
          <p:cNvSpPr>
            <a:spLocks noGrp="1"/>
          </p:cNvSpPr>
          <p:nvPr>
            <p:ph idx="1"/>
          </p:nvPr>
        </p:nvSpPr>
        <p:spPr>
          <a:xfrm>
            <a:off x="656396" y="1029148"/>
            <a:ext cx="10851776" cy="5388162"/>
          </a:xfrm>
        </p:spPr>
        <p:txBody>
          <a:bodyPr>
            <a:noAutofit/>
          </a:bodyPr>
          <a:lstStyle/>
          <a:p>
            <a:pPr algn="just">
              <a:lnSpc>
                <a:spcPct val="100000"/>
              </a:lnSpc>
              <a:spcBef>
                <a:spcPts val="0"/>
              </a:spcBef>
            </a:pPr>
            <a:r>
              <a:rPr lang="en-GB" sz="2200" dirty="0"/>
              <a:t>The Court of Appeal found that it lacked authority to stay the proceedings. The defendants appealed the order. </a:t>
            </a:r>
          </a:p>
          <a:p>
            <a:pPr algn="just">
              <a:lnSpc>
                <a:spcPct val="100000"/>
              </a:lnSpc>
              <a:spcBef>
                <a:spcPts val="0"/>
              </a:spcBef>
            </a:pPr>
            <a:endParaRPr lang="en-GB" sz="2200" dirty="0"/>
          </a:p>
          <a:p>
            <a:pPr algn="just">
              <a:lnSpc>
                <a:spcPct val="100000"/>
              </a:lnSpc>
              <a:spcBef>
                <a:spcPts val="0"/>
              </a:spcBef>
            </a:pPr>
            <a:r>
              <a:rPr lang="en-GB" sz="2200" dirty="0"/>
              <a:t>The Court of Appeal referred the following questions to the ECJ for preliminary rulings:</a:t>
            </a:r>
          </a:p>
          <a:p>
            <a:pPr marL="0" indent="0" algn="just">
              <a:lnSpc>
                <a:spcPct val="100000"/>
              </a:lnSpc>
              <a:spcBef>
                <a:spcPts val="0"/>
              </a:spcBef>
              <a:buNone/>
            </a:pPr>
            <a:endParaRPr lang="en-GB" sz="2200" dirty="0"/>
          </a:p>
          <a:p>
            <a:pPr marL="457200" indent="-457200" algn="just">
              <a:lnSpc>
                <a:spcPct val="100000"/>
              </a:lnSpc>
              <a:spcBef>
                <a:spcPts val="0"/>
              </a:spcBef>
              <a:buAutoNum type="arabicPeriod"/>
            </a:pPr>
            <a:r>
              <a:rPr lang="en-GB" sz="2200" dirty="0"/>
              <a:t>Where a claimant contends that a Member State court has jurisdiction under Article 2 of the Brussels Convention, is it permissible for the Member State court, under its national law, to decline jurisdiction in favour of the jurisdiction of a non- Member State when: (a) the jurisdiction of no other contracting State is implicated, and (b) the proceedings have no connecting factors to any other contracting State.</a:t>
            </a:r>
          </a:p>
          <a:p>
            <a:pPr marL="457200" indent="-457200" algn="just">
              <a:lnSpc>
                <a:spcPct val="100000"/>
              </a:lnSpc>
              <a:spcBef>
                <a:spcPts val="0"/>
              </a:spcBef>
              <a:buAutoNum type="arabicPeriod"/>
            </a:pPr>
            <a:r>
              <a:rPr lang="en-GB" sz="2200" dirty="0"/>
              <a:t>If the answer to question 1(a) or 1 (b) is yes, is it consistent in all circumstances or only in some and if so which.</a:t>
            </a:r>
          </a:p>
        </p:txBody>
      </p:sp>
      <p:sp>
        <p:nvSpPr>
          <p:cNvPr id="4" name="Espaço Reservado para Número de Slide 3"/>
          <p:cNvSpPr>
            <a:spLocks noGrp="1"/>
          </p:cNvSpPr>
          <p:nvPr>
            <p:ph type="sldNum" sz="quarter" idx="12"/>
          </p:nvPr>
        </p:nvSpPr>
        <p:spPr/>
        <p:txBody>
          <a:bodyPr/>
          <a:lstStyle/>
          <a:p>
            <a:fld id="{AC011709-6851-4ADC-9B5F-2C7B71122907}" type="slidenum">
              <a:rPr lang="en-GB" smtClean="0"/>
              <a:t>9</a:t>
            </a:fld>
            <a:endParaRPr lang="en-GB" dirty="0"/>
          </a:p>
        </p:txBody>
      </p:sp>
    </p:spTree>
    <p:extLst>
      <p:ext uri="{BB962C8B-B14F-4D97-AF65-F5344CB8AC3E}">
        <p14:creationId xmlns:p14="http://schemas.microsoft.com/office/powerpoint/2010/main" val="13931513"/>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5191</TotalTime>
  <Words>4378</Words>
  <Application>Microsoft Office PowerPoint</Application>
  <PresentationFormat>Widescreen</PresentationFormat>
  <Paragraphs>205</Paragraphs>
  <Slides>21</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Tema do Office</vt:lpstr>
      <vt:lpstr>International Commercial Litigation Law011-6</vt:lpstr>
      <vt:lpstr>Jurisdictional Conflicts __________________________________________________________________________________________________________________________________________________________________</vt:lpstr>
      <vt:lpstr>Forum Non Conveniens and Jurisdiction __________________________________________________________________________________________________________________________________________________________________</vt:lpstr>
      <vt:lpstr>Forum Non Conveniens __________________________________________________________________________________________________________________________________________________________________</vt:lpstr>
      <vt:lpstr>Forum Non Conveniens and Comity __________________________________________________________________________________________________________________________________________________________________</vt:lpstr>
      <vt:lpstr>Forum Non Conveniens __________________________________________________________________________________________________________________________________________________________________</vt:lpstr>
      <vt:lpstr>Forum Non Conveniens __________________________________________________________________________________________________________________________________________________________________</vt:lpstr>
      <vt:lpstr>Forum Non Conveniens and the EU __________________________________________________________________________________________________________________________________________________________________</vt:lpstr>
      <vt:lpstr>Forum Non Conveniens and the EU __________________________________________________________________________________________________________________________________________________________________</vt:lpstr>
      <vt:lpstr>Forum Non Conveniens and the EU __________________________________________________________________________________________________________________________________________________________________</vt:lpstr>
      <vt:lpstr>Forum Non Conveniens and the EU __________________________________________________________________________________________________________________________________________________________________</vt:lpstr>
      <vt:lpstr>Lis Pendens __________________________________________________________________________________________________________________________________________________________________</vt:lpstr>
      <vt:lpstr>Lis Pendens: “same cause of action” and “between the same parties” __________________________________________________________________________________________________________________________________________________________________</vt:lpstr>
      <vt:lpstr>Lis Pendens: “same cause of action” and “between the same parties” __________________________________________________________________________________________________________________________________________________________________</vt:lpstr>
      <vt:lpstr>Lis Pendens: “same cause of action” and “between the same parties” __________________________________________________________________________________________________________________________________________________________________</vt:lpstr>
      <vt:lpstr>Lis Pendens __________________________________________________________________________________________________________________________________________________________________</vt:lpstr>
      <vt:lpstr>Lis Pendens: exclusive jurisdiction __________________________________________________________________________________________________________________________________________________________________</vt:lpstr>
      <vt:lpstr>Lis Pendens: exclusive jurisdiction __________________________________________________________________________________________________________________________________________________________________</vt:lpstr>
      <vt:lpstr>Lis Pendens __________________________________________________________________________________________________________________________________________________________________</vt:lpstr>
      <vt:lpstr>Lis Pendens: courts of third States __________________________________________________________________________________________________________________________________________________________________</vt:lpstr>
      <vt:lpstr>Lis Pendens: courts of third States __________________________________________________________________________________________________________________________________________________________________</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Investment Treaty Arbitration Law041-6</dc:title>
  <dc:creator>x</dc:creator>
  <cp:lastModifiedBy>Crina Baltag</cp:lastModifiedBy>
  <cp:revision>321</cp:revision>
  <dcterms:created xsi:type="dcterms:W3CDTF">2017-07-24T08:59:43Z</dcterms:created>
  <dcterms:modified xsi:type="dcterms:W3CDTF">2018-12-26T07:05:24Z</dcterms:modified>
</cp:coreProperties>
</file>