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74" r:id="rId4"/>
    <p:sldId id="301" r:id="rId5"/>
    <p:sldId id="290" r:id="rId6"/>
    <p:sldId id="302" r:id="rId7"/>
    <p:sldId id="303" r:id="rId8"/>
    <p:sldId id="281" r:id="rId9"/>
    <p:sldId id="296" r:id="rId10"/>
    <p:sldId id="286" r:id="rId11"/>
    <p:sldId id="261" r:id="rId12"/>
    <p:sldId id="287" r:id="rId13"/>
    <p:sldId id="304" r:id="rId14"/>
    <p:sldId id="285" r:id="rId15"/>
    <p:sldId id="299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708" autoAdjust="0"/>
  </p:normalViewPr>
  <p:slideViewPr>
    <p:cSldViewPr>
      <p:cViewPr varScale="1">
        <p:scale>
          <a:sx n="73" d="100"/>
          <a:sy n="73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C96B3-124F-4F4B-88D8-C7FA5CCFF702}" type="datetimeFigureOut">
              <a:rPr lang="en-GB" smtClean="0"/>
              <a:pPr/>
              <a:t>14/02/2019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2B81D-6297-476F-97C3-26BFDE64E21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601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3F037-5E44-4967-A582-FE20389FE96C}" type="datetimeFigureOut">
              <a:rPr lang="en-GB" smtClean="0"/>
              <a:pPr/>
              <a:t>14/02/2019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0D0A6-77E9-4BAE-AA6A-99C3E80366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90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236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Discuss need for reflection on the</a:t>
            </a:r>
            <a:r>
              <a:rPr lang="en-GB" sz="1600" baseline="0" dirty="0" smtClean="0"/>
              <a:t> experiences </a:t>
            </a:r>
          </a:p>
          <a:p>
            <a:endParaRPr lang="en-GB" sz="1600" baseline="0" dirty="0" smtClean="0"/>
          </a:p>
          <a:p>
            <a:r>
              <a:rPr lang="en-GB" sz="1600" baseline="0" dirty="0" smtClean="0"/>
              <a:t>Lest look at some examples and practice some reflection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AF89A-79D5-4B7A-B9B1-C31F645ECBD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144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What is the moral of this story?</a:t>
            </a:r>
          </a:p>
          <a:p>
            <a:endParaRPr lang="en-GB" sz="1600" dirty="0" smtClean="0"/>
          </a:p>
          <a:p>
            <a:r>
              <a:rPr lang="en-GB" sz="1600" dirty="0" smtClean="0"/>
              <a:t>Why is this so effective as a way to convey a message?</a:t>
            </a:r>
          </a:p>
          <a:p>
            <a:endParaRPr lang="en-GB" sz="1600" dirty="0" smtClean="0"/>
          </a:p>
          <a:p>
            <a:r>
              <a:rPr lang="en-GB" sz="1600" dirty="0" smtClean="0"/>
              <a:t>The story on its own is lovely, the reflection on what it means to us is important</a:t>
            </a:r>
          </a:p>
          <a:p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904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For example for me the star fish story makes me think of Mandela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630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Issue</a:t>
            </a:r>
            <a:r>
              <a:rPr lang="en-GB" sz="1600" baseline="0" dirty="0" smtClean="0"/>
              <a:t> story activity and allow 15 minutes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06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Refer to</a:t>
            </a:r>
            <a:r>
              <a:rPr lang="en-GB" sz="1600" baseline="0" dirty="0" smtClean="0"/>
              <a:t> articles on Moodle e.g. </a:t>
            </a:r>
            <a:r>
              <a:rPr lang="en-GB" sz="1600" i="0" baseline="0" dirty="0" smtClean="0"/>
              <a:t>Developing Critical Reflection Through Reflective Tools </a:t>
            </a:r>
            <a:r>
              <a:rPr lang="en-GB" sz="1600" i="1" baseline="0" dirty="0" smtClean="0"/>
              <a:t>journal article.</a:t>
            </a:r>
            <a:endParaRPr lang="en-GB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AF89A-79D5-4B7A-B9B1-C31F645ECBD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589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3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928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Get them to consider links to theory i.e. Transformational leadership involves</a:t>
            </a:r>
            <a:r>
              <a:rPr lang="en-GB" sz="1600" baseline="0" dirty="0" smtClean="0"/>
              <a:t> Idealized influence (Vision), and Inspired motivation (giving work meaning)  </a:t>
            </a:r>
          </a:p>
          <a:p>
            <a:endParaRPr lang="en-GB" sz="1600" baseline="0" dirty="0" smtClean="0"/>
          </a:p>
          <a:p>
            <a:endParaRPr lang="en-GB" sz="1600" baseline="0" dirty="0" smtClean="0"/>
          </a:p>
          <a:p>
            <a:endParaRPr lang="en-GB" sz="1600" baseline="0" dirty="0" smtClean="0"/>
          </a:p>
          <a:p>
            <a:endParaRPr lang="en-GB" sz="1600" baseline="0" dirty="0" smtClean="0"/>
          </a:p>
          <a:p>
            <a:endParaRPr lang="en-GB" sz="1600" baseline="0" dirty="0" smtClean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DD918-C718-4BE1-9DC2-D2ACEE58F39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192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25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AF658-4714-442C-9F35-E9D6B264F8E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173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044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Remind them of assignment 2</a:t>
            </a:r>
          </a:p>
          <a:p>
            <a:endParaRPr lang="en-GB" dirty="0" smtClean="0"/>
          </a:p>
          <a:p>
            <a:r>
              <a:rPr lang="en-GB" dirty="0" smtClean="0"/>
              <a:t>Objectives and content</a:t>
            </a:r>
          </a:p>
          <a:p>
            <a:endParaRPr lang="en-GB" dirty="0" smtClean="0"/>
          </a:p>
          <a:p>
            <a:r>
              <a:rPr lang="en-GB" dirty="0" smtClean="0"/>
              <a:t>Over the next few weeks and last week you have started to collate evidence, but you need to use this evidence or RERFLCT upon it to have meaning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329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57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Experiential leaning</a:t>
            </a:r>
          </a:p>
          <a:p>
            <a:endParaRPr lang="en-GB" sz="1600" dirty="0" smtClean="0"/>
          </a:p>
          <a:p>
            <a:r>
              <a:rPr lang="en-GB" sz="1600" dirty="0" smtClean="0"/>
              <a:t>You at work, in every day situations and here at Unit will have experiences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0D0A6-77E9-4BAE-AA6A-99C3E80366A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01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3535-8708-486F-8CFD-D38F4A575432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6E6-9A9D-4DEB-B2FD-27622CC23EDA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389E-9538-41AE-8EF3-682ECC002D5C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9FDB-8CD6-4A3D-AC4A-8C7ED49556A0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8F9A-1B1D-4022-A29C-47D17FA35E1C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21C-FD8B-474A-B187-849B750FA095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A71EE-AB97-448B-88C7-3B1E65976DCB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9A1-CBEE-4881-B6FC-9478F6017175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06B1-6FFC-4C5E-A066-7B706DBA33ED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7DCF-FC29-47AD-A127-45D58C8EA1F8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F587-E728-4087-9E68-99A588D88EAE}" type="datetime1">
              <a:rPr lang="en-GB" smtClean="0"/>
              <a:t>14/02/2019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CRITLE 2015 Alex Tymon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F46B0F7-AD0B-492D-B146-C44419BCDE0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CRITLE 2015 Alex Tymon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01D8D0E-9C68-49E4-94DA-472B9EDE3C8F}" type="datetime1">
              <a:rPr lang="en-GB" smtClean="0"/>
              <a:t>14/02/2019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2088232"/>
          </a:xfrm>
        </p:spPr>
        <p:txBody>
          <a:bodyPr/>
          <a:lstStyle/>
          <a:p>
            <a:r>
              <a:rPr lang="en-GB" sz="5400" dirty="0" smtClean="0"/>
              <a:t>Critical Leadership (23369) Self-leadership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780928"/>
            <a:ext cx="6152728" cy="792088"/>
          </a:xfrm>
        </p:spPr>
        <p:txBody>
          <a:bodyPr>
            <a:normAutofit/>
          </a:bodyPr>
          <a:lstStyle/>
          <a:p>
            <a:r>
              <a:rPr lang="en-GB" smtClean="0"/>
              <a:t>Week </a:t>
            </a:r>
            <a:r>
              <a:rPr lang="en-GB" smtClean="0"/>
              <a:t>17 </a:t>
            </a:r>
            <a:r>
              <a:rPr lang="en-GB" dirty="0" smtClean="0"/>
              <a:t>workshop by Andrew Stewart and </a:t>
            </a:r>
            <a:r>
              <a:rPr lang="en-GB" dirty="0" err="1" smtClean="0"/>
              <a:t>Chianu</a:t>
            </a:r>
            <a:r>
              <a:rPr lang="en-GB" dirty="0" smtClean="0"/>
              <a:t> </a:t>
            </a:r>
            <a:r>
              <a:rPr lang="en-GB" dirty="0" err="1" smtClean="0"/>
              <a:t>Dibia</a:t>
            </a:r>
            <a:endParaRPr lang="en-GB" dirty="0"/>
          </a:p>
        </p:txBody>
      </p:sp>
      <p:pic>
        <p:nvPicPr>
          <p:cNvPr id="1027" name="Picture 3" descr="C:\Users\tymona\AppData\Local\Microsoft\Windows\Temporary Internet Files\Content.IE5\GEJXO85L\self-promotion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3933056"/>
            <a:ext cx="40481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 </a:t>
            </a:r>
            <a:r>
              <a:rPr lang="en-GB" dirty="0" smtClean="0"/>
              <a:t>2019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Callout 6"/>
          <p:cNvSpPr/>
          <p:nvPr/>
        </p:nvSpPr>
        <p:spPr>
          <a:xfrm>
            <a:off x="3200400" y="914400"/>
            <a:ext cx="2362200" cy="1219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Experience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Struggle?</a:t>
            </a:r>
          </a:p>
          <a:p>
            <a:pPr algn="ctr"/>
            <a:r>
              <a:rPr lang="en-GB" sz="2000" dirty="0" smtClean="0"/>
              <a:t>Fun?</a:t>
            </a:r>
            <a:endParaRPr lang="en-GB" sz="2000" dirty="0"/>
          </a:p>
        </p:txBody>
      </p:sp>
      <p:sp>
        <p:nvSpPr>
          <p:cNvPr id="8" name="Cloud Callout 7"/>
          <p:cNvSpPr/>
          <p:nvPr/>
        </p:nvSpPr>
        <p:spPr>
          <a:xfrm>
            <a:off x="5943600" y="2819400"/>
            <a:ext cx="2362200" cy="1295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Image?</a:t>
            </a:r>
          </a:p>
          <a:p>
            <a:pPr algn="ctr"/>
            <a:r>
              <a:rPr lang="en-GB" sz="2000" dirty="0" smtClean="0">
                <a:solidFill>
                  <a:srgbClr val="7030A0"/>
                </a:solidFill>
              </a:rPr>
              <a:t>Perspective</a:t>
            </a:r>
            <a:endParaRPr lang="en-GB" sz="2000" dirty="0">
              <a:solidFill>
                <a:srgbClr val="7030A0"/>
              </a:solidFill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3429000" y="5029200"/>
            <a:ext cx="2514600" cy="1295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Reframe</a:t>
            </a:r>
          </a:p>
          <a:p>
            <a:pPr algn="ctr"/>
            <a:r>
              <a:rPr lang="en-GB" sz="2000" dirty="0" smtClean="0"/>
              <a:t>Consider what helps</a:t>
            </a:r>
            <a:endParaRPr lang="en-GB" dirty="0"/>
          </a:p>
        </p:txBody>
      </p:sp>
      <p:sp>
        <p:nvSpPr>
          <p:cNvPr id="10" name="Cloud Callout 9"/>
          <p:cNvSpPr/>
          <p:nvPr/>
        </p:nvSpPr>
        <p:spPr>
          <a:xfrm>
            <a:off x="838200" y="2667000"/>
            <a:ext cx="2133600" cy="1295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Plan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" name="Picture 2" descr="C:\Documents and Settings\tymona\Local Settings\Temporary Internet Files\Content.IE5\AQ32L8YE\MC90007875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6642" y="3393722"/>
            <a:ext cx="1659269" cy="146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167950" y="2667000"/>
            <a:ext cx="2616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Experience </a:t>
            </a:r>
            <a:r>
              <a:rPr lang="en-GB" b="1" dirty="0"/>
              <a:t>without reflection is not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457200"/>
            <a:ext cx="8136904" cy="61401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GB" sz="2900" b="1" dirty="0" smtClean="0"/>
          </a:p>
          <a:p>
            <a:pPr>
              <a:spcBef>
                <a:spcPts val="0"/>
              </a:spcBef>
              <a:buNone/>
            </a:pPr>
            <a:r>
              <a:rPr lang="en-GB" sz="3800" b="1" dirty="0" smtClean="0">
                <a:solidFill>
                  <a:schemeClr val="tx2"/>
                </a:solidFill>
              </a:rPr>
              <a:t>The Starfish Story </a:t>
            </a:r>
            <a:r>
              <a:rPr lang="en-GB" sz="3800" dirty="0" smtClean="0">
                <a:solidFill>
                  <a:schemeClr val="tx2"/>
                </a:solidFill>
              </a:rPr>
              <a:t>adapted from </a:t>
            </a:r>
            <a:r>
              <a:rPr lang="en-GB" sz="3800" i="1" dirty="0" smtClean="0">
                <a:solidFill>
                  <a:schemeClr val="tx2"/>
                </a:solidFill>
              </a:rPr>
              <a:t>The Star Thrower</a:t>
            </a:r>
            <a:r>
              <a:rPr lang="en-GB" sz="3800" dirty="0" smtClean="0">
                <a:solidFill>
                  <a:schemeClr val="tx2"/>
                </a:solidFill>
              </a:rPr>
              <a:t/>
            </a:r>
            <a:br>
              <a:rPr lang="en-GB" sz="3800" dirty="0" smtClean="0">
                <a:solidFill>
                  <a:schemeClr val="tx2"/>
                </a:solidFill>
              </a:rPr>
            </a:br>
            <a:r>
              <a:rPr lang="en-GB" sz="3800" dirty="0" smtClean="0">
                <a:solidFill>
                  <a:schemeClr val="tx2"/>
                </a:solidFill>
              </a:rPr>
              <a:t>	by Loren Eiseley, anthropologist  (1907 – 1977)</a:t>
            </a:r>
          </a:p>
          <a:p>
            <a:pPr>
              <a:buNone/>
            </a:pPr>
            <a:endParaRPr lang="en-GB" sz="2900" dirty="0" smtClean="0"/>
          </a:p>
          <a:p>
            <a:pPr>
              <a:buNone/>
            </a:pPr>
            <a:r>
              <a:rPr lang="en-GB" sz="3800" dirty="0" smtClean="0"/>
              <a:t>Once upon a time, there was a wise man who used to go to the ocean to do his </a:t>
            </a:r>
          </a:p>
          <a:p>
            <a:pPr>
              <a:buNone/>
            </a:pPr>
            <a:r>
              <a:rPr lang="en-GB" sz="3800" dirty="0" smtClean="0"/>
              <a:t>writing.  One day, as he was walking along the shore, he looked down the beach and </a:t>
            </a:r>
          </a:p>
          <a:p>
            <a:pPr>
              <a:buNone/>
            </a:pPr>
            <a:r>
              <a:rPr lang="en-GB" sz="3800" dirty="0" smtClean="0"/>
              <a:t>saw a human figure moving like a dancer. He smiled to himself at the thought of </a:t>
            </a:r>
          </a:p>
          <a:p>
            <a:pPr>
              <a:buNone/>
            </a:pPr>
            <a:r>
              <a:rPr lang="en-GB" sz="3800" dirty="0" smtClean="0"/>
              <a:t>someone who would dance to the day, and so, he walked faster to catch up.</a:t>
            </a:r>
          </a:p>
          <a:p>
            <a:pPr>
              <a:buNone/>
            </a:pPr>
            <a:r>
              <a:rPr lang="en-GB" sz="3800" dirty="0" smtClean="0"/>
              <a:t>As he got closer, he noticed that the figure was that of a young man, and that what </a:t>
            </a:r>
          </a:p>
          <a:p>
            <a:pPr>
              <a:buNone/>
            </a:pPr>
            <a:r>
              <a:rPr lang="en-GB" sz="3800" dirty="0" smtClean="0"/>
              <a:t>he was  doing was not dancing at all. The young man was reaching down to the </a:t>
            </a:r>
          </a:p>
          <a:p>
            <a:pPr>
              <a:buNone/>
            </a:pPr>
            <a:r>
              <a:rPr lang="en-GB" sz="3800" dirty="0" smtClean="0"/>
              <a:t>shore, picking up small objects, and throwing them into the ocean. He came closer</a:t>
            </a:r>
          </a:p>
          <a:p>
            <a:pPr>
              <a:buNone/>
            </a:pPr>
            <a:r>
              <a:rPr lang="en-GB" sz="3800" dirty="0" smtClean="0"/>
              <a:t>and called:  </a:t>
            </a:r>
          </a:p>
          <a:p>
            <a:pPr>
              <a:buNone/>
            </a:pPr>
            <a:r>
              <a:rPr lang="en-GB" sz="3800" i="1" dirty="0" smtClean="0"/>
              <a:t>“Good morning! May I ask what it is that you are doing?” </a:t>
            </a:r>
          </a:p>
          <a:p>
            <a:pPr>
              <a:buNone/>
            </a:pPr>
            <a:r>
              <a:rPr lang="en-GB" sz="3800" dirty="0" smtClean="0"/>
              <a:t>The young man paused, and replied: “</a:t>
            </a:r>
            <a:r>
              <a:rPr lang="en-GB" sz="3800" i="1" dirty="0" smtClean="0"/>
              <a:t>Throwing starfish into the ocean</a:t>
            </a:r>
            <a:r>
              <a:rPr lang="en-GB" sz="3800" dirty="0" smtClean="0"/>
              <a:t>.” </a:t>
            </a:r>
          </a:p>
          <a:p>
            <a:pPr>
              <a:buNone/>
            </a:pPr>
            <a:r>
              <a:rPr lang="en-GB" sz="3800" dirty="0" smtClean="0"/>
              <a:t>“Why are you throwing starfish into the ocean?”  </a:t>
            </a:r>
          </a:p>
          <a:p>
            <a:pPr>
              <a:buNone/>
            </a:pPr>
            <a:r>
              <a:rPr lang="en-GB" sz="3800" dirty="0" smtClean="0"/>
              <a:t>To this, the young man replied: </a:t>
            </a:r>
            <a:r>
              <a:rPr lang="en-GB" sz="3800" i="1" dirty="0" smtClean="0"/>
              <a:t>“The sun is up and the tide is going out.   If I don’t </a:t>
            </a:r>
          </a:p>
          <a:p>
            <a:pPr>
              <a:buNone/>
            </a:pPr>
            <a:r>
              <a:rPr lang="en-GB" sz="3800" i="1" dirty="0" smtClean="0"/>
              <a:t>throw them back in, they’ll die.”</a:t>
            </a:r>
          </a:p>
          <a:p>
            <a:pPr>
              <a:buNone/>
            </a:pPr>
            <a:r>
              <a:rPr lang="en-GB" sz="3800" dirty="0" smtClean="0"/>
              <a:t>Upon hearing this, the wise man exclaimed: “But, young man, do you </a:t>
            </a:r>
            <a:r>
              <a:rPr lang="en-GB" sz="3800" i="1" dirty="0" smtClean="0"/>
              <a:t>not</a:t>
            </a:r>
            <a:r>
              <a:rPr lang="en-GB" sz="3800" dirty="0" smtClean="0"/>
              <a:t> realize </a:t>
            </a:r>
          </a:p>
          <a:p>
            <a:pPr>
              <a:buNone/>
            </a:pPr>
            <a:r>
              <a:rPr lang="en-GB" sz="3800" dirty="0" smtClean="0"/>
              <a:t>that there  are miles and miles of beach and there are starfish all along every mile? </a:t>
            </a:r>
          </a:p>
          <a:p>
            <a:pPr>
              <a:buNone/>
            </a:pPr>
            <a:r>
              <a:rPr lang="en-GB" sz="3800" dirty="0" smtClean="0"/>
              <a:t>You can’t possibly make a difference!”</a:t>
            </a:r>
          </a:p>
          <a:p>
            <a:pPr>
              <a:buNone/>
            </a:pPr>
            <a:r>
              <a:rPr lang="en-GB" sz="3800" dirty="0" smtClean="0"/>
              <a:t>At this, the young man bent down, picked up another starfish, and threw it into the</a:t>
            </a:r>
          </a:p>
          <a:p>
            <a:pPr>
              <a:buNone/>
            </a:pPr>
            <a:r>
              <a:rPr lang="en-GB" sz="3800" dirty="0" smtClean="0"/>
              <a:t>ocean.  As it met the water, he said: </a:t>
            </a:r>
          </a:p>
          <a:p>
            <a:pPr>
              <a:buNone/>
            </a:pPr>
            <a:r>
              <a:rPr lang="en-GB" sz="3800" i="1" dirty="0" smtClean="0"/>
              <a:t>“It made a difference for that one.”</a:t>
            </a:r>
            <a:endParaRPr lang="en-GB" sz="3800" i="1" dirty="0"/>
          </a:p>
        </p:txBody>
      </p:sp>
      <p:pic>
        <p:nvPicPr>
          <p:cNvPr id="4" name="Picture 3" descr="starfi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228600"/>
            <a:ext cx="990600" cy="86512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69721"/>
            <a:ext cx="2367281" cy="365760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your Inner Mandela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1600" y="1412776"/>
            <a:ext cx="65527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r>
              <a:rPr lang="en-GB" sz="2000" i="1" dirty="0" smtClean="0"/>
              <a:t>‘</a:t>
            </a:r>
            <a:r>
              <a:rPr lang="en-GB" sz="2000" dirty="0" smtClean="0"/>
              <a:t>Mandela’s goal was to change behaviour, not only laws.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People raised their aspirations because Mandela encouraged them.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Mandela’s legacy lies in the lessons about leadership he left for all of us.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He couldn’t transform everything but he could start programs and create institutions that would shift other people’s actions to a more productive path.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/>
              <a:t>Find your inner Mandela. Forgive and move on.’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</a:pPr>
            <a:endParaRPr lang="en-GB" sz="2000" dirty="0" smtClean="0"/>
          </a:p>
          <a:p>
            <a:pPr lvl="1" indent="-457200">
              <a:spcBef>
                <a:spcPts val="600"/>
              </a:spcBef>
              <a:spcAft>
                <a:spcPts val="600"/>
              </a:spcAft>
            </a:pPr>
            <a:r>
              <a:rPr lang="en-GB" u="sng" dirty="0" smtClean="0">
                <a:solidFill>
                  <a:srgbClr val="0070C0"/>
                </a:solidFill>
              </a:rPr>
              <a:t>Follow  link:</a:t>
            </a:r>
            <a:r>
              <a:rPr lang="en-GB" dirty="0" smtClean="0">
                <a:solidFill>
                  <a:srgbClr val="0070C0"/>
                </a:solidFill>
              </a:rPr>
              <a:t> http://blogs.hbr.org/2013/12/find-your-inner-mandela-a-tribute-and-a-call-to-action</a:t>
            </a:r>
            <a:endParaRPr lang="en-GB" i="1" dirty="0" smtClean="0"/>
          </a:p>
        </p:txBody>
      </p:sp>
      <p:pic>
        <p:nvPicPr>
          <p:cNvPr id="5" name="Picture 4" descr="mandela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1484784"/>
            <a:ext cx="1152128" cy="136815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1" name="Picture 3" descr="C:\Users\tymona\AppData\Local\Microsoft\Windows\Temporary Internet Files\Content.IE5\5HXBKLZK\whats_your_story_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68760"/>
            <a:ext cx="5688632" cy="496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21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Only reflect...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514600"/>
            <a:ext cx="7696200" cy="328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Gray (2007) argues “reflection is an active and purposeful process of exploration and discovery, often leading to unexpected outcomes” </a:t>
            </a:r>
            <a:r>
              <a:rPr lang="en-GB" dirty="0" smtClean="0"/>
              <a:t>(p512) </a:t>
            </a:r>
          </a:p>
          <a:p>
            <a:endParaRPr lang="en-GB" sz="20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000" dirty="0" smtClean="0"/>
              <a:t>“reflection by managers on their experience .. .can act as a source (and resource) of learning and can be enhanced by critical reflectivity” </a:t>
            </a:r>
            <a:r>
              <a:rPr lang="en-GB" dirty="0" smtClean="0"/>
              <a:t>(p512) 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371600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Reflection enhances our ability to question and challenge;  </a:t>
            </a:r>
          </a:p>
          <a:p>
            <a:pPr>
              <a:lnSpc>
                <a:spcPct val="150000"/>
              </a:lnSpc>
            </a:pPr>
            <a:r>
              <a:rPr lang="en-GB" sz="2000" dirty="0" smtClean="0"/>
              <a:t>to surface assumptions and taken-for-granted beliefs </a:t>
            </a:r>
          </a:p>
          <a:p>
            <a:endParaRPr lang="en-GB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38200" y="4876800"/>
            <a:ext cx="7348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spcBef>
                <a:spcPts val="600"/>
              </a:spcBef>
              <a:spcAft>
                <a:spcPts val="600"/>
              </a:spcAft>
            </a:pPr>
            <a:r>
              <a:rPr lang="en-GB" sz="2400" i="1" dirty="0" smtClean="0">
                <a:solidFill>
                  <a:srgbClr val="7030A0"/>
                </a:solidFill>
              </a:rPr>
              <a:t>Q.  What has been the impact of your work experiences on your thinking?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Post session activity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Catch up on reading coursework</a:t>
            </a:r>
          </a:p>
          <a:p>
            <a:r>
              <a:rPr lang="en-GB" sz="2800" dirty="0" smtClean="0"/>
              <a:t>Make notes in your portfolio</a:t>
            </a:r>
          </a:p>
          <a:p>
            <a:r>
              <a:rPr lang="en-GB" sz="2800" dirty="0" smtClean="0"/>
              <a:t>Continue to collate evidence of your leadership and self-leadership strengths and development needs</a:t>
            </a:r>
          </a:p>
          <a:p>
            <a:pPr lvl="1"/>
            <a:r>
              <a:rPr lang="en-GB" sz="2400" dirty="0" smtClean="0"/>
              <a:t>Summary of current strengths and development needs</a:t>
            </a:r>
          </a:p>
          <a:p>
            <a:r>
              <a:rPr lang="en-GB" sz="2800" dirty="0" smtClean="0"/>
              <a:t>Preparation for next week</a:t>
            </a:r>
          </a:p>
          <a:p>
            <a:pPr lvl="1"/>
            <a:r>
              <a:rPr lang="en-GB" sz="2800" dirty="0" smtClean="0"/>
              <a:t>Reading on leader and leadership development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pPr lvl="0"/>
            <a:r>
              <a:rPr lang="en-GB" sz="3200" dirty="0" smtClean="0"/>
              <a:t>To review </a:t>
            </a:r>
            <a:r>
              <a:rPr lang="en-GB" sz="3200" dirty="0"/>
              <a:t>self leadership </a:t>
            </a:r>
            <a:r>
              <a:rPr lang="en-GB" sz="3200" dirty="0" smtClean="0"/>
              <a:t>as a concept </a:t>
            </a:r>
          </a:p>
          <a:p>
            <a:pPr lvl="0"/>
            <a:r>
              <a:rPr lang="en-GB" sz="3200" dirty="0" smtClean="0"/>
              <a:t>To discuss self-leadership questionnaire </a:t>
            </a:r>
            <a:r>
              <a:rPr lang="en-GB" sz="3200" dirty="0"/>
              <a:t>results</a:t>
            </a:r>
          </a:p>
          <a:p>
            <a:pPr lvl="0"/>
            <a:r>
              <a:rPr lang="en-GB" sz="3200" dirty="0" smtClean="0"/>
              <a:t>To practise reflective learning skills</a:t>
            </a:r>
          </a:p>
          <a:p>
            <a:pPr lvl="0"/>
            <a:r>
              <a:rPr lang="en-GB" sz="3200" dirty="0" smtClean="0"/>
              <a:t>Assignment 2 preparations</a:t>
            </a:r>
          </a:p>
          <a:p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 </a:t>
            </a:r>
            <a:r>
              <a:rPr lang="en-GB" dirty="0" smtClean="0"/>
              <a:t>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Activity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600200"/>
            <a:ext cx="7753672" cy="48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Symbol" pitchFamily="18" charset="2"/>
              <a:buChar char="~"/>
            </a:pPr>
            <a:r>
              <a:rPr lang="en-GB" sz="2800" dirty="0" smtClean="0"/>
              <a:t>In pairs/groups review your Self-Leadership questionnaire </a:t>
            </a:r>
          </a:p>
          <a:p>
            <a:pPr>
              <a:lnSpc>
                <a:spcPct val="150000"/>
              </a:lnSpc>
              <a:buFont typeface="Symbol" pitchFamily="18" charset="2"/>
              <a:buChar char="~"/>
            </a:pPr>
            <a:r>
              <a:rPr lang="en-GB" sz="2800" dirty="0" smtClean="0"/>
              <a:t>Which leadership theory/ies can you link this to ?</a:t>
            </a:r>
          </a:p>
          <a:p>
            <a:pPr>
              <a:lnSpc>
                <a:spcPct val="150000"/>
              </a:lnSpc>
              <a:buFont typeface="Symbol" pitchFamily="18" charset="2"/>
              <a:buChar char="~"/>
            </a:pPr>
            <a:r>
              <a:rPr lang="en-GB" sz="2800" dirty="0" smtClean="0"/>
              <a:t>Help each other identify strengths and future development areas</a:t>
            </a:r>
          </a:p>
          <a:p>
            <a:pPr>
              <a:lnSpc>
                <a:spcPct val="150000"/>
              </a:lnSpc>
              <a:buFont typeface="Symbol" pitchFamily="18" charset="2"/>
              <a:buChar char="~"/>
            </a:pPr>
            <a:r>
              <a:rPr lang="en-GB" sz="2800" dirty="0" smtClean="0"/>
              <a:t>15 minutes</a:t>
            </a:r>
          </a:p>
          <a:p>
            <a:pPr>
              <a:lnSpc>
                <a:spcPct val="150000"/>
              </a:lnSpc>
              <a:buFont typeface="Symbol" pitchFamily="18" charset="2"/>
              <a:buChar char="~"/>
            </a:pPr>
            <a:endParaRPr lang="en-GB" sz="2800" dirty="0" smtClean="0"/>
          </a:p>
          <a:p>
            <a:pPr>
              <a:lnSpc>
                <a:spcPct val="150000"/>
              </a:lnSpc>
              <a:buFont typeface="Symbol" pitchFamily="18" charset="2"/>
              <a:buChar char="~"/>
            </a:pPr>
            <a:endParaRPr lang="en-GB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CRITLE </a:t>
            </a:r>
            <a:r>
              <a:rPr lang="en-GB" dirty="0" smtClean="0"/>
              <a:t>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Self-leadership questionnaire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518457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Houghton and Neck (2002) identified 9 core areas for self leadership:  </a:t>
            </a:r>
          </a:p>
          <a:p>
            <a:pPr lvl="1"/>
            <a:r>
              <a:rPr lang="en-GB" dirty="0" smtClean="0"/>
              <a:t>Visualizing successful performance</a:t>
            </a:r>
          </a:p>
          <a:p>
            <a:pPr lvl="1"/>
            <a:r>
              <a:rPr lang="en-GB" dirty="0" smtClean="0"/>
              <a:t>Self-goal setting</a:t>
            </a:r>
          </a:p>
          <a:p>
            <a:pPr lvl="1"/>
            <a:r>
              <a:rPr lang="en-GB" dirty="0" smtClean="0"/>
              <a:t>Self-talk</a:t>
            </a:r>
          </a:p>
          <a:p>
            <a:pPr lvl="1"/>
            <a:r>
              <a:rPr lang="en-GB" dirty="0" smtClean="0"/>
              <a:t>Self-reward</a:t>
            </a:r>
          </a:p>
          <a:p>
            <a:pPr lvl="1"/>
            <a:r>
              <a:rPr lang="en-GB" dirty="0" smtClean="0"/>
              <a:t>Evaluating beliefs and assumptions</a:t>
            </a:r>
          </a:p>
          <a:p>
            <a:pPr lvl="1"/>
            <a:r>
              <a:rPr lang="en-GB" dirty="0" smtClean="0"/>
              <a:t>Self-observation</a:t>
            </a:r>
          </a:p>
          <a:p>
            <a:pPr lvl="1"/>
            <a:r>
              <a:rPr lang="en-GB" dirty="0" smtClean="0"/>
              <a:t>Self-punishments</a:t>
            </a:r>
          </a:p>
          <a:p>
            <a:pPr lvl="1"/>
            <a:r>
              <a:rPr lang="en-GB" dirty="0" smtClean="0"/>
              <a:t>Self-cueing</a:t>
            </a:r>
          </a:p>
          <a:p>
            <a:pPr lvl="1"/>
            <a:r>
              <a:rPr lang="en-GB" dirty="0" smtClean="0"/>
              <a:t>Focus on natural rewards</a:t>
            </a:r>
          </a:p>
          <a:p>
            <a:r>
              <a:rPr lang="en-GB" dirty="0" smtClean="0"/>
              <a:t>These start to indicate how we can self-lead</a:t>
            </a:r>
          </a:p>
          <a:p>
            <a:r>
              <a:rPr lang="en-GB" dirty="0" smtClean="0"/>
              <a:t>Which are you highest or lowest on?</a:t>
            </a:r>
          </a:p>
          <a:p>
            <a:pPr marL="114300" indent="0">
              <a:buNone/>
            </a:pPr>
            <a:r>
              <a:rPr lang="en-GB" dirty="0" smtClean="0"/>
              <a:t>See the paper for the full questionnaire</a:t>
            </a:r>
          </a:p>
        </p:txBody>
      </p:sp>
    </p:spTree>
    <p:extLst>
      <p:ext uri="{BB962C8B-B14F-4D97-AF65-F5344CB8AC3E}">
        <p14:creationId xmlns:p14="http://schemas.microsoft.com/office/powerpoint/2010/main" val="1616781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7772400" cy="598487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Activity 2: Why self-leadership is important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17501" y="1600200"/>
            <a:ext cx="8070923" cy="454344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600" dirty="0" smtClean="0">
                <a:cs typeface="Times New Roman" charset="0"/>
              </a:rPr>
              <a:t>Review the extracts from the paper by  Furtner, Baldegger &amp; Rauthmann (2013)</a:t>
            </a:r>
          </a:p>
          <a:p>
            <a:pPr marL="754380" lvl="1" indent="-457200">
              <a:lnSpc>
                <a:spcPct val="150000"/>
              </a:lnSpc>
            </a:pPr>
            <a:r>
              <a:rPr lang="en-US" sz="2400" dirty="0" smtClean="0">
                <a:cs typeface="Times New Roman" charset="0"/>
              </a:rPr>
              <a:t>Identify the key findings (7-10)</a:t>
            </a:r>
          </a:p>
          <a:p>
            <a:pPr marL="754380" lvl="1" indent="-457200">
              <a:lnSpc>
                <a:spcPct val="150000"/>
              </a:lnSpc>
            </a:pPr>
            <a:r>
              <a:rPr lang="en-US" sz="2400" dirty="0" smtClean="0">
                <a:cs typeface="Times New Roman" charset="0"/>
              </a:rPr>
              <a:t>What does this tell us about the importance of self-leadership?</a:t>
            </a:r>
          </a:p>
          <a:p>
            <a:pPr marL="754380" lvl="1" indent="-457200">
              <a:lnSpc>
                <a:spcPct val="150000"/>
              </a:lnSpc>
            </a:pPr>
            <a:r>
              <a:rPr lang="en-US" sz="2400" dirty="0" smtClean="0">
                <a:cs typeface="Times New Roman" charset="0"/>
              </a:rPr>
              <a:t>What relevance might this have to your development portfolio</a:t>
            </a:r>
          </a:p>
          <a:p>
            <a:pPr marL="754380" lvl="1" indent="-457200">
              <a:lnSpc>
                <a:spcPct val="150000"/>
              </a:lnSpc>
            </a:pPr>
            <a:r>
              <a:rPr lang="en-US" sz="2400" dirty="0" smtClean="0">
                <a:cs typeface="Times New Roman" charset="0"/>
              </a:rPr>
              <a:t>Individual/pairs or groups</a:t>
            </a:r>
          </a:p>
          <a:p>
            <a:pPr marL="754380" lvl="1" indent="-457200">
              <a:lnSpc>
                <a:spcPct val="150000"/>
              </a:lnSpc>
            </a:pPr>
            <a:r>
              <a:rPr lang="en-US" sz="2400" dirty="0" smtClean="0">
                <a:cs typeface="Times New Roman" charset="0"/>
              </a:rPr>
              <a:t>25 minutes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cs typeface="Times New Roman" charset="0"/>
              </a:rPr>
              <a:t>	</a:t>
            </a:r>
            <a:endParaRPr lang="en-US" sz="2600" dirty="0" smtClean="0"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Harvard Business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Be a better leader, have a richer life</a:t>
            </a:r>
          </a:p>
          <a:p>
            <a:pPr lvl="1"/>
            <a:r>
              <a:rPr lang="en-GB" sz="2800" dirty="0" smtClean="0"/>
              <a:t>What do you think of this article?</a:t>
            </a:r>
          </a:p>
          <a:p>
            <a:pPr lvl="1"/>
            <a:r>
              <a:rPr lang="en-GB" sz="2800" dirty="0" smtClean="0"/>
              <a:t>What are the strengths? </a:t>
            </a:r>
          </a:p>
          <a:p>
            <a:pPr lvl="1"/>
            <a:r>
              <a:rPr lang="en-GB" sz="2800" dirty="0" smtClean="0"/>
              <a:t>What are your criticisms?</a:t>
            </a:r>
          </a:p>
          <a:p>
            <a:r>
              <a:rPr lang="en-GB" sz="2800" dirty="0" smtClean="0"/>
              <a:t>What value might this idea have for you if any?</a:t>
            </a:r>
          </a:p>
          <a:p>
            <a:r>
              <a:rPr lang="en-GB" sz="2800" dirty="0" smtClean="0"/>
              <a:t>Why must you be critical of what you read?</a:t>
            </a:r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264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portfolio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</a:t>
            </a:r>
            <a:r>
              <a:rPr lang="en-GB" dirty="0"/>
              <a:t>means to monitor, build and reflect on your learning about leader selection, assessment and </a:t>
            </a:r>
            <a:r>
              <a:rPr lang="en-GB" dirty="0" smtClean="0"/>
              <a:t>development </a:t>
            </a:r>
          </a:p>
          <a:p>
            <a:r>
              <a:rPr lang="en-GB" dirty="0" smtClean="0"/>
              <a:t>Integrates </a:t>
            </a:r>
            <a:r>
              <a:rPr lang="en-GB" dirty="0"/>
              <a:t>learning from your work experience, personal development and academic teaching, applying theory to </a:t>
            </a:r>
            <a:r>
              <a:rPr lang="en-GB" dirty="0" smtClean="0"/>
              <a:t>practice</a:t>
            </a:r>
          </a:p>
          <a:p>
            <a:r>
              <a:rPr lang="en-GB" b="1" dirty="0" smtClean="0"/>
              <a:t>Contents:</a:t>
            </a:r>
          </a:p>
          <a:p>
            <a:pPr lvl="1"/>
            <a:r>
              <a:rPr lang="en-GB" b="1" dirty="0"/>
              <a:t>Assessment of personal leader/leadership skills:</a:t>
            </a:r>
            <a:endParaRPr lang="en-GB" dirty="0"/>
          </a:p>
          <a:p>
            <a:pPr lvl="1"/>
            <a:r>
              <a:rPr lang="en-GB" dirty="0"/>
              <a:t>Introduction to leader/leadership </a:t>
            </a:r>
            <a:r>
              <a:rPr lang="en-GB" dirty="0" smtClean="0"/>
              <a:t>assessment; </a:t>
            </a:r>
            <a:r>
              <a:rPr lang="en-GB" dirty="0" smtClean="0">
                <a:solidFill>
                  <a:srgbClr val="FF0000"/>
                </a:solidFill>
              </a:rPr>
              <a:t>Summary </a:t>
            </a:r>
            <a:r>
              <a:rPr lang="en-GB" dirty="0">
                <a:solidFill>
                  <a:srgbClr val="FF0000"/>
                </a:solidFill>
              </a:rPr>
              <a:t>of self- assessment </a:t>
            </a:r>
            <a:r>
              <a:rPr lang="en-GB" dirty="0" smtClean="0">
                <a:solidFill>
                  <a:srgbClr val="FF0000"/>
                </a:solidFill>
              </a:rPr>
              <a:t>inventories;</a:t>
            </a:r>
            <a:r>
              <a:rPr lang="en-GB" dirty="0" smtClean="0"/>
              <a:t>  </a:t>
            </a:r>
            <a:r>
              <a:rPr lang="en-GB" dirty="0" smtClean="0">
                <a:solidFill>
                  <a:srgbClr val="FF0000"/>
                </a:solidFill>
              </a:rPr>
              <a:t>Learning </a:t>
            </a:r>
            <a:r>
              <a:rPr lang="en-GB" dirty="0">
                <a:solidFill>
                  <a:srgbClr val="FF0000"/>
                </a:solidFill>
              </a:rPr>
              <a:t>from the practical leadership </a:t>
            </a:r>
            <a:r>
              <a:rPr lang="en-GB" dirty="0" smtClean="0">
                <a:solidFill>
                  <a:srgbClr val="FF0000"/>
                </a:solidFill>
              </a:rPr>
              <a:t>sessions</a:t>
            </a:r>
            <a:r>
              <a:rPr lang="en-GB" dirty="0" smtClean="0"/>
              <a:t>; Other </a:t>
            </a:r>
            <a:r>
              <a:rPr lang="en-GB" dirty="0"/>
              <a:t>evidence </a:t>
            </a:r>
            <a:r>
              <a:rPr lang="en-GB" dirty="0" smtClean="0"/>
              <a:t>sources; </a:t>
            </a:r>
            <a:r>
              <a:rPr lang="en-GB" dirty="0" smtClean="0">
                <a:solidFill>
                  <a:srgbClr val="FF0000"/>
                </a:solidFill>
              </a:rPr>
              <a:t>Summary </a:t>
            </a:r>
            <a:r>
              <a:rPr lang="en-GB" dirty="0">
                <a:solidFill>
                  <a:srgbClr val="FF0000"/>
                </a:solidFill>
              </a:rPr>
              <a:t>of current strengths and development needs</a:t>
            </a:r>
          </a:p>
          <a:p>
            <a:pPr lvl="1"/>
            <a:r>
              <a:rPr lang="en-GB" b="1" dirty="0" smtClean="0"/>
              <a:t>Personal </a:t>
            </a:r>
            <a:r>
              <a:rPr lang="en-GB" b="1" dirty="0"/>
              <a:t>leader/leadership development </a:t>
            </a:r>
            <a:r>
              <a:rPr lang="en-GB" b="1" dirty="0" smtClean="0"/>
              <a:t>Plan:</a:t>
            </a:r>
            <a:r>
              <a:rPr lang="en-GB" dirty="0"/>
              <a:t> </a:t>
            </a:r>
          </a:p>
          <a:p>
            <a:pPr lvl="1"/>
            <a:r>
              <a:rPr lang="en-GB" dirty="0"/>
              <a:t>Introduction to leader and leadership development </a:t>
            </a:r>
            <a:r>
              <a:rPr lang="en-GB" dirty="0" smtClean="0"/>
              <a:t>techniques;  </a:t>
            </a:r>
            <a:r>
              <a:rPr lang="en-GB" dirty="0" smtClean="0">
                <a:solidFill>
                  <a:srgbClr val="FF0000"/>
                </a:solidFill>
              </a:rPr>
              <a:t>Summary </a:t>
            </a:r>
            <a:r>
              <a:rPr lang="en-GB" dirty="0">
                <a:solidFill>
                  <a:srgbClr val="FF0000"/>
                </a:solidFill>
              </a:rPr>
              <a:t>of plans to meet identified development needs </a:t>
            </a:r>
            <a:r>
              <a:rPr lang="en-GB" dirty="0" smtClean="0"/>
              <a:t>; Rationale </a:t>
            </a:r>
            <a:r>
              <a:rPr lang="en-GB" dirty="0"/>
              <a:t>for development plan choices</a:t>
            </a:r>
          </a:p>
          <a:p>
            <a:pPr lvl="0"/>
            <a:r>
              <a:rPr lang="en-GB" b="1" dirty="0" smtClean="0"/>
              <a:t>Bibliography </a:t>
            </a:r>
            <a:endParaRPr lang="en-GB" dirty="0"/>
          </a:p>
          <a:p>
            <a:r>
              <a:rPr lang="en-GB" dirty="0"/>
              <a:t> </a:t>
            </a:r>
            <a:r>
              <a:rPr lang="en-GB" b="1" dirty="0" smtClean="0"/>
              <a:t>Appendices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Requires reflective learning</a:t>
            </a:r>
            <a:endParaRPr lang="en-GB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08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Reflective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136904" cy="4824536"/>
          </a:xfrm>
        </p:spPr>
        <p:txBody>
          <a:bodyPr>
            <a:noAutofit/>
          </a:bodyPr>
          <a:lstStyle/>
          <a:p>
            <a:pPr marL="114300" indent="0">
              <a:spcBef>
                <a:spcPts val="600"/>
              </a:spcBef>
              <a:buNone/>
            </a:pPr>
            <a:r>
              <a:rPr lang="en-GB" sz="2000" dirty="0" smtClean="0"/>
              <a:t>A defining feature of professional practice (Schön, 1991; CIPD 2013); concept of the ‘reflective practitioner’</a:t>
            </a:r>
          </a:p>
          <a:p>
            <a:pPr marL="542925" lvl="1" indent="-36195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b="1" dirty="0" smtClean="0"/>
              <a:t>Reflection :- </a:t>
            </a:r>
            <a:r>
              <a:rPr lang="en-GB" dirty="0" smtClean="0"/>
              <a:t>defined as stepping back to consider experience and meaning </a:t>
            </a:r>
            <a:r>
              <a:rPr lang="en-GB" i="1" dirty="0" smtClean="0"/>
              <a:t>	</a:t>
            </a:r>
            <a:r>
              <a:rPr lang="en-GB" i="1" dirty="0" smtClean="0">
                <a:solidFill>
                  <a:schemeClr val="tx2"/>
                </a:solidFill>
              </a:rPr>
              <a:t>Q. How did that go? What went well? What didn’t? And why?</a:t>
            </a:r>
            <a:endParaRPr lang="en-GB" dirty="0" smtClean="0">
              <a:solidFill>
                <a:schemeClr val="tx2"/>
              </a:solidFill>
            </a:endParaRPr>
          </a:p>
          <a:p>
            <a:pPr marL="542925" lvl="1" indent="-361950" fontAlgn="base">
              <a:lnSpc>
                <a:spcPct val="150000"/>
              </a:lnSpc>
              <a:spcBef>
                <a:spcPts val="600"/>
              </a:spcBef>
              <a:buClrTx/>
              <a:buSzTx/>
              <a:buNone/>
              <a:defRPr/>
            </a:pPr>
            <a:r>
              <a:rPr lang="en-GB" b="1" dirty="0" smtClean="0"/>
              <a:t>Reflective practice:-  </a:t>
            </a:r>
            <a:r>
              <a:rPr lang="en-GB" dirty="0" smtClean="0"/>
              <a:t>on the job ‘in-action’ or post-event problem-solving e.g. A debrief or wash-up  </a:t>
            </a:r>
          </a:p>
          <a:p>
            <a:pPr marL="542925" lvl="1" indent="-361950" fontAlgn="base">
              <a:lnSpc>
                <a:spcPct val="150000"/>
              </a:lnSpc>
              <a:spcBef>
                <a:spcPts val="600"/>
              </a:spcBef>
              <a:buClrTx/>
              <a:buSzTx/>
              <a:buNone/>
              <a:defRPr/>
            </a:pPr>
            <a:r>
              <a:rPr lang="en-GB" i="1" dirty="0" smtClean="0">
                <a:solidFill>
                  <a:schemeClr val="tx2"/>
                </a:solidFill>
              </a:rPr>
              <a:t>	Q. What would I change if I did it again?</a:t>
            </a:r>
            <a:endParaRPr lang="en-GB" dirty="0" smtClean="0">
              <a:solidFill>
                <a:schemeClr val="tx2"/>
              </a:solidFill>
            </a:endParaRPr>
          </a:p>
          <a:p>
            <a:pPr marL="542925" lvl="1" indent="-36195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b="1" dirty="0" smtClean="0"/>
              <a:t>Critical reflection:- </a:t>
            </a:r>
            <a:r>
              <a:rPr lang="en-GB" dirty="0" smtClean="0"/>
              <a:t>Assessing the validity of personal assumptions and beliefs that encourages learning at a </a:t>
            </a:r>
            <a:r>
              <a:rPr lang="en-GB" u="sng" dirty="0" smtClean="0"/>
              <a:t>deeper</a:t>
            </a:r>
            <a:r>
              <a:rPr lang="en-GB" dirty="0" smtClean="0"/>
              <a:t> level </a:t>
            </a:r>
          </a:p>
          <a:p>
            <a:pPr marL="542925" lvl="1" indent="-36195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i="1" dirty="0" smtClean="0">
                <a:solidFill>
                  <a:schemeClr val="tx2"/>
                </a:solidFill>
              </a:rPr>
              <a:t>	Q. What theory underpins this? and What are my value perspectives?</a:t>
            </a: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827584" y="1460070"/>
            <a:ext cx="6512031" cy="4561218"/>
            <a:chOff x="98425" y="703263"/>
            <a:chExt cx="4902199" cy="3152775"/>
          </a:xfrm>
        </p:grpSpPr>
        <p:sp>
          <p:nvSpPr>
            <p:cNvPr id="43019" name="AutoShape 11"/>
            <p:cNvSpPr>
              <a:spLocks noChangeArrowheads="1"/>
            </p:cNvSpPr>
            <p:nvPr/>
          </p:nvSpPr>
          <p:spPr bwMode="auto">
            <a:xfrm>
              <a:off x="1661445" y="703263"/>
              <a:ext cx="1776159" cy="700087"/>
            </a:xfrm>
            <a:prstGeom prst="roundRect">
              <a:avLst>
                <a:gd name="adj" fmla="val 16667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Personal</a:t>
              </a: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rgbClr val="3366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 smtClean="0">
                  <a:ln>
                    <a:noFill/>
                  </a:ln>
                  <a:solidFill>
                    <a:srgbClr val="3366FF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Experience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09" name="AutoShape 1"/>
            <p:cNvSpPr>
              <a:spLocks noChangeArrowheads="1"/>
            </p:cNvSpPr>
            <p:nvPr/>
          </p:nvSpPr>
          <p:spPr bwMode="auto">
            <a:xfrm rot="5400000">
              <a:off x="3544094" y="799306"/>
              <a:ext cx="814388" cy="866775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 dirty="0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98425" y="769938"/>
              <a:ext cx="1452563" cy="1776412"/>
              <a:chOff x="1954" y="7827"/>
              <a:chExt cx="2288" cy="2610"/>
            </a:xfrm>
          </p:grpSpPr>
          <p:sp>
            <p:nvSpPr>
              <p:cNvPr id="43018" name="AutoShape 10"/>
              <p:cNvSpPr>
                <a:spLocks noChangeArrowheads="1"/>
              </p:cNvSpPr>
              <p:nvPr/>
            </p:nvSpPr>
            <p:spPr bwMode="auto">
              <a:xfrm>
                <a:off x="1954" y="9333"/>
                <a:ext cx="2006" cy="1104"/>
              </a:xfrm>
              <a:prstGeom prst="roundRect">
                <a:avLst>
                  <a:gd name="adj" fmla="val 16667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Prioritise and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1" u="none" strike="noStrike" cap="none" normalizeH="0" baseline="0" dirty="0" smtClean="0">
                    <a:ln>
                      <a:noFill/>
                    </a:ln>
                    <a:solidFill>
                      <a:srgbClr val="3366FF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Plan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7" name="AutoShape 9"/>
              <p:cNvSpPr>
                <a:spLocks noChangeArrowheads="1"/>
              </p:cNvSpPr>
              <p:nvPr/>
            </p:nvSpPr>
            <p:spPr bwMode="auto">
              <a:xfrm>
                <a:off x="2959" y="7827"/>
                <a:ext cx="1283" cy="1365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b="1" dirty="0"/>
              </a:p>
            </p:txBody>
          </p:sp>
        </p:grpSp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3608722" y="1828891"/>
              <a:ext cx="1391902" cy="1831532"/>
              <a:chOff x="7484" y="9731"/>
              <a:chExt cx="2191" cy="2397"/>
            </a:xfrm>
          </p:grpSpPr>
          <p:sp>
            <p:nvSpPr>
              <p:cNvPr id="43012" name="AutoShape 4"/>
              <p:cNvSpPr>
                <a:spLocks noChangeArrowheads="1"/>
              </p:cNvSpPr>
              <p:nvPr/>
            </p:nvSpPr>
            <p:spPr bwMode="auto">
              <a:xfrm>
                <a:off x="7575" y="9731"/>
                <a:ext cx="2100" cy="987"/>
              </a:xfrm>
              <a:prstGeom prst="roundRect">
                <a:avLst>
                  <a:gd name="adj" fmla="val 16667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Review experience</a:t>
                </a:r>
                <a:endPara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1" u="none" strike="noStrike" cap="none" normalizeH="0" baseline="0" dirty="0" smtClean="0">
                    <a:ln>
                      <a:noFill/>
                    </a:ln>
                    <a:solidFill>
                      <a:srgbClr val="3366FF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Reflection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1" name="AutoShape 3"/>
              <p:cNvSpPr>
                <a:spLocks noChangeArrowheads="1"/>
              </p:cNvSpPr>
              <p:nvPr/>
            </p:nvSpPr>
            <p:spPr bwMode="auto">
              <a:xfrm rot="10800000">
                <a:off x="7484" y="10763"/>
                <a:ext cx="1283" cy="1365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b="1" dirty="0"/>
              </a:p>
            </p:txBody>
          </p:sp>
        </p:grp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736600" y="2628900"/>
              <a:ext cx="2701239" cy="1227138"/>
              <a:chOff x="2959" y="10748"/>
              <a:chExt cx="4255" cy="1932"/>
            </a:xfrm>
          </p:grpSpPr>
          <p:sp>
            <p:nvSpPr>
              <p:cNvPr id="43015" name="AutoShape 7"/>
              <p:cNvSpPr>
                <a:spLocks noChangeArrowheads="1"/>
              </p:cNvSpPr>
              <p:nvPr/>
            </p:nvSpPr>
            <p:spPr bwMode="auto">
              <a:xfrm>
                <a:off x="4875" y="11802"/>
                <a:ext cx="2339" cy="878"/>
              </a:xfrm>
              <a:prstGeom prst="roundRect">
                <a:avLst>
                  <a:gd name="adj" fmla="val 16667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Thinking and 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1" u="none" strike="noStrike" cap="none" normalizeH="0" baseline="0" dirty="0" smtClean="0">
                    <a:ln>
                      <a:noFill/>
                    </a:ln>
                    <a:solidFill>
                      <a:srgbClr val="3366FF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Conclude</a:t>
                </a: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4" name="AutoShape 6"/>
              <p:cNvSpPr>
                <a:spLocks noChangeArrowheads="1"/>
              </p:cNvSpPr>
              <p:nvPr/>
            </p:nvSpPr>
            <p:spPr bwMode="auto">
              <a:xfrm rot="16200000">
                <a:off x="3000" y="10707"/>
                <a:ext cx="1283" cy="1365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b="1" dirty="0"/>
              </a:p>
            </p:txBody>
          </p:sp>
        </p:grpSp>
      </p:grp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609600" y="685800"/>
            <a:ext cx="715612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Continuing Development Cycle.  Kolb, 1974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0" y="53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645</TotalTime>
  <Words>793</Words>
  <Application>Microsoft Office PowerPoint</Application>
  <PresentationFormat>On-screen Show (4:3)</PresentationFormat>
  <Paragraphs>171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Symbol</vt:lpstr>
      <vt:lpstr>Times New Roman</vt:lpstr>
      <vt:lpstr>Adjacency</vt:lpstr>
      <vt:lpstr>Critical Leadership (23369) Self-leadership</vt:lpstr>
      <vt:lpstr>Session Aims</vt:lpstr>
      <vt:lpstr>Activity</vt:lpstr>
      <vt:lpstr>Self-leadership questionnaire</vt:lpstr>
      <vt:lpstr>Activity 2: Why self-leadership is important</vt:lpstr>
      <vt:lpstr>Harvard Business Review</vt:lpstr>
      <vt:lpstr>Development portfolio</vt:lpstr>
      <vt:lpstr>Reflective learning</vt:lpstr>
      <vt:lpstr>PowerPoint Presentation</vt:lpstr>
      <vt:lpstr>PowerPoint Presentation</vt:lpstr>
      <vt:lpstr>PowerPoint Presentation</vt:lpstr>
      <vt:lpstr>Find your Inner Mandela</vt:lpstr>
      <vt:lpstr>Activity</vt:lpstr>
      <vt:lpstr>Only reflect...</vt:lpstr>
      <vt:lpstr>Post session activity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MackayM</dc:creator>
  <cp:lastModifiedBy>Andrew Stewart</cp:lastModifiedBy>
  <cp:revision>79</cp:revision>
  <cp:lastPrinted>2019-02-14T08:55:35Z</cp:lastPrinted>
  <dcterms:created xsi:type="dcterms:W3CDTF">2014-02-12T13:23:50Z</dcterms:created>
  <dcterms:modified xsi:type="dcterms:W3CDTF">2019-02-14T09:11:25Z</dcterms:modified>
</cp:coreProperties>
</file>