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5" r:id="rId1"/>
  </p:sldMasterIdLst>
  <p:notesMasterIdLst>
    <p:notesMasterId r:id="rId22"/>
  </p:notesMasterIdLst>
  <p:handoutMasterIdLst>
    <p:handoutMasterId r:id="rId23"/>
  </p:handoutMasterIdLst>
  <p:sldIdLst>
    <p:sldId id="477" r:id="rId2"/>
    <p:sldId id="658" r:id="rId3"/>
    <p:sldId id="688" r:id="rId4"/>
    <p:sldId id="696" r:id="rId5"/>
    <p:sldId id="697" r:id="rId6"/>
    <p:sldId id="691" r:id="rId7"/>
    <p:sldId id="692" r:id="rId8"/>
    <p:sldId id="694" r:id="rId9"/>
    <p:sldId id="682" r:id="rId10"/>
    <p:sldId id="698" r:id="rId11"/>
    <p:sldId id="699" r:id="rId12"/>
    <p:sldId id="684" r:id="rId13"/>
    <p:sldId id="702" r:id="rId14"/>
    <p:sldId id="686" r:id="rId15"/>
    <p:sldId id="703" r:id="rId16"/>
    <p:sldId id="705" r:id="rId17"/>
    <p:sldId id="706" r:id="rId18"/>
    <p:sldId id="707" r:id="rId19"/>
    <p:sldId id="695" r:id="rId20"/>
    <p:sldId id="700"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2609D3"/>
    <a:srgbClr val="000000"/>
    <a:srgbClr val="ECECEC"/>
    <a:srgbClr val="777777"/>
    <a:srgbClr val="AC1CC0"/>
    <a:srgbClr val="EEF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36" autoAdjust="0"/>
  </p:normalViewPr>
  <p:slideViewPr>
    <p:cSldViewPr>
      <p:cViewPr varScale="1">
        <p:scale>
          <a:sx n="68" d="100"/>
          <a:sy n="68" d="100"/>
        </p:scale>
        <p:origin x="14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7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1076CA87-B614-45BB-B64B-6AE9CC414A28}" type="slidenum">
              <a:rPr lang="en-US"/>
              <a:pPr/>
              <a:t>‹#›</a:t>
            </a:fld>
            <a:endParaRPr lang="en-US"/>
          </a:p>
        </p:txBody>
      </p:sp>
    </p:spTree>
    <p:extLst>
      <p:ext uri="{BB962C8B-B14F-4D97-AF65-F5344CB8AC3E}">
        <p14:creationId xmlns:p14="http://schemas.microsoft.com/office/powerpoint/2010/main" val="907342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88E953AA-ED35-488B-B6AB-D8C2269B23D9}"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7"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ChangeArrowheads="1"/>
          </p:cNvSpPr>
          <p:nvPr/>
        </p:nvSpPr>
        <p:spPr bwMode="auto">
          <a:xfrm>
            <a:off x="6389688" y="8748713"/>
            <a:ext cx="400050" cy="304800"/>
          </a:xfrm>
          <a:prstGeom prst="rect">
            <a:avLst/>
          </a:prstGeom>
          <a:noFill/>
          <a:ln w="9525">
            <a:noFill/>
            <a:miter lim="800000"/>
            <a:headEnd/>
            <a:tailEnd/>
          </a:ln>
          <a:effectLst/>
        </p:spPr>
        <p:txBody>
          <a:bodyPr wrap="none" lIns="92075" tIns="46038" rIns="92075" bIns="46038" anchor="ctr">
            <a:spAutoFit/>
          </a:bodyPr>
          <a:lstStyle/>
          <a:p>
            <a:pPr algn="r"/>
            <a:fld id="{FCEB7BD7-A370-45B0-BBAE-D773AD762810}" type="slidenum">
              <a:rPr lang="en-US" sz="1400" i="1">
                <a:effectLst>
                  <a:outerShdw blurRad="38100" dist="38100" dir="2700000" algn="tl">
                    <a:srgbClr val="C0C0C0"/>
                  </a:outerShdw>
                </a:effectLst>
              </a:rPr>
              <a:pPr algn="r"/>
              <a:t>‹#›</a:t>
            </a:fld>
            <a:endParaRPr lang="en-US" sz="1400" i="1">
              <a:effectLst>
                <a:outerShdw blurRad="38100" dist="38100" dir="2700000" algn="tl">
                  <a:srgbClr val="C0C0C0"/>
                </a:outerShdw>
              </a:effectLst>
            </a:endParaRPr>
          </a:p>
        </p:txBody>
      </p:sp>
    </p:spTree>
    <p:extLst>
      <p:ext uri="{BB962C8B-B14F-4D97-AF65-F5344CB8AC3E}">
        <p14:creationId xmlns:p14="http://schemas.microsoft.com/office/powerpoint/2010/main" val="3386296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B126090-00AF-4E62-A6F1-D9FBD6F16EE3}" type="slidenum">
              <a:rPr lang="en-US">
                <a:latin typeface="Times New Roman" pitchFamily="18" charset="0"/>
              </a:rPr>
              <a:pPr/>
              <a:t>1</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xfrm>
            <a:off x="1150938" y="692150"/>
            <a:ext cx="4556125" cy="3416300"/>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522589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pPr>
              <a:defRPr/>
            </a:pPr>
            <a:fld id="{E27517CA-0F3C-4ABF-B0AE-DD44FC094121}"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47900092"/>
      </p:ext>
    </p:extLst>
  </p:cSld>
  <p:clrMapOvr>
    <a:masterClrMapping/>
  </p:clrMapOvr>
  <p:transition spd="med">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D62F59D5-82F8-4B02-9B69-7770DBEEB1E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915215280"/>
      </p:ext>
    </p:extLst>
  </p:cSld>
  <p:clrMapOvr>
    <a:masterClrMapping/>
  </p:clrMapOvr>
  <p:transition spd="med">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457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8382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9C16D7DA-E2A4-4B10-9FF2-9D5B9DCD9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251796441"/>
      </p:ext>
    </p:extLst>
  </p:cSld>
  <p:clrMapOvr>
    <a:masterClrMapping/>
  </p:clrMapOvr>
  <p:transition spd="med">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457200" y="1752600"/>
            <a:ext cx="8229600" cy="4412704"/>
          </a:xfrm>
        </p:spPr>
        <p:txBody>
          <a:bodyPr/>
          <a:lstStyle>
            <a:lvl1pPr>
              <a:defRPr sz="2400"/>
            </a:lvl1pPr>
            <a:lvl2pPr>
              <a:defRPr sz="2400"/>
            </a:lvl2pPr>
            <a:lvl3pPr>
              <a:defRPr sz="2400"/>
            </a:lvl3pPr>
            <a:lvl4pPr>
              <a:defRPr sz="2400"/>
            </a:lvl4pPr>
            <a:lvl5pPr>
              <a:defRPr sz="2400"/>
            </a:lvl5pPr>
          </a:lstStyle>
          <a:p>
            <a:pPr lvl="0"/>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41939103"/>
      </p:ext>
    </p:extLst>
  </p:cSld>
  <p:clrMapOvr>
    <a:masterClrMapping/>
  </p:clrMapOvr>
  <p:transition spd="med">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F34D9F8C-6665-4133-ABB1-69213EC1BAF2}"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721309407"/>
      </p:ext>
    </p:extLst>
  </p:cSld>
  <p:clrMapOvr>
    <a:masterClrMapping/>
  </p:clrMapOvr>
  <p:transition spd="med">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86CC7433-FDB6-4C78-8815-57137262B576}"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433172879"/>
      </p:ext>
    </p:extLst>
  </p:cSld>
  <p:clrMapOvr>
    <a:masterClrMapping/>
  </p:clrMapOvr>
  <p:transition spd="med">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8" name="Slide Number Placeholder 7"/>
          <p:cNvSpPr>
            <a:spLocks noGrp="1"/>
          </p:cNvSpPr>
          <p:nvPr>
            <p:ph type="sldNum" sz="quarter" idx="11"/>
          </p:nvPr>
        </p:nvSpPr>
        <p:spPr/>
        <p:txBody>
          <a:bodyPr/>
          <a:lstStyle>
            <a:lvl1pPr>
              <a:defRPr/>
            </a:lvl1pPr>
          </a:lstStyle>
          <a:p>
            <a:r>
              <a:rPr lang="en-US"/>
              <a:t>8-</a:t>
            </a:r>
            <a:fld id="{6D2A9FFC-7A39-4DD4-8048-5A226E2C6D4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681981667"/>
      </p:ext>
    </p:extLst>
  </p:cSld>
  <p:clrMapOvr>
    <a:masterClrMapping/>
  </p:clrMapOvr>
  <p:transition spd="med">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11"/>
          </p:nvPr>
        </p:nvSpPr>
        <p:spPr/>
        <p:txBody>
          <a:bodyPr/>
          <a:lstStyle>
            <a:lvl1pPr>
              <a:defRPr/>
            </a:lvl1pPr>
          </a:lstStyle>
          <a:p>
            <a:r>
              <a:rPr lang="en-US"/>
              <a:t>8-</a:t>
            </a:r>
            <a:fld id="{494C0017-C2CA-4931-9803-E5D9A234D185}"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52683750"/>
      </p:ext>
    </p:extLst>
  </p:cSld>
  <p:clrMapOvr>
    <a:masterClrMapping/>
  </p:clrMapOvr>
  <p:transition spd="med">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940923"/>
      </p:ext>
    </p:extLst>
  </p:cSld>
  <p:clrMapOvr>
    <a:masterClrMapping/>
  </p:clrMapOvr>
  <p:transition spd="med">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9AC909F-FDC4-4D0A-A91F-F72195945B7E}"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865362805"/>
      </p:ext>
    </p:extLst>
  </p:cSld>
  <p:clrMapOvr>
    <a:masterClrMapping/>
  </p:clrMapOvr>
  <p:transition spd="med">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8BD0D71-EC05-4346-A5A5-90AEDCE891A7}"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708099776"/>
      </p:ext>
    </p:extLst>
  </p:cSld>
  <p:clrMapOvr>
    <a:masterClrMapping/>
  </p:clrMapOvr>
  <p:transition spd="med">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3262" name="Picture 14" descr="powerpoint presentation background"/>
          <p:cNvPicPr>
            <a:picLocks noChangeAspect="1" noChangeArrowheads="1"/>
          </p:cNvPicPr>
          <p:nvPr/>
        </p:nvPicPr>
        <p:blipFill>
          <a:blip r:embed="rId13"/>
          <a:srcRect/>
          <a:stretch>
            <a:fillRect/>
          </a:stretch>
        </p:blipFill>
        <p:spPr bwMode="auto">
          <a:xfrm>
            <a:off x="0" y="-1588"/>
            <a:ext cx="9144000" cy="6859588"/>
          </a:xfrm>
          <a:prstGeom prst="rect">
            <a:avLst/>
          </a:prstGeom>
          <a:noFill/>
        </p:spPr>
      </p:pic>
      <p:sp>
        <p:nvSpPr>
          <p:cNvPr id="53250" name="Rectangle 2"/>
          <p:cNvSpPr>
            <a:spLocks noGrp="1" noChangeArrowheads="1"/>
          </p:cNvSpPr>
          <p:nvPr>
            <p:ph type="title"/>
          </p:nvPr>
        </p:nvSpPr>
        <p:spPr bwMode="auto">
          <a:xfrm>
            <a:off x="457200" y="8382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53251" name="Rectangle 3"/>
          <p:cNvSpPr>
            <a:spLocks noGrp="1" noChangeArrowheads="1"/>
          </p:cNvSpPr>
          <p:nvPr>
            <p:ph type="body" idx="1"/>
          </p:nvPr>
        </p:nvSpPr>
        <p:spPr bwMode="auto">
          <a:xfrm>
            <a:off x="457200" y="1752600"/>
            <a:ext cx="82296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3253" name="Rectangle 5"/>
          <p:cNvSpPr>
            <a:spLocks noGrp="1" noChangeArrowheads="1"/>
          </p:cNvSpPr>
          <p:nvPr>
            <p:ph type="ftr" sz="quarter" idx="3"/>
          </p:nvPr>
        </p:nvSpPr>
        <p:spPr bwMode="auto">
          <a:xfrm>
            <a:off x="3124200" y="56388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 © 2012 Cengage Learning.  All Rights Reserved. May not scanned, copied or duplicated, or posted to a publicly accessible website, in whole or in part.</a:t>
            </a:r>
            <a:endParaRPr lang="en-US" dirty="0"/>
          </a:p>
        </p:txBody>
      </p:sp>
      <p:sp>
        <p:nvSpPr>
          <p:cNvPr id="53254" name="Rectangle 6"/>
          <p:cNvSpPr>
            <a:spLocks noGrp="1" noChangeArrowheads="1"/>
          </p:cNvSpPr>
          <p:nvPr>
            <p:ph type="sldNum" sz="quarter" idx="4"/>
          </p:nvPr>
        </p:nvSpPr>
        <p:spPr bwMode="auto">
          <a:xfrm>
            <a:off x="6553200" y="56388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8-</a:t>
            </a:r>
            <a:fld id="{2DF7762A-35C2-43F8-8CFF-15D0F76F40CE}" type="slidenum">
              <a:rPr lang="en-US" smtClean="0"/>
              <a:pPr/>
              <a:t>‹#›</a:t>
            </a:fld>
            <a:endParaRPr lang="en-US"/>
          </a:p>
        </p:txBody>
      </p:sp>
      <p:sp>
        <p:nvSpPr>
          <p:cNvPr id="53261" name="Rectangle 13"/>
          <p:cNvSpPr>
            <a:spLocks noGrp="1" noChangeArrowheads="1"/>
          </p:cNvSpPr>
          <p:nvPr>
            <p:ph type="dt" sz="half" idx="2"/>
          </p:nvPr>
        </p:nvSpPr>
        <p:spPr bwMode="auto">
          <a:xfrm>
            <a:off x="457200" y="5638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Dr Tony Muff</a:t>
            </a:r>
            <a:endParaRPr lang="en-US" sz="1400"/>
          </a:p>
        </p:txBody>
      </p:sp>
    </p:spTree>
    <p:extLst>
      <p:ext uri="{BB962C8B-B14F-4D97-AF65-F5344CB8AC3E}">
        <p14:creationId xmlns:p14="http://schemas.microsoft.com/office/powerpoint/2010/main" val="53308586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spd="med">
    <p:cover dir="d"/>
  </p:transition>
  <p:hf sldNum="0" hdr="0" ftr="0" dt="0"/>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ctr" rtl="0" eaLnBrk="1" fontAlgn="base" hangingPunct="1">
        <a:spcBef>
          <a:spcPct val="0"/>
        </a:spcBef>
        <a:spcAft>
          <a:spcPct val="0"/>
        </a:spcAft>
        <a:defRPr sz="2800" b="1">
          <a:solidFill>
            <a:schemeClr val="tx2"/>
          </a:solidFill>
          <a:latin typeface="Verdana" pitchFamily="34" charset="0"/>
        </a:defRPr>
      </a:lvl2pPr>
      <a:lvl3pPr algn="ctr" rtl="0" eaLnBrk="1" fontAlgn="base" hangingPunct="1">
        <a:spcBef>
          <a:spcPct val="0"/>
        </a:spcBef>
        <a:spcAft>
          <a:spcPct val="0"/>
        </a:spcAft>
        <a:defRPr sz="2800" b="1">
          <a:solidFill>
            <a:schemeClr val="tx2"/>
          </a:solidFill>
          <a:latin typeface="Verdana" pitchFamily="34" charset="0"/>
        </a:defRPr>
      </a:lvl3pPr>
      <a:lvl4pPr algn="ctr" rtl="0" eaLnBrk="1" fontAlgn="base" hangingPunct="1">
        <a:spcBef>
          <a:spcPct val="0"/>
        </a:spcBef>
        <a:spcAft>
          <a:spcPct val="0"/>
        </a:spcAft>
        <a:defRPr sz="2800" b="1">
          <a:solidFill>
            <a:schemeClr val="tx2"/>
          </a:solidFill>
          <a:latin typeface="Verdana" pitchFamily="34" charset="0"/>
        </a:defRPr>
      </a:lvl4pPr>
      <a:lvl5pPr algn="ctr" rtl="0" eaLnBrk="1" fontAlgn="base" hangingPunct="1">
        <a:spcBef>
          <a:spcPct val="0"/>
        </a:spcBef>
        <a:spcAft>
          <a:spcPct val="0"/>
        </a:spcAft>
        <a:defRPr sz="2800" b="1">
          <a:solidFill>
            <a:schemeClr val="tx2"/>
          </a:solidFill>
          <a:latin typeface="Verdana" pitchFamily="34" charset="0"/>
        </a:defRPr>
      </a:lvl5pPr>
      <a:lvl6pPr marL="457200" algn="ctr" rtl="0" eaLnBrk="1" fontAlgn="base" hangingPunct="1">
        <a:spcBef>
          <a:spcPct val="0"/>
        </a:spcBef>
        <a:spcAft>
          <a:spcPct val="0"/>
        </a:spcAft>
        <a:defRPr sz="2800" b="1">
          <a:solidFill>
            <a:schemeClr val="tx2"/>
          </a:solidFill>
          <a:latin typeface="Verdana" pitchFamily="34" charset="0"/>
        </a:defRPr>
      </a:lvl6pPr>
      <a:lvl7pPr marL="914400" algn="ctr" rtl="0" eaLnBrk="1" fontAlgn="base" hangingPunct="1">
        <a:spcBef>
          <a:spcPct val="0"/>
        </a:spcBef>
        <a:spcAft>
          <a:spcPct val="0"/>
        </a:spcAft>
        <a:defRPr sz="2800" b="1">
          <a:solidFill>
            <a:schemeClr val="tx2"/>
          </a:solidFill>
          <a:latin typeface="Verdana" pitchFamily="34" charset="0"/>
        </a:defRPr>
      </a:lvl7pPr>
      <a:lvl8pPr marL="1371600" algn="ctr" rtl="0" eaLnBrk="1" fontAlgn="base" hangingPunct="1">
        <a:spcBef>
          <a:spcPct val="0"/>
        </a:spcBef>
        <a:spcAft>
          <a:spcPct val="0"/>
        </a:spcAft>
        <a:defRPr sz="2800" b="1">
          <a:solidFill>
            <a:schemeClr val="tx2"/>
          </a:solidFill>
          <a:latin typeface="Verdana" pitchFamily="34" charset="0"/>
        </a:defRPr>
      </a:lvl8pPr>
      <a:lvl9pPr marL="1828800" algn="ctr" rtl="0" eaLnBrk="1" fontAlgn="base" hangingPunct="1">
        <a:spcBef>
          <a:spcPct val="0"/>
        </a:spcBef>
        <a:spcAft>
          <a:spcPct val="0"/>
        </a:spcAft>
        <a:defRPr sz="2800" b="1">
          <a:solidFill>
            <a:schemeClr val="tx2"/>
          </a:solidFill>
          <a:latin typeface="Verdana" pitchFamily="34" charset="0"/>
        </a:defRPr>
      </a:lvl9pPr>
    </p:titleStyle>
    <p:bodyStyle>
      <a:lvl1pPr marL="342900" indent="-342900" algn="l" rtl="0" eaLnBrk="1" fontAlgn="base" hangingPunct="1">
        <a:spcBef>
          <a:spcPct val="20000"/>
        </a:spcBef>
        <a:spcAft>
          <a:spcPct val="3500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35000"/>
        </a:spcAft>
        <a:buChar char="–"/>
        <a:defRPr sz="2000">
          <a:solidFill>
            <a:schemeClr val="tx1"/>
          </a:solidFill>
          <a:latin typeface="+mn-lt"/>
        </a:defRPr>
      </a:lvl2pPr>
      <a:lvl3pPr marL="1143000" indent="-228600" algn="l" rtl="0" eaLnBrk="1" fontAlgn="base" hangingPunct="1">
        <a:spcBef>
          <a:spcPct val="20000"/>
        </a:spcBef>
        <a:spcAft>
          <a:spcPct val="35000"/>
        </a:spcAft>
        <a:buChar char="•"/>
        <a:defRPr sz="2000">
          <a:solidFill>
            <a:schemeClr val="tx1"/>
          </a:solidFill>
          <a:latin typeface="+mn-lt"/>
        </a:defRPr>
      </a:lvl3pPr>
      <a:lvl4pPr marL="1600200" indent="-228600" algn="l" rtl="0" eaLnBrk="1" fontAlgn="base" hangingPunct="1">
        <a:spcBef>
          <a:spcPct val="20000"/>
        </a:spcBef>
        <a:spcAft>
          <a:spcPct val="35000"/>
        </a:spcAft>
        <a:buChar char="–"/>
        <a:defRPr sz="2000">
          <a:solidFill>
            <a:schemeClr val="tx1"/>
          </a:solidFill>
          <a:latin typeface="+mn-lt"/>
        </a:defRPr>
      </a:lvl4pPr>
      <a:lvl5pPr marL="2057400" indent="-228600" algn="l" rtl="0" eaLnBrk="1" fontAlgn="base" hangingPunct="1">
        <a:spcBef>
          <a:spcPct val="20000"/>
        </a:spcBef>
        <a:spcAft>
          <a:spcPct val="35000"/>
        </a:spcAft>
        <a:buChar char="»"/>
        <a:defRPr sz="2000">
          <a:solidFill>
            <a:schemeClr val="tx1"/>
          </a:solidFill>
          <a:latin typeface="+mn-lt"/>
        </a:defRPr>
      </a:lvl5pPr>
      <a:lvl6pPr marL="2514600" indent="-228600" algn="l" rtl="0" eaLnBrk="1" fontAlgn="base" hangingPunct="1">
        <a:spcBef>
          <a:spcPct val="20000"/>
        </a:spcBef>
        <a:spcAft>
          <a:spcPct val="35000"/>
        </a:spcAft>
        <a:buChar char="»"/>
        <a:defRPr sz="2000">
          <a:solidFill>
            <a:schemeClr val="tx1"/>
          </a:solidFill>
          <a:latin typeface="+mn-lt"/>
        </a:defRPr>
      </a:lvl6pPr>
      <a:lvl7pPr marL="2971800" indent="-228600" algn="l" rtl="0" eaLnBrk="1" fontAlgn="base" hangingPunct="1">
        <a:spcBef>
          <a:spcPct val="20000"/>
        </a:spcBef>
        <a:spcAft>
          <a:spcPct val="35000"/>
        </a:spcAft>
        <a:buChar char="»"/>
        <a:defRPr sz="2000">
          <a:solidFill>
            <a:schemeClr val="tx1"/>
          </a:solidFill>
          <a:latin typeface="+mn-lt"/>
        </a:defRPr>
      </a:lvl7pPr>
      <a:lvl8pPr marL="3429000" indent="-228600" algn="l" rtl="0" eaLnBrk="1" fontAlgn="base" hangingPunct="1">
        <a:spcBef>
          <a:spcPct val="20000"/>
        </a:spcBef>
        <a:spcAft>
          <a:spcPct val="35000"/>
        </a:spcAft>
        <a:buChar char="»"/>
        <a:defRPr sz="2000">
          <a:solidFill>
            <a:schemeClr val="tx1"/>
          </a:solidFill>
          <a:latin typeface="+mn-lt"/>
        </a:defRPr>
      </a:lvl8pPr>
      <a:lvl9pPr marL="3886200" indent="-228600" algn="l" rtl="0" eaLnBrk="1" fontAlgn="base" hangingPunct="1">
        <a:spcBef>
          <a:spcPct val="20000"/>
        </a:spcBef>
        <a:spcAft>
          <a:spcPct val="3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0" y="0"/>
            <a:ext cx="9144000"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p>
            <a:endParaRPr lang="en-US" sz="2400"/>
          </a:p>
        </p:txBody>
      </p:sp>
      <p:sp>
        <p:nvSpPr>
          <p:cNvPr id="12291" name="Text Box 4"/>
          <p:cNvSpPr txBox="1">
            <a:spLocks noChangeArrowheads="1"/>
          </p:cNvSpPr>
          <p:nvPr/>
        </p:nvSpPr>
        <p:spPr bwMode="auto">
          <a:xfrm>
            <a:off x="0" y="4899025"/>
            <a:ext cx="81534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0000"/>
              </a:lnSpc>
            </a:pPr>
            <a:endParaRPr lang="en-US" sz="1400"/>
          </a:p>
        </p:txBody>
      </p:sp>
      <p:sp>
        <p:nvSpPr>
          <p:cNvPr id="12293" name="Text Box 10"/>
          <p:cNvSpPr txBox="1">
            <a:spLocks noChangeArrowheads="1"/>
          </p:cNvSpPr>
          <p:nvPr/>
        </p:nvSpPr>
        <p:spPr bwMode="auto">
          <a:xfrm>
            <a:off x="2346325" y="4379913"/>
            <a:ext cx="3825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12296" name="Text Box 13"/>
          <p:cNvSpPr txBox="1">
            <a:spLocks noChangeArrowheads="1"/>
          </p:cNvSpPr>
          <p:nvPr/>
        </p:nvSpPr>
        <p:spPr bwMode="auto">
          <a:xfrm>
            <a:off x="1828800" y="3505200"/>
            <a:ext cx="5654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2" name="TextBox 1"/>
          <p:cNvSpPr txBox="1"/>
          <p:nvPr/>
        </p:nvSpPr>
        <p:spPr>
          <a:xfrm>
            <a:off x="579437" y="2166981"/>
            <a:ext cx="8153400" cy="3539430"/>
          </a:xfrm>
          <a:prstGeom prst="rect">
            <a:avLst/>
          </a:prstGeom>
          <a:noFill/>
        </p:spPr>
        <p:txBody>
          <a:bodyPr wrap="square" rtlCol="0">
            <a:spAutoFit/>
          </a:bodyPr>
          <a:lstStyle/>
          <a:p>
            <a:pPr algn="ctr"/>
            <a:r>
              <a:rPr lang="en-US" sz="3200" b="1" dirty="0"/>
              <a:t>Introduction to Industry Analysis </a:t>
            </a:r>
            <a:endParaRPr lang="en-GB" sz="3200" b="1" dirty="0"/>
          </a:p>
          <a:p>
            <a:pPr algn="ctr"/>
            <a:endParaRPr lang="en-GB" sz="3200" b="1" dirty="0"/>
          </a:p>
          <a:p>
            <a:pPr algn="ctr"/>
            <a:endParaRPr lang="en-GB" sz="3200" b="1" dirty="0"/>
          </a:p>
          <a:p>
            <a:pPr algn="ctr"/>
            <a:endParaRPr lang="en-GB" sz="3200" b="1" dirty="0"/>
          </a:p>
          <a:p>
            <a:pPr algn="ctr"/>
            <a:endParaRPr lang="en-GB" sz="3200" b="1" dirty="0"/>
          </a:p>
          <a:p>
            <a:pPr algn="ctr"/>
            <a:r>
              <a:rPr lang="en-GB" sz="3200" b="1" dirty="0"/>
              <a:t>FINM014</a:t>
            </a:r>
          </a:p>
          <a:p>
            <a:pPr algn="ctr"/>
            <a:r>
              <a:rPr lang="en-GB" altLang="zh-CN" sz="3200" b="1" dirty="0"/>
              <a:t>Dr </a:t>
            </a:r>
            <a:r>
              <a:rPr lang="en-GB" altLang="zh-CN" sz="3200" b="1" dirty="0" err="1"/>
              <a:t>Xun</a:t>
            </a:r>
            <a:r>
              <a:rPr lang="en-GB" altLang="zh-CN" sz="3200" b="1" dirty="0"/>
              <a:t> Lei</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6A4101-99C8-407B-A930-5406DFD5702D}"/>
              </a:ext>
            </a:extLst>
          </p:cNvPr>
          <p:cNvSpPr>
            <a:spLocks noGrp="1"/>
          </p:cNvSpPr>
          <p:nvPr>
            <p:ph type="title"/>
          </p:nvPr>
        </p:nvSpPr>
        <p:spPr>
          <a:xfrm>
            <a:off x="457200" y="838200"/>
            <a:ext cx="8229600" cy="914400"/>
          </a:xfrm>
        </p:spPr>
        <p:txBody>
          <a:bodyPr/>
          <a:lstStyle/>
          <a:p>
            <a:r>
              <a:rPr lang="en-GB" dirty="0"/>
              <a:t>Approach 3: Statistical Similarities</a:t>
            </a:r>
          </a:p>
        </p:txBody>
      </p:sp>
      <p:sp>
        <p:nvSpPr>
          <p:cNvPr id="3" name="内容占位符 2">
            <a:extLst>
              <a:ext uri="{FF2B5EF4-FFF2-40B4-BE49-F238E27FC236}">
                <a16:creationId xmlns:a16="http://schemas.microsoft.com/office/drawing/2014/main" id="{7A1CF383-4BC5-492B-9D90-96520EA25E15}"/>
              </a:ext>
            </a:extLst>
          </p:cNvPr>
          <p:cNvSpPr>
            <a:spLocks noGrp="1"/>
          </p:cNvSpPr>
          <p:nvPr>
            <p:ph idx="1"/>
          </p:nvPr>
        </p:nvSpPr>
        <p:spPr>
          <a:xfrm>
            <a:off x="457200" y="1828800"/>
            <a:ext cx="8229600" cy="4495800"/>
          </a:xfrm>
        </p:spPr>
        <p:txBody>
          <a:bodyPr/>
          <a:lstStyle/>
          <a:p>
            <a:r>
              <a:rPr lang="en-US" sz="1800" dirty="0"/>
              <a:t>Statistical approaches to grouping companies are typically based on the </a:t>
            </a:r>
            <a:r>
              <a:rPr lang="en-US" sz="1800" b="1" dirty="0"/>
              <a:t>correlations of past securities’ returns</a:t>
            </a:r>
            <a:r>
              <a:rPr lang="en-US" sz="1800" dirty="0"/>
              <a:t>. For example, companies can be separated (on the basis of historical correlations of stock returns) into groups in which correlations are relatively high but between which correlations are relatively low.</a:t>
            </a:r>
          </a:p>
          <a:p>
            <a:r>
              <a:rPr lang="en-US" sz="1800" dirty="0"/>
              <a:t>This method of aggregation often results in non-intuitive groups of companies, and the composition of the groups may vary significantly by time period and region of the world.</a:t>
            </a:r>
          </a:p>
          <a:p>
            <a:r>
              <a:rPr lang="en-US" sz="1800" dirty="0"/>
              <a:t>Moreover, statistical approaches rely on historical data, but analysts have no guarantee that past correlation values will continue in the future.</a:t>
            </a:r>
            <a:endParaRPr lang="en-GB" sz="1800" dirty="0"/>
          </a:p>
        </p:txBody>
      </p:sp>
    </p:spTree>
    <p:extLst>
      <p:ext uri="{BB962C8B-B14F-4D97-AF65-F5344CB8AC3E}">
        <p14:creationId xmlns:p14="http://schemas.microsoft.com/office/powerpoint/2010/main" val="3920048028"/>
      </p:ext>
    </p:extLst>
  </p:cSld>
  <p:clrMapOvr>
    <a:masterClrMapping/>
  </p:clrMapOvr>
  <p:transition spd="med">
    <p:cover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1B3F52-7886-4910-A69E-718081AFD927}"/>
              </a:ext>
            </a:extLst>
          </p:cNvPr>
          <p:cNvSpPr>
            <a:spLocks noGrp="1"/>
          </p:cNvSpPr>
          <p:nvPr>
            <p:ph type="title"/>
          </p:nvPr>
        </p:nvSpPr>
        <p:spPr>
          <a:xfrm>
            <a:off x="457200" y="838200"/>
            <a:ext cx="8229600" cy="914400"/>
          </a:xfrm>
        </p:spPr>
        <p:txBody>
          <a:bodyPr/>
          <a:lstStyle/>
          <a:p>
            <a:r>
              <a:rPr lang="en-GB" altLang="zh-CN" dirty="0"/>
              <a:t>Industry Classification Systems</a:t>
            </a:r>
            <a:endParaRPr lang="en-GB" dirty="0"/>
          </a:p>
        </p:txBody>
      </p:sp>
      <p:sp>
        <p:nvSpPr>
          <p:cNvPr id="3" name="内容占位符 2">
            <a:extLst>
              <a:ext uri="{FF2B5EF4-FFF2-40B4-BE49-F238E27FC236}">
                <a16:creationId xmlns:a16="http://schemas.microsoft.com/office/drawing/2014/main" id="{215A251C-015B-40B9-8ED5-7E7EF61BB648}"/>
              </a:ext>
            </a:extLst>
          </p:cNvPr>
          <p:cNvSpPr>
            <a:spLocks noGrp="1"/>
          </p:cNvSpPr>
          <p:nvPr>
            <p:ph idx="1"/>
          </p:nvPr>
        </p:nvSpPr>
        <p:spPr>
          <a:xfrm>
            <a:off x="457200" y="1752600"/>
            <a:ext cx="8229600" cy="4572000"/>
          </a:xfrm>
        </p:spPr>
        <p:txBody>
          <a:bodyPr/>
          <a:lstStyle/>
          <a:p>
            <a:r>
              <a:rPr lang="en-US" altLang="zh-CN" sz="1800" dirty="0"/>
              <a:t>Major index providers, including Standard &amp; Poor’s, MSCI Barra, Russell Investments, Dow Jones, and FTSE, classify companies in their equity indices into industry groupings. For example:</a:t>
            </a:r>
          </a:p>
          <a:p>
            <a:pPr indent="342900"/>
            <a:r>
              <a:rPr lang="en-GB" sz="1600" i="1" dirty="0"/>
              <a:t>Global Industry Classification Standard</a:t>
            </a:r>
            <a:r>
              <a:rPr lang="en-GB" sz="1600" dirty="0"/>
              <a:t> (GICS) </a:t>
            </a:r>
            <a:r>
              <a:rPr lang="en-US" sz="1600" dirty="0"/>
              <a:t>was jointly developed by Standard &amp; Poor’s and MSCI Barra in 1999.</a:t>
            </a:r>
          </a:p>
          <a:p>
            <a:pPr indent="342900"/>
            <a:r>
              <a:rPr lang="en-US" sz="1600" dirty="0"/>
              <a:t>The </a:t>
            </a:r>
            <a:r>
              <a:rPr lang="en-US" sz="1600" i="1" dirty="0"/>
              <a:t>Russell Global Sectors</a:t>
            </a:r>
            <a:r>
              <a:rPr lang="en-US" sz="1600" dirty="0"/>
              <a:t> (RGS) classification system uses a three-tier structure to classify companies globally on the basis of the products or services a company produces.</a:t>
            </a:r>
          </a:p>
          <a:p>
            <a:pPr indent="342900"/>
            <a:r>
              <a:rPr lang="en-US" sz="1600" dirty="0"/>
              <a:t>The </a:t>
            </a:r>
            <a:r>
              <a:rPr lang="en-US" sz="1600" i="1" dirty="0"/>
              <a:t>Industry Classification Benchmark</a:t>
            </a:r>
            <a:r>
              <a:rPr lang="en-US" sz="1600" dirty="0"/>
              <a:t> (ICB), which was jointly developed by Dow Jones and FTSE, uses a four-tier structure to categorize companies globally on the basis of the source from which a company derives the majority of its revenue.</a:t>
            </a:r>
          </a:p>
          <a:p>
            <a:r>
              <a:rPr lang="en-US" sz="1800" dirty="0"/>
              <a:t>Other governmental industry classification systems…</a:t>
            </a:r>
            <a:endParaRPr lang="en-GB" sz="1800" dirty="0"/>
          </a:p>
        </p:txBody>
      </p:sp>
    </p:spTree>
    <p:extLst>
      <p:ext uri="{BB962C8B-B14F-4D97-AF65-F5344CB8AC3E}">
        <p14:creationId xmlns:p14="http://schemas.microsoft.com/office/powerpoint/2010/main" val="520829618"/>
      </p:ext>
    </p:extLst>
  </p:cSld>
  <p:clrMapOvr>
    <a:masterClrMapping/>
  </p:clrMapOvr>
  <p:transition spd="med">
    <p:cover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FCDE95-193C-473A-B1E7-5EA321CFBCE4}"/>
              </a:ext>
            </a:extLst>
          </p:cNvPr>
          <p:cNvSpPr>
            <a:spLocks noGrp="1"/>
          </p:cNvSpPr>
          <p:nvPr>
            <p:ph type="title"/>
          </p:nvPr>
        </p:nvSpPr>
        <p:spPr>
          <a:xfrm>
            <a:off x="457200" y="838200"/>
            <a:ext cx="8229600" cy="914400"/>
          </a:xfrm>
        </p:spPr>
        <p:txBody>
          <a:bodyPr/>
          <a:lstStyle/>
          <a:p>
            <a:r>
              <a:rPr lang="en-GB" dirty="0"/>
              <a:t>Constructing a Peer Group</a:t>
            </a:r>
          </a:p>
        </p:txBody>
      </p:sp>
      <p:sp>
        <p:nvSpPr>
          <p:cNvPr id="3" name="内容占位符 2">
            <a:extLst>
              <a:ext uri="{FF2B5EF4-FFF2-40B4-BE49-F238E27FC236}">
                <a16:creationId xmlns:a16="http://schemas.microsoft.com/office/drawing/2014/main" id="{7EF0CBBC-CDD2-4A6A-9777-FE292A19DA4E}"/>
              </a:ext>
            </a:extLst>
          </p:cNvPr>
          <p:cNvSpPr>
            <a:spLocks noGrp="1"/>
          </p:cNvSpPr>
          <p:nvPr>
            <p:ph idx="1"/>
          </p:nvPr>
        </p:nvSpPr>
        <p:spPr>
          <a:xfrm>
            <a:off x="457200" y="1600200"/>
            <a:ext cx="8229600" cy="4800600"/>
          </a:xfrm>
        </p:spPr>
        <p:txBody>
          <a:bodyPr/>
          <a:lstStyle/>
          <a:p>
            <a:r>
              <a:rPr lang="en-US" sz="1800" dirty="0"/>
              <a:t>A </a:t>
            </a:r>
            <a:r>
              <a:rPr lang="en-US" sz="1800" b="1" dirty="0"/>
              <a:t>peer group</a:t>
            </a:r>
            <a:r>
              <a:rPr lang="en-US" sz="1800" dirty="0"/>
              <a:t> is a group of companies engaged in similar business activities whose economics and valuation are influenced by closely related factors.</a:t>
            </a:r>
          </a:p>
          <a:p>
            <a:r>
              <a:rPr lang="en-US" sz="1800" dirty="0"/>
              <a:t>Steps in constructing a preliminary list of peer companies:</a:t>
            </a:r>
          </a:p>
          <a:p>
            <a:pPr indent="342900"/>
            <a:r>
              <a:rPr lang="en-US" sz="1600" dirty="0"/>
              <a:t>Examine commercial classification systems. These systems often provide a useful starting point for identifying companies operating in the same industry. </a:t>
            </a:r>
          </a:p>
          <a:p>
            <a:pPr indent="342900"/>
            <a:r>
              <a:rPr lang="en-US" sz="1600" dirty="0"/>
              <a:t>Review the subject company’s annual report for a discussion of the competitive environment. Companies frequently cite specific competitors.</a:t>
            </a:r>
          </a:p>
          <a:p>
            <a:pPr indent="342900"/>
            <a:r>
              <a:rPr lang="en-US" altLang="zh-CN" sz="1600" dirty="0"/>
              <a:t>Review competitors’ annual reports to identify other potential comparable companies.</a:t>
            </a:r>
            <a:r>
              <a:rPr lang="en-US" sz="1600" dirty="0"/>
              <a:t> </a:t>
            </a:r>
          </a:p>
          <a:p>
            <a:pPr indent="342900"/>
            <a:r>
              <a:rPr lang="en-US" sz="1600" dirty="0"/>
              <a:t>Review industry trade publications to identify comparable companies.</a:t>
            </a:r>
          </a:p>
          <a:p>
            <a:pPr indent="342900"/>
            <a:r>
              <a:rPr lang="en-US" sz="1600" dirty="0"/>
              <a:t>Confirm that each comparable company derives a significant portion of its revenue and operating profit from a business activity similar to the primary business of the subject company. </a:t>
            </a:r>
          </a:p>
          <a:p>
            <a:pPr indent="342900"/>
            <a:endParaRPr lang="en-US" sz="1600" dirty="0"/>
          </a:p>
          <a:p>
            <a:pPr indent="342900"/>
            <a:endParaRPr lang="en-US" sz="1800" dirty="0"/>
          </a:p>
          <a:p>
            <a:pPr indent="342900"/>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pPr marL="0" indent="0">
              <a:buNone/>
            </a:pPr>
            <a:endParaRPr lang="en-GB" sz="1800" dirty="0"/>
          </a:p>
        </p:txBody>
      </p:sp>
    </p:spTree>
    <p:extLst>
      <p:ext uri="{BB962C8B-B14F-4D97-AF65-F5344CB8AC3E}">
        <p14:creationId xmlns:p14="http://schemas.microsoft.com/office/powerpoint/2010/main" val="2815585950"/>
      </p:ext>
    </p:extLst>
  </p:cSld>
  <p:clrMapOvr>
    <a:masterClrMapping/>
  </p:clrMapOvr>
  <p:transition spd="med">
    <p:cover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57D7C1-4AC9-47DE-AE1C-50213BACC0D9}"/>
              </a:ext>
            </a:extLst>
          </p:cNvPr>
          <p:cNvSpPr>
            <a:spLocks noGrp="1"/>
          </p:cNvSpPr>
          <p:nvPr>
            <p:ph type="title"/>
          </p:nvPr>
        </p:nvSpPr>
        <p:spPr/>
        <p:txBody>
          <a:bodyPr/>
          <a:lstStyle/>
          <a:p>
            <a:r>
              <a:rPr lang="en-US" dirty="0"/>
              <a:t>A Framework for Industry Analysis</a:t>
            </a:r>
            <a:endParaRPr lang="en-GB" dirty="0"/>
          </a:p>
        </p:txBody>
      </p:sp>
      <p:pic>
        <p:nvPicPr>
          <p:cNvPr id="3" name="图片 2">
            <a:extLst>
              <a:ext uri="{FF2B5EF4-FFF2-40B4-BE49-F238E27FC236}">
                <a16:creationId xmlns:a16="http://schemas.microsoft.com/office/drawing/2014/main" id="{8B4377CA-DA3E-4149-B49D-0F879B090386}"/>
              </a:ext>
            </a:extLst>
          </p:cNvPr>
          <p:cNvPicPr>
            <a:picLocks noChangeAspect="1"/>
          </p:cNvPicPr>
          <p:nvPr/>
        </p:nvPicPr>
        <p:blipFill>
          <a:blip r:embed="rId2"/>
          <a:stretch>
            <a:fillRect/>
          </a:stretch>
        </p:blipFill>
        <p:spPr>
          <a:xfrm>
            <a:off x="161334" y="1600200"/>
            <a:ext cx="8821331" cy="5257800"/>
          </a:xfrm>
          <a:prstGeom prst="rect">
            <a:avLst/>
          </a:prstGeom>
        </p:spPr>
      </p:pic>
    </p:spTree>
    <p:extLst>
      <p:ext uri="{BB962C8B-B14F-4D97-AF65-F5344CB8AC3E}">
        <p14:creationId xmlns:p14="http://schemas.microsoft.com/office/powerpoint/2010/main" val="2563296932"/>
      </p:ext>
    </p:extLst>
  </p:cSld>
  <p:clrMapOvr>
    <a:masterClrMapping/>
  </p:clrMapOvr>
  <p:transition spd="med">
    <p:cover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30C24B-1251-40EB-BA37-21A6EEAEB4FA}"/>
              </a:ext>
            </a:extLst>
          </p:cNvPr>
          <p:cNvSpPr>
            <a:spLocks noGrp="1"/>
          </p:cNvSpPr>
          <p:nvPr>
            <p:ph type="title"/>
          </p:nvPr>
        </p:nvSpPr>
        <p:spPr>
          <a:xfrm>
            <a:off x="457200" y="838200"/>
            <a:ext cx="8229600" cy="914400"/>
          </a:xfrm>
        </p:spPr>
        <p:txBody>
          <a:bodyPr/>
          <a:lstStyle/>
          <a:p>
            <a:r>
              <a:rPr lang="en-GB" altLang="zh-CN" dirty="0"/>
              <a:t>Principles of Industry Analysis</a:t>
            </a:r>
            <a:endParaRPr lang="en-GB" dirty="0"/>
          </a:p>
        </p:txBody>
      </p:sp>
      <p:sp>
        <p:nvSpPr>
          <p:cNvPr id="3" name="内容占位符 2">
            <a:extLst>
              <a:ext uri="{FF2B5EF4-FFF2-40B4-BE49-F238E27FC236}">
                <a16:creationId xmlns:a16="http://schemas.microsoft.com/office/drawing/2014/main" id="{397F73C7-2601-4851-A8AF-FC7078C24105}"/>
              </a:ext>
            </a:extLst>
          </p:cNvPr>
          <p:cNvSpPr>
            <a:spLocks noGrp="1"/>
          </p:cNvSpPr>
          <p:nvPr>
            <p:ph idx="1"/>
          </p:nvPr>
        </p:nvSpPr>
        <p:spPr>
          <a:xfrm>
            <a:off x="457200" y="1752600"/>
            <a:ext cx="8229600" cy="4495800"/>
          </a:xfrm>
        </p:spPr>
        <p:txBody>
          <a:bodyPr/>
          <a:lstStyle/>
          <a:p>
            <a:r>
              <a:rPr lang="en-US" sz="1800" b="1" dirty="0"/>
              <a:t>Barriers to Entry </a:t>
            </a:r>
          </a:p>
          <a:p>
            <a:pPr indent="342900"/>
            <a:r>
              <a:rPr lang="en-US" sz="1600" dirty="0"/>
              <a:t>What are the barriers to entry? Is it difficult or easy for a new competitor to challenge incumbents? Relatively high (low) barriers to entry imply that the threat of new entrants is relatively low (high).</a:t>
            </a:r>
          </a:p>
          <a:p>
            <a:r>
              <a:rPr lang="en-US" sz="1800" b="1" dirty="0"/>
              <a:t>Industry Concentration</a:t>
            </a:r>
          </a:p>
          <a:p>
            <a:pPr indent="342900"/>
            <a:r>
              <a:rPr lang="en-US" sz="1600" dirty="0"/>
              <a:t>How concentrated is the industry? Do a small number of companies control a relatively large share of the market, or does the industry have many players, each with a small market share?</a:t>
            </a:r>
          </a:p>
          <a:p>
            <a:r>
              <a:rPr lang="en-US" sz="1800" b="1" dirty="0"/>
              <a:t>Industry Capacity</a:t>
            </a:r>
          </a:p>
          <a:p>
            <a:pPr indent="342900"/>
            <a:r>
              <a:rPr lang="en-US" sz="1600" dirty="0"/>
              <a:t>What are capacity levels? That is, based on existing investment, how much of the goods or services can be delivered in a given time frame? Does the industry suffer chronic over- or under-capacity, or do supply and demand tend to come into balance reasonably quickly in the industry? </a:t>
            </a:r>
          </a:p>
          <a:p>
            <a:endParaRPr lang="en-US" sz="1800" dirty="0"/>
          </a:p>
          <a:p>
            <a:pPr marL="0" indent="0">
              <a:buNone/>
            </a:pPr>
            <a:endParaRPr lang="en-GB" sz="1800" dirty="0"/>
          </a:p>
        </p:txBody>
      </p:sp>
    </p:spTree>
    <p:extLst>
      <p:ext uri="{BB962C8B-B14F-4D97-AF65-F5344CB8AC3E}">
        <p14:creationId xmlns:p14="http://schemas.microsoft.com/office/powerpoint/2010/main" val="1613249435"/>
      </p:ext>
    </p:extLst>
  </p:cSld>
  <p:clrMapOvr>
    <a:masterClrMapping/>
  </p:clrMapOvr>
  <p:transition spd="med">
    <p:cover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9A69DF-84F4-4865-B2B8-7D5BACF5DA2D}"/>
              </a:ext>
            </a:extLst>
          </p:cNvPr>
          <p:cNvSpPr>
            <a:spLocks noGrp="1"/>
          </p:cNvSpPr>
          <p:nvPr>
            <p:ph type="title"/>
          </p:nvPr>
        </p:nvSpPr>
        <p:spPr>
          <a:xfrm>
            <a:off x="457200" y="838200"/>
            <a:ext cx="8229600" cy="914400"/>
          </a:xfrm>
        </p:spPr>
        <p:txBody>
          <a:bodyPr/>
          <a:lstStyle/>
          <a:p>
            <a:r>
              <a:rPr lang="en-GB" altLang="zh-CN" dirty="0"/>
              <a:t>Principles of Industry Analysis (cont’d)</a:t>
            </a:r>
            <a:endParaRPr lang="en-GB" dirty="0"/>
          </a:p>
        </p:txBody>
      </p:sp>
      <p:sp>
        <p:nvSpPr>
          <p:cNvPr id="3" name="内容占位符 2">
            <a:extLst>
              <a:ext uri="{FF2B5EF4-FFF2-40B4-BE49-F238E27FC236}">
                <a16:creationId xmlns:a16="http://schemas.microsoft.com/office/drawing/2014/main" id="{2B738A2F-5DB1-4FB8-8628-9FCC1F9CC8E6}"/>
              </a:ext>
            </a:extLst>
          </p:cNvPr>
          <p:cNvSpPr>
            <a:spLocks noGrp="1"/>
          </p:cNvSpPr>
          <p:nvPr>
            <p:ph idx="1"/>
          </p:nvPr>
        </p:nvSpPr>
        <p:spPr>
          <a:xfrm>
            <a:off x="457200" y="1752600"/>
            <a:ext cx="8229600" cy="4648200"/>
          </a:xfrm>
        </p:spPr>
        <p:txBody>
          <a:bodyPr/>
          <a:lstStyle/>
          <a:p>
            <a:r>
              <a:rPr lang="en-GB" sz="1800" b="1" dirty="0"/>
              <a:t>Market Share Stability</a:t>
            </a:r>
          </a:p>
          <a:p>
            <a:pPr indent="342900"/>
            <a:r>
              <a:rPr lang="en-US" sz="1600" dirty="0"/>
              <a:t>How stable are market shares? Do companies tend to rapidly gain or lose share, or is the industry stable? </a:t>
            </a:r>
          </a:p>
          <a:p>
            <a:r>
              <a:rPr lang="en-GB" sz="1800" b="1" dirty="0"/>
              <a:t>Industry Life Cycle</a:t>
            </a:r>
          </a:p>
          <a:p>
            <a:pPr indent="342900"/>
            <a:r>
              <a:rPr lang="en-US" sz="1600" dirty="0"/>
              <a:t>Where is the industry in its life cycle? Does it have meaningful growth prospects, or is demand stagnant/declining? (More details in next slide)</a:t>
            </a:r>
          </a:p>
          <a:p>
            <a:r>
              <a:rPr lang="en-GB" sz="1800" b="1" dirty="0"/>
              <a:t>Price Competition </a:t>
            </a:r>
          </a:p>
          <a:p>
            <a:pPr indent="342900"/>
            <a:r>
              <a:rPr lang="en-US" sz="1600" dirty="0"/>
              <a:t>How important is price to the customer’s purchase decision?</a:t>
            </a:r>
            <a:endParaRPr lang="en-GB" sz="1600" dirty="0"/>
          </a:p>
        </p:txBody>
      </p:sp>
    </p:spTree>
    <p:extLst>
      <p:ext uri="{BB962C8B-B14F-4D97-AF65-F5344CB8AC3E}">
        <p14:creationId xmlns:p14="http://schemas.microsoft.com/office/powerpoint/2010/main" val="1553702309"/>
      </p:ext>
    </p:extLst>
  </p:cSld>
  <p:clrMapOvr>
    <a:masterClrMapping/>
  </p:clrMapOvr>
  <p:transition spd="med">
    <p:cover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DEE82B-CBDB-4B48-9489-72B793D64885}"/>
              </a:ext>
            </a:extLst>
          </p:cNvPr>
          <p:cNvSpPr>
            <a:spLocks noGrp="1"/>
          </p:cNvSpPr>
          <p:nvPr>
            <p:ph type="title"/>
          </p:nvPr>
        </p:nvSpPr>
        <p:spPr>
          <a:xfrm>
            <a:off x="457200" y="838200"/>
            <a:ext cx="8229600" cy="914400"/>
          </a:xfrm>
        </p:spPr>
        <p:txBody>
          <a:bodyPr/>
          <a:lstStyle/>
          <a:p>
            <a:r>
              <a:rPr lang="en-GB" dirty="0"/>
              <a:t>Industry Life-Cycle Model</a:t>
            </a:r>
          </a:p>
        </p:txBody>
      </p:sp>
      <p:pic>
        <p:nvPicPr>
          <p:cNvPr id="7" name="图片 6">
            <a:extLst>
              <a:ext uri="{FF2B5EF4-FFF2-40B4-BE49-F238E27FC236}">
                <a16:creationId xmlns:a16="http://schemas.microsoft.com/office/drawing/2014/main" id="{5E6C7B21-498B-4D73-A378-4E9B550C3FE1}"/>
              </a:ext>
            </a:extLst>
          </p:cNvPr>
          <p:cNvPicPr>
            <a:picLocks noChangeAspect="1"/>
          </p:cNvPicPr>
          <p:nvPr/>
        </p:nvPicPr>
        <p:blipFill>
          <a:blip r:embed="rId2"/>
          <a:stretch>
            <a:fillRect/>
          </a:stretch>
        </p:blipFill>
        <p:spPr>
          <a:xfrm>
            <a:off x="1066800" y="1561919"/>
            <a:ext cx="6858000" cy="5296081"/>
          </a:xfrm>
          <a:prstGeom prst="rect">
            <a:avLst/>
          </a:prstGeom>
        </p:spPr>
      </p:pic>
    </p:spTree>
    <p:extLst>
      <p:ext uri="{BB962C8B-B14F-4D97-AF65-F5344CB8AC3E}">
        <p14:creationId xmlns:p14="http://schemas.microsoft.com/office/powerpoint/2010/main" val="2372332577"/>
      </p:ext>
    </p:extLst>
  </p:cSld>
  <p:clrMapOvr>
    <a:masterClrMapping/>
  </p:clrMapOvr>
  <p:transition spd="med">
    <p:cover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DA3980-3B93-4525-BAFB-5EE21344C202}"/>
              </a:ext>
            </a:extLst>
          </p:cNvPr>
          <p:cNvSpPr>
            <a:spLocks noGrp="1"/>
          </p:cNvSpPr>
          <p:nvPr>
            <p:ph type="title"/>
          </p:nvPr>
        </p:nvSpPr>
        <p:spPr>
          <a:xfrm>
            <a:off x="457200" y="838200"/>
            <a:ext cx="8229600" cy="914400"/>
          </a:xfrm>
        </p:spPr>
        <p:txBody>
          <a:bodyPr/>
          <a:lstStyle/>
          <a:p>
            <a:r>
              <a:rPr lang="en-GB" dirty="0"/>
              <a:t>Porter’s Five Forces</a:t>
            </a:r>
          </a:p>
        </p:txBody>
      </p:sp>
      <p:sp>
        <p:nvSpPr>
          <p:cNvPr id="3" name="内容占位符 2">
            <a:extLst>
              <a:ext uri="{FF2B5EF4-FFF2-40B4-BE49-F238E27FC236}">
                <a16:creationId xmlns:a16="http://schemas.microsoft.com/office/drawing/2014/main" id="{276A7DA7-7A9C-4081-BF35-F8A0BAE9B744}"/>
              </a:ext>
            </a:extLst>
          </p:cNvPr>
          <p:cNvSpPr>
            <a:spLocks noGrp="1"/>
          </p:cNvSpPr>
          <p:nvPr>
            <p:ph idx="1"/>
          </p:nvPr>
        </p:nvSpPr>
        <p:spPr/>
        <p:txBody>
          <a:bodyPr/>
          <a:lstStyle/>
          <a:p>
            <a:r>
              <a:rPr lang="en-US" sz="1800" dirty="0"/>
              <a:t>Porter (2008) identified the following five determinants of the intensity of competition in an industry</a:t>
            </a:r>
            <a:r>
              <a:rPr lang="en-GB" sz="1800" dirty="0"/>
              <a:t>:</a:t>
            </a:r>
          </a:p>
          <a:p>
            <a:pPr indent="342900"/>
            <a:r>
              <a:rPr lang="en-US" sz="1600" dirty="0"/>
              <a:t>The </a:t>
            </a:r>
            <a:r>
              <a:rPr lang="en-US" sz="1600" b="1" dirty="0"/>
              <a:t>threat of entry</a:t>
            </a:r>
            <a:r>
              <a:rPr lang="en-US" sz="1600" dirty="0"/>
              <a:t> to the industry, which depends on barriers to entry, or how difficult it would be for new competitors to enter the industry.</a:t>
            </a:r>
          </a:p>
          <a:p>
            <a:pPr indent="342900"/>
            <a:r>
              <a:rPr lang="en-US" sz="1600" dirty="0"/>
              <a:t>The </a:t>
            </a:r>
            <a:r>
              <a:rPr lang="en-US" sz="1600" b="1" dirty="0"/>
              <a:t>power of suppliers</a:t>
            </a:r>
            <a:r>
              <a:rPr lang="en-US" sz="1600" dirty="0"/>
              <a:t>, which may be able to raise prices or restrict the supply of key inputs to a company.</a:t>
            </a:r>
          </a:p>
          <a:p>
            <a:pPr indent="342900"/>
            <a:r>
              <a:rPr lang="en-US" sz="1600" dirty="0"/>
              <a:t>The </a:t>
            </a:r>
            <a:r>
              <a:rPr lang="en-US" sz="1600" b="1" dirty="0"/>
              <a:t>power of buyers</a:t>
            </a:r>
            <a:r>
              <a:rPr lang="en-US" sz="1600" dirty="0"/>
              <a:t>, which can affect the intensity of competition by exerting influence on suppliers regarding prices.</a:t>
            </a:r>
          </a:p>
          <a:p>
            <a:pPr indent="342900"/>
            <a:r>
              <a:rPr lang="en-US" sz="1600" dirty="0"/>
              <a:t>The </a:t>
            </a:r>
            <a:r>
              <a:rPr lang="en-US" sz="1600" b="1" dirty="0"/>
              <a:t>threat of substitutes</a:t>
            </a:r>
            <a:r>
              <a:rPr lang="en-US" sz="1600" dirty="0"/>
              <a:t>, which can negatively affect demand if customers choose other ways of satisfying their needs.</a:t>
            </a:r>
          </a:p>
          <a:p>
            <a:pPr indent="342900"/>
            <a:r>
              <a:rPr lang="en-US" sz="1600" dirty="0"/>
              <a:t>The </a:t>
            </a:r>
            <a:r>
              <a:rPr lang="en-US" sz="1600" b="1" dirty="0"/>
              <a:t>rivalry among existing competitors</a:t>
            </a:r>
            <a:r>
              <a:rPr lang="en-US" sz="1600" dirty="0"/>
              <a:t>, which is a function of the industry’s competitive structure.</a:t>
            </a:r>
          </a:p>
        </p:txBody>
      </p:sp>
    </p:spTree>
    <p:extLst>
      <p:ext uri="{BB962C8B-B14F-4D97-AF65-F5344CB8AC3E}">
        <p14:creationId xmlns:p14="http://schemas.microsoft.com/office/powerpoint/2010/main" val="746944268"/>
      </p:ext>
    </p:extLst>
  </p:cSld>
  <p:clrMapOvr>
    <a:masterClrMapping/>
  </p:clrMapOvr>
  <p:transition spd="med">
    <p:cover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6EB56E-E845-405F-99AF-9EE3539E138A}"/>
              </a:ext>
            </a:extLst>
          </p:cNvPr>
          <p:cNvSpPr>
            <a:spLocks noGrp="1"/>
          </p:cNvSpPr>
          <p:nvPr>
            <p:ph type="title"/>
          </p:nvPr>
        </p:nvSpPr>
        <p:spPr>
          <a:xfrm>
            <a:off x="457200" y="838200"/>
            <a:ext cx="8229600" cy="914400"/>
          </a:xfrm>
        </p:spPr>
        <p:txBody>
          <a:bodyPr/>
          <a:lstStyle/>
          <a:p>
            <a:r>
              <a:rPr lang="en-US" dirty="0"/>
              <a:t>External Influences on Industry Growth, Profitability, and Risk</a:t>
            </a:r>
            <a:endParaRPr lang="en-GB" dirty="0"/>
          </a:p>
        </p:txBody>
      </p:sp>
      <p:sp>
        <p:nvSpPr>
          <p:cNvPr id="3" name="内容占位符 2">
            <a:extLst>
              <a:ext uri="{FF2B5EF4-FFF2-40B4-BE49-F238E27FC236}">
                <a16:creationId xmlns:a16="http://schemas.microsoft.com/office/drawing/2014/main" id="{034B6D93-C38E-437B-8EBA-9AE1CB92E093}"/>
              </a:ext>
            </a:extLst>
          </p:cNvPr>
          <p:cNvSpPr>
            <a:spLocks noGrp="1"/>
          </p:cNvSpPr>
          <p:nvPr>
            <p:ph idx="1"/>
          </p:nvPr>
        </p:nvSpPr>
        <p:spPr>
          <a:xfrm>
            <a:off x="457200" y="2133600"/>
            <a:ext cx="8229600" cy="4031704"/>
          </a:xfrm>
        </p:spPr>
        <p:txBody>
          <a:bodyPr/>
          <a:lstStyle/>
          <a:p>
            <a:r>
              <a:rPr lang="en-US" dirty="0"/>
              <a:t>Macroeconomic Influences</a:t>
            </a:r>
          </a:p>
          <a:p>
            <a:r>
              <a:rPr lang="en-US" dirty="0"/>
              <a:t>Technological Influences</a:t>
            </a:r>
          </a:p>
          <a:p>
            <a:r>
              <a:rPr lang="en-US" dirty="0"/>
              <a:t>Demographic Influences</a:t>
            </a:r>
          </a:p>
          <a:p>
            <a:r>
              <a:rPr lang="en-US" dirty="0"/>
              <a:t>Governmental Influences</a:t>
            </a:r>
          </a:p>
          <a:p>
            <a:r>
              <a:rPr lang="en-US" dirty="0"/>
              <a:t>Social Influences</a:t>
            </a:r>
          </a:p>
        </p:txBody>
      </p:sp>
    </p:spTree>
    <p:extLst>
      <p:ext uri="{BB962C8B-B14F-4D97-AF65-F5344CB8AC3E}">
        <p14:creationId xmlns:p14="http://schemas.microsoft.com/office/powerpoint/2010/main" val="1721064460"/>
      </p:ext>
    </p:extLst>
  </p:cSld>
  <p:clrMapOvr>
    <a:masterClrMapping/>
  </p:clrMapOvr>
  <p:transition spd="med">
    <p:cover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448483-4C8A-4DAC-926C-79DE8CE957A9}"/>
              </a:ext>
            </a:extLst>
          </p:cNvPr>
          <p:cNvSpPr>
            <a:spLocks noGrp="1"/>
          </p:cNvSpPr>
          <p:nvPr>
            <p:ph type="title"/>
          </p:nvPr>
        </p:nvSpPr>
        <p:spPr>
          <a:xfrm>
            <a:off x="457200" y="838200"/>
            <a:ext cx="8229600" cy="914400"/>
          </a:xfrm>
        </p:spPr>
        <p:txBody>
          <a:bodyPr/>
          <a:lstStyle/>
          <a:p>
            <a:r>
              <a:rPr lang="en-GB" dirty="0"/>
              <a:t>Summary</a:t>
            </a:r>
          </a:p>
        </p:txBody>
      </p:sp>
      <p:sp>
        <p:nvSpPr>
          <p:cNvPr id="3" name="内容占位符 2">
            <a:extLst>
              <a:ext uri="{FF2B5EF4-FFF2-40B4-BE49-F238E27FC236}">
                <a16:creationId xmlns:a16="http://schemas.microsoft.com/office/drawing/2014/main" id="{EAB93497-6039-4283-B9A5-508B7A923ABC}"/>
              </a:ext>
            </a:extLst>
          </p:cNvPr>
          <p:cNvSpPr>
            <a:spLocks noGrp="1"/>
          </p:cNvSpPr>
          <p:nvPr>
            <p:ph idx="1"/>
          </p:nvPr>
        </p:nvSpPr>
        <p:spPr>
          <a:xfrm>
            <a:off x="457200" y="1676400"/>
            <a:ext cx="8229600" cy="4724400"/>
          </a:xfrm>
        </p:spPr>
        <p:txBody>
          <a:bodyPr/>
          <a:lstStyle/>
          <a:p>
            <a:r>
              <a:rPr lang="en-US" sz="1800" dirty="0"/>
              <a:t>The three main approaches to classifying companies are: products and/or services supplied; business-cycle sensitivities; and statistical similarities.</a:t>
            </a:r>
          </a:p>
          <a:p>
            <a:r>
              <a:rPr lang="en-US" sz="1800" dirty="0"/>
              <a:t>A limitation of current classification systems is that the narrowest classification unit assigned to a company generally cannot be assumed to constitute its peer group for the purposes of detailed fundamental comparisons or valuation.</a:t>
            </a:r>
          </a:p>
          <a:p>
            <a:r>
              <a:rPr lang="en-US" sz="1800" dirty="0"/>
              <a:t>A peer group is a group of companies engaged in similar business activities whose economics and valuation are influenced by closely related factors.</a:t>
            </a:r>
          </a:p>
          <a:p>
            <a:r>
              <a:rPr lang="en-US" sz="1800" dirty="0"/>
              <a:t>Not all industries are created equal. Some are highly competitive, with many companies struggling to earn returns in excess of their cost of capital, and other industries have attractive characteristics that enable a majority of industry participants to generate healthy profits.</a:t>
            </a:r>
          </a:p>
          <a:p>
            <a:endParaRPr lang="en-GB" sz="1800" dirty="0"/>
          </a:p>
        </p:txBody>
      </p:sp>
    </p:spTree>
    <p:extLst>
      <p:ext uri="{BB962C8B-B14F-4D97-AF65-F5344CB8AC3E}">
        <p14:creationId xmlns:p14="http://schemas.microsoft.com/office/powerpoint/2010/main" val="3476701240"/>
      </p:ext>
    </p:extLst>
  </p:cSld>
  <p:clrMapOvr>
    <a:masterClrMapping/>
  </p:clrMapOvr>
  <p:transition spd="med">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73096B-1D63-41E4-9805-14CA729223F7}"/>
              </a:ext>
            </a:extLst>
          </p:cNvPr>
          <p:cNvSpPr>
            <a:spLocks noGrp="1"/>
          </p:cNvSpPr>
          <p:nvPr>
            <p:ph type="title"/>
          </p:nvPr>
        </p:nvSpPr>
        <p:spPr/>
        <p:txBody>
          <a:bodyPr/>
          <a:lstStyle/>
          <a:p>
            <a:endParaRPr lang="en-GB"/>
          </a:p>
        </p:txBody>
      </p:sp>
      <p:sp>
        <p:nvSpPr>
          <p:cNvPr id="3" name="内容占位符 2">
            <a:extLst>
              <a:ext uri="{FF2B5EF4-FFF2-40B4-BE49-F238E27FC236}">
                <a16:creationId xmlns:a16="http://schemas.microsoft.com/office/drawing/2014/main" id="{C361E2C8-307B-49A1-9018-8C188464817F}"/>
              </a:ext>
            </a:extLst>
          </p:cNvPr>
          <p:cNvSpPr>
            <a:spLocks noGrp="1"/>
          </p:cNvSpPr>
          <p:nvPr>
            <p:ph idx="1"/>
          </p:nvPr>
        </p:nvSpPr>
        <p:spPr>
          <a:xfrm>
            <a:off x="4495800" y="1752600"/>
            <a:ext cx="4038600" cy="4412704"/>
          </a:xfrm>
        </p:spPr>
        <p:txBody>
          <a:bodyPr/>
          <a:lstStyle/>
          <a:p>
            <a:pPr marL="0" indent="0">
              <a:buNone/>
            </a:pPr>
            <a:r>
              <a:rPr lang="en-US" altLang="zh-CN" dirty="0"/>
              <a:t>Chapter 21 Macroeconomic and Industry Analysis </a:t>
            </a:r>
          </a:p>
          <a:p>
            <a:pPr marL="0" indent="0">
              <a:buNone/>
            </a:pPr>
            <a:r>
              <a:rPr lang="en-US" altLang="zh-CN" dirty="0"/>
              <a:t>Chapter 22 Equity Valuation Models </a:t>
            </a:r>
          </a:p>
        </p:txBody>
      </p:sp>
      <p:pic>
        <p:nvPicPr>
          <p:cNvPr id="4" name="内容占位符 8" descr="图片包含 文字, 树&#10;&#10;自动生成的说明">
            <a:extLst>
              <a:ext uri="{FF2B5EF4-FFF2-40B4-BE49-F238E27FC236}">
                <a16:creationId xmlns:a16="http://schemas.microsoft.com/office/drawing/2014/main" id="{0742B43D-8551-49B5-8D98-FAEA7F89F5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57200" y="1752054"/>
            <a:ext cx="3511142" cy="4413250"/>
          </a:xfrm>
          <a:prstGeom prst="rect">
            <a:avLst/>
          </a:prstGeom>
          <a:noFill/>
          <a:ln w="9525">
            <a:noFill/>
            <a:miter lim="800000"/>
            <a:headEnd/>
            <a:tailEnd/>
          </a:ln>
          <a:effectLst/>
        </p:spPr>
      </p:pic>
    </p:spTree>
    <p:extLst>
      <p:ext uri="{BB962C8B-B14F-4D97-AF65-F5344CB8AC3E}">
        <p14:creationId xmlns:p14="http://schemas.microsoft.com/office/powerpoint/2010/main" val="2008315758"/>
      </p:ext>
    </p:extLst>
  </p:cSld>
  <p:clrMapOvr>
    <a:masterClrMapping/>
  </p:clrMapOvr>
  <p:transition spd="med">
    <p:cover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C6EFA0-59AC-4A41-AE62-76C422843064}"/>
              </a:ext>
            </a:extLst>
          </p:cNvPr>
          <p:cNvSpPr>
            <a:spLocks noGrp="1"/>
          </p:cNvSpPr>
          <p:nvPr>
            <p:ph type="title"/>
          </p:nvPr>
        </p:nvSpPr>
        <p:spPr>
          <a:xfrm>
            <a:off x="457200" y="838200"/>
            <a:ext cx="8229600" cy="914400"/>
          </a:xfrm>
        </p:spPr>
        <p:txBody>
          <a:bodyPr/>
          <a:lstStyle/>
          <a:p>
            <a:r>
              <a:rPr lang="en-GB" dirty="0"/>
              <a:t>Summary</a:t>
            </a:r>
          </a:p>
        </p:txBody>
      </p:sp>
      <p:sp>
        <p:nvSpPr>
          <p:cNvPr id="3" name="内容占位符 2">
            <a:extLst>
              <a:ext uri="{FF2B5EF4-FFF2-40B4-BE49-F238E27FC236}">
                <a16:creationId xmlns:a16="http://schemas.microsoft.com/office/drawing/2014/main" id="{115EB40E-49E1-4688-9C4C-5477C6FA1A5E}"/>
              </a:ext>
            </a:extLst>
          </p:cNvPr>
          <p:cNvSpPr>
            <a:spLocks noGrp="1"/>
          </p:cNvSpPr>
          <p:nvPr>
            <p:ph idx="1"/>
          </p:nvPr>
        </p:nvSpPr>
        <p:spPr>
          <a:xfrm>
            <a:off x="457200" y="1752600"/>
            <a:ext cx="8229600" cy="4572000"/>
          </a:xfrm>
        </p:spPr>
        <p:txBody>
          <a:bodyPr/>
          <a:lstStyle/>
          <a:p>
            <a:r>
              <a:rPr lang="en-US" sz="1800" dirty="0"/>
              <a:t>Differing competitive environments are determined by the structural attributes of the industry. For this important reason, industry analysis is a vital complement to company analysis. The analyst needs to understand the context in which a company operates to fully understand the opportunities and threats that a company faces.</a:t>
            </a:r>
          </a:p>
          <a:p>
            <a:r>
              <a:rPr lang="en-US" sz="1800" dirty="0"/>
              <a:t>The framework for strategic analysis known as “Porter’s five forces” can provide a useful starting point.</a:t>
            </a:r>
          </a:p>
        </p:txBody>
      </p:sp>
    </p:spTree>
    <p:extLst>
      <p:ext uri="{BB962C8B-B14F-4D97-AF65-F5344CB8AC3E}">
        <p14:creationId xmlns:p14="http://schemas.microsoft.com/office/powerpoint/2010/main" val="1048879330"/>
      </p:ext>
    </p:extLst>
  </p:cSld>
  <p:clrMapOvr>
    <a:masterClrMapping/>
  </p:clrMapOvr>
  <p:transition spd="med">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221173-31D7-4D0F-A306-E02CBA54597E}"/>
              </a:ext>
            </a:extLst>
          </p:cNvPr>
          <p:cNvSpPr>
            <a:spLocks noGrp="1"/>
          </p:cNvSpPr>
          <p:nvPr>
            <p:ph type="title"/>
          </p:nvPr>
        </p:nvSpPr>
        <p:spPr>
          <a:xfrm>
            <a:off x="457200" y="838200"/>
            <a:ext cx="8229600" cy="914400"/>
          </a:xfrm>
        </p:spPr>
        <p:txBody>
          <a:bodyPr/>
          <a:lstStyle/>
          <a:p>
            <a:r>
              <a:rPr lang="en-US" dirty="0"/>
              <a:t>Types and Characteristics of Equity Securities</a:t>
            </a:r>
            <a:endParaRPr lang="en-GB" dirty="0"/>
          </a:p>
        </p:txBody>
      </p:sp>
      <p:sp>
        <p:nvSpPr>
          <p:cNvPr id="3" name="内容占位符 2">
            <a:extLst>
              <a:ext uri="{FF2B5EF4-FFF2-40B4-BE49-F238E27FC236}">
                <a16:creationId xmlns:a16="http://schemas.microsoft.com/office/drawing/2014/main" id="{E3B672E0-0721-459B-B454-356384DACC1B}"/>
              </a:ext>
            </a:extLst>
          </p:cNvPr>
          <p:cNvSpPr>
            <a:spLocks noGrp="1"/>
          </p:cNvSpPr>
          <p:nvPr>
            <p:ph idx="1"/>
          </p:nvPr>
        </p:nvSpPr>
        <p:spPr>
          <a:xfrm>
            <a:off x="457200" y="1600200"/>
            <a:ext cx="8229600" cy="4800600"/>
          </a:xfrm>
        </p:spPr>
        <p:txBody>
          <a:bodyPr/>
          <a:lstStyle/>
          <a:p>
            <a:r>
              <a:rPr lang="en-US" dirty="0"/>
              <a:t>Common Shares</a:t>
            </a:r>
          </a:p>
          <a:p>
            <a:pPr indent="342900"/>
            <a:r>
              <a:rPr lang="en-US" sz="1800" dirty="0"/>
              <a:t>Common shares represent an ownership interest in a company and are the predominant type of equity security. </a:t>
            </a:r>
          </a:p>
          <a:p>
            <a:pPr indent="342900"/>
            <a:r>
              <a:rPr lang="en-US" sz="1800" dirty="0"/>
              <a:t>Common shareholders share participate in the governance process through voting rights.</a:t>
            </a:r>
          </a:p>
          <a:p>
            <a:pPr indent="342900"/>
            <a:r>
              <a:rPr lang="en-US" sz="1800" dirty="0"/>
              <a:t>Companies may choose to pay out some or all of their net income in the form of cash dividends to common shareholders, but they are not contractually obligated to do so.</a:t>
            </a:r>
          </a:p>
          <a:p>
            <a:r>
              <a:rPr lang="en-US" dirty="0"/>
              <a:t>Preference Shares</a:t>
            </a:r>
          </a:p>
          <a:p>
            <a:pPr indent="342900"/>
            <a:r>
              <a:rPr lang="en-US" sz="1800" dirty="0"/>
              <a:t>Preference shares rank above common shares with respect to the payment of dividends and the distribution of the company’s net assets upon liquidation.</a:t>
            </a:r>
          </a:p>
          <a:p>
            <a:pPr indent="342900"/>
            <a:r>
              <a:rPr lang="en-US" sz="1800" dirty="0"/>
              <a:t>Generally do not have any voting rights.</a:t>
            </a:r>
          </a:p>
          <a:p>
            <a:pPr indent="342900"/>
            <a:endParaRPr lang="en-US" sz="1800" dirty="0"/>
          </a:p>
          <a:p>
            <a:pPr indent="342900"/>
            <a:endParaRPr lang="en-US" sz="1800" dirty="0"/>
          </a:p>
          <a:p>
            <a:pPr indent="342900"/>
            <a:endParaRPr lang="en-US" sz="1800" dirty="0"/>
          </a:p>
        </p:txBody>
      </p:sp>
    </p:spTree>
    <p:extLst>
      <p:ext uri="{BB962C8B-B14F-4D97-AF65-F5344CB8AC3E}">
        <p14:creationId xmlns:p14="http://schemas.microsoft.com/office/powerpoint/2010/main" val="2042778424"/>
      </p:ext>
    </p:extLst>
  </p:cSld>
  <p:clrMapOvr>
    <a:masterClrMapping/>
  </p:clrMapOvr>
  <p:transition spd="med">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DC7C7D-214B-418B-88E2-72380A77F398}"/>
              </a:ext>
            </a:extLst>
          </p:cNvPr>
          <p:cNvSpPr>
            <a:spLocks noGrp="1"/>
          </p:cNvSpPr>
          <p:nvPr>
            <p:ph type="title"/>
          </p:nvPr>
        </p:nvSpPr>
        <p:spPr>
          <a:xfrm>
            <a:off x="457200" y="838200"/>
            <a:ext cx="8229600" cy="914400"/>
          </a:xfrm>
        </p:spPr>
        <p:txBody>
          <a:bodyPr/>
          <a:lstStyle/>
          <a:p>
            <a:r>
              <a:rPr lang="en-US" dirty="0"/>
              <a:t>Return Characteristics of Equity Securities</a:t>
            </a:r>
            <a:endParaRPr lang="en-GB" dirty="0"/>
          </a:p>
        </p:txBody>
      </p:sp>
      <p:sp>
        <p:nvSpPr>
          <p:cNvPr id="3" name="内容占位符 2">
            <a:extLst>
              <a:ext uri="{FF2B5EF4-FFF2-40B4-BE49-F238E27FC236}">
                <a16:creationId xmlns:a16="http://schemas.microsoft.com/office/drawing/2014/main" id="{87705C36-CC8A-4960-BCA8-042702866396}"/>
              </a:ext>
            </a:extLst>
          </p:cNvPr>
          <p:cNvSpPr>
            <a:spLocks noGrp="1"/>
          </p:cNvSpPr>
          <p:nvPr>
            <p:ph idx="1"/>
          </p:nvPr>
        </p:nvSpPr>
        <p:spPr>
          <a:xfrm>
            <a:off x="457200" y="2057400"/>
            <a:ext cx="8229600" cy="4419600"/>
          </a:xfrm>
        </p:spPr>
        <p:txBody>
          <a:bodyPr/>
          <a:lstStyle/>
          <a:p>
            <a:pPr marL="0" indent="0">
              <a:buNone/>
            </a:pPr>
            <a:endParaRPr lang="en-US" sz="1800" dirty="0"/>
          </a:p>
          <a:p>
            <a:r>
              <a:rPr lang="en-US" sz="1800" dirty="0"/>
              <a:t>There are two main sources of equity securities’ total return: price change (or capital gain) and dividend income.</a:t>
            </a:r>
          </a:p>
          <a:p>
            <a:r>
              <a:rPr lang="en-US" sz="1800" dirty="0"/>
              <a:t>Therefore, an equity security’s total return is calculated as: </a:t>
            </a:r>
          </a:p>
          <a:p>
            <a:endParaRPr lang="en-US" sz="1800" dirty="0"/>
          </a:p>
          <a:p>
            <a:endParaRPr lang="en-US" sz="1800" dirty="0"/>
          </a:p>
          <a:p>
            <a:endParaRPr lang="en-US" sz="1800" dirty="0"/>
          </a:p>
          <a:p>
            <a:endParaRPr lang="en-US" sz="1800" dirty="0"/>
          </a:p>
          <a:p>
            <a:endParaRPr lang="en-US" sz="1800" dirty="0"/>
          </a:p>
          <a:p>
            <a:endParaRPr lang="en-US" sz="1800" dirty="0"/>
          </a:p>
          <a:p>
            <a:endParaRPr lang="en-US" dirty="0"/>
          </a:p>
        </p:txBody>
      </p:sp>
      <p:pic>
        <p:nvPicPr>
          <p:cNvPr id="6" name="图片 5">
            <a:extLst>
              <a:ext uri="{FF2B5EF4-FFF2-40B4-BE49-F238E27FC236}">
                <a16:creationId xmlns:a16="http://schemas.microsoft.com/office/drawing/2014/main" id="{FC1BD943-A237-4395-81CA-2BB0881965A9}"/>
              </a:ext>
            </a:extLst>
          </p:cNvPr>
          <p:cNvPicPr>
            <a:picLocks noChangeAspect="1"/>
          </p:cNvPicPr>
          <p:nvPr/>
        </p:nvPicPr>
        <p:blipFill>
          <a:blip r:embed="rId2"/>
          <a:stretch>
            <a:fillRect/>
          </a:stretch>
        </p:blipFill>
        <p:spPr>
          <a:xfrm>
            <a:off x="2496300" y="3707607"/>
            <a:ext cx="4151399" cy="559593"/>
          </a:xfrm>
          <a:prstGeom prst="rect">
            <a:avLst/>
          </a:prstGeom>
        </p:spPr>
      </p:pic>
    </p:spTree>
    <p:extLst>
      <p:ext uri="{BB962C8B-B14F-4D97-AF65-F5344CB8AC3E}">
        <p14:creationId xmlns:p14="http://schemas.microsoft.com/office/powerpoint/2010/main" val="870614901"/>
      </p:ext>
    </p:extLst>
  </p:cSld>
  <p:clrMapOvr>
    <a:masterClrMapping/>
  </p:clrMapOvr>
  <p:transition spd="med">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2B5D44-5813-49BE-ACDA-C673A1D995D4}"/>
              </a:ext>
            </a:extLst>
          </p:cNvPr>
          <p:cNvSpPr>
            <a:spLocks noGrp="1"/>
          </p:cNvSpPr>
          <p:nvPr>
            <p:ph type="title"/>
          </p:nvPr>
        </p:nvSpPr>
        <p:spPr>
          <a:xfrm>
            <a:off x="457200" y="838200"/>
            <a:ext cx="8229600" cy="914400"/>
          </a:xfrm>
        </p:spPr>
        <p:txBody>
          <a:bodyPr/>
          <a:lstStyle/>
          <a:p>
            <a:r>
              <a:rPr lang="en-US" dirty="0"/>
              <a:t>Risk of Equity Securities</a:t>
            </a:r>
            <a:endParaRPr lang="en-GB" dirty="0"/>
          </a:p>
        </p:txBody>
      </p:sp>
      <p:sp>
        <p:nvSpPr>
          <p:cNvPr id="3" name="内容占位符 2">
            <a:extLst>
              <a:ext uri="{FF2B5EF4-FFF2-40B4-BE49-F238E27FC236}">
                <a16:creationId xmlns:a16="http://schemas.microsoft.com/office/drawing/2014/main" id="{1F402E8B-BD68-4580-8EFE-2C5F4459391B}"/>
              </a:ext>
            </a:extLst>
          </p:cNvPr>
          <p:cNvSpPr>
            <a:spLocks noGrp="1"/>
          </p:cNvSpPr>
          <p:nvPr>
            <p:ph idx="1"/>
          </p:nvPr>
        </p:nvSpPr>
        <p:spPr/>
        <p:txBody>
          <a:bodyPr/>
          <a:lstStyle/>
          <a:p>
            <a:r>
              <a:rPr lang="en-US" altLang="zh-CN" sz="1800" dirty="0"/>
              <a:t>The risk of any security is based on the </a:t>
            </a:r>
            <a:r>
              <a:rPr lang="en-US" altLang="zh-CN" sz="1800" b="1" dirty="0"/>
              <a:t>uncertainty</a:t>
            </a:r>
            <a:r>
              <a:rPr lang="en-US" altLang="zh-CN" sz="1800" dirty="0"/>
              <a:t> of its future cash flows. </a:t>
            </a:r>
          </a:p>
          <a:p>
            <a:r>
              <a:rPr lang="en-US" altLang="zh-CN" sz="1800" dirty="0"/>
              <a:t>Risk is most often measured by calculating the </a:t>
            </a:r>
            <a:r>
              <a:rPr lang="en-US" altLang="zh-CN" sz="1800" b="1" dirty="0"/>
              <a:t>standard deviation</a:t>
            </a:r>
            <a:r>
              <a:rPr lang="en-US" altLang="zh-CN" sz="1800" dirty="0"/>
              <a:t> of the equity’s expected total return.</a:t>
            </a:r>
          </a:p>
          <a:p>
            <a:r>
              <a:rPr lang="en-US" altLang="zh-CN" sz="1800" dirty="0"/>
              <a:t>The type of equity security, as well as its characteristics, affects the uncertainty of its future cash flows and therefore its risk.</a:t>
            </a:r>
          </a:p>
          <a:p>
            <a:r>
              <a:rPr lang="en-US" altLang="zh-CN" sz="1800" dirty="0"/>
              <a:t>In general, preference shares are less risky than common shares.</a:t>
            </a:r>
          </a:p>
          <a:p>
            <a:r>
              <a:rPr lang="en-US" altLang="zh-CN" sz="1800" dirty="0"/>
              <a:t>With common shares, however, a larger portion of shareholders’ total return (or all of their total return for non-dividend shares) is based on future price appreciation and future dividends are unknown.</a:t>
            </a:r>
          </a:p>
          <a:p>
            <a:endParaRPr lang="en-US" altLang="zh-CN" sz="1800" dirty="0"/>
          </a:p>
          <a:p>
            <a:endParaRPr lang="en-US" altLang="zh-CN" sz="1800" dirty="0"/>
          </a:p>
          <a:p>
            <a:pPr marL="0" indent="0">
              <a:buNone/>
            </a:pPr>
            <a:r>
              <a:rPr lang="en-US" altLang="zh-CN" sz="1800" dirty="0"/>
              <a:t> </a:t>
            </a:r>
          </a:p>
          <a:p>
            <a:endParaRPr lang="en-GB" sz="1800" dirty="0"/>
          </a:p>
        </p:txBody>
      </p:sp>
    </p:spTree>
    <p:extLst>
      <p:ext uri="{BB962C8B-B14F-4D97-AF65-F5344CB8AC3E}">
        <p14:creationId xmlns:p14="http://schemas.microsoft.com/office/powerpoint/2010/main" val="133307783"/>
      </p:ext>
    </p:extLst>
  </p:cSld>
  <p:clrMapOvr>
    <a:masterClrMapping/>
  </p:clrMapOvr>
  <p:transition spd="med">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C25A0A-099D-4A71-9689-08F54F0C0DD0}"/>
              </a:ext>
            </a:extLst>
          </p:cNvPr>
          <p:cNvSpPr>
            <a:spLocks noGrp="1"/>
          </p:cNvSpPr>
          <p:nvPr>
            <p:ph type="title"/>
          </p:nvPr>
        </p:nvSpPr>
        <p:spPr>
          <a:xfrm>
            <a:off x="457200" y="838200"/>
            <a:ext cx="8229600" cy="914400"/>
          </a:xfrm>
        </p:spPr>
        <p:txBody>
          <a:bodyPr/>
          <a:lstStyle/>
          <a:p>
            <a:r>
              <a:rPr lang="en-US" altLang="zh-CN" dirty="0"/>
              <a:t>Basics of Industry Analysis</a:t>
            </a:r>
            <a:endParaRPr lang="en-GB" dirty="0"/>
          </a:p>
        </p:txBody>
      </p:sp>
      <p:sp>
        <p:nvSpPr>
          <p:cNvPr id="3" name="内容占位符 2">
            <a:extLst>
              <a:ext uri="{FF2B5EF4-FFF2-40B4-BE49-F238E27FC236}">
                <a16:creationId xmlns:a16="http://schemas.microsoft.com/office/drawing/2014/main" id="{A4CF12EC-173B-4D4E-A18C-9BD589E62CAC}"/>
              </a:ext>
            </a:extLst>
          </p:cNvPr>
          <p:cNvSpPr>
            <a:spLocks noGrp="1"/>
          </p:cNvSpPr>
          <p:nvPr>
            <p:ph idx="1"/>
          </p:nvPr>
        </p:nvSpPr>
        <p:spPr>
          <a:xfrm>
            <a:off x="457200" y="1752600"/>
            <a:ext cx="8382000" cy="4572000"/>
          </a:xfrm>
        </p:spPr>
        <p:txBody>
          <a:bodyPr/>
          <a:lstStyle/>
          <a:p>
            <a:r>
              <a:rPr lang="en-US" sz="1800" dirty="0"/>
              <a:t>Industry analysis is the analysis of a specific branch of manufacturing, service, or trade. Related to following questions:</a:t>
            </a:r>
          </a:p>
          <a:p>
            <a:pPr indent="342900"/>
            <a:r>
              <a:rPr lang="en-US" sz="1600" dirty="0"/>
              <a:t>What are the similarities and differences among industry classification systems?</a:t>
            </a:r>
          </a:p>
          <a:p>
            <a:pPr indent="342900"/>
            <a:r>
              <a:rPr lang="en-US" sz="1600" dirty="0"/>
              <a:t>How does an analyst go about choosing a peer group of companies?</a:t>
            </a:r>
          </a:p>
          <a:p>
            <a:pPr indent="342900"/>
            <a:r>
              <a:rPr lang="en-US" sz="1600" dirty="0"/>
              <a:t>What are the key factors to consider when analyzing an industry?</a:t>
            </a:r>
          </a:p>
          <a:p>
            <a:pPr indent="342900"/>
            <a:r>
              <a:rPr lang="en-US" sz="1600" dirty="0"/>
              <a:t>What advantages are enjoyed by companies in strategically well-positioned industries?</a:t>
            </a:r>
          </a:p>
          <a:p>
            <a:r>
              <a:rPr lang="en-US" altLang="zh-CN" sz="1800" dirty="0"/>
              <a:t>Uses of Industry Analysis</a:t>
            </a:r>
            <a:r>
              <a:rPr lang="en-US" altLang="zh-CN" dirty="0"/>
              <a:t>:</a:t>
            </a:r>
            <a:endParaRPr lang="en-US" dirty="0"/>
          </a:p>
          <a:p>
            <a:pPr indent="342900"/>
            <a:r>
              <a:rPr lang="en-US" sz="1600" dirty="0"/>
              <a:t>Understanding a company’s business and business environment</a:t>
            </a:r>
          </a:p>
          <a:p>
            <a:pPr indent="342900"/>
            <a:r>
              <a:rPr lang="en-US" sz="1600" dirty="0"/>
              <a:t>Identifying active equity investment opportunities</a:t>
            </a:r>
          </a:p>
          <a:p>
            <a:pPr indent="342900"/>
            <a:r>
              <a:rPr lang="en-US" sz="1600" dirty="0"/>
              <a:t>Portfolio performance attribution</a:t>
            </a:r>
          </a:p>
          <a:p>
            <a:endParaRPr lang="en-US" dirty="0"/>
          </a:p>
        </p:txBody>
      </p:sp>
    </p:spTree>
    <p:extLst>
      <p:ext uri="{BB962C8B-B14F-4D97-AF65-F5344CB8AC3E}">
        <p14:creationId xmlns:p14="http://schemas.microsoft.com/office/powerpoint/2010/main" val="624191270"/>
      </p:ext>
    </p:extLst>
  </p:cSld>
  <p:clrMapOvr>
    <a:masterClrMapping/>
  </p:clrMapOvr>
  <p:transition spd="med">
    <p:cover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E9ADCE-35CD-42EC-8287-B9714AB6A430}"/>
              </a:ext>
            </a:extLst>
          </p:cNvPr>
          <p:cNvSpPr>
            <a:spLocks noGrp="1"/>
          </p:cNvSpPr>
          <p:nvPr>
            <p:ph type="title"/>
          </p:nvPr>
        </p:nvSpPr>
        <p:spPr>
          <a:xfrm>
            <a:off x="457200" y="838200"/>
            <a:ext cx="8229600" cy="914400"/>
          </a:xfrm>
        </p:spPr>
        <p:txBody>
          <a:bodyPr/>
          <a:lstStyle/>
          <a:p>
            <a:r>
              <a:rPr lang="en-US" altLang="zh-CN" dirty="0"/>
              <a:t>Approaches to Identifying Similar Companies</a:t>
            </a:r>
            <a:endParaRPr lang="en-GB" dirty="0"/>
          </a:p>
        </p:txBody>
      </p:sp>
      <p:sp>
        <p:nvSpPr>
          <p:cNvPr id="3" name="内容占位符 2">
            <a:extLst>
              <a:ext uri="{FF2B5EF4-FFF2-40B4-BE49-F238E27FC236}">
                <a16:creationId xmlns:a16="http://schemas.microsoft.com/office/drawing/2014/main" id="{8C58A1C3-45E0-4DA9-8602-D50083A18553}"/>
              </a:ext>
            </a:extLst>
          </p:cNvPr>
          <p:cNvSpPr>
            <a:spLocks noGrp="1"/>
          </p:cNvSpPr>
          <p:nvPr>
            <p:ph idx="1"/>
          </p:nvPr>
        </p:nvSpPr>
        <p:spPr>
          <a:xfrm>
            <a:off x="457200" y="1981200"/>
            <a:ext cx="8229600" cy="4267200"/>
          </a:xfrm>
        </p:spPr>
        <p:txBody>
          <a:bodyPr/>
          <a:lstStyle/>
          <a:p>
            <a:r>
              <a:rPr lang="en-US" sz="2000" dirty="0"/>
              <a:t>Industry classification attempts to place companies into groups on the basis of commonalities.</a:t>
            </a:r>
          </a:p>
          <a:p>
            <a:pPr algn="just"/>
            <a:r>
              <a:rPr lang="en-US" altLang="zh-CN" sz="2000" dirty="0">
                <a:cs typeface="Arial" panose="020B0604020202020204" pitchFamily="34" charset="0"/>
              </a:rPr>
              <a:t>Major approaches to industry classification</a:t>
            </a:r>
            <a:r>
              <a:rPr lang="en-GB" altLang="zh-CN" sz="2000" dirty="0">
                <a:cs typeface="Arial" panose="020B0604020202020204" pitchFamily="34" charset="0"/>
              </a:rPr>
              <a:t>:</a:t>
            </a:r>
          </a:p>
          <a:p>
            <a:pPr lvl="1" algn="just">
              <a:buFont typeface="Wingdings" panose="05000000000000000000" pitchFamily="2" charset="2"/>
              <a:buChar char="ü"/>
            </a:pPr>
            <a:r>
              <a:rPr lang="en-US" altLang="zh-CN" sz="2000" dirty="0">
                <a:cs typeface="Arial" panose="020B0604020202020204" pitchFamily="34" charset="0"/>
              </a:rPr>
              <a:t>Products and/or services supplied</a:t>
            </a:r>
            <a:endParaRPr lang="en-GB" altLang="zh-CN" sz="2000" dirty="0">
              <a:cs typeface="Arial" panose="020B0604020202020204" pitchFamily="34" charset="0"/>
            </a:endParaRPr>
          </a:p>
          <a:p>
            <a:pPr lvl="1" algn="just">
              <a:buFont typeface="Wingdings" panose="05000000000000000000" pitchFamily="2" charset="2"/>
              <a:buChar char="ü"/>
            </a:pPr>
            <a:r>
              <a:rPr lang="en-GB" altLang="zh-CN" sz="2000" dirty="0">
                <a:cs typeface="Arial" panose="020B0604020202020204" pitchFamily="34" charset="0"/>
              </a:rPr>
              <a:t>Business-cycle sensitivities </a:t>
            </a:r>
          </a:p>
          <a:p>
            <a:pPr lvl="1" algn="just">
              <a:buFont typeface="Wingdings" panose="05000000000000000000" pitchFamily="2" charset="2"/>
              <a:buChar char="ü"/>
            </a:pPr>
            <a:r>
              <a:rPr lang="en-GB" altLang="zh-CN" sz="2000" dirty="0">
                <a:cs typeface="Arial" panose="020B0604020202020204" pitchFamily="34" charset="0"/>
              </a:rPr>
              <a:t>Statistical similarities </a:t>
            </a:r>
          </a:p>
          <a:p>
            <a:endParaRPr lang="en-US" sz="1800" dirty="0"/>
          </a:p>
          <a:p>
            <a:endParaRPr lang="en-GB" sz="1800" dirty="0"/>
          </a:p>
        </p:txBody>
      </p:sp>
    </p:spTree>
    <p:extLst>
      <p:ext uri="{BB962C8B-B14F-4D97-AF65-F5344CB8AC3E}">
        <p14:creationId xmlns:p14="http://schemas.microsoft.com/office/powerpoint/2010/main" val="3918444065"/>
      </p:ext>
    </p:extLst>
  </p:cSld>
  <p:clrMapOvr>
    <a:masterClrMapping/>
  </p:clrMapOvr>
  <p:transition spd="med">
    <p:cover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7D47DC-B5A2-443B-AA2A-68F859DCB324}"/>
              </a:ext>
            </a:extLst>
          </p:cNvPr>
          <p:cNvSpPr>
            <a:spLocks noGrp="1"/>
          </p:cNvSpPr>
          <p:nvPr>
            <p:ph type="title"/>
          </p:nvPr>
        </p:nvSpPr>
        <p:spPr>
          <a:xfrm>
            <a:off x="457200" y="838200"/>
            <a:ext cx="8229600" cy="914400"/>
          </a:xfrm>
        </p:spPr>
        <p:txBody>
          <a:bodyPr/>
          <a:lstStyle/>
          <a:p>
            <a:r>
              <a:rPr lang="en-US" altLang="zh-CN" dirty="0"/>
              <a:t>Approach 1: Products and/or services supplied</a:t>
            </a:r>
            <a:endParaRPr lang="en-GB" dirty="0"/>
          </a:p>
        </p:txBody>
      </p:sp>
      <p:sp>
        <p:nvSpPr>
          <p:cNvPr id="3" name="内容占位符 2">
            <a:extLst>
              <a:ext uri="{FF2B5EF4-FFF2-40B4-BE49-F238E27FC236}">
                <a16:creationId xmlns:a16="http://schemas.microsoft.com/office/drawing/2014/main" id="{2F6D6C38-3581-4139-8330-9C646B0CC71D}"/>
              </a:ext>
            </a:extLst>
          </p:cNvPr>
          <p:cNvSpPr>
            <a:spLocks noGrp="1"/>
          </p:cNvSpPr>
          <p:nvPr>
            <p:ph idx="1"/>
          </p:nvPr>
        </p:nvSpPr>
        <p:spPr>
          <a:xfrm>
            <a:off x="457200" y="1828800"/>
            <a:ext cx="8229600" cy="4572000"/>
          </a:xfrm>
        </p:spPr>
        <p:txBody>
          <a:bodyPr/>
          <a:lstStyle/>
          <a:p>
            <a:r>
              <a:rPr lang="en-US" sz="1800" dirty="0"/>
              <a:t>Modern classification schemes are most commonly based on grouping companies by similar products and/or services.</a:t>
            </a:r>
          </a:p>
          <a:p>
            <a:pPr indent="342900"/>
            <a:r>
              <a:rPr lang="en-US" sz="1600" dirty="0"/>
              <a:t>An </a:t>
            </a:r>
            <a:r>
              <a:rPr lang="en-US" sz="1600" b="1" dirty="0"/>
              <a:t>industry</a:t>
            </a:r>
            <a:r>
              <a:rPr lang="en-US" sz="1600" dirty="0"/>
              <a:t> is defined as a group of companies offering similar products and/or services. For example, </a:t>
            </a:r>
            <a:r>
              <a:rPr lang="en-US" altLang="zh-CN" sz="1600" dirty="0"/>
              <a:t>some of the large players in the global automobile industry are Toyota, General Motors, Volkswagen, Ford, Honda, Nissan, PSA Peugeot Citroën, etc.</a:t>
            </a:r>
            <a:endParaRPr lang="en-US" sz="1600" dirty="0"/>
          </a:p>
          <a:p>
            <a:pPr indent="342900"/>
            <a:r>
              <a:rPr lang="en-US" sz="1600" dirty="0"/>
              <a:t>The term </a:t>
            </a:r>
            <a:r>
              <a:rPr lang="en-US" sz="1600" b="1" dirty="0"/>
              <a:t>sector</a:t>
            </a:r>
            <a:r>
              <a:rPr lang="en-US" sz="1600" dirty="0"/>
              <a:t> is often used to refer to a group of related industries. For example, the health care sector include the pharmaceutical, biotechnology, medical device, medical supply, hospital, and managed care industries.</a:t>
            </a:r>
          </a:p>
          <a:p>
            <a:pPr indent="342900"/>
            <a:r>
              <a:rPr lang="en-US" sz="1600" dirty="0"/>
              <a:t>These classification schemes typically place a company in an industry on the basis of a determination of its </a:t>
            </a:r>
            <a:r>
              <a:rPr lang="en-US" sz="1600" b="1" dirty="0"/>
              <a:t>principal business activity</a:t>
            </a:r>
            <a:r>
              <a:rPr lang="en-US" sz="1600" dirty="0"/>
              <a:t>.</a:t>
            </a:r>
          </a:p>
          <a:p>
            <a:pPr indent="342900"/>
            <a:r>
              <a:rPr lang="en-US" sz="1600" dirty="0"/>
              <a:t>Many classification systems based on this approach, like  the Global Industry Classification Standard (GICS), Russell Global Sectors (RGS), and Industry Classification Benchmark.</a:t>
            </a:r>
          </a:p>
          <a:p>
            <a:endParaRPr lang="en-US" sz="1800" dirty="0"/>
          </a:p>
        </p:txBody>
      </p:sp>
    </p:spTree>
    <p:extLst>
      <p:ext uri="{BB962C8B-B14F-4D97-AF65-F5344CB8AC3E}">
        <p14:creationId xmlns:p14="http://schemas.microsoft.com/office/powerpoint/2010/main" val="470680155"/>
      </p:ext>
    </p:extLst>
  </p:cSld>
  <p:clrMapOvr>
    <a:masterClrMapping/>
  </p:clrMapOvr>
  <p:transition spd="med">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1095E2-0A62-481C-9EFA-0E6A4188A553}"/>
              </a:ext>
            </a:extLst>
          </p:cNvPr>
          <p:cNvSpPr>
            <a:spLocks noGrp="1"/>
          </p:cNvSpPr>
          <p:nvPr>
            <p:ph type="title"/>
          </p:nvPr>
        </p:nvSpPr>
        <p:spPr>
          <a:xfrm>
            <a:off x="457200" y="838200"/>
            <a:ext cx="8229600" cy="914400"/>
          </a:xfrm>
        </p:spPr>
        <p:txBody>
          <a:bodyPr/>
          <a:lstStyle/>
          <a:p>
            <a:r>
              <a:rPr lang="en-US" dirty="0"/>
              <a:t>Approach 2: Business-Cycle Sensitivities</a:t>
            </a:r>
          </a:p>
        </p:txBody>
      </p:sp>
      <p:sp>
        <p:nvSpPr>
          <p:cNvPr id="3" name="内容占位符 2">
            <a:extLst>
              <a:ext uri="{FF2B5EF4-FFF2-40B4-BE49-F238E27FC236}">
                <a16:creationId xmlns:a16="http://schemas.microsoft.com/office/drawing/2014/main" id="{DE76039A-F6D6-44B7-BE77-8E2882382EDB}"/>
              </a:ext>
            </a:extLst>
          </p:cNvPr>
          <p:cNvSpPr>
            <a:spLocks noGrp="1"/>
          </p:cNvSpPr>
          <p:nvPr>
            <p:ph idx="1"/>
          </p:nvPr>
        </p:nvSpPr>
        <p:spPr>
          <a:xfrm>
            <a:off x="457200" y="1905000"/>
            <a:ext cx="8229600" cy="4419600"/>
          </a:xfrm>
        </p:spPr>
        <p:txBody>
          <a:bodyPr/>
          <a:lstStyle/>
          <a:p>
            <a:r>
              <a:rPr lang="en-US" altLang="zh-CN" sz="1800" dirty="0"/>
              <a:t>Companies are sometimes grouped on the basis of their relative sensitivity to the business cycle. This method often results in two broad groupings of companies—cyclical and non-cyclical. </a:t>
            </a:r>
          </a:p>
          <a:p>
            <a:pPr indent="342900"/>
            <a:r>
              <a:rPr lang="en-US" sz="1600" dirty="0"/>
              <a:t>A </a:t>
            </a:r>
            <a:r>
              <a:rPr lang="en-US" sz="1600" b="1" dirty="0"/>
              <a:t>cyclical</a:t>
            </a:r>
            <a:r>
              <a:rPr lang="en-US" sz="1600" dirty="0"/>
              <a:t> company is one whose profits are strongly correlated with the strength of the overall economy</a:t>
            </a:r>
            <a:r>
              <a:rPr lang="en-US" sz="1800" dirty="0"/>
              <a:t>. Examples of cyclical industries are autos, housing, basic materials, industrials, and technology. </a:t>
            </a:r>
          </a:p>
          <a:p>
            <a:pPr indent="342900"/>
            <a:r>
              <a:rPr lang="en-US" sz="1800" dirty="0"/>
              <a:t>A </a:t>
            </a:r>
            <a:r>
              <a:rPr lang="en-US" sz="1800" b="1" dirty="0"/>
              <a:t>non-cyclical</a:t>
            </a:r>
            <a:r>
              <a:rPr lang="en-US" sz="1800" dirty="0"/>
              <a:t> company is one whose performance is largely independent of the business cycle. Examples of non-cyclical industries are food and beverage, household and personal care products, health care, and utilities. </a:t>
            </a:r>
          </a:p>
        </p:txBody>
      </p:sp>
    </p:spTree>
    <p:extLst>
      <p:ext uri="{BB962C8B-B14F-4D97-AF65-F5344CB8AC3E}">
        <p14:creationId xmlns:p14="http://schemas.microsoft.com/office/powerpoint/2010/main" val="1386758659"/>
      </p:ext>
    </p:extLst>
  </p:cSld>
  <p:clrMapOvr>
    <a:masterClrMapping/>
  </p:clrMapOvr>
  <p:transition spd="med">
    <p:cover dir="d"/>
  </p:transition>
</p:sld>
</file>

<file path=ppt/theme/theme1.xml><?xml version="1.0" encoding="utf-8"?>
<a:theme xmlns:a="http://schemas.openxmlformats.org/drawingml/2006/main" name="Brooke Weston">
  <a:themeElements>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ooke West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ooke West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ooke West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ooke West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ooke West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ooke West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ooke West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ooke West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ooke West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ooke West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ooke West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ooke West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6_Introduction to portfolio management</Template>
  <TotalTime>6297</TotalTime>
  <Pages>8</Pages>
  <Words>1629</Words>
  <Application>Microsoft Office PowerPoint</Application>
  <PresentationFormat>On-screen Show (4:3)</PresentationFormat>
  <Paragraphs>127</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Times New Roman</vt:lpstr>
      <vt:lpstr>Verdana</vt:lpstr>
      <vt:lpstr>Wingdings</vt:lpstr>
      <vt:lpstr>Brooke Weston</vt:lpstr>
      <vt:lpstr>PowerPoint Presentation</vt:lpstr>
      <vt:lpstr>PowerPoint Presentation</vt:lpstr>
      <vt:lpstr>Types and Characteristics of Equity Securities</vt:lpstr>
      <vt:lpstr>Return Characteristics of Equity Securities</vt:lpstr>
      <vt:lpstr>Risk of Equity Securities</vt:lpstr>
      <vt:lpstr>Basics of Industry Analysis</vt:lpstr>
      <vt:lpstr>Approaches to Identifying Similar Companies</vt:lpstr>
      <vt:lpstr>Approach 1: Products and/or services supplied</vt:lpstr>
      <vt:lpstr>Approach 2: Business-Cycle Sensitivities</vt:lpstr>
      <vt:lpstr>Approach 3: Statistical Similarities</vt:lpstr>
      <vt:lpstr>Industry Classification Systems</vt:lpstr>
      <vt:lpstr>Constructing a Peer Group</vt:lpstr>
      <vt:lpstr>A Framework for Industry Analysis</vt:lpstr>
      <vt:lpstr>Principles of Industry Analysis</vt:lpstr>
      <vt:lpstr>Principles of Industry Analysis (cont’d)</vt:lpstr>
      <vt:lpstr>Industry Life-Cycle Model</vt:lpstr>
      <vt:lpstr>Porter’s Five Forces</vt:lpstr>
      <vt:lpstr>External Influences on Industry Growth, Profitability, and Risk</vt:lpstr>
      <vt:lpstr>Summary</vt:lpstr>
      <vt:lpstr>Summary</vt:lpstr>
    </vt:vector>
  </TitlesOfParts>
  <Company>Harcourt,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Presentation to accompany Investment Analysis &amp; Portfolio Management, 6e</dc:title>
  <dc:subject>An Introduction to Asset Pricing Models</dc:subject>
  <dc:creator>Frank K. Reilly &amp; Keith C. Brown</dc:creator>
  <cp:keywords>Lecture</cp:keywords>
  <cp:lastModifiedBy>Nguyen Thi</cp:lastModifiedBy>
  <cp:revision>324</cp:revision>
  <cp:lastPrinted>1998-08-13T04:13:10Z</cp:lastPrinted>
  <dcterms:created xsi:type="dcterms:W3CDTF">1998-10-24T16:58:48Z</dcterms:created>
  <dcterms:modified xsi:type="dcterms:W3CDTF">2019-03-26T10:19:03Z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Harcourt Brace College Publishers</vt:lpwstr>
  </property>
  <property fmtid="{D5CDD505-2E9C-101B-9397-08002B2CF9AE}" pid="3" name="Editor">
    <vt:lpwstr>Terri House</vt:lpwstr>
  </property>
</Properties>
</file>