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5" r:id="rId1"/>
  </p:sldMasterIdLst>
  <p:notesMasterIdLst>
    <p:notesMasterId r:id="rId19"/>
  </p:notesMasterIdLst>
  <p:handoutMasterIdLst>
    <p:handoutMasterId r:id="rId20"/>
  </p:handoutMasterIdLst>
  <p:sldIdLst>
    <p:sldId id="477" r:id="rId2"/>
    <p:sldId id="658" r:id="rId3"/>
    <p:sldId id="688" r:id="rId4"/>
    <p:sldId id="696" r:id="rId5"/>
    <p:sldId id="697" r:id="rId6"/>
    <p:sldId id="689" r:id="rId7"/>
    <p:sldId id="691" r:id="rId8"/>
    <p:sldId id="692" r:id="rId9"/>
    <p:sldId id="693" r:id="rId10"/>
    <p:sldId id="694" r:id="rId11"/>
    <p:sldId id="682" r:id="rId12"/>
    <p:sldId id="698" r:id="rId13"/>
    <p:sldId id="699" r:id="rId14"/>
    <p:sldId id="684" r:id="rId15"/>
    <p:sldId id="686" r:id="rId16"/>
    <p:sldId id="695" r:id="rId17"/>
    <p:sldId id="700"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00"/>
    <a:srgbClr val="2609D3"/>
    <a:srgbClr val="000000"/>
    <a:srgbClr val="ECECEC"/>
    <a:srgbClr val="777777"/>
    <a:srgbClr val="AC1CC0"/>
    <a:srgbClr val="EEFC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36" autoAdjust="0"/>
  </p:normalViewPr>
  <p:slideViewPr>
    <p:cSldViewPr>
      <p:cViewPr varScale="1">
        <p:scale>
          <a:sx n="68" d="100"/>
          <a:sy n="68" d="100"/>
        </p:scale>
        <p:origin x="144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7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vl1pPr>
          </a:lstStyle>
          <a:p>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vl1pPr>
          </a:lstStyle>
          <a:p>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vl1pPr>
          </a:lstStyle>
          <a:p>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vl1pPr>
          </a:lstStyle>
          <a:p>
            <a:fld id="{1076CA87-B614-45BB-B64B-6AE9CC414A28}" type="slidenum">
              <a:rPr lang="en-US"/>
              <a:pPr/>
              <a:t>‹#›</a:t>
            </a:fld>
            <a:endParaRPr lang="en-US"/>
          </a:p>
        </p:txBody>
      </p:sp>
    </p:spTree>
    <p:extLst>
      <p:ext uri="{BB962C8B-B14F-4D97-AF65-F5344CB8AC3E}">
        <p14:creationId xmlns:p14="http://schemas.microsoft.com/office/powerpoint/2010/main" val="907342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atin typeface="Times New Roman" pitchFamily="18" charset="0"/>
              </a:defRPr>
            </a:lvl1pPr>
          </a:lstStyle>
          <a:p>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atin typeface="Times New Roman" pitchFamily="18" charset="0"/>
              </a:defRPr>
            </a:lvl1pPr>
          </a:lstStyle>
          <a:p>
            <a:endParaRPr 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atin typeface="Times New Roman" pitchFamily="18" charset="0"/>
              </a:defRPr>
            </a:lvl1pPr>
          </a:lstStyle>
          <a:p>
            <a:endParaRPr 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atin typeface="Times New Roman" pitchFamily="18" charset="0"/>
              </a:defRPr>
            </a:lvl1pPr>
          </a:lstStyle>
          <a:p>
            <a:fld id="{88E953AA-ED35-488B-B6AB-D8C2269B23D9}" type="slidenum">
              <a:rPr lang="en-US"/>
              <a:pPr/>
              <a:t>‹#›</a:t>
            </a:fld>
            <a:endParaRPr lang="en-US"/>
          </a:p>
        </p:txBody>
      </p:sp>
      <p:sp>
        <p:nvSpPr>
          <p:cNvPr id="2054" name="Rectangle 6"/>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6087" name="Rectangle 7"/>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ChangeArrowheads="1"/>
          </p:cNvSpPr>
          <p:nvPr/>
        </p:nvSpPr>
        <p:spPr bwMode="auto">
          <a:xfrm>
            <a:off x="6389688" y="8748713"/>
            <a:ext cx="400050" cy="304800"/>
          </a:xfrm>
          <a:prstGeom prst="rect">
            <a:avLst/>
          </a:prstGeom>
          <a:noFill/>
          <a:ln w="9525">
            <a:noFill/>
            <a:miter lim="800000"/>
            <a:headEnd/>
            <a:tailEnd/>
          </a:ln>
          <a:effectLst/>
        </p:spPr>
        <p:txBody>
          <a:bodyPr wrap="none" lIns="92075" tIns="46038" rIns="92075" bIns="46038" anchor="ctr">
            <a:spAutoFit/>
          </a:bodyPr>
          <a:lstStyle/>
          <a:p>
            <a:pPr algn="r"/>
            <a:fld id="{FCEB7BD7-A370-45B0-BBAE-D773AD762810}" type="slidenum">
              <a:rPr lang="en-US" sz="1400" i="1">
                <a:effectLst>
                  <a:outerShdw blurRad="38100" dist="38100" dir="2700000" algn="tl">
                    <a:srgbClr val="C0C0C0"/>
                  </a:outerShdw>
                </a:effectLst>
              </a:rPr>
              <a:pPr algn="r"/>
              <a:t>‹#›</a:t>
            </a:fld>
            <a:endParaRPr lang="en-US" sz="1400" i="1">
              <a:effectLst>
                <a:outerShdw blurRad="38100" dist="38100" dir="2700000" algn="tl">
                  <a:srgbClr val="C0C0C0"/>
                </a:outerShdw>
              </a:effectLst>
            </a:endParaRPr>
          </a:p>
        </p:txBody>
      </p:sp>
    </p:spTree>
    <p:extLst>
      <p:ext uri="{BB962C8B-B14F-4D97-AF65-F5344CB8AC3E}">
        <p14:creationId xmlns:p14="http://schemas.microsoft.com/office/powerpoint/2010/main" val="3386296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B126090-00AF-4E62-A6F1-D9FBD6F16EE3}" type="slidenum">
              <a:rPr lang="en-US">
                <a:latin typeface="Times New Roman" pitchFamily="18" charset="0"/>
              </a:rPr>
              <a:pPr/>
              <a:t>1</a:t>
            </a:fld>
            <a:endParaRPr lang="en-US">
              <a:latin typeface="Times New Roman" pitchFamily="18" charset="0"/>
            </a:endParaRPr>
          </a:p>
        </p:txBody>
      </p:sp>
      <p:sp>
        <p:nvSpPr>
          <p:cNvPr id="47107" name="Rectangle 2"/>
          <p:cNvSpPr>
            <a:spLocks noGrp="1" noRot="1" noChangeAspect="1" noChangeArrowheads="1" noTextEdit="1"/>
          </p:cNvSpPr>
          <p:nvPr>
            <p:ph type="sldImg"/>
          </p:nvPr>
        </p:nvSpPr>
        <p:spPr>
          <a:xfrm>
            <a:off x="1150938" y="692150"/>
            <a:ext cx="4556125" cy="3416300"/>
          </a:xfrm>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522589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pPr>
              <a:defRPr/>
            </a:pPr>
            <a:fld id="{E27517CA-0F3C-4ABF-B0AE-DD44FC094121}" type="slidenum">
              <a:rPr lang="en-US" smtClean="0"/>
              <a:pPr>
                <a:defRPr/>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2147900092"/>
      </p:ext>
    </p:extLst>
  </p:cSld>
  <p:clrMapOvr>
    <a:masterClrMapping/>
  </p:clrMapOvr>
  <p:transition spd="med">
    <p:cover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r>
              <a:rPr lang="en-US"/>
              <a:t>8-</a:t>
            </a:r>
            <a:fld id="{D62F59D5-82F8-4B02-9B69-7770DBEEB1EA}"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3915215280"/>
      </p:ext>
    </p:extLst>
  </p:cSld>
  <p:clrMapOvr>
    <a:masterClrMapping/>
  </p:clrMapOvr>
  <p:transition spd="med">
    <p:cover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4572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838200"/>
            <a:ext cx="60198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r>
              <a:rPr lang="en-US"/>
              <a:t>8-</a:t>
            </a:r>
            <a:fld id="{9C16D7DA-E2A4-4B10-9FF2-9D5B9DCD935A}"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3251796441"/>
      </p:ext>
    </p:extLst>
  </p:cSld>
  <p:clrMapOvr>
    <a:masterClrMapping/>
  </p:clrMapOvr>
  <p:transition spd="med">
    <p:cover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hasCustomPrompt="1"/>
          </p:nvPr>
        </p:nvSpPr>
        <p:spPr>
          <a:xfrm>
            <a:off x="457200" y="1752600"/>
            <a:ext cx="8229600" cy="4412704"/>
          </a:xfrm>
        </p:spPr>
        <p:txBody>
          <a:bodyPr/>
          <a:lstStyle>
            <a:lvl1pPr>
              <a:defRPr sz="2400"/>
            </a:lvl1pPr>
            <a:lvl2pPr>
              <a:defRPr sz="2400"/>
            </a:lvl2pPr>
            <a:lvl3pPr>
              <a:defRPr sz="2400"/>
            </a:lvl3pPr>
            <a:lvl4pPr>
              <a:defRPr sz="2400"/>
            </a:lvl4pPr>
            <a:lvl5pPr>
              <a:defRPr sz="2400"/>
            </a:lvl5pPr>
          </a:lstStyle>
          <a:p>
            <a:pPr lvl="0"/>
            <a:r>
              <a:rPr lang="en-US" dirty="0"/>
              <a:t>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41939103"/>
      </p:ext>
    </p:extLst>
  </p:cSld>
  <p:clrMapOvr>
    <a:masterClrMapping/>
  </p:clrMapOvr>
  <p:transition spd="med">
    <p:cover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r>
              <a:rPr lang="en-US"/>
              <a:t>8-</a:t>
            </a:r>
            <a:fld id="{F34D9F8C-6665-4133-ABB1-69213EC1BAF2}"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3721309407"/>
      </p:ext>
    </p:extLst>
  </p:cSld>
  <p:clrMapOvr>
    <a:masterClrMapping/>
  </p:clrMapOvr>
  <p:transition spd="med">
    <p:cover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7526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7526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6" name="Slide Number Placeholder 5"/>
          <p:cNvSpPr>
            <a:spLocks noGrp="1"/>
          </p:cNvSpPr>
          <p:nvPr>
            <p:ph type="sldNum" sz="quarter" idx="11"/>
          </p:nvPr>
        </p:nvSpPr>
        <p:spPr/>
        <p:txBody>
          <a:bodyPr/>
          <a:lstStyle>
            <a:lvl1pPr>
              <a:defRPr/>
            </a:lvl1pPr>
          </a:lstStyle>
          <a:p>
            <a:r>
              <a:rPr lang="en-US"/>
              <a:t>8-</a:t>
            </a:r>
            <a:fld id="{86CC7433-FDB6-4C78-8815-57137262B576}"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433172879"/>
      </p:ext>
    </p:extLst>
  </p:cSld>
  <p:clrMapOvr>
    <a:masterClrMapping/>
  </p:clrMapOvr>
  <p:transition spd="med">
    <p:cover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8" name="Slide Number Placeholder 7"/>
          <p:cNvSpPr>
            <a:spLocks noGrp="1"/>
          </p:cNvSpPr>
          <p:nvPr>
            <p:ph type="sldNum" sz="quarter" idx="11"/>
          </p:nvPr>
        </p:nvSpPr>
        <p:spPr/>
        <p:txBody>
          <a:bodyPr/>
          <a:lstStyle>
            <a:lvl1pPr>
              <a:defRPr/>
            </a:lvl1pPr>
          </a:lstStyle>
          <a:p>
            <a:r>
              <a:rPr lang="en-US"/>
              <a:t>8-</a:t>
            </a:r>
            <a:fld id="{6D2A9FFC-7A39-4DD4-8048-5A226E2C6D4B}" type="slidenum">
              <a:rPr lang="en-US" smtClean="0"/>
              <a:pPr/>
              <a:t>‹#›</a:t>
            </a:fld>
            <a:endParaRPr lang="en-US"/>
          </a:p>
        </p:txBody>
      </p:sp>
      <p:sp>
        <p:nvSpPr>
          <p:cNvPr id="9" name="Date Placeholder 8"/>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681981667"/>
      </p:ext>
    </p:extLst>
  </p:cSld>
  <p:clrMapOvr>
    <a:masterClrMapping/>
  </p:clrMapOvr>
  <p:transition spd="med">
    <p:cover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4" name="Slide Number Placeholder 3"/>
          <p:cNvSpPr>
            <a:spLocks noGrp="1"/>
          </p:cNvSpPr>
          <p:nvPr>
            <p:ph type="sldNum" sz="quarter" idx="11"/>
          </p:nvPr>
        </p:nvSpPr>
        <p:spPr/>
        <p:txBody>
          <a:bodyPr/>
          <a:lstStyle>
            <a:lvl1pPr>
              <a:defRPr/>
            </a:lvl1pPr>
          </a:lstStyle>
          <a:p>
            <a:r>
              <a:rPr lang="en-US"/>
              <a:t>8-</a:t>
            </a:r>
            <a:fld id="{494C0017-C2CA-4931-9803-E5D9A234D185}" type="slidenum">
              <a:rPr lang="en-US" smtClean="0"/>
              <a:pPr/>
              <a:t>‹#›</a:t>
            </a:fld>
            <a:endParaRPr lang="en-US"/>
          </a:p>
        </p:txBody>
      </p:sp>
      <p:sp>
        <p:nvSpPr>
          <p:cNvPr id="5" name="Date Placeholder 4"/>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2152683750"/>
      </p:ext>
    </p:extLst>
  </p:cSld>
  <p:clrMapOvr>
    <a:masterClrMapping/>
  </p:clrMapOvr>
  <p:transition spd="med">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69940923"/>
      </p:ext>
    </p:extLst>
  </p:cSld>
  <p:clrMapOvr>
    <a:masterClrMapping/>
  </p:clrMapOvr>
  <p:transition spd="med">
    <p:cover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6" name="Slide Number Placeholder 5"/>
          <p:cNvSpPr>
            <a:spLocks noGrp="1"/>
          </p:cNvSpPr>
          <p:nvPr>
            <p:ph type="sldNum" sz="quarter" idx="11"/>
          </p:nvPr>
        </p:nvSpPr>
        <p:spPr/>
        <p:txBody>
          <a:bodyPr/>
          <a:lstStyle>
            <a:lvl1pPr>
              <a:defRPr/>
            </a:lvl1pPr>
          </a:lstStyle>
          <a:p>
            <a:r>
              <a:rPr lang="en-US"/>
              <a:t>8-</a:t>
            </a:r>
            <a:fld id="{59AC909F-FDC4-4D0A-A91F-F72195945B7E}"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2865362805"/>
      </p:ext>
    </p:extLst>
  </p:cSld>
  <p:clrMapOvr>
    <a:masterClrMapping/>
  </p:clrMapOvr>
  <p:transition spd="med">
    <p:cover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6" name="Slide Number Placeholder 5"/>
          <p:cNvSpPr>
            <a:spLocks noGrp="1"/>
          </p:cNvSpPr>
          <p:nvPr>
            <p:ph type="sldNum" sz="quarter" idx="11"/>
          </p:nvPr>
        </p:nvSpPr>
        <p:spPr/>
        <p:txBody>
          <a:bodyPr/>
          <a:lstStyle>
            <a:lvl1pPr>
              <a:defRPr/>
            </a:lvl1pPr>
          </a:lstStyle>
          <a:p>
            <a:r>
              <a:rPr lang="en-US"/>
              <a:t>8-</a:t>
            </a:r>
            <a:fld id="{58BD0D71-EC05-4346-A5A5-90AEDCE891A7}"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1708099776"/>
      </p:ext>
    </p:extLst>
  </p:cSld>
  <p:clrMapOvr>
    <a:masterClrMapping/>
  </p:clrMapOvr>
  <p:transition spd="med">
    <p:cover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3262" name="Picture 14" descr="powerpoint presentation background"/>
          <p:cNvPicPr>
            <a:picLocks noChangeAspect="1" noChangeArrowheads="1"/>
          </p:cNvPicPr>
          <p:nvPr/>
        </p:nvPicPr>
        <p:blipFill>
          <a:blip r:embed="rId13"/>
          <a:srcRect/>
          <a:stretch>
            <a:fillRect/>
          </a:stretch>
        </p:blipFill>
        <p:spPr bwMode="auto">
          <a:xfrm>
            <a:off x="0" y="-1588"/>
            <a:ext cx="9144000" cy="6859588"/>
          </a:xfrm>
          <a:prstGeom prst="rect">
            <a:avLst/>
          </a:prstGeom>
          <a:noFill/>
        </p:spPr>
      </p:pic>
      <p:sp>
        <p:nvSpPr>
          <p:cNvPr id="53250" name="Rectangle 2"/>
          <p:cNvSpPr>
            <a:spLocks noGrp="1" noChangeArrowheads="1"/>
          </p:cNvSpPr>
          <p:nvPr>
            <p:ph type="title"/>
          </p:nvPr>
        </p:nvSpPr>
        <p:spPr bwMode="auto">
          <a:xfrm>
            <a:off x="457200" y="838200"/>
            <a:ext cx="82296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53251" name="Rectangle 3"/>
          <p:cNvSpPr>
            <a:spLocks noGrp="1" noChangeArrowheads="1"/>
          </p:cNvSpPr>
          <p:nvPr>
            <p:ph type="body" idx="1"/>
          </p:nvPr>
        </p:nvSpPr>
        <p:spPr bwMode="auto">
          <a:xfrm>
            <a:off x="457200" y="1752600"/>
            <a:ext cx="8229600" cy="3657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3253" name="Rectangle 5"/>
          <p:cNvSpPr>
            <a:spLocks noGrp="1" noChangeArrowheads="1"/>
          </p:cNvSpPr>
          <p:nvPr>
            <p:ph type="ftr" sz="quarter" idx="3"/>
          </p:nvPr>
        </p:nvSpPr>
        <p:spPr bwMode="auto">
          <a:xfrm>
            <a:off x="3124200" y="563880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a:t> © 2012 Cengage Learning.  All Rights Reserved. May not scanned, copied or duplicated, or posted to a publicly accessible website, in whole or in part.</a:t>
            </a:r>
            <a:endParaRPr lang="en-US" dirty="0"/>
          </a:p>
        </p:txBody>
      </p:sp>
      <p:sp>
        <p:nvSpPr>
          <p:cNvPr id="53254" name="Rectangle 6"/>
          <p:cNvSpPr>
            <a:spLocks noGrp="1" noChangeArrowheads="1"/>
          </p:cNvSpPr>
          <p:nvPr>
            <p:ph type="sldNum" sz="quarter" idx="4"/>
          </p:nvPr>
        </p:nvSpPr>
        <p:spPr bwMode="auto">
          <a:xfrm>
            <a:off x="6553200" y="56388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r>
              <a:rPr lang="en-US"/>
              <a:t>8-</a:t>
            </a:r>
            <a:fld id="{2DF7762A-35C2-43F8-8CFF-15D0F76F40CE}" type="slidenum">
              <a:rPr lang="en-US" smtClean="0"/>
              <a:pPr/>
              <a:t>‹#›</a:t>
            </a:fld>
            <a:endParaRPr lang="en-US"/>
          </a:p>
        </p:txBody>
      </p:sp>
      <p:sp>
        <p:nvSpPr>
          <p:cNvPr id="53261" name="Rectangle 13"/>
          <p:cNvSpPr>
            <a:spLocks noGrp="1" noChangeArrowheads="1"/>
          </p:cNvSpPr>
          <p:nvPr>
            <p:ph type="dt" sz="half" idx="2"/>
          </p:nvPr>
        </p:nvSpPr>
        <p:spPr bwMode="auto">
          <a:xfrm>
            <a:off x="457200" y="5638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en-US"/>
              <a:t>Dr Tony Muff</a:t>
            </a:r>
            <a:endParaRPr lang="en-US" sz="1400"/>
          </a:p>
        </p:txBody>
      </p:sp>
    </p:spTree>
    <p:extLst>
      <p:ext uri="{BB962C8B-B14F-4D97-AF65-F5344CB8AC3E}">
        <p14:creationId xmlns:p14="http://schemas.microsoft.com/office/powerpoint/2010/main" val="533085868"/>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ransition spd="med">
    <p:cover dir="d"/>
  </p:transition>
  <p:hf sldNum="0" hdr="0" ftr="0" dt="0"/>
  <p:txStyles>
    <p:titleStyle>
      <a:lvl1pPr algn="ctr" rtl="0" eaLnBrk="1" fontAlgn="base" hangingPunct="1">
        <a:spcBef>
          <a:spcPct val="0"/>
        </a:spcBef>
        <a:spcAft>
          <a:spcPct val="0"/>
        </a:spcAft>
        <a:defRPr sz="2800" b="1">
          <a:solidFill>
            <a:schemeClr val="tx2"/>
          </a:solidFill>
          <a:latin typeface="+mj-lt"/>
          <a:ea typeface="+mj-ea"/>
          <a:cs typeface="+mj-cs"/>
        </a:defRPr>
      </a:lvl1pPr>
      <a:lvl2pPr algn="ctr" rtl="0" eaLnBrk="1" fontAlgn="base" hangingPunct="1">
        <a:spcBef>
          <a:spcPct val="0"/>
        </a:spcBef>
        <a:spcAft>
          <a:spcPct val="0"/>
        </a:spcAft>
        <a:defRPr sz="2800" b="1">
          <a:solidFill>
            <a:schemeClr val="tx2"/>
          </a:solidFill>
          <a:latin typeface="Verdana" pitchFamily="34" charset="0"/>
        </a:defRPr>
      </a:lvl2pPr>
      <a:lvl3pPr algn="ctr" rtl="0" eaLnBrk="1" fontAlgn="base" hangingPunct="1">
        <a:spcBef>
          <a:spcPct val="0"/>
        </a:spcBef>
        <a:spcAft>
          <a:spcPct val="0"/>
        </a:spcAft>
        <a:defRPr sz="2800" b="1">
          <a:solidFill>
            <a:schemeClr val="tx2"/>
          </a:solidFill>
          <a:latin typeface="Verdana" pitchFamily="34" charset="0"/>
        </a:defRPr>
      </a:lvl3pPr>
      <a:lvl4pPr algn="ctr" rtl="0" eaLnBrk="1" fontAlgn="base" hangingPunct="1">
        <a:spcBef>
          <a:spcPct val="0"/>
        </a:spcBef>
        <a:spcAft>
          <a:spcPct val="0"/>
        </a:spcAft>
        <a:defRPr sz="2800" b="1">
          <a:solidFill>
            <a:schemeClr val="tx2"/>
          </a:solidFill>
          <a:latin typeface="Verdana" pitchFamily="34" charset="0"/>
        </a:defRPr>
      </a:lvl4pPr>
      <a:lvl5pPr algn="ctr" rtl="0" eaLnBrk="1" fontAlgn="base" hangingPunct="1">
        <a:spcBef>
          <a:spcPct val="0"/>
        </a:spcBef>
        <a:spcAft>
          <a:spcPct val="0"/>
        </a:spcAft>
        <a:defRPr sz="2800" b="1">
          <a:solidFill>
            <a:schemeClr val="tx2"/>
          </a:solidFill>
          <a:latin typeface="Verdana" pitchFamily="34" charset="0"/>
        </a:defRPr>
      </a:lvl5pPr>
      <a:lvl6pPr marL="457200" algn="ctr" rtl="0" eaLnBrk="1" fontAlgn="base" hangingPunct="1">
        <a:spcBef>
          <a:spcPct val="0"/>
        </a:spcBef>
        <a:spcAft>
          <a:spcPct val="0"/>
        </a:spcAft>
        <a:defRPr sz="2800" b="1">
          <a:solidFill>
            <a:schemeClr val="tx2"/>
          </a:solidFill>
          <a:latin typeface="Verdana" pitchFamily="34" charset="0"/>
        </a:defRPr>
      </a:lvl6pPr>
      <a:lvl7pPr marL="914400" algn="ctr" rtl="0" eaLnBrk="1" fontAlgn="base" hangingPunct="1">
        <a:spcBef>
          <a:spcPct val="0"/>
        </a:spcBef>
        <a:spcAft>
          <a:spcPct val="0"/>
        </a:spcAft>
        <a:defRPr sz="2800" b="1">
          <a:solidFill>
            <a:schemeClr val="tx2"/>
          </a:solidFill>
          <a:latin typeface="Verdana" pitchFamily="34" charset="0"/>
        </a:defRPr>
      </a:lvl7pPr>
      <a:lvl8pPr marL="1371600" algn="ctr" rtl="0" eaLnBrk="1" fontAlgn="base" hangingPunct="1">
        <a:spcBef>
          <a:spcPct val="0"/>
        </a:spcBef>
        <a:spcAft>
          <a:spcPct val="0"/>
        </a:spcAft>
        <a:defRPr sz="2800" b="1">
          <a:solidFill>
            <a:schemeClr val="tx2"/>
          </a:solidFill>
          <a:latin typeface="Verdana" pitchFamily="34" charset="0"/>
        </a:defRPr>
      </a:lvl8pPr>
      <a:lvl9pPr marL="1828800" algn="ctr" rtl="0" eaLnBrk="1" fontAlgn="base" hangingPunct="1">
        <a:spcBef>
          <a:spcPct val="0"/>
        </a:spcBef>
        <a:spcAft>
          <a:spcPct val="0"/>
        </a:spcAft>
        <a:defRPr sz="2800" b="1">
          <a:solidFill>
            <a:schemeClr val="tx2"/>
          </a:solidFill>
          <a:latin typeface="Verdana" pitchFamily="34" charset="0"/>
        </a:defRPr>
      </a:lvl9pPr>
    </p:titleStyle>
    <p:bodyStyle>
      <a:lvl1pPr marL="342900" indent="-342900" algn="l" rtl="0" eaLnBrk="1" fontAlgn="base" hangingPunct="1">
        <a:spcBef>
          <a:spcPct val="20000"/>
        </a:spcBef>
        <a:spcAft>
          <a:spcPct val="35000"/>
        </a:spcAft>
        <a:buChar char="•"/>
        <a:defRPr sz="2000">
          <a:solidFill>
            <a:schemeClr val="tx1"/>
          </a:solidFill>
          <a:latin typeface="+mn-lt"/>
          <a:ea typeface="+mn-ea"/>
          <a:cs typeface="+mn-cs"/>
        </a:defRPr>
      </a:lvl1pPr>
      <a:lvl2pPr marL="742950" indent="-285750" algn="l" rtl="0" eaLnBrk="1" fontAlgn="base" hangingPunct="1">
        <a:spcBef>
          <a:spcPct val="20000"/>
        </a:spcBef>
        <a:spcAft>
          <a:spcPct val="35000"/>
        </a:spcAft>
        <a:buChar char="–"/>
        <a:defRPr sz="2000">
          <a:solidFill>
            <a:schemeClr val="tx1"/>
          </a:solidFill>
          <a:latin typeface="+mn-lt"/>
        </a:defRPr>
      </a:lvl2pPr>
      <a:lvl3pPr marL="1143000" indent="-228600" algn="l" rtl="0" eaLnBrk="1" fontAlgn="base" hangingPunct="1">
        <a:spcBef>
          <a:spcPct val="20000"/>
        </a:spcBef>
        <a:spcAft>
          <a:spcPct val="35000"/>
        </a:spcAft>
        <a:buChar char="•"/>
        <a:defRPr sz="2000">
          <a:solidFill>
            <a:schemeClr val="tx1"/>
          </a:solidFill>
          <a:latin typeface="+mn-lt"/>
        </a:defRPr>
      </a:lvl3pPr>
      <a:lvl4pPr marL="1600200" indent="-228600" algn="l" rtl="0" eaLnBrk="1" fontAlgn="base" hangingPunct="1">
        <a:spcBef>
          <a:spcPct val="20000"/>
        </a:spcBef>
        <a:spcAft>
          <a:spcPct val="35000"/>
        </a:spcAft>
        <a:buChar char="–"/>
        <a:defRPr sz="2000">
          <a:solidFill>
            <a:schemeClr val="tx1"/>
          </a:solidFill>
          <a:latin typeface="+mn-lt"/>
        </a:defRPr>
      </a:lvl4pPr>
      <a:lvl5pPr marL="2057400" indent="-228600" algn="l" rtl="0" eaLnBrk="1" fontAlgn="base" hangingPunct="1">
        <a:spcBef>
          <a:spcPct val="20000"/>
        </a:spcBef>
        <a:spcAft>
          <a:spcPct val="35000"/>
        </a:spcAft>
        <a:buChar char="»"/>
        <a:defRPr sz="2000">
          <a:solidFill>
            <a:schemeClr val="tx1"/>
          </a:solidFill>
          <a:latin typeface="+mn-lt"/>
        </a:defRPr>
      </a:lvl5pPr>
      <a:lvl6pPr marL="2514600" indent="-228600" algn="l" rtl="0" eaLnBrk="1" fontAlgn="base" hangingPunct="1">
        <a:spcBef>
          <a:spcPct val="20000"/>
        </a:spcBef>
        <a:spcAft>
          <a:spcPct val="35000"/>
        </a:spcAft>
        <a:buChar char="»"/>
        <a:defRPr sz="2000">
          <a:solidFill>
            <a:schemeClr val="tx1"/>
          </a:solidFill>
          <a:latin typeface="+mn-lt"/>
        </a:defRPr>
      </a:lvl6pPr>
      <a:lvl7pPr marL="2971800" indent="-228600" algn="l" rtl="0" eaLnBrk="1" fontAlgn="base" hangingPunct="1">
        <a:spcBef>
          <a:spcPct val="20000"/>
        </a:spcBef>
        <a:spcAft>
          <a:spcPct val="35000"/>
        </a:spcAft>
        <a:buChar char="»"/>
        <a:defRPr sz="2000">
          <a:solidFill>
            <a:schemeClr val="tx1"/>
          </a:solidFill>
          <a:latin typeface="+mn-lt"/>
        </a:defRPr>
      </a:lvl7pPr>
      <a:lvl8pPr marL="3429000" indent="-228600" algn="l" rtl="0" eaLnBrk="1" fontAlgn="base" hangingPunct="1">
        <a:spcBef>
          <a:spcPct val="20000"/>
        </a:spcBef>
        <a:spcAft>
          <a:spcPct val="35000"/>
        </a:spcAft>
        <a:buChar char="»"/>
        <a:defRPr sz="2000">
          <a:solidFill>
            <a:schemeClr val="tx1"/>
          </a:solidFill>
          <a:latin typeface="+mn-lt"/>
        </a:defRPr>
      </a:lvl8pPr>
      <a:lvl9pPr marL="3886200" indent="-228600" algn="l" rtl="0" eaLnBrk="1" fontAlgn="base" hangingPunct="1">
        <a:spcBef>
          <a:spcPct val="20000"/>
        </a:spcBef>
        <a:spcAft>
          <a:spcPct val="3500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0" y="0"/>
            <a:ext cx="9144000"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b"/>
          <a:lstStyle/>
          <a:p>
            <a:endParaRPr lang="en-US" sz="2400"/>
          </a:p>
        </p:txBody>
      </p:sp>
      <p:sp>
        <p:nvSpPr>
          <p:cNvPr id="12291" name="Text Box 4"/>
          <p:cNvSpPr txBox="1">
            <a:spLocks noChangeArrowheads="1"/>
          </p:cNvSpPr>
          <p:nvPr/>
        </p:nvSpPr>
        <p:spPr bwMode="auto">
          <a:xfrm>
            <a:off x="0" y="4899025"/>
            <a:ext cx="81534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110000"/>
              </a:lnSpc>
            </a:pPr>
            <a:endParaRPr lang="en-US" sz="1400"/>
          </a:p>
        </p:txBody>
      </p:sp>
      <p:sp>
        <p:nvSpPr>
          <p:cNvPr id="12293" name="Text Box 10"/>
          <p:cNvSpPr txBox="1">
            <a:spLocks noChangeArrowheads="1"/>
          </p:cNvSpPr>
          <p:nvPr/>
        </p:nvSpPr>
        <p:spPr bwMode="auto">
          <a:xfrm>
            <a:off x="2346325" y="4379913"/>
            <a:ext cx="38258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p>
        </p:txBody>
      </p:sp>
      <p:sp>
        <p:nvSpPr>
          <p:cNvPr id="12296" name="Text Box 13"/>
          <p:cNvSpPr txBox="1">
            <a:spLocks noChangeArrowheads="1"/>
          </p:cNvSpPr>
          <p:nvPr/>
        </p:nvSpPr>
        <p:spPr bwMode="auto">
          <a:xfrm>
            <a:off x="1828800" y="3505200"/>
            <a:ext cx="56546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p>
        </p:txBody>
      </p:sp>
      <p:sp>
        <p:nvSpPr>
          <p:cNvPr id="2" name="TextBox 1"/>
          <p:cNvSpPr txBox="1"/>
          <p:nvPr/>
        </p:nvSpPr>
        <p:spPr>
          <a:xfrm>
            <a:off x="579437" y="2166981"/>
            <a:ext cx="8153400" cy="3539430"/>
          </a:xfrm>
          <a:prstGeom prst="rect">
            <a:avLst/>
          </a:prstGeom>
          <a:noFill/>
        </p:spPr>
        <p:txBody>
          <a:bodyPr wrap="square" rtlCol="0">
            <a:spAutoFit/>
          </a:bodyPr>
          <a:lstStyle/>
          <a:p>
            <a:pPr algn="ctr"/>
            <a:r>
              <a:rPr lang="en-GB" sz="3200" b="1" dirty="0"/>
              <a:t>Introduction to Active Portfolio Management</a:t>
            </a:r>
          </a:p>
          <a:p>
            <a:pPr algn="ctr"/>
            <a:endParaRPr lang="en-GB" sz="3200" b="1" dirty="0"/>
          </a:p>
          <a:p>
            <a:pPr algn="ctr"/>
            <a:endParaRPr lang="en-GB" sz="3200" b="1" dirty="0"/>
          </a:p>
          <a:p>
            <a:pPr algn="ctr"/>
            <a:endParaRPr lang="en-GB" sz="3200" b="1" dirty="0"/>
          </a:p>
          <a:p>
            <a:pPr algn="ctr"/>
            <a:r>
              <a:rPr lang="en-GB" sz="3200" b="1" dirty="0"/>
              <a:t>FINM014</a:t>
            </a:r>
          </a:p>
          <a:p>
            <a:pPr algn="ctr"/>
            <a:r>
              <a:rPr lang="en-GB" altLang="zh-CN" sz="3200" b="1" dirty="0"/>
              <a:t>Dr </a:t>
            </a:r>
            <a:r>
              <a:rPr lang="en-GB" altLang="zh-CN" sz="3200" b="1" dirty="0" err="1"/>
              <a:t>Xun</a:t>
            </a:r>
            <a:r>
              <a:rPr lang="en-GB" altLang="zh-CN" sz="3200" b="1" dirty="0"/>
              <a:t> Lei</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7D47DC-B5A2-443B-AA2A-68F859DCB324}"/>
              </a:ext>
            </a:extLst>
          </p:cNvPr>
          <p:cNvSpPr>
            <a:spLocks noGrp="1"/>
          </p:cNvSpPr>
          <p:nvPr>
            <p:ph type="title"/>
          </p:nvPr>
        </p:nvSpPr>
        <p:spPr>
          <a:xfrm>
            <a:off x="457200" y="838200"/>
            <a:ext cx="8229600" cy="914400"/>
          </a:xfrm>
        </p:spPr>
        <p:txBody>
          <a:bodyPr/>
          <a:lstStyle/>
          <a:p>
            <a:r>
              <a:rPr lang="en-US" altLang="zh-CN" dirty="0"/>
              <a:t>Portfolio Performance Evaluation</a:t>
            </a:r>
            <a:endParaRPr lang="en-GB" dirty="0"/>
          </a:p>
        </p:txBody>
      </p:sp>
      <p:sp>
        <p:nvSpPr>
          <p:cNvPr id="3" name="内容占位符 2">
            <a:extLst>
              <a:ext uri="{FF2B5EF4-FFF2-40B4-BE49-F238E27FC236}">
                <a16:creationId xmlns:a16="http://schemas.microsoft.com/office/drawing/2014/main" id="{2F6D6C38-3581-4139-8330-9C646B0CC71D}"/>
              </a:ext>
            </a:extLst>
          </p:cNvPr>
          <p:cNvSpPr>
            <a:spLocks noGrp="1"/>
          </p:cNvSpPr>
          <p:nvPr>
            <p:ph idx="1"/>
          </p:nvPr>
        </p:nvSpPr>
        <p:spPr/>
        <p:txBody>
          <a:bodyPr/>
          <a:lstStyle/>
          <a:p>
            <a:r>
              <a:rPr lang="en-GB" dirty="0"/>
              <a:t>The Sharpe Ratio</a:t>
            </a:r>
          </a:p>
          <a:p>
            <a:pPr indent="342900"/>
            <a:r>
              <a:rPr lang="en-US" sz="1800" dirty="0"/>
              <a:t>The Sharpe ratio is used to compare the portfolio return in excess of a riskless rate with the volatility of the portfolio return.</a:t>
            </a:r>
          </a:p>
          <a:p>
            <a:pPr indent="342900"/>
            <a:r>
              <a:rPr lang="en-US" sz="1800" dirty="0"/>
              <a:t>The ratio provides a measure of how much the investor is receiving in excess of a riskless rate for assuming the risk of the portfolio.</a:t>
            </a:r>
          </a:p>
          <a:p>
            <a:pPr indent="342900"/>
            <a:r>
              <a:rPr lang="en-US" altLang="zh-CN" sz="1800" dirty="0"/>
              <a:t>The Sharpe ratio, SR</a:t>
            </a:r>
            <a:r>
              <a:rPr lang="en-US" altLang="zh-CN" sz="1800" i="1" baseline="-25000" dirty="0"/>
              <a:t>P</a:t>
            </a:r>
            <a:r>
              <a:rPr lang="en-US" altLang="zh-CN" sz="1800" dirty="0"/>
              <a:t>, is calculated for any portfolio, either actively managed or a benchmark, using the formula</a:t>
            </a:r>
          </a:p>
          <a:p>
            <a:pPr indent="342900"/>
            <a:endParaRPr lang="en-US" sz="1800" dirty="0"/>
          </a:p>
        </p:txBody>
      </p:sp>
      <p:pic>
        <p:nvPicPr>
          <p:cNvPr id="4" name="图片 3">
            <a:extLst>
              <a:ext uri="{FF2B5EF4-FFF2-40B4-BE49-F238E27FC236}">
                <a16:creationId xmlns:a16="http://schemas.microsoft.com/office/drawing/2014/main" id="{85481477-B8CC-4544-B482-BA181AC32959}"/>
              </a:ext>
            </a:extLst>
          </p:cNvPr>
          <p:cNvPicPr>
            <a:picLocks noChangeAspect="1"/>
          </p:cNvPicPr>
          <p:nvPr/>
        </p:nvPicPr>
        <p:blipFill>
          <a:blip r:embed="rId2"/>
          <a:stretch>
            <a:fillRect/>
          </a:stretch>
        </p:blipFill>
        <p:spPr>
          <a:xfrm>
            <a:off x="3601430" y="4800600"/>
            <a:ext cx="1941139" cy="781050"/>
          </a:xfrm>
          <a:prstGeom prst="rect">
            <a:avLst/>
          </a:prstGeom>
        </p:spPr>
      </p:pic>
    </p:spTree>
    <p:extLst>
      <p:ext uri="{BB962C8B-B14F-4D97-AF65-F5344CB8AC3E}">
        <p14:creationId xmlns:p14="http://schemas.microsoft.com/office/powerpoint/2010/main" val="470680155"/>
      </p:ext>
    </p:extLst>
  </p:cSld>
  <p:clrMapOvr>
    <a:masterClrMapping/>
  </p:clrMapOvr>
  <p:transition spd="med">
    <p:cover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C1095E2-0A62-481C-9EFA-0E6A4188A553}"/>
              </a:ext>
            </a:extLst>
          </p:cNvPr>
          <p:cNvSpPr>
            <a:spLocks noGrp="1"/>
          </p:cNvSpPr>
          <p:nvPr>
            <p:ph type="title"/>
          </p:nvPr>
        </p:nvSpPr>
        <p:spPr>
          <a:xfrm>
            <a:off x="457200" y="838200"/>
            <a:ext cx="8229600" cy="914400"/>
          </a:xfrm>
        </p:spPr>
        <p:txBody>
          <a:bodyPr/>
          <a:lstStyle/>
          <a:p>
            <a:r>
              <a:rPr lang="en-US" dirty="0"/>
              <a:t>The Sharpe Ratio</a:t>
            </a:r>
          </a:p>
        </p:txBody>
      </p:sp>
      <p:sp>
        <p:nvSpPr>
          <p:cNvPr id="3" name="内容占位符 2">
            <a:extLst>
              <a:ext uri="{FF2B5EF4-FFF2-40B4-BE49-F238E27FC236}">
                <a16:creationId xmlns:a16="http://schemas.microsoft.com/office/drawing/2014/main" id="{DE76039A-F6D6-44B7-BE77-8E2882382EDB}"/>
              </a:ext>
            </a:extLst>
          </p:cNvPr>
          <p:cNvSpPr>
            <a:spLocks noGrp="1"/>
          </p:cNvSpPr>
          <p:nvPr>
            <p:ph idx="1"/>
          </p:nvPr>
        </p:nvSpPr>
        <p:spPr>
          <a:xfrm>
            <a:off x="457200" y="1752600"/>
            <a:ext cx="8229600" cy="4648200"/>
          </a:xfrm>
        </p:spPr>
        <p:txBody>
          <a:bodyPr/>
          <a:lstStyle/>
          <a:p>
            <a:r>
              <a:rPr lang="en-US" altLang="zh-CN" sz="1800" dirty="0"/>
              <a:t>Example 1 reports the annualized monthly historical return data (not compounded) in US dollars for several different benchmark portfolios for the 20-year period from 1994 to 2013 (based on a risk-free rate of 2.8%).</a:t>
            </a:r>
          </a:p>
          <a:p>
            <a:endParaRPr lang="en-US" altLang="zh-CN" sz="1800" dirty="0"/>
          </a:p>
          <a:p>
            <a:endParaRPr lang="en-US" altLang="zh-CN" sz="1800" dirty="0"/>
          </a:p>
          <a:p>
            <a:endParaRPr lang="en-US" altLang="zh-CN" sz="1800" dirty="0"/>
          </a:p>
          <a:p>
            <a:r>
              <a:rPr lang="en-US" altLang="zh-CN" sz="1800" dirty="0"/>
              <a:t>Example 2 reports historical return data and Sharpe ratios from 1994 to 2013 for some well-known actively managed mutual funds over the same period (based on a risk-free rate of 2.8%).</a:t>
            </a:r>
          </a:p>
          <a:p>
            <a:endParaRPr lang="en-US" altLang="zh-CN" sz="2000" dirty="0"/>
          </a:p>
          <a:p>
            <a:endParaRPr lang="en-GB" dirty="0"/>
          </a:p>
        </p:txBody>
      </p:sp>
      <p:pic>
        <p:nvPicPr>
          <p:cNvPr id="4" name="图片 3">
            <a:extLst>
              <a:ext uri="{FF2B5EF4-FFF2-40B4-BE49-F238E27FC236}">
                <a16:creationId xmlns:a16="http://schemas.microsoft.com/office/drawing/2014/main" id="{C4B6AC4E-34C8-48C3-8834-A82EF1066345}"/>
              </a:ext>
            </a:extLst>
          </p:cNvPr>
          <p:cNvPicPr>
            <a:picLocks noChangeAspect="1"/>
          </p:cNvPicPr>
          <p:nvPr/>
        </p:nvPicPr>
        <p:blipFill>
          <a:blip r:embed="rId2"/>
          <a:stretch>
            <a:fillRect/>
          </a:stretch>
        </p:blipFill>
        <p:spPr>
          <a:xfrm>
            <a:off x="247650" y="2895600"/>
            <a:ext cx="8648700" cy="1390650"/>
          </a:xfrm>
          <a:prstGeom prst="rect">
            <a:avLst/>
          </a:prstGeom>
        </p:spPr>
      </p:pic>
      <p:pic>
        <p:nvPicPr>
          <p:cNvPr id="5" name="图片 4">
            <a:extLst>
              <a:ext uri="{FF2B5EF4-FFF2-40B4-BE49-F238E27FC236}">
                <a16:creationId xmlns:a16="http://schemas.microsoft.com/office/drawing/2014/main" id="{8449EF40-E4FD-4948-B601-81A6757D30D2}"/>
              </a:ext>
            </a:extLst>
          </p:cNvPr>
          <p:cNvPicPr>
            <a:picLocks noChangeAspect="1"/>
          </p:cNvPicPr>
          <p:nvPr/>
        </p:nvPicPr>
        <p:blipFill>
          <a:blip r:embed="rId3"/>
          <a:stretch>
            <a:fillRect/>
          </a:stretch>
        </p:blipFill>
        <p:spPr>
          <a:xfrm>
            <a:off x="0" y="5200650"/>
            <a:ext cx="9144000" cy="1200150"/>
          </a:xfrm>
          <a:prstGeom prst="rect">
            <a:avLst/>
          </a:prstGeom>
        </p:spPr>
      </p:pic>
    </p:spTree>
    <p:extLst>
      <p:ext uri="{BB962C8B-B14F-4D97-AF65-F5344CB8AC3E}">
        <p14:creationId xmlns:p14="http://schemas.microsoft.com/office/powerpoint/2010/main" val="1386758659"/>
      </p:ext>
    </p:extLst>
  </p:cSld>
  <p:clrMapOvr>
    <a:masterClrMapping/>
  </p:clrMapOvr>
  <p:transition spd="med">
    <p:cover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36A4101-99C8-407B-A930-5406DFD5702D}"/>
              </a:ext>
            </a:extLst>
          </p:cNvPr>
          <p:cNvSpPr>
            <a:spLocks noGrp="1"/>
          </p:cNvSpPr>
          <p:nvPr>
            <p:ph type="title"/>
          </p:nvPr>
        </p:nvSpPr>
        <p:spPr>
          <a:xfrm>
            <a:off x="457200" y="838200"/>
            <a:ext cx="8229600" cy="914400"/>
          </a:xfrm>
        </p:spPr>
        <p:txBody>
          <a:bodyPr/>
          <a:lstStyle/>
          <a:p>
            <a:r>
              <a:rPr lang="en-GB" dirty="0"/>
              <a:t>Other Measurements </a:t>
            </a:r>
          </a:p>
        </p:txBody>
      </p:sp>
      <p:sp>
        <p:nvSpPr>
          <p:cNvPr id="3" name="内容占位符 2">
            <a:extLst>
              <a:ext uri="{FF2B5EF4-FFF2-40B4-BE49-F238E27FC236}">
                <a16:creationId xmlns:a16="http://schemas.microsoft.com/office/drawing/2014/main" id="{7A1CF383-4BC5-492B-9D90-96520EA25E15}"/>
              </a:ext>
            </a:extLst>
          </p:cNvPr>
          <p:cNvSpPr>
            <a:spLocks noGrp="1"/>
          </p:cNvSpPr>
          <p:nvPr>
            <p:ph idx="1"/>
          </p:nvPr>
        </p:nvSpPr>
        <p:spPr>
          <a:xfrm>
            <a:off x="457200" y="1752600"/>
            <a:ext cx="8229600" cy="4648200"/>
          </a:xfrm>
        </p:spPr>
        <p:txBody>
          <a:bodyPr/>
          <a:lstStyle/>
          <a:p>
            <a:r>
              <a:rPr lang="en-GB" dirty="0"/>
              <a:t>Treynor Ratios</a:t>
            </a:r>
          </a:p>
          <a:p>
            <a:pPr indent="342900"/>
            <a:r>
              <a:rPr lang="en-US" sz="1800" dirty="0"/>
              <a:t>The Treynor ratio is a simple extension of the Sharpe ratio by substituting beta risk for total risk.</a:t>
            </a:r>
          </a:p>
          <a:p>
            <a:pPr indent="342900"/>
            <a:endParaRPr lang="en-US" sz="1800" dirty="0"/>
          </a:p>
          <a:p>
            <a:pPr indent="342900"/>
            <a:endParaRPr lang="en-US" sz="1800" dirty="0"/>
          </a:p>
          <a:p>
            <a:r>
              <a:rPr lang="en-US" altLang="zh-CN" dirty="0"/>
              <a:t>M-Squared (</a:t>
            </a:r>
            <a:r>
              <a:rPr lang="en-US" altLang="zh-CN" i="1" dirty="0"/>
              <a:t>M</a:t>
            </a:r>
            <a:r>
              <a:rPr lang="en-US" altLang="zh-CN" i="1" baseline="30000" dirty="0"/>
              <a:t>2</a:t>
            </a:r>
            <a:r>
              <a:rPr lang="en-US" altLang="zh-CN" dirty="0"/>
              <a:t>)</a:t>
            </a:r>
            <a:r>
              <a:rPr lang="en-US" altLang="zh-CN" b="1" dirty="0"/>
              <a:t> </a:t>
            </a:r>
          </a:p>
          <a:p>
            <a:pPr indent="342900"/>
            <a:r>
              <a:rPr lang="en-US" altLang="zh-CN" sz="1800" i="1" dirty="0"/>
              <a:t>M</a:t>
            </a:r>
            <a:r>
              <a:rPr lang="en-US" altLang="zh-CN" sz="1800" baseline="30000" dirty="0"/>
              <a:t>2</a:t>
            </a:r>
            <a:r>
              <a:rPr lang="en-US" altLang="zh-CN" sz="1800" dirty="0"/>
              <a:t> is an extension of the Sharpe ratio in that it is based on </a:t>
            </a:r>
            <a:r>
              <a:rPr lang="en-US" altLang="zh-CN" sz="1800" i="1" dirty="0"/>
              <a:t>total risk</a:t>
            </a:r>
            <a:r>
              <a:rPr lang="en-US" altLang="zh-CN" sz="1800" dirty="0"/>
              <a:t>, not beta risk.</a:t>
            </a:r>
          </a:p>
          <a:p>
            <a:pPr indent="342900"/>
            <a:endParaRPr lang="en-US" sz="1800" dirty="0"/>
          </a:p>
          <a:p>
            <a:pPr indent="342900"/>
            <a:endParaRPr lang="en-GB" sz="1800" dirty="0"/>
          </a:p>
        </p:txBody>
      </p:sp>
      <p:pic>
        <p:nvPicPr>
          <p:cNvPr id="4" name="图片 3">
            <a:extLst>
              <a:ext uri="{FF2B5EF4-FFF2-40B4-BE49-F238E27FC236}">
                <a16:creationId xmlns:a16="http://schemas.microsoft.com/office/drawing/2014/main" id="{C439C25A-2152-438F-8132-209D40B99775}"/>
              </a:ext>
            </a:extLst>
          </p:cNvPr>
          <p:cNvPicPr>
            <a:picLocks noChangeAspect="1"/>
          </p:cNvPicPr>
          <p:nvPr/>
        </p:nvPicPr>
        <p:blipFill>
          <a:blip r:embed="rId2"/>
          <a:stretch>
            <a:fillRect/>
          </a:stretch>
        </p:blipFill>
        <p:spPr>
          <a:xfrm>
            <a:off x="3244056" y="3028950"/>
            <a:ext cx="2655888" cy="800100"/>
          </a:xfrm>
          <a:prstGeom prst="rect">
            <a:avLst/>
          </a:prstGeom>
        </p:spPr>
      </p:pic>
      <p:pic>
        <p:nvPicPr>
          <p:cNvPr id="5" name="图片 4">
            <a:extLst>
              <a:ext uri="{FF2B5EF4-FFF2-40B4-BE49-F238E27FC236}">
                <a16:creationId xmlns:a16="http://schemas.microsoft.com/office/drawing/2014/main" id="{A195AD7A-C1E6-4400-9EE9-A4D68482AC1E}"/>
              </a:ext>
            </a:extLst>
          </p:cNvPr>
          <p:cNvPicPr>
            <a:picLocks noChangeAspect="1"/>
          </p:cNvPicPr>
          <p:nvPr/>
        </p:nvPicPr>
        <p:blipFill>
          <a:blip r:embed="rId3"/>
          <a:stretch>
            <a:fillRect/>
          </a:stretch>
        </p:blipFill>
        <p:spPr>
          <a:xfrm>
            <a:off x="2860842" y="5105400"/>
            <a:ext cx="3422316" cy="609600"/>
          </a:xfrm>
          <a:prstGeom prst="rect">
            <a:avLst/>
          </a:prstGeom>
        </p:spPr>
      </p:pic>
    </p:spTree>
    <p:extLst>
      <p:ext uri="{BB962C8B-B14F-4D97-AF65-F5344CB8AC3E}">
        <p14:creationId xmlns:p14="http://schemas.microsoft.com/office/powerpoint/2010/main" val="3920048028"/>
      </p:ext>
    </p:extLst>
  </p:cSld>
  <p:clrMapOvr>
    <a:masterClrMapping/>
  </p:clrMapOvr>
  <p:transition spd="med">
    <p:cover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F1B3F52-7886-4910-A69E-718081AFD927}"/>
              </a:ext>
            </a:extLst>
          </p:cNvPr>
          <p:cNvSpPr>
            <a:spLocks noGrp="1"/>
          </p:cNvSpPr>
          <p:nvPr>
            <p:ph type="title"/>
          </p:nvPr>
        </p:nvSpPr>
        <p:spPr>
          <a:xfrm>
            <a:off x="457200" y="838200"/>
            <a:ext cx="8229600" cy="914400"/>
          </a:xfrm>
        </p:spPr>
        <p:txBody>
          <a:bodyPr/>
          <a:lstStyle/>
          <a:p>
            <a:r>
              <a:rPr lang="en-GB" altLang="zh-CN" dirty="0"/>
              <a:t>Other Measurements</a:t>
            </a:r>
            <a:endParaRPr lang="en-GB" dirty="0"/>
          </a:p>
        </p:txBody>
      </p:sp>
      <p:sp>
        <p:nvSpPr>
          <p:cNvPr id="3" name="内容占位符 2">
            <a:extLst>
              <a:ext uri="{FF2B5EF4-FFF2-40B4-BE49-F238E27FC236}">
                <a16:creationId xmlns:a16="http://schemas.microsoft.com/office/drawing/2014/main" id="{215A251C-015B-40B9-8ED5-7E7EF61BB648}"/>
              </a:ext>
            </a:extLst>
          </p:cNvPr>
          <p:cNvSpPr>
            <a:spLocks noGrp="1"/>
          </p:cNvSpPr>
          <p:nvPr>
            <p:ph idx="1"/>
          </p:nvPr>
        </p:nvSpPr>
        <p:spPr>
          <a:xfrm>
            <a:off x="457200" y="1752600"/>
            <a:ext cx="8229600" cy="4648200"/>
          </a:xfrm>
        </p:spPr>
        <p:txBody>
          <a:bodyPr/>
          <a:lstStyle/>
          <a:p>
            <a:r>
              <a:rPr lang="en-GB" dirty="0"/>
              <a:t>Jensen’s Alpha</a:t>
            </a:r>
          </a:p>
          <a:p>
            <a:pPr indent="342900"/>
            <a:r>
              <a:rPr lang="en-US" altLang="zh-CN" sz="1800" dirty="0"/>
              <a:t>Like the Treynor ratio, Jensen’s alpha is based on systematic risk.</a:t>
            </a:r>
          </a:p>
          <a:p>
            <a:pPr indent="342900"/>
            <a:r>
              <a:rPr lang="en-US" altLang="zh-CN" sz="1800" dirty="0"/>
              <a:t>We can calculate the risk-adjusted return of the portfolio using the beta of the portfolio and the CAPM.</a:t>
            </a:r>
          </a:p>
          <a:p>
            <a:pPr indent="342900"/>
            <a:r>
              <a:rPr lang="en-US" sz="1800" dirty="0"/>
              <a:t>The difference between the actual portfolio return and the calculated risk-adjusted return is a measure of the portfolio’s performance relative to the market portfolio and is called Jensen’s alpha.</a:t>
            </a:r>
          </a:p>
          <a:p>
            <a:pPr indent="342900"/>
            <a:endParaRPr lang="en-GB" sz="1800" dirty="0"/>
          </a:p>
        </p:txBody>
      </p:sp>
      <p:pic>
        <p:nvPicPr>
          <p:cNvPr id="4" name="图片 3">
            <a:extLst>
              <a:ext uri="{FF2B5EF4-FFF2-40B4-BE49-F238E27FC236}">
                <a16:creationId xmlns:a16="http://schemas.microsoft.com/office/drawing/2014/main" id="{4237481A-841A-41A5-95F7-74E8042CD38C}"/>
              </a:ext>
            </a:extLst>
          </p:cNvPr>
          <p:cNvPicPr>
            <a:picLocks noChangeAspect="1"/>
          </p:cNvPicPr>
          <p:nvPr/>
        </p:nvPicPr>
        <p:blipFill>
          <a:blip r:embed="rId2"/>
          <a:stretch>
            <a:fillRect/>
          </a:stretch>
        </p:blipFill>
        <p:spPr>
          <a:xfrm>
            <a:off x="2761191" y="4953000"/>
            <a:ext cx="3621617" cy="552450"/>
          </a:xfrm>
          <a:prstGeom prst="rect">
            <a:avLst/>
          </a:prstGeom>
        </p:spPr>
      </p:pic>
    </p:spTree>
    <p:extLst>
      <p:ext uri="{BB962C8B-B14F-4D97-AF65-F5344CB8AC3E}">
        <p14:creationId xmlns:p14="http://schemas.microsoft.com/office/powerpoint/2010/main" val="520829618"/>
      </p:ext>
    </p:extLst>
  </p:cSld>
  <p:clrMapOvr>
    <a:masterClrMapping/>
  </p:clrMapOvr>
  <p:transition spd="med">
    <p:cover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CFCDE95-193C-473A-B1E7-5EA321CFBCE4}"/>
              </a:ext>
            </a:extLst>
          </p:cNvPr>
          <p:cNvSpPr>
            <a:spLocks noGrp="1"/>
          </p:cNvSpPr>
          <p:nvPr>
            <p:ph type="title"/>
          </p:nvPr>
        </p:nvSpPr>
        <p:spPr>
          <a:xfrm>
            <a:off x="457200" y="838200"/>
            <a:ext cx="8229600" cy="914400"/>
          </a:xfrm>
        </p:spPr>
        <p:txBody>
          <a:bodyPr/>
          <a:lstStyle/>
          <a:p>
            <a:r>
              <a:rPr lang="en-GB" dirty="0"/>
              <a:t>The Information Ratio</a:t>
            </a:r>
          </a:p>
        </p:txBody>
      </p:sp>
      <p:sp>
        <p:nvSpPr>
          <p:cNvPr id="3" name="内容占位符 2">
            <a:extLst>
              <a:ext uri="{FF2B5EF4-FFF2-40B4-BE49-F238E27FC236}">
                <a16:creationId xmlns:a16="http://schemas.microsoft.com/office/drawing/2014/main" id="{7EF0CBBC-CDD2-4A6A-9777-FE292A19DA4E}"/>
              </a:ext>
            </a:extLst>
          </p:cNvPr>
          <p:cNvSpPr>
            <a:spLocks noGrp="1"/>
          </p:cNvSpPr>
          <p:nvPr>
            <p:ph idx="1"/>
          </p:nvPr>
        </p:nvSpPr>
        <p:spPr>
          <a:xfrm>
            <a:off x="457200" y="1752600"/>
            <a:ext cx="8229600" cy="4648200"/>
          </a:xfrm>
        </p:spPr>
        <p:txBody>
          <a:bodyPr/>
          <a:lstStyle/>
          <a:p>
            <a:r>
              <a:rPr lang="en-US" sz="1800" dirty="0"/>
              <a:t>The simplest definition of the information ratio compares the active return from a portfolio relative to a benchmark with the volatility of the active return, which we call “active risk” or “benchmark tracking risk.”</a:t>
            </a:r>
          </a:p>
          <a:p>
            <a:r>
              <a:rPr lang="en-US" sz="1800" dirty="0"/>
              <a:t>The information ratio tells the investor how much active return has been earned, or is expected to be earned, for incurring the level of active risk.</a:t>
            </a:r>
          </a:p>
          <a:p>
            <a:r>
              <a:rPr lang="en-US" sz="1800" dirty="0"/>
              <a:t>The information ratio of an actively managed portfolio, IR, is calculated by dividing the active return by active risk:</a:t>
            </a:r>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pPr marL="0" indent="0">
              <a:buNone/>
            </a:pPr>
            <a:endParaRPr lang="en-GB" sz="1800" dirty="0"/>
          </a:p>
        </p:txBody>
      </p:sp>
      <p:pic>
        <p:nvPicPr>
          <p:cNvPr id="4" name="图片 3">
            <a:extLst>
              <a:ext uri="{FF2B5EF4-FFF2-40B4-BE49-F238E27FC236}">
                <a16:creationId xmlns:a16="http://schemas.microsoft.com/office/drawing/2014/main" id="{19CDF32C-8AC6-498E-B637-611002B69F68}"/>
              </a:ext>
            </a:extLst>
          </p:cNvPr>
          <p:cNvPicPr>
            <a:picLocks noChangeAspect="1"/>
          </p:cNvPicPr>
          <p:nvPr/>
        </p:nvPicPr>
        <p:blipFill>
          <a:blip r:embed="rId2"/>
          <a:stretch>
            <a:fillRect/>
          </a:stretch>
        </p:blipFill>
        <p:spPr>
          <a:xfrm>
            <a:off x="2809279" y="4800600"/>
            <a:ext cx="3525441" cy="685800"/>
          </a:xfrm>
          <a:prstGeom prst="rect">
            <a:avLst/>
          </a:prstGeom>
        </p:spPr>
      </p:pic>
    </p:spTree>
    <p:extLst>
      <p:ext uri="{BB962C8B-B14F-4D97-AF65-F5344CB8AC3E}">
        <p14:creationId xmlns:p14="http://schemas.microsoft.com/office/powerpoint/2010/main" val="2815585950"/>
      </p:ext>
    </p:extLst>
  </p:cSld>
  <p:clrMapOvr>
    <a:masterClrMapping/>
  </p:clrMapOvr>
  <p:transition spd="med">
    <p:cover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F30C24B-1251-40EB-BA37-21A6EEAEB4FA}"/>
              </a:ext>
            </a:extLst>
          </p:cNvPr>
          <p:cNvSpPr>
            <a:spLocks noGrp="1"/>
          </p:cNvSpPr>
          <p:nvPr>
            <p:ph type="title"/>
          </p:nvPr>
        </p:nvSpPr>
        <p:spPr>
          <a:xfrm>
            <a:off x="457200" y="838200"/>
            <a:ext cx="8229600" cy="914400"/>
          </a:xfrm>
        </p:spPr>
        <p:txBody>
          <a:bodyPr/>
          <a:lstStyle/>
          <a:p>
            <a:r>
              <a:rPr lang="en-GB" altLang="zh-CN" dirty="0"/>
              <a:t>The Information Ratio</a:t>
            </a:r>
            <a:endParaRPr lang="en-GB" dirty="0"/>
          </a:p>
        </p:txBody>
      </p:sp>
      <p:sp>
        <p:nvSpPr>
          <p:cNvPr id="3" name="内容占位符 2">
            <a:extLst>
              <a:ext uri="{FF2B5EF4-FFF2-40B4-BE49-F238E27FC236}">
                <a16:creationId xmlns:a16="http://schemas.microsoft.com/office/drawing/2014/main" id="{397F73C7-2601-4851-A8AF-FC7078C24105}"/>
              </a:ext>
            </a:extLst>
          </p:cNvPr>
          <p:cNvSpPr>
            <a:spLocks noGrp="1"/>
          </p:cNvSpPr>
          <p:nvPr>
            <p:ph idx="1"/>
          </p:nvPr>
        </p:nvSpPr>
        <p:spPr>
          <a:xfrm>
            <a:off x="457200" y="1752600"/>
            <a:ext cx="8229600" cy="4648200"/>
          </a:xfrm>
        </p:spPr>
        <p:txBody>
          <a:bodyPr/>
          <a:lstStyle/>
          <a:p>
            <a:r>
              <a:rPr lang="en-US" sz="1800" dirty="0"/>
              <a:t>Example 3 shows historical information ratios for the mutual funds in </a:t>
            </a:r>
            <a:r>
              <a:rPr lang="en-US" altLang="zh-CN" sz="1800" dirty="0"/>
              <a:t>Example</a:t>
            </a:r>
            <a:r>
              <a:rPr lang="en-US" sz="1800" dirty="0"/>
              <a:t> 2, with the benchmark portfolio for each calculation shown at the bottom of </a:t>
            </a:r>
            <a:r>
              <a:rPr lang="en-US" altLang="zh-CN" sz="1800" dirty="0"/>
              <a:t>Example</a:t>
            </a:r>
            <a:r>
              <a:rPr lang="en-US" sz="1800" dirty="0"/>
              <a:t> 3.</a:t>
            </a:r>
          </a:p>
          <a:p>
            <a:endParaRPr lang="en-US" sz="1800" dirty="0"/>
          </a:p>
          <a:p>
            <a:endParaRPr lang="en-US" sz="1800" dirty="0"/>
          </a:p>
          <a:p>
            <a:endParaRPr lang="en-US" sz="1800" dirty="0"/>
          </a:p>
          <a:p>
            <a:endParaRPr lang="en-US" sz="1800" dirty="0"/>
          </a:p>
          <a:p>
            <a:r>
              <a:rPr lang="en-US" sz="1800" dirty="0"/>
              <a:t>Note that ranking by active risk, a relative measure, does not necessarily equate to ranking by total risk, an absolute measure. For example, the relative risk of Fidelity Magellan in </a:t>
            </a:r>
            <a:r>
              <a:rPr lang="en-US" altLang="zh-CN" sz="1800" dirty="0"/>
              <a:t>Example</a:t>
            </a:r>
            <a:r>
              <a:rPr lang="en-US" sz="1800" dirty="0"/>
              <a:t> 3 is slightly lower than the relative risk of Vanguard Windsor, but the absolute risk of Fidelity Magellan in </a:t>
            </a:r>
            <a:r>
              <a:rPr lang="en-US" altLang="zh-CN" sz="1800" dirty="0"/>
              <a:t>Example</a:t>
            </a:r>
            <a:r>
              <a:rPr lang="en-US" sz="1800" dirty="0"/>
              <a:t> is slightly higher. </a:t>
            </a:r>
          </a:p>
          <a:p>
            <a:endParaRPr lang="en-GB" sz="1800" dirty="0"/>
          </a:p>
        </p:txBody>
      </p:sp>
      <p:pic>
        <p:nvPicPr>
          <p:cNvPr id="4" name="图片 3">
            <a:extLst>
              <a:ext uri="{FF2B5EF4-FFF2-40B4-BE49-F238E27FC236}">
                <a16:creationId xmlns:a16="http://schemas.microsoft.com/office/drawing/2014/main" id="{346D9563-7FAB-4B51-914C-8455439EF5C6}"/>
              </a:ext>
            </a:extLst>
          </p:cNvPr>
          <p:cNvPicPr>
            <a:picLocks noChangeAspect="1"/>
          </p:cNvPicPr>
          <p:nvPr/>
        </p:nvPicPr>
        <p:blipFill>
          <a:blip r:embed="rId2"/>
          <a:stretch>
            <a:fillRect/>
          </a:stretch>
        </p:blipFill>
        <p:spPr>
          <a:xfrm>
            <a:off x="0" y="2819400"/>
            <a:ext cx="9144000" cy="1524000"/>
          </a:xfrm>
          <a:prstGeom prst="rect">
            <a:avLst/>
          </a:prstGeom>
        </p:spPr>
      </p:pic>
    </p:spTree>
    <p:extLst>
      <p:ext uri="{BB962C8B-B14F-4D97-AF65-F5344CB8AC3E}">
        <p14:creationId xmlns:p14="http://schemas.microsoft.com/office/powerpoint/2010/main" val="1613249435"/>
      </p:ext>
    </p:extLst>
  </p:cSld>
  <p:clrMapOvr>
    <a:masterClrMapping/>
  </p:clrMapOvr>
  <p:transition spd="med">
    <p:cover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448483-4C8A-4DAC-926C-79DE8CE957A9}"/>
              </a:ext>
            </a:extLst>
          </p:cNvPr>
          <p:cNvSpPr>
            <a:spLocks noGrp="1"/>
          </p:cNvSpPr>
          <p:nvPr>
            <p:ph type="title"/>
          </p:nvPr>
        </p:nvSpPr>
        <p:spPr>
          <a:xfrm>
            <a:off x="457200" y="838200"/>
            <a:ext cx="8229600" cy="914400"/>
          </a:xfrm>
        </p:spPr>
        <p:txBody>
          <a:bodyPr/>
          <a:lstStyle/>
          <a:p>
            <a:r>
              <a:rPr lang="en-GB" dirty="0"/>
              <a:t>Summary</a:t>
            </a:r>
          </a:p>
        </p:txBody>
      </p:sp>
      <p:sp>
        <p:nvSpPr>
          <p:cNvPr id="3" name="内容占位符 2">
            <a:extLst>
              <a:ext uri="{FF2B5EF4-FFF2-40B4-BE49-F238E27FC236}">
                <a16:creationId xmlns:a16="http://schemas.microsoft.com/office/drawing/2014/main" id="{EAB93497-6039-4283-B9A5-508B7A923ABC}"/>
              </a:ext>
            </a:extLst>
          </p:cNvPr>
          <p:cNvSpPr>
            <a:spLocks noGrp="1"/>
          </p:cNvSpPr>
          <p:nvPr>
            <p:ph idx="1"/>
          </p:nvPr>
        </p:nvSpPr>
        <p:spPr>
          <a:xfrm>
            <a:off x="457200" y="1752600"/>
            <a:ext cx="8229600" cy="4724400"/>
          </a:xfrm>
        </p:spPr>
        <p:txBody>
          <a:bodyPr/>
          <a:lstStyle/>
          <a:p>
            <a:r>
              <a:rPr lang="en-US" sz="1800" dirty="0"/>
              <a:t>Value added is defined as the difference between the return on the managed portfolio and the return on a passive benchmark portfolio. This difference in returns might be positive or negative after the fact but would be expected to be positive before the fact or active management would generally not be justified. </a:t>
            </a:r>
          </a:p>
          <a:p>
            <a:r>
              <a:rPr lang="en-US" sz="1800" dirty="0"/>
              <a:t>Value added is related to active weights in the portfolio, defined as differences between the various asset weights in the managed portfolio and their weights in the benchmark portfolio. Individual assets can be </a:t>
            </a:r>
            <a:r>
              <a:rPr lang="en-US" sz="1800" dirty="0" err="1"/>
              <a:t>overweighted</a:t>
            </a:r>
            <a:r>
              <a:rPr lang="en-US" sz="1800" dirty="0"/>
              <a:t> (have positive active weights) or underweighted (have negative active weights), but the complete set of active weights sums to zero.</a:t>
            </a:r>
          </a:p>
          <a:p>
            <a:r>
              <a:rPr lang="en-US" sz="1800" dirty="0"/>
              <a:t>By defining individual asset active returns as the difference between the asset total return and the benchmark return, value added is shown to be positive if and only if end-of-period realized active asset returns are positively correlated with the active asset weights established at the beginning of the period. </a:t>
            </a:r>
          </a:p>
          <a:p>
            <a:endParaRPr lang="en-GB" sz="1800" dirty="0"/>
          </a:p>
        </p:txBody>
      </p:sp>
    </p:spTree>
    <p:extLst>
      <p:ext uri="{BB962C8B-B14F-4D97-AF65-F5344CB8AC3E}">
        <p14:creationId xmlns:p14="http://schemas.microsoft.com/office/powerpoint/2010/main" val="3476701240"/>
      </p:ext>
    </p:extLst>
  </p:cSld>
  <p:clrMapOvr>
    <a:masterClrMapping/>
  </p:clrMapOvr>
  <p:transition spd="med">
    <p:cover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C6EFA0-59AC-4A41-AE62-76C422843064}"/>
              </a:ext>
            </a:extLst>
          </p:cNvPr>
          <p:cNvSpPr>
            <a:spLocks noGrp="1"/>
          </p:cNvSpPr>
          <p:nvPr>
            <p:ph type="title"/>
          </p:nvPr>
        </p:nvSpPr>
        <p:spPr>
          <a:xfrm>
            <a:off x="457200" y="838200"/>
            <a:ext cx="8229600" cy="914400"/>
          </a:xfrm>
        </p:spPr>
        <p:txBody>
          <a:bodyPr/>
          <a:lstStyle/>
          <a:p>
            <a:r>
              <a:rPr lang="en-GB" dirty="0"/>
              <a:t>Summary</a:t>
            </a:r>
          </a:p>
        </p:txBody>
      </p:sp>
      <p:sp>
        <p:nvSpPr>
          <p:cNvPr id="3" name="内容占位符 2">
            <a:extLst>
              <a:ext uri="{FF2B5EF4-FFF2-40B4-BE49-F238E27FC236}">
                <a16:creationId xmlns:a16="http://schemas.microsoft.com/office/drawing/2014/main" id="{115EB40E-49E1-4688-9C4C-5477C6FA1A5E}"/>
              </a:ext>
            </a:extLst>
          </p:cNvPr>
          <p:cNvSpPr>
            <a:spLocks noGrp="1"/>
          </p:cNvSpPr>
          <p:nvPr>
            <p:ph idx="1"/>
          </p:nvPr>
        </p:nvSpPr>
        <p:spPr>
          <a:xfrm>
            <a:off x="457200" y="1752600"/>
            <a:ext cx="8229600" cy="4648200"/>
          </a:xfrm>
        </p:spPr>
        <p:txBody>
          <a:bodyPr/>
          <a:lstStyle/>
          <a:p>
            <a:r>
              <a:rPr lang="en-US" sz="1800" dirty="0"/>
              <a:t>Value added can come from a variety of active portfolio management decisions, including security selection, asset class allocation, and even further decompositions into economic sector weightings and geographic or country weights.</a:t>
            </a:r>
          </a:p>
          <a:p>
            <a:r>
              <a:rPr lang="en-US" sz="1800" dirty="0"/>
              <a:t>Portfolios can be evaluated by several CAPM-based measures, such as the Sharpe ratio, the Treynor ratio, </a:t>
            </a:r>
            <a:r>
              <a:rPr lang="en-US" altLang="zh-CN" sz="1800" i="1" dirty="0"/>
              <a:t>M</a:t>
            </a:r>
            <a:r>
              <a:rPr lang="en-US" altLang="zh-CN" sz="1800" baseline="30000" dirty="0"/>
              <a:t>2</a:t>
            </a:r>
            <a:r>
              <a:rPr lang="en-US" sz="1800" dirty="0"/>
              <a:t>, and Jensen’s alpha.</a:t>
            </a:r>
          </a:p>
          <a:p>
            <a:r>
              <a:rPr lang="en-US" sz="1800" dirty="0"/>
              <a:t>The Sharpe ratio measures reward per unit of risk in absolute returns, whereas the information ratio measures reward per unit of risk in benchmark relative returns. Either ratio can be applied </a:t>
            </a:r>
            <a:r>
              <a:rPr lang="en-US" sz="1800" i="1" dirty="0"/>
              <a:t>ex ante</a:t>
            </a:r>
            <a:r>
              <a:rPr lang="en-US" sz="1800" dirty="0"/>
              <a:t> to expected returns or </a:t>
            </a:r>
            <a:r>
              <a:rPr lang="en-US" sz="1800" i="1" dirty="0"/>
              <a:t>ex post</a:t>
            </a:r>
            <a:r>
              <a:rPr lang="en-US" sz="1800" dirty="0"/>
              <a:t> to realized returns. The information ratio is a key criterion on which to evaluate actively managed portfolios.</a:t>
            </a:r>
            <a:endParaRPr lang="en-GB" sz="1800" dirty="0"/>
          </a:p>
        </p:txBody>
      </p:sp>
    </p:spTree>
    <p:extLst>
      <p:ext uri="{BB962C8B-B14F-4D97-AF65-F5344CB8AC3E}">
        <p14:creationId xmlns:p14="http://schemas.microsoft.com/office/powerpoint/2010/main" val="1048879330"/>
      </p:ext>
    </p:extLst>
  </p:cSld>
  <p:clrMapOvr>
    <a:masterClrMapping/>
  </p:clrMapOvr>
  <p:transition spd="med">
    <p:cover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73096B-1D63-41E4-9805-14CA729223F7}"/>
              </a:ext>
            </a:extLst>
          </p:cNvPr>
          <p:cNvSpPr>
            <a:spLocks noGrp="1"/>
          </p:cNvSpPr>
          <p:nvPr>
            <p:ph type="title"/>
          </p:nvPr>
        </p:nvSpPr>
        <p:spPr/>
        <p:txBody>
          <a:bodyPr/>
          <a:lstStyle/>
          <a:p>
            <a:endParaRPr lang="en-GB"/>
          </a:p>
        </p:txBody>
      </p:sp>
      <p:sp>
        <p:nvSpPr>
          <p:cNvPr id="3" name="内容占位符 2">
            <a:extLst>
              <a:ext uri="{FF2B5EF4-FFF2-40B4-BE49-F238E27FC236}">
                <a16:creationId xmlns:a16="http://schemas.microsoft.com/office/drawing/2014/main" id="{C361E2C8-307B-49A1-9018-8C188464817F}"/>
              </a:ext>
            </a:extLst>
          </p:cNvPr>
          <p:cNvSpPr>
            <a:spLocks noGrp="1"/>
          </p:cNvSpPr>
          <p:nvPr>
            <p:ph idx="1"/>
          </p:nvPr>
        </p:nvSpPr>
        <p:spPr>
          <a:xfrm>
            <a:off x="4495800" y="1752600"/>
            <a:ext cx="4038600" cy="4412704"/>
          </a:xfrm>
        </p:spPr>
        <p:txBody>
          <a:bodyPr/>
          <a:lstStyle/>
          <a:p>
            <a:pPr marL="0" indent="0">
              <a:buNone/>
            </a:pPr>
            <a:r>
              <a:rPr lang="en-US" altLang="zh-CN" dirty="0"/>
              <a:t>Chapter 24</a:t>
            </a:r>
          </a:p>
          <a:p>
            <a:pPr marL="0" indent="0">
              <a:buNone/>
            </a:pPr>
            <a:r>
              <a:rPr lang="en-US" altLang="zh-CN" dirty="0"/>
              <a:t>Portfolio Performance Evaluation    </a:t>
            </a:r>
          </a:p>
          <a:p>
            <a:pPr marL="0" indent="0">
              <a:buNone/>
            </a:pPr>
            <a:r>
              <a:rPr lang="en-US" altLang="zh-CN" dirty="0"/>
              <a:t>Chapter 27</a:t>
            </a:r>
          </a:p>
          <a:p>
            <a:pPr marL="0" indent="0">
              <a:buNone/>
            </a:pPr>
            <a:r>
              <a:rPr lang="en-US" altLang="zh-CN" dirty="0"/>
              <a:t>The Theory of Active Portfolio Management</a:t>
            </a:r>
            <a:endParaRPr lang="en-GB" dirty="0"/>
          </a:p>
        </p:txBody>
      </p:sp>
      <p:pic>
        <p:nvPicPr>
          <p:cNvPr id="4" name="内容占位符 8" descr="图片包含 文字, 树&#10;&#10;自动生成的说明">
            <a:extLst>
              <a:ext uri="{FF2B5EF4-FFF2-40B4-BE49-F238E27FC236}">
                <a16:creationId xmlns:a16="http://schemas.microsoft.com/office/drawing/2014/main" id="{0742B43D-8551-49B5-8D98-FAEA7F89F5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57200" y="1752054"/>
            <a:ext cx="3511142" cy="4413250"/>
          </a:xfrm>
          <a:prstGeom prst="rect">
            <a:avLst/>
          </a:prstGeom>
          <a:noFill/>
          <a:ln w="9525">
            <a:noFill/>
            <a:miter lim="800000"/>
            <a:headEnd/>
            <a:tailEnd/>
          </a:ln>
          <a:effectLst/>
        </p:spPr>
      </p:pic>
    </p:spTree>
    <p:extLst>
      <p:ext uri="{BB962C8B-B14F-4D97-AF65-F5344CB8AC3E}">
        <p14:creationId xmlns:p14="http://schemas.microsoft.com/office/powerpoint/2010/main" val="2008315758"/>
      </p:ext>
    </p:extLst>
  </p:cSld>
  <p:clrMapOvr>
    <a:masterClrMapping/>
  </p:clrMapOvr>
  <p:transition spd="med">
    <p:cover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221173-31D7-4D0F-A306-E02CBA54597E}"/>
              </a:ext>
            </a:extLst>
          </p:cNvPr>
          <p:cNvSpPr>
            <a:spLocks noGrp="1"/>
          </p:cNvSpPr>
          <p:nvPr>
            <p:ph type="title"/>
          </p:nvPr>
        </p:nvSpPr>
        <p:spPr>
          <a:xfrm>
            <a:off x="457200" y="838200"/>
            <a:ext cx="8229600" cy="914400"/>
          </a:xfrm>
        </p:spPr>
        <p:txBody>
          <a:bodyPr/>
          <a:lstStyle/>
          <a:p>
            <a:r>
              <a:rPr lang="en-US" dirty="0"/>
              <a:t>Active Management and Value Added </a:t>
            </a:r>
            <a:endParaRPr lang="en-GB" dirty="0"/>
          </a:p>
        </p:txBody>
      </p:sp>
      <p:sp>
        <p:nvSpPr>
          <p:cNvPr id="3" name="内容占位符 2">
            <a:extLst>
              <a:ext uri="{FF2B5EF4-FFF2-40B4-BE49-F238E27FC236}">
                <a16:creationId xmlns:a16="http://schemas.microsoft.com/office/drawing/2014/main" id="{E3B672E0-0721-459B-B454-356384DACC1B}"/>
              </a:ext>
            </a:extLst>
          </p:cNvPr>
          <p:cNvSpPr>
            <a:spLocks noGrp="1"/>
          </p:cNvSpPr>
          <p:nvPr>
            <p:ph idx="1"/>
          </p:nvPr>
        </p:nvSpPr>
        <p:spPr>
          <a:xfrm>
            <a:off x="457200" y="1752600"/>
            <a:ext cx="8229600" cy="4648200"/>
          </a:xfrm>
        </p:spPr>
        <p:txBody>
          <a:bodyPr/>
          <a:lstStyle/>
          <a:p>
            <a:r>
              <a:rPr lang="en-GB" dirty="0"/>
              <a:t>Two types of mutual funds</a:t>
            </a:r>
          </a:p>
          <a:p>
            <a:pPr indent="342900"/>
            <a:r>
              <a:rPr lang="en-US" sz="1800" dirty="0"/>
              <a:t>Actively Managed and Passive Management.</a:t>
            </a:r>
          </a:p>
          <a:p>
            <a:r>
              <a:rPr lang="en-US" dirty="0"/>
              <a:t>Value added</a:t>
            </a:r>
          </a:p>
          <a:p>
            <a:pPr indent="342900"/>
            <a:r>
              <a:rPr lang="en-US" sz="1800" dirty="0"/>
              <a:t>The objective of active management is to add value in the investment process by doing better than a benchmark portfolio.</a:t>
            </a:r>
          </a:p>
          <a:p>
            <a:pPr indent="342900"/>
            <a:r>
              <a:rPr lang="en-US" sz="1800" dirty="0"/>
              <a:t>Value added is a relative performance comparison to investing in the benchmark portfolio, often called passive investing.</a:t>
            </a:r>
          </a:p>
          <a:p>
            <a:pPr indent="342900"/>
            <a:r>
              <a:rPr lang="en-US" sz="1800" dirty="0"/>
              <a:t>Benchmark portfolio, usually indices.</a:t>
            </a:r>
          </a:p>
          <a:p>
            <a:pPr indent="342900"/>
            <a:endParaRPr lang="en-US" sz="1800" dirty="0"/>
          </a:p>
        </p:txBody>
      </p:sp>
    </p:spTree>
    <p:extLst>
      <p:ext uri="{BB962C8B-B14F-4D97-AF65-F5344CB8AC3E}">
        <p14:creationId xmlns:p14="http://schemas.microsoft.com/office/powerpoint/2010/main" val="2042778424"/>
      </p:ext>
    </p:extLst>
  </p:cSld>
  <p:clrMapOvr>
    <a:masterClrMapping/>
  </p:clrMapOvr>
  <p:transition spd="med">
    <p:cover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DC7C7D-214B-418B-88E2-72380A77F398}"/>
              </a:ext>
            </a:extLst>
          </p:cNvPr>
          <p:cNvSpPr>
            <a:spLocks noGrp="1"/>
          </p:cNvSpPr>
          <p:nvPr>
            <p:ph type="title"/>
          </p:nvPr>
        </p:nvSpPr>
        <p:spPr>
          <a:xfrm>
            <a:off x="457200" y="838200"/>
            <a:ext cx="8229600" cy="914400"/>
          </a:xfrm>
        </p:spPr>
        <p:txBody>
          <a:bodyPr/>
          <a:lstStyle/>
          <a:p>
            <a:r>
              <a:rPr lang="en-GB" dirty="0"/>
              <a:t>Choice of Benchmark </a:t>
            </a:r>
          </a:p>
        </p:txBody>
      </p:sp>
      <p:sp>
        <p:nvSpPr>
          <p:cNvPr id="3" name="内容占位符 2">
            <a:extLst>
              <a:ext uri="{FF2B5EF4-FFF2-40B4-BE49-F238E27FC236}">
                <a16:creationId xmlns:a16="http://schemas.microsoft.com/office/drawing/2014/main" id="{87705C36-CC8A-4960-BCA8-042702866396}"/>
              </a:ext>
            </a:extLst>
          </p:cNvPr>
          <p:cNvSpPr>
            <a:spLocks noGrp="1"/>
          </p:cNvSpPr>
          <p:nvPr>
            <p:ph idx="1"/>
          </p:nvPr>
        </p:nvSpPr>
        <p:spPr/>
        <p:txBody>
          <a:bodyPr/>
          <a:lstStyle/>
          <a:p>
            <a:r>
              <a:rPr lang="en-US" dirty="0"/>
              <a:t>A benchmark or passive portfolio should have a number of qualities to serve as a relevant comparison for active management: </a:t>
            </a:r>
          </a:p>
          <a:p>
            <a:pPr indent="342900"/>
            <a:r>
              <a:rPr lang="en-US" sz="1800" dirty="0"/>
              <a:t>The benchmark is representative of the assets from which the investor will select. </a:t>
            </a:r>
          </a:p>
          <a:p>
            <a:pPr indent="342900"/>
            <a:r>
              <a:rPr lang="en-US" sz="1800" dirty="0"/>
              <a:t>Positions in the benchmark portfolio can actually be replicated at low cost. </a:t>
            </a:r>
          </a:p>
          <a:p>
            <a:pPr indent="342900"/>
            <a:r>
              <a:rPr lang="en-US" sz="1800" dirty="0"/>
              <a:t>Benchmark weights are verifiable </a:t>
            </a:r>
            <a:r>
              <a:rPr lang="en-US" sz="1800" i="1" dirty="0"/>
              <a:t>ex ante</a:t>
            </a:r>
            <a:r>
              <a:rPr lang="en-US" sz="1800" dirty="0"/>
              <a:t>, and return data are timely </a:t>
            </a:r>
            <a:r>
              <a:rPr lang="en-US" sz="1800" i="1" dirty="0"/>
              <a:t>ex post</a:t>
            </a:r>
            <a:r>
              <a:rPr lang="en-US" sz="1800" dirty="0"/>
              <a:t>. </a:t>
            </a:r>
            <a:endParaRPr lang="en-GB" sz="1800" dirty="0"/>
          </a:p>
        </p:txBody>
      </p:sp>
    </p:spTree>
    <p:extLst>
      <p:ext uri="{BB962C8B-B14F-4D97-AF65-F5344CB8AC3E}">
        <p14:creationId xmlns:p14="http://schemas.microsoft.com/office/powerpoint/2010/main" val="870614901"/>
      </p:ext>
    </p:extLst>
  </p:cSld>
  <p:clrMapOvr>
    <a:masterClrMapping/>
  </p:clrMapOvr>
  <p:transition spd="med">
    <p:cover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2B5D44-5813-49BE-ACDA-C673A1D995D4}"/>
              </a:ext>
            </a:extLst>
          </p:cNvPr>
          <p:cNvSpPr>
            <a:spLocks noGrp="1"/>
          </p:cNvSpPr>
          <p:nvPr>
            <p:ph type="title"/>
          </p:nvPr>
        </p:nvSpPr>
        <p:spPr>
          <a:xfrm>
            <a:off x="457200" y="838200"/>
            <a:ext cx="8229600" cy="914400"/>
          </a:xfrm>
        </p:spPr>
        <p:txBody>
          <a:bodyPr/>
          <a:lstStyle/>
          <a:p>
            <a:r>
              <a:rPr lang="en-GB" dirty="0"/>
              <a:t>Choice of Benchmark </a:t>
            </a:r>
          </a:p>
        </p:txBody>
      </p:sp>
      <p:sp>
        <p:nvSpPr>
          <p:cNvPr id="3" name="内容占位符 2">
            <a:extLst>
              <a:ext uri="{FF2B5EF4-FFF2-40B4-BE49-F238E27FC236}">
                <a16:creationId xmlns:a16="http://schemas.microsoft.com/office/drawing/2014/main" id="{1F402E8B-BD68-4580-8EFE-2C5F4459391B}"/>
              </a:ext>
            </a:extLst>
          </p:cNvPr>
          <p:cNvSpPr>
            <a:spLocks noGrp="1"/>
          </p:cNvSpPr>
          <p:nvPr>
            <p:ph idx="1"/>
          </p:nvPr>
        </p:nvSpPr>
        <p:spPr/>
        <p:txBody>
          <a:bodyPr/>
          <a:lstStyle/>
          <a:p>
            <a:r>
              <a:rPr lang="en-US" altLang="zh-CN" sz="1800" dirty="0"/>
              <a:t>The return on the benchmark portfolio, </a:t>
            </a:r>
            <a:r>
              <a:rPr lang="en-US" altLang="zh-CN" sz="1800" i="1" dirty="0"/>
              <a:t>R</a:t>
            </a:r>
            <a:r>
              <a:rPr lang="en-US" altLang="zh-CN" sz="1800" i="1" baseline="-25000" dirty="0"/>
              <a:t>B</a:t>
            </a:r>
            <a:r>
              <a:rPr lang="en-US" altLang="zh-CN" sz="1800" dirty="0"/>
              <a:t>, is based on the returns to the individual securities and the weights of each security in the portfolio:</a:t>
            </a:r>
          </a:p>
          <a:p>
            <a:endParaRPr lang="en-US" altLang="zh-CN" sz="1800" dirty="0"/>
          </a:p>
          <a:p>
            <a:pPr marL="0" indent="0">
              <a:buNone/>
            </a:pPr>
            <a:endParaRPr lang="en-US" altLang="zh-CN" sz="1800" dirty="0"/>
          </a:p>
          <a:p>
            <a:r>
              <a:rPr lang="en-US" altLang="zh-CN" sz="1800" dirty="0"/>
              <a:t>Similarly, the return on an actively managed portfolio, </a:t>
            </a:r>
            <a:r>
              <a:rPr lang="en-US" altLang="zh-CN" sz="1800" i="1" dirty="0"/>
              <a:t>R</a:t>
            </a:r>
            <a:r>
              <a:rPr lang="en-US" altLang="zh-CN" sz="1800" i="1" baseline="-25000" dirty="0"/>
              <a:t>P</a:t>
            </a:r>
            <a:r>
              <a:rPr lang="en-US" altLang="zh-CN" sz="1800" baseline="-25000" dirty="0"/>
              <a:t>,</a:t>
            </a:r>
            <a:r>
              <a:rPr lang="en-US" altLang="zh-CN" sz="1800" dirty="0"/>
              <a:t> is a function of the weights of the securities </a:t>
            </a:r>
            <a:r>
              <a:rPr lang="en-US" altLang="zh-CN" sz="1800" i="1" dirty="0" err="1"/>
              <a:t>i</a:t>
            </a:r>
            <a:r>
              <a:rPr lang="en-US" altLang="zh-CN" sz="1800" dirty="0"/>
              <a:t> held in the portfolio, </a:t>
            </a:r>
            <a:r>
              <a:rPr lang="en-US" altLang="zh-CN" sz="1800" i="1" dirty="0" err="1"/>
              <a:t>w</a:t>
            </a:r>
            <a:r>
              <a:rPr lang="en-US" altLang="zh-CN" sz="1800" i="1" baseline="-25000" dirty="0" err="1"/>
              <a:t>P</a:t>
            </a:r>
            <a:r>
              <a:rPr lang="en-US" altLang="zh-CN" sz="1800" baseline="-25000" dirty="0" err="1"/>
              <a:t>,</a:t>
            </a:r>
            <a:r>
              <a:rPr lang="en-US" altLang="zh-CN" sz="1800" i="1" baseline="-25000" dirty="0" err="1"/>
              <a:t>i</a:t>
            </a:r>
            <a:r>
              <a:rPr lang="en-US" altLang="zh-CN" sz="1800" dirty="0"/>
              <a:t>, and the returns to the individual securities: </a:t>
            </a:r>
          </a:p>
          <a:p>
            <a:endParaRPr lang="en-US" altLang="zh-CN" sz="1800" dirty="0"/>
          </a:p>
          <a:p>
            <a:endParaRPr lang="en-US" altLang="zh-CN" sz="1800" dirty="0"/>
          </a:p>
          <a:p>
            <a:endParaRPr lang="en-US" altLang="zh-CN" sz="1800" dirty="0"/>
          </a:p>
          <a:p>
            <a:endParaRPr lang="en-US" altLang="zh-CN" sz="1800" dirty="0"/>
          </a:p>
          <a:p>
            <a:pPr marL="0" indent="0">
              <a:buNone/>
            </a:pPr>
            <a:r>
              <a:rPr lang="en-US" altLang="zh-CN" sz="1800" dirty="0"/>
              <a:t> </a:t>
            </a:r>
          </a:p>
          <a:p>
            <a:endParaRPr lang="en-GB" sz="1800" dirty="0"/>
          </a:p>
        </p:txBody>
      </p:sp>
      <p:pic>
        <p:nvPicPr>
          <p:cNvPr id="4" name="图片 3">
            <a:extLst>
              <a:ext uri="{FF2B5EF4-FFF2-40B4-BE49-F238E27FC236}">
                <a16:creationId xmlns:a16="http://schemas.microsoft.com/office/drawing/2014/main" id="{1F16454D-245C-4515-91EF-216D04381FD0}"/>
              </a:ext>
            </a:extLst>
          </p:cNvPr>
          <p:cNvPicPr>
            <a:picLocks noChangeAspect="1"/>
          </p:cNvPicPr>
          <p:nvPr/>
        </p:nvPicPr>
        <p:blipFill>
          <a:blip r:embed="rId2"/>
          <a:stretch>
            <a:fillRect/>
          </a:stretch>
        </p:blipFill>
        <p:spPr>
          <a:xfrm>
            <a:off x="3596395" y="2687413"/>
            <a:ext cx="1951209" cy="885825"/>
          </a:xfrm>
          <a:prstGeom prst="rect">
            <a:avLst/>
          </a:prstGeom>
        </p:spPr>
      </p:pic>
      <p:pic>
        <p:nvPicPr>
          <p:cNvPr id="5" name="图片 4">
            <a:extLst>
              <a:ext uri="{FF2B5EF4-FFF2-40B4-BE49-F238E27FC236}">
                <a16:creationId xmlns:a16="http://schemas.microsoft.com/office/drawing/2014/main" id="{8D9E0E1A-7E15-4E5B-B820-2E53FC694EA3}"/>
              </a:ext>
            </a:extLst>
          </p:cNvPr>
          <p:cNvPicPr>
            <a:picLocks noChangeAspect="1"/>
          </p:cNvPicPr>
          <p:nvPr/>
        </p:nvPicPr>
        <p:blipFill>
          <a:blip r:embed="rId3"/>
          <a:stretch>
            <a:fillRect/>
          </a:stretch>
        </p:blipFill>
        <p:spPr>
          <a:xfrm>
            <a:off x="3593935" y="4672553"/>
            <a:ext cx="1953669" cy="885825"/>
          </a:xfrm>
          <a:prstGeom prst="rect">
            <a:avLst/>
          </a:prstGeom>
        </p:spPr>
      </p:pic>
    </p:spTree>
    <p:extLst>
      <p:ext uri="{BB962C8B-B14F-4D97-AF65-F5344CB8AC3E}">
        <p14:creationId xmlns:p14="http://schemas.microsoft.com/office/powerpoint/2010/main" val="133307783"/>
      </p:ext>
    </p:extLst>
  </p:cSld>
  <p:clrMapOvr>
    <a:masterClrMapping/>
  </p:clrMapOvr>
  <p:transition spd="med">
    <p:cover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A6761E-41F0-4227-8443-D96BFCA7DE39}"/>
              </a:ext>
            </a:extLst>
          </p:cNvPr>
          <p:cNvSpPr>
            <a:spLocks noGrp="1"/>
          </p:cNvSpPr>
          <p:nvPr>
            <p:ph type="title"/>
          </p:nvPr>
        </p:nvSpPr>
        <p:spPr>
          <a:xfrm>
            <a:off x="457200" y="838200"/>
            <a:ext cx="8229600" cy="914400"/>
          </a:xfrm>
        </p:spPr>
        <p:txBody>
          <a:bodyPr/>
          <a:lstStyle/>
          <a:p>
            <a:r>
              <a:rPr lang="en-GB" dirty="0"/>
              <a:t>Measuring Value Added</a:t>
            </a:r>
          </a:p>
        </p:txBody>
      </p:sp>
      <p:sp>
        <p:nvSpPr>
          <p:cNvPr id="3" name="内容占位符 2">
            <a:extLst>
              <a:ext uri="{FF2B5EF4-FFF2-40B4-BE49-F238E27FC236}">
                <a16:creationId xmlns:a16="http://schemas.microsoft.com/office/drawing/2014/main" id="{283220F7-044E-4418-9FF8-5796DA559A4D}"/>
              </a:ext>
            </a:extLst>
          </p:cNvPr>
          <p:cNvSpPr>
            <a:spLocks noGrp="1"/>
          </p:cNvSpPr>
          <p:nvPr>
            <p:ph idx="1"/>
          </p:nvPr>
        </p:nvSpPr>
        <p:spPr>
          <a:xfrm>
            <a:off x="457200" y="1752600"/>
            <a:ext cx="8229600" cy="4648200"/>
          </a:xfrm>
        </p:spPr>
        <p:txBody>
          <a:bodyPr/>
          <a:lstStyle/>
          <a:p>
            <a:r>
              <a:rPr lang="en-US" altLang="zh-CN" sz="1800" dirty="0"/>
              <a:t>The value added or “</a:t>
            </a:r>
            <a:r>
              <a:rPr lang="en-US" altLang="zh-CN" sz="1800" b="1" dirty="0"/>
              <a:t>active return</a:t>
            </a:r>
            <a:r>
              <a:rPr lang="en-US" altLang="zh-CN" sz="1800" dirty="0"/>
              <a:t>” of an actively managed portfolio is typically calculated as the </a:t>
            </a:r>
            <a:r>
              <a:rPr lang="en-US" altLang="zh-CN" sz="1800" i="1" dirty="0"/>
              <a:t>simple difference</a:t>
            </a:r>
            <a:r>
              <a:rPr lang="en-US" altLang="zh-CN" sz="1800" dirty="0"/>
              <a:t> between the return on that portfolio and the return on the benchmark portfolio, </a:t>
            </a:r>
          </a:p>
          <a:p>
            <a:endParaRPr lang="en-US" altLang="zh-CN" sz="1800" dirty="0"/>
          </a:p>
          <a:p>
            <a:r>
              <a:rPr lang="en-US" altLang="zh-CN" sz="1800" dirty="0"/>
              <a:t>If we combine Equations in previous slide (equations for returns for actively managed portfolio and benchmark portfolio), we can find out </a:t>
            </a:r>
            <a:r>
              <a:rPr lang="en-GB" altLang="zh-CN" sz="1800" dirty="0"/>
              <a:t>the important principle that value added is ultimately driven by the differences in managed portfolio weights and benchmark weights: </a:t>
            </a:r>
            <a:r>
              <a:rPr lang="en-GB" altLang="zh-CN" sz="1800" dirty="0" err="1"/>
              <a:t>Δ</a:t>
            </a:r>
            <a:r>
              <a:rPr lang="en-GB" altLang="zh-CN" sz="1800" i="1" dirty="0" err="1"/>
              <a:t>w</a:t>
            </a:r>
            <a:r>
              <a:rPr lang="en-GB" altLang="zh-CN" sz="1800" i="1" baseline="-25000" dirty="0" err="1"/>
              <a:t>i</a:t>
            </a:r>
            <a:r>
              <a:rPr lang="en-GB" altLang="zh-CN" sz="1800" dirty="0"/>
              <a:t> = </a:t>
            </a:r>
            <a:r>
              <a:rPr lang="en-GB" altLang="zh-CN" sz="1800" i="1" dirty="0" err="1"/>
              <a:t>w</a:t>
            </a:r>
            <a:r>
              <a:rPr lang="en-GB" altLang="zh-CN" sz="1800" i="1" baseline="-25000" dirty="0" err="1"/>
              <a:t>P</a:t>
            </a:r>
            <a:r>
              <a:rPr lang="en-GB" altLang="zh-CN" sz="1800" baseline="-25000" dirty="0" err="1"/>
              <a:t>,</a:t>
            </a:r>
            <a:r>
              <a:rPr lang="en-GB" altLang="zh-CN" sz="1800" i="1" baseline="-25000" dirty="0" err="1"/>
              <a:t>i</a:t>
            </a:r>
            <a:r>
              <a:rPr lang="en-GB" altLang="zh-CN" sz="1800" dirty="0"/>
              <a:t> – </a:t>
            </a:r>
            <a:r>
              <a:rPr lang="en-GB" altLang="zh-CN" sz="1800" i="1" dirty="0" err="1"/>
              <a:t>w</a:t>
            </a:r>
            <a:r>
              <a:rPr lang="en-GB" altLang="zh-CN" sz="1800" i="1" baseline="-25000" dirty="0" err="1"/>
              <a:t>B</a:t>
            </a:r>
            <a:r>
              <a:rPr lang="en-GB" altLang="zh-CN" sz="1800" baseline="-25000" dirty="0" err="1"/>
              <a:t>,</a:t>
            </a:r>
            <a:r>
              <a:rPr lang="en-GB" altLang="zh-CN" sz="1800" i="1" baseline="-25000" dirty="0" err="1"/>
              <a:t>i</a:t>
            </a:r>
            <a:r>
              <a:rPr lang="en-GB" altLang="zh-CN" sz="1800" dirty="0"/>
              <a:t>.</a:t>
            </a:r>
          </a:p>
          <a:p>
            <a:r>
              <a:rPr lang="en-US" altLang="zh-CN" sz="1800" dirty="0"/>
              <a:t>These values are called the </a:t>
            </a:r>
            <a:r>
              <a:rPr lang="en-US" altLang="zh-CN" sz="1800" b="1" dirty="0"/>
              <a:t>active weights</a:t>
            </a:r>
            <a:r>
              <a:rPr lang="en-US" altLang="zh-CN" sz="1800" dirty="0"/>
              <a:t> of the managed portfolio.</a:t>
            </a:r>
          </a:p>
        </p:txBody>
      </p:sp>
      <p:pic>
        <p:nvPicPr>
          <p:cNvPr id="4" name="图片 3">
            <a:extLst>
              <a:ext uri="{FF2B5EF4-FFF2-40B4-BE49-F238E27FC236}">
                <a16:creationId xmlns:a16="http://schemas.microsoft.com/office/drawing/2014/main" id="{1A751C96-EFC6-4C20-B01C-A4186209A3EF}"/>
              </a:ext>
            </a:extLst>
          </p:cNvPr>
          <p:cNvPicPr>
            <a:picLocks noChangeAspect="1"/>
          </p:cNvPicPr>
          <p:nvPr/>
        </p:nvPicPr>
        <p:blipFill>
          <a:blip r:embed="rId2"/>
          <a:stretch>
            <a:fillRect/>
          </a:stretch>
        </p:blipFill>
        <p:spPr>
          <a:xfrm>
            <a:off x="3613897" y="2886075"/>
            <a:ext cx="1916206" cy="542925"/>
          </a:xfrm>
          <a:prstGeom prst="rect">
            <a:avLst/>
          </a:prstGeom>
        </p:spPr>
      </p:pic>
    </p:spTree>
    <p:extLst>
      <p:ext uri="{BB962C8B-B14F-4D97-AF65-F5344CB8AC3E}">
        <p14:creationId xmlns:p14="http://schemas.microsoft.com/office/powerpoint/2010/main" val="1382833509"/>
      </p:ext>
    </p:extLst>
  </p:cSld>
  <p:clrMapOvr>
    <a:masterClrMapping/>
  </p:clrMapOvr>
  <p:transition spd="med">
    <p:cover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C25A0A-099D-4A71-9689-08F54F0C0DD0}"/>
              </a:ext>
            </a:extLst>
          </p:cNvPr>
          <p:cNvSpPr>
            <a:spLocks noGrp="1"/>
          </p:cNvSpPr>
          <p:nvPr>
            <p:ph type="title"/>
          </p:nvPr>
        </p:nvSpPr>
        <p:spPr>
          <a:xfrm>
            <a:off x="457200" y="838200"/>
            <a:ext cx="8229600" cy="914400"/>
          </a:xfrm>
        </p:spPr>
        <p:txBody>
          <a:bodyPr/>
          <a:lstStyle/>
          <a:p>
            <a:r>
              <a:rPr lang="en-GB" altLang="zh-CN" dirty="0"/>
              <a:t>Measuring Value Added</a:t>
            </a:r>
            <a:endParaRPr lang="en-GB" dirty="0"/>
          </a:p>
        </p:txBody>
      </p:sp>
      <p:sp>
        <p:nvSpPr>
          <p:cNvPr id="3" name="内容占位符 2">
            <a:extLst>
              <a:ext uri="{FF2B5EF4-FFF2-40B4-BE49-F238E27FC236}">
                <a16:creationId xmlns:a16="http://schemas.microsoft.com/office/drawing/2014/main" id="{A4CF12EC-173B-4D4E-A18C-9BD589E62CAC}"/>
              </a:ext>
            </a:extLst>
          </p:cNvPr>
          <p:cNvSpPr>
            <a:spLocks noGrp="1"/>
          </p:cNvSpPr>
          <p:nvPr>
            <p:ph idx="1"/>
          </p:nvPr>
        </p:nvSpPr>
        <p:spPr>
          <a:xfrm>
            <a:off x="457200" y="1752600"/>
            <a:ext cx="8229600" cy="4648200"/>
          </a:xfrm>
        </p:spPr>
        <p:txBody>
          <a:bodyPr/>
          <a:lstStyle/>
          <a:p>
            <a:r>
              <a:rPr lang="en-US" sz="1800" dirty="0"/>
              <a:t>Employing the definition for </a:t>
            </a:r>
            <a:r>
              <a:rPr lang="en-US" sz="1800" b="1" dirty="0"/>
              <a:t>active weights</a:t>
            </a:r>
            <a:r>
              <a:rPr lang="en-US" sz="1800" dirty="0"/>
              <a:t> yields the conceptually important result that value added is the sum product of the active weights and asset returns: </a:t>
            </a:r>
          </a:p>
          <a:p>
            <a:endParaRPr lang="en-US" sz="1800" dirty="0"/>
          </a:p>
          <a:p>
            <a:endParaRPr lang="en-US" sz="1800" dirty="0"/>
          </a:p>
          <a:p>
            <a:r>
              <a:rPr lang="en-US" sz="1800" dirty="0"/>
              <a:t>Given that the sum of the active weights is </a:t>
            </a:r>
            <a:r>
              <a:rPr lang="en-US" sz="1800" b="1" dirty="0"/>
              <a:t>zero</a:t>
            </a:r>
            <a:r>
              <a:rPr lang="en-US" sz="1800" dirty="0"/>
              <a:t>, we can also write the value added as the sum product of active weights and active security returns:</a:t>
            </a:r>
          </a:p>
          <a:p>
            <a:endParaRPr lang="en-US" sz="1800" dirty="0"/>
          </a:p>
          <a:p>
            <a:r>
              <a:rPr lang="en-US" altLang="zh-CN" sz="1800" dirty="0"/>
              <a:t>where </a:t>
            </a:r>
            <a:r>
              <a:rPr lang="en-US" altLang="zh-CN" sz="1800" i="1" dirty="0" err="1"/>
              <a:t>R</a:t>
            </a:r>
            <a:r>
              <a:rPr lang="en-US" altLang="zh-CN" sz="1800" i="1" baseline="-25000" dirty="0" err="1"/>
              <a:t>Ai</a:t>
            </a:r>
            <a:r>
              <a:rPr lang="en-US" altLang="zh-CN" sz="1800" dirty="0"/>
              <a:t> = </a:t>
            </a:r>
            <a:r>
              <a:rPr lang="en-US" altLang="zh-CN" sz="1800" i="1" dirty="0"/>
              <a:t>R</a:t>
            </a:r>
            <a:r>
              <a:rPr lang="en-US" altLang="zh-CN" sz="1800" i="1" baseline="-25000" dirty="0"/>
              <a:t>i</a:t>
            </a:r>
            <a:r>
              <a:rPr lang="en-US" altLang="zh-CN" sz="1800" dirty="0"/>
              <a:t> – </a:t>
            </a:r>
            <a:r>
              <a:rPr lang="en-US" altLang="zh-CN" sz="1800" i="1" dirty="0"/>
              <a:t>R</a:t>
            </a:r>
            <a:r>
              <a:rPr lang="en-US" altLang="zh-CN" sz="1800" i="1" baseline="-25000" dirty="0"/>
              <a:t>B</a:t>
            </a:r>
            <a:r>
              <a:rPr lang="en-US" altLang="zh-CN" sz="1800" dirty="0"/>
              <a:t>.</a:t>
            </a:r>
            <a:endParaRPr lang="en-US" sz="1800" dirty="0"/>
          </a:p>
          <a:p>
            <a:endParaRPr lang="en-GB" sz="1800" dirty="0"/>
          </a:p>
        </p:txBody>
      </p:sp>
      <p:pic>
        <p:nvPicPr>
          <p:cNvPr id="5" name="图片 4">
            <a:extLst>
              <a:ext uri="{FF2B5EF4-FFF2-40B4-BE49-F238E27FC236}">
                <a16:creationId xmlns:a16="http://schemas.microsoft.com/office/drawing/2014/main" id="{E2984074-12C7-41EF-9DAE-D958C2F8A297}"/>
              </a:ext>
            </a:extLst>
          </p:cNvPr>
          <p:cNvPicPr>
            <a:picLocks noChangeAspect="1"/>
          </p:cNvPicPr>
          <p:nvPr/>
        </p:nvPicPr>
        <p:blipFill>
          <a:blip r:embed="rId2"/>
          <a:stretch>
            <a:fillRect/>
          </a:stretch>
        </p:blipFill>
        <p:spPr>
          <a:xfrm>
            <a:off x="3593782" y="2711777"/>
            <a:ext cx="1956435" cy="866775"/>
          </a:xfrm>
          <a:prstGeom prst="rect">
            <a:avLst/>
          </a:prstGeom>
        </p:spPr>
      </p:pic>
      <p:pic>
        <p:nvPicPr>
          <p:cNvPr id="6" name="图片 5">
            <a:extLst>
              <a:ext uri="{FF2B5EF4-FFF2-40B4-BE49-F238E27FC236}">
                <a16:creationId xmlns:a16="http://schemas.microsoft.com/office/drawing/2014/main" id="{D7A2B3A7-88AE-4B1C-ABE3-68E9C850189D}"/>
              </a:ext>
            </a:extLst>
          </p:cNvPr>
          <p:cNvPicPr>
            <a:picLocks noChangeAspect="1"/>
          </p:cNvPicPr>
          <p:nvPr/>
        </p:nvPicPr>
        <p:blipFill>
          <a:blip r:embed="rId3"/>
          <a:stretch>
            <a:fillRect/>
          </a:stretch>
        </p:blipFill>
        <p:spPr>
          <a:xfrm>
            <a:off x="3523075" y="4419600"/>
            <a:ext cx="2097847" cy="866775"/>
          </a:xfrm>
          <a:prstGeom prst="rect">
            <a:avLst/>
          </a:prstGeom>
        </p:spPr>
      </p:pic>
    </p:spTree>
    <p:extLst>
      <p:ext uri="{BB962C8B-B14F-4D97-AF65-F5344CB8AC3E}">
        <p14:creationId xmlns:p14="http://schemas.microsoft.com/office/powerpoint/2010/main" val="624191270"/>
      </p:ext>
    </p:extLst>
  </p:cSld>
  <p:clrMapOvr>
    <a:masterClrMapping/>
  </p:clrMapOvr>
  <p:transition spd="med">
    <p:cover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E9ADCE-35CD-42EC-8287-B9714AB6A430}"/>
              </a:ext>
            </a:extLst>
          </p:cNvPr>
          <p:cNvSpPr>
            <a:spLocks noGrp="1"/>
          </p:cNvSpPr>
          <p:nvPr>
            <p:ph type="title"/>
          </p:nvPr>
        </p:nvSpPr>
        <p:spPr>
          <a:xfrm>
            <a:off x="457200" y="838200"/>
            <a:ext cx="8229600" cy="914400"/>
          </a:xfrm>
        </p:spPr>
        <p:txBody>
          <a:bodyPr/>
          <a:lstStyle/>
          <a:p>
            <a:r>
              <a:rPr lang="en-US" altLang="zh-CN" dirty="0"/>
              <a:t>Decomposition of Value Added</a:t>
            </a:r>
            <a:endParaRPr lang="en-GB" dirty="0"/>
          </a:p>
        </p:txBody>
      </p:sp>
      <p:sp>
        <p:nvSpPr>
          <p:cNvPr id="3" name="内容占位符 2">
            <a:extLst>
              <a:ext uri="{FF2B5EF4-FFF2-40B4-BE49-F238E27FC236}">
                <a16:creationId xmlns:a16="http://schemas.microsoft.com/office/drawing/2014/main" id="{8C58A1C3-45E0-4DA9-8602-D50083A18553}"/>
              </a:ext>
            </a:extLst>
          </p:cNvPr>
          <p:cNvSpPr>
            <a:spLocks noGrp="1"/>
          </p:cNvSpPr>
          <p:nvPr>
            <p:ph idx="1"/>
          </p:nvPr>
        </p:nvSpPr>
        <p:spPr>
          <a:xfrm>
            <a:off x="457200" y="1752600"/>
            <a:ext cx="8229600" cy="4648200"/>
          </a:xfrm>
        </p:spPr>
        <p:txBody>
          <a:bodyPr/>
          <a:lstStyle/>
          <a:p>
            <a:r>
              <a:rPr lang="en-US" sz="1800" dirty="0"/>
              <a:t>The most common decomposition is between value added due to </a:t>
            </a:r>
            <a:r>
              <a:rPr lang="en-US" sz="1800" i="1" dirty="0"/>
              <a:t>asset allocation</a:t>
            </a:r>
            <a:r>
              <a:rPr lang="en-US" sz="1800" dirty="0"/>
              <a:t> and value added due to </a:t>
            </a:r>
            <a:r>
              <a:rPr lang="en-US" sz="1800" i="1" dirty="0"/>
              <a:t>security selection</a:t>
            </a:r>
            <a:r>
              <a:rPr lang="en-US" sz="1800" dirty="0"/>
              <a:t>.</a:t>
            </a:r>
          </a:p>
          <a:p>
            <a:r>
              <a:rPr lang="en-US" altLang="zh-CN" sz="1800" dirty="0"/>
              <a:t>The total value added is the difference between the actual portfolio return and the benchmark return: </a:t>
            </a:r>
          </a:p>
          <a:p>
            <a:endParaRPr lang="en-US" altLang="zh-CN" sz="1800" dirty="0"/>
          </a:p>
          <a:p>
            <a:endParaRPr lang="en-US" altLang="zh-CN" sz="1800" dirty="0"/>
          </a:p>
          <a:p>
            <a:r>
              <a:rPr lang="en-US" altLang="zh-CN" sz="1800" dirty="0"/>
              <a:t>We can rewrite the total value added as the sum of the active asset allocation decisions and the weighted sum of the value added from security selection, within each asset class: </a:t>
            </a:r>
          </a:p>
          <a:p>
            <a:endParaRPr lang="en-GB" sz="1800" dirty="0"/>
          </a:p>
        </p:txBody>
      </p:sp>
      <p:pic>
        <p:nvPicPr>
          <p:cNvPr id="8" name="图片 7">
            <a:extLst>
              <a:ext uri="{FF2B5EF4-FFF2-40B4-BE49-F238E27FC236}">
                <a16:creationId xmlns:a16="http://schemas.microsoft.com/office/drawing/2014/main" id="{DA747D58-2441-4990-91E8-AA4F65D76766}"/>
              </a:ext>
            </a:extLst>
          </p:cNvPr>
          <p:cNvPicPr>
            <a:picLocks noChangeAspect="1"/>
          </p:cNvPicPr>
          <p:nvPr/>
        </p:nvPicPr>
        <p:blipFill>
          <a:blip r:embed="rId2"/>
          <a:stretch>
            <a:fillRect/>
          </a:stretch>
        </p:blipFill>
        <p:spPr>
          <a:xfrm>
            <a:off x="2767075" y="3124200"/>
            <a:ext cx="3609850" cy="890588"/>
          </a:xfrm>
          <a:prstGeom prst="rect">
            <a:avLst/>
          </a:prstGeom>
        </p:spPr>
      </p:pic>
      <p:pic>
        <p:nvPicPr>
          <p:cNvPr id="9" name="图片 8">
            <a:extLst>
              <a:ext uri="{FF2B5EF4-FFF2-40B4-BE49-F238E27FC236}">
                <a16:creationId xmlns:a16="http://schemas.microsoft.com/office/drawing/2014/main" id="{ACF1B34B-2AA9-4583-BE5A-C9427A567298}"/>
              </a:ext>
            </a:extLst>
          </p:cNvPr>
          <p:cNvPicPr>
            <a:picLocks noChangeAspect="1"/>
          </p:cNvPicPr>
          <p:nvPr/>
        </p:nvPicPr>
        <p:blipFill>
          <a:blip r:embed="rId3"/>
          <a:stretch>
            <a:fillRect/>
          </a:stretch>
        </p:blipFill>
        <p:spPr>
          <a:xfrm>
            <a:off x="2842204" y="5105400"/>
            <a:ext cx="3459592" cy="890588"/>
          </a:xfrm>
          <a:prstGeom prst="rect">
            <a:avLst/>
          </a:prstGeom>
        </p:spPr>
      </p:pic>
    </p:spTree>
    <p:extLst>
      <p:ext uri="{BB962C8B-B14F-4D97-AF65-F5344CB8AC3E}">
        <p14:creationId xmlns:p14="http://schemas.microsoft.com/office/powerpoint/2010/main" val="3918444065"/>
      </p:ext>
    </p:extLst>
  </p:cSld>
  <p:clrMapOvr>
    <a:masterClrMapping/>
  </p:clrMapOvr>
  <p:transition spd="med">
    <p:cover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83F989-F394-4346-A3F4-2BFF123DAAED}"/>
              </a:ext>
            </a:extLst>
          </p:cNvPr>
          <p:cNvSpPr>
            <a:spLocks noGrp="1"/>
          </p:cNvSpPr>
          <p:nvPr>
            <p:ph type="title"/>
          </p:nvPr>
        </p:nvSpPr>
        <p:spPr>
          <a:xfrm>
            <a:off x="457200" y="838200"/>
            <a:ext cx="8229600" cy="914400"/>
          </a:xfrm>
        </p:spPr>
        <p:txBody>
          <a:bodyPr/>
          <a:lstStyle/>
          <a:p>
            <a:r>
              <a:rPr lang="en-US" altLang="zh-CN" dirty="0"/>
              <a:t>Decomposition of Value Added</a:t>
            </a:r>
            <a:endParaRPr lang="en-GB" dirty="0"/>
          </a:p>
        </p:txBody>
      </p:sp>
      <p:sp>
        <p:nvSpPr>
          <p:cNvPr id="5" name="内容占位符 4">
            <a:extLst>
              <a:ext uri="{FF2B5EF4-FFF2-40B4-BE49-F238E27FC236}">
                <a16:creationId xmlns:a16="http://schemas.microsoft.com/office/drawing/2014/main" id="{862D1C03-D0CC-4E6B-9254-5D98DDD72A45}"/>
              </a:ext>
            </a:extLst>
          </p:cNvPr>
          <p:cNvSpPr>
            <a:spLocks noGrp="1"/>
          </p:cNvSpPr>
          <p:nvPr>
            <p:ph idx="1"/>
          </p:nvPr>
        </p:nvSpPr>
        <p:spPr>
          <a:xfrm>
            <a:off x="457200" y="1752600"/>
            <a:ext cx="8229600" cy="4724400"/>
          </a:xfrm>
        </p:spPr>
        <p:txBody>
          <a:bodyPr/>
          <a:lstStyle/>
          <a:p>
            <a:r>
              <a:rPr lang="en-US" sz="1800" dirty="0"/>
              <a:t>The performance attribution system may be easier to conceptualize with just two asset classes, stocks and bonds (in other words, with M = 2). Using </a:t>
            </a:r>
            <a:r>
              <a:rPr lang="en-US" sz="1800" i="1" dirty="0"/>
              <a:t>stocks</a:t>
            </a:r>
            <a:r>
              <a:rPr lang="en-US" sz="1800" dirty="0"/>
              <a:t> and </a:t>
            </a:r>
            <a:r>
              <a:rPr lang="en-US" sz="1800" i="1" dirty="0"/>
              <a:t>bonds</a:t>
            </a:r>
            <a:r>
              <a:rPr lang="en-US" sz="1800" dirty="0"/>
              <a:t> as the subscripts, </a:t>
            </a:r>
          </a:p>
          <a:p>
            <a:endParaRPr lang="en-US" sz="1800" dirty="0"/>
          </a:p>
          <a:p>
            <a:r>
              <a:rPr lang="en-US" altLang="zh-CN" sz="1800" dirty="0"/>
              <a:t>To give a numerical example, consider the fund returns for the calendar year 2013 in the following table.</a:t>
            </a:r>
          </a:p>
          <a:p>
            <a:endParaRPr lang="en-US" altLang="zh-CN" sz="1800" dirty="0"/>
          </a:p>
          <a:p>
            <a:endParaRPr lang="en-US" altLang="zh-CN" sz="1800" dirty="0"/>
          </a:p>
          <a:p>
            <a:endParaRPr lang="en-US" altLang="zh-CN" sz="1800" dirty="0"/>
          </a:p>
          <a:p>
            <a:endParaRPr lang="en-US" altLang="zh-CN" sz="1800" dirty="0"/>
          </a:p>
          <a:p>
            <a:r>
              <a:rPr lang="en-US" altLang="zh-CN" sz="1800" dirty="0"/>
              <a:t>Investor invested 68% of the total portfolio in Fidelity and 32% in PIMCO. Policy weights of 60% for equities and 40% for bonds.</a:t>
            </a:r>
            <a:endParaRPr lang="en-US" sz="1800" dirty="0"/>
          </a:p>
          <a:p>
            <a:endParaRPr lang="en-GB" sz="1800" dirty="0"/>
          </a:p>
        </p:txBody>
      </p:sp>
      <p:pic>
        <p:nvPicPr>
          <p:cNvPr id="6" name="图片 5">
            <a:extLst>
              <a:ext uri="{FF2B5EF4-FFF2-40B4-BE49-F238E27FC236}">
                <a16:creationId xmlns:a16="http://schemas.microsoft.com/office/drawing/2014/main" id="{32645AD0-A732-4C6D-BF18-290256C2B219}"/>
              </a:ext>
            </a:extLst>
          </p:cNvPr>
          <p:cNvPicPr>
            <a:picLocks noChangeAspect="1"/>
          </p:cNvPicPr>
          <p:nvPr/>
        </p:nvPicPr>
        <p:blipFill>
          <a:blip r:embed="rId2"/>
          <a:stretch>
            <a:fillRect/>
          </a:stretch>
        </p:blipFill>
        <p:spPr>
          <a:xfrm>
            <a:off x="834769" y="3005137"/>
            <a:ext cx="7474462" cy="423863"/>
          </a:xfrm>
          <a:prstGeom prst="rect">
            <a:avLst/>
          </a:prstGeom>
        </p:spPr>
      </p:pic>
      <p:pic>
        <p:nvPicPr>
          <p:cNvPr id="7" name="图片 6">
            <a:extLst>
              <a:ext uri="{FF2B5EF4-FFF2-40B4-BE49-F238E27FC236}">
                <a16:creationId xmlns:a16="http://schemas.microsoft.com/office/drawing/2014/main" id="{CC9CD2E2-B1C1-46A2-871A-380B7C596B1F}"/>
              </a:ext>
            </a:extLst>
          </p:cNvPr>
          <p:cNvPicPr>
            <a:picLocks noChangeAspect="1"/>
          </p:cNvPicPr>
          <p:nvPr/>
        </p:nvPicPr>
        <p:blipFill>
          <a:blip r:embed="rId3"/>
          <a:stretch>
            <a:fillRect/>
          </a:stretch>
        </p:blipFill>
        <p:spPr>
          <a:xfrm>
            <a:off x="699823" y="4170066"/>
            <a:ext cx="7986977" cy="1565868"/>
          </a:xfrm>
          <a:prstGeom prst="rect">
            <a:avLst/>
          </a:prstGeom>
        </p:spPr>
      </p:pic>
    </p:spTree>
    <p:extLst>
      <p:ext uri="{BB962C8B-B14F-4D97-AF65-F5344CB8AC3E}">
        <p14:creationId xmlns:p14="http://schemas.microsoft.com/office/powerpoint/2010/main" val="293647031"/>
      </p:ext>
    </p:extLst>
  </p:cSld>
  <p:clrMapOvr>
    <a:masterClrMapping/>
  </p:clrMapOvr>
  <p:transition spd="med">
    <p:cover dir="d"/>
  </p:transition>
</p:sld>
</file>

<file path=ppt/theme/theme1.xml><?xml version="1.0" encoding="utf-8"?>
<a:theme xmlns:a="http://schemas.openxmlformats.org/drawingml/2006/main" name="Brooke Weston">
  <a:themeElements>
    <a:clrScheme name="Brooke West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rooke West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rooke West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rooke West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rooke West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rooke West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rooke West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rooke West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rooke West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rooke West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rooke West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rooke West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rooke West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rooke West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 6_Introduction to portfolio management</Template>
  <TotalTime>5564</TotalTime>
  <Pages>8</Pages>
  <Words>1287</Words>
  <Application>Microsoft Office PowerPoint</Application>
  <PresentationFormat>On-screen Show (4:3)</PresentationFormat>
  <Paragraphs>109</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Times New Roman</vt:lpstr>
      <vt:lpstr>Verdana</vt:lpstr>
      <vt:lpstr>Brooke Weston</vt:lpstr>
      <vt:lpstr>PowerPoint Presentation</vt:lpstr>
      <vt:lpstr>PowerPoint Presentation</vt:lpstr>
      <vt:lpstr>Active Management and Value Added </vt:lpstr>
      <vt:lpstr>Choice of Benchmark </vt:lpstr>
      <vt:lpstr>Choice of Benchmark </vt:lpstr>
      <vt:lpstr>Measuring Value Added</vt:lpstr>
      <vt:lpstr>Measuring Value Added</vt:lpstr>
      <vt:lpstr>Decomposition of Value Added</vt:lpstr>
      <vt:lpstr>Decomposition of Value Added</vt:lpstr>
      <vt:lpstr>Portfolio Performance Evaluation</vt:lpstr>
      <vt:lpstr>The Sharpe Ratio</vt:lpstr>
      <vt:lpstr>Other Measurements </vt:lpstr>
      <vt:lpstr>Other Measurements</vt:lpstr>
      <vt:lpstr>The Information Ratio</vt:lpstr>
      <vt:lpstr>The Information Ratio</vt:lpstr>
      <vt:lpstr>Summary</vt:lpstr>
      <vt:lpstr>Summary</vt:lpstr>
    </vt:vector>
  </TitlesOfParts>
  <Company>Harcourt,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Presentation to accompany Investment Analysis &amp; Portfolio Management, 6e</dc:title>
  <dc:subject>An Introduction to Asset Pricing Models</dc:subject>
  <dc:creator>Frank K. Reilly &amp; Keith C. Brown</dc:creator>
  <cp:keywords>Lecture</cp:keywords>
  <cp:lastModifiedBy>Nguyen Thi</cp:lastModifiedBy>
  <cp:revision>273</cp:revision>
  <cp:lastPrinted>1998-08-13T04:13:10Z</cp:lastPrinted>
  <dcterms:created xsi:type="dcterms:W3CDTF">1998-10-24T16:58:48Z</dcterms:created>
  <dcterms:modified xsi:type="dcterms:W3CDTF">2019-03-26T10:18:00Z</dcterms:modified>
  <cp:category>Finance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er">
    <vt:lpwstr>Harcourt Brace College Publishers</vt:lpwstr>
  </property>
  <property fmtid="{D5CDD505-2E9C-101B-9397-08002B2CF9AE}" pid="3" name="Editor">
    <vt:lpwstr>Terri House</vt:lpwstr>
  </property>
</Properties>
</file>