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Lst>
  <p:notesMasterIdLst>
    <p:notesMasterId r:id="rId18"/>
  </p:notesMasterIdLst>
  <p:handoutMasterIdLst>
    <p:handoutMasterId r:id="rId19"/>
  </p:handoutMasterIdLst>
  <p:sldIdLst>
    <p:sldId id="477" r:id="rId2"/>
    <p:sldId id="658" r:id="rId3"/>
    <p:sldId id="688" r:id="rId4"/>
    <p:sldId id="689" r:id="rId5"/>
    <p:sldId id="691" r:id="rId6"/>
    <p:sldId id="692" r:id="rId7"/>
    <p:sldId id="693" r:id="rId8"/>
    <p:sldId id="694" r:id="rId9"/>
    <p:sldId id="682" r:id="rId10"/>
    <p:sldId id="683" r:id="rId11"/>
    <p:sldId id="684" r:id="rId12"/>
    <p:sldId id="686" r:id="rId13"/>
    <p:sldId id="685" r:id="rId14"/>
    <p:sldId id="687" r:id="rId15"/>
    <p:sldId id="690" r:id="rId16"/>
    <p:sldId id="695"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2609D3"/>
    <a:srgbClr val="000000"/>
    <a:srgbClr val="ECECEC"/>
    <a:srgbClr val="777777"/>
    <a:srgbClr val="AC1CC0"/>
    <a:srgbClr val="EEF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36"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1076CA87-B614-45BB-B64B-6AE9CC414A28}" type="slidenum">
              <a:rPr lang="en-US"/>
              <a:pPr/>
              <a:t>‹#›</a:t>
            </a:fld>
            <a:endParaRPr lang="en-US"/>
          </a:p>
        </p:txBody>
      </p:sp>
    </p:spTree>
    <p:extLst>
      <p:ext uri="{BB962C8B-B14F-4D97-AF65-F5344CB8AC3E}">
        <p14:creationId xmlns:p14="http://schemas.microsoft.com/office/powerpoint/2010/main" val="907342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88E953AA-ED35-488B-B6AB-D8C2269B23D9}"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7"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ChangeArrowheads="1"/>
          </p:cNvSpPr>
          <p:nvPr/>
        </p:nvSpPr>
        <p:spPr bwMode="auto">
          <a:xfrm>
            <a:off x="6389688" y="8748713"/>
            <a:ext cx="400050" cy="304800"/>
          </a:xfrm>
          <a:prstGeom prst="rect">
            <a:avLst/>
          </a:prstGeom>
          <a:noFill/>
          <a:ln w="9525">
            <a:noFill/>
            <a:miter lim="800000"/>
            <a:headEnd/>
            <a:tailEnd/>
          </a:ln>
          <a:effectLst/>
        </p:spPr>
        <p:txBody>
          <a:bodyPr wrap="none" lIns="92075" tIns="46038" rIns="92075" bIns="46038" anchor="ctr">
            <a:spAutoFit/>
          </a:bodyPr>
          <a:lstStyle/>
          <a:p>
            <a:pPr algn="r"/>
            <a:fld id="{FCEB7BD7-A370-45B0-BBAE-D773AD762810}" type="slidenum">
              <a:rPr lang="en-US" sz="1400" i="1">
                <a:effectLst>
                  <a:outerShdw blurRad="38100" dist="38100" dir="2700000" algn="tl">
                    <a:srgbClr val="C0C0C0"/>
                  </a:outerShdw>
                </a:effectLst>
              </a:rPr>
              <a:pPr algn="r"/>
              <a:t>‹#›</a:t>
            </a:fld>
            <a:endParaRPr lang="en-US" sz="1400" i="1">
              <a:effectLst>
                <a:outerShdw blurRad="38100" dist="38100" dir="2700000" algn="tl">
                  <a:srgbClr val="C0C0C0"/>
                </a:outerShdw>
              </a:effectLst>
            </a:endParaRPr>
          </a:p>
        </p:txBody>
      </p:sp>
    </p:spTree>
    <p:extLst>
      <p:ext uri="{BB962C8B-B14F-4D97-AF65-F5344CB8AC3E}">
        <p14:creationId xmlns:p14="http://schemas.microsoft.com/office/powerpoint/2010/main" val="3386296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B126090-00AF-4E62-A6F1-D9FBD6F16EE3}" type="slidenum">
              <a:rPr lang="en-US">
                <a:latin typeface="Times New Roman" pitchFamily="18" charset="0"/>
              </a:rPr>
              <a:pPr/>
              <a:t>1</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xfrm>
            <a:off x="1150938" y="692150"/>
            <a:ext cx="4556125" cy="34163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22589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pPr>
              <a:defRPr/>
            </a:pPr>
            <a:fld id="{E27517CA-0F3C-4ABF-B0AE-DD44FC094121}"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47900092"/>
      </p:ext>
    </p:extLst>
  </p:cSld>
  <p:clrMapOvr>
    <a:masterClrMapping/>
  </p:clrMapOvr>
  <p:transition spd="med">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D62F59D5-82F8-4B02-9B69-7770DBEEB1E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915215280"/>
      </p:ext>
    </p:extLst>
  </p:cSld>
  <p:clrMapOvr>
    <a:masterClrMapping/>
  </p:clrMapOvr>
  <p:transition spd="med">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457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8382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9C16D7DA-E2A4-4B10-9FF2-9D5B9DCD9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251796441"/>
      </p:ext>
    </p:extLst>
  </p:cSld>
  <p:clrMapOvr>
    <a:masterClrMapping/>
  </p:clrMapOvr>
  <p:transition spd="med">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457200" y="1752600"/>
            <a:ext cx="8229600" cy="4412704"/>
          </a:xfrm>
        </p:spPr>
        <p:txBody>
          <a:bodyPr/>
          <a:lstStyle>
            <a:lvl1pPr>
              <a:defRPr sz="2400"/>
            </a:lvl1pPr>
            <a:lvl2pPr>
              <a:defRPr sz="2400"/>
            </a:lvl2pPr>
            <a:lvl3pPr>
              <a:defRPr sz="2400"/>
            </a:lvl3pPr>
            <a:lvl4pPr>
              <a:defRPr sz="2400"/>
            </a:lvl4pPr>
            <a:lvl5pPr>
              <a:defRPr sz="24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41939103"/>
      </p:ext>
    </p:extLst>
  </p:cSld>
  <p:clrMapOvr>
    <a:masterClrMapping/>
  </p:clrMapOvr>
  <p:transition spd="med">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F34D9F8C-6665-4133-ABB1-69213EC1BAF2}"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721309407"/>
      </p:ext>
    </p:extLst>
  </p:cSld>
  <p:clrMapOvr>
    <a:masterClrMapping/>
  </p:clrMapOvr>
  <p:transition spd="med">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86CC7433-FDB6-4C78-8815-57137262B576}"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433172879"/>
      </p:ext>
    </p:extLst>
  </p:cSld>
  <p:clrMapOvr>
    <a:masterClrMapping/>
  </p:clrMapOvr>
  <p:transition spd="med">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8" name="Slide Number Placeholder 7"/>
          <p:cNvSpPr>
            <a:spLocks noGrp="1"/>
          </p:cNvSpPr>
          <p:nvPr>
            <p:ph type="sldNum" sz="quarter" idx="11"/>
          </p:nvPr>
        </p:nvSpPr>
        <p:spPr/>
        <p:txBody>
          <a:bodyPr/>
          <a:lstStyle>
            <a:lvl1pPr>
              <a:defRPr/>
            </a:lvl1pPr>
          </a:lstStyle>
          <a:p>
            <a:r>
              <a:rPr lang="en-US"/>
              <a:t>8-</a:t>
            </a:r>
            <a:fld id="{6D2A9FFC-7A39-4DD4-8048-5A226E2C6D4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681981667"/>
      </p:ext>
    </p:extLst>
  </p:cSld>
  <p:clrMapOvr>
    <a:masterClrMapping/>
  </p:clrMapOvr>
  <p:transition spd="med">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1"/>
          </p:nvPr>
        </p:nvSpPr>
        <p:spPr/>
        <p:txBody>
          <a:bodyPr/>
          <a:lstStyle>
            <a:lvl1pPr>
              <a:defRPr/>
            </a:lvl1pPr>
          </a:lstStyle>
          <a:p>
            <a:r>
              <a:rPr lang="en-US"/>
              <a:t>8-</a:t>
            </a:r>
            <a:fld id="{494C0017-C2CA-4931-9803-E5D9A234D185}"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52683750"/>
      </p:ext>
    </p:extLst>
  </p:cSld>
  <p:clrMapOvr>
    <a:masterClrMapping/>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940923"/>
      </p:ext>
    </p:extLst>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9AC909F-FDC4-4D0A-A91F-F72195945B7E}"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865362805"/>
      </p:ext>
    </p:extLst>
  </p:cSld>
  <p:clrMapOvr>
    <a:masterClrMapping/>
  </p:clrMapOvr>
  <p:transition spd="med">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8BD0D71-EC05-4346-A5A5-90AEDCE891A7}"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708099776"/>
      </p:ext>
    </p:extLst>
  </p:cSld>
  <p:clrMapOvr>
    <a:masterClrMapping/>
  </p:clrMapOvr>
  <p:transition spd="med">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3262" name="Picture 14" descr="powerpoint presentation background"/>
          <p:cNvPicPr>
            <a:picLocks noChangeAspect="1" noChangeArrowheads="1"/>
          </p:cNvPicPr>
          <p:nvPr/>
        </p:nvPicPr>
        <p:blipFill>
          <a:blip r:embed="rId13"/>
          <a:srcRect/>
          <a:stretch>
            <a:fillRect/>
          </a:stretch>
        </p:blipFill>
        <p:spPr bwMode="auto">
          <a:xfrm>
            <a:off x="0" y="-1588"/>
            <a:ext cx="9144000" cy="6859588"/>
          </a:xfrm>
          <a:prstGeom prst="rect">
            <a:avLst/>
          </a:prstGeom>
          <a:noFill/>
        </p:spPr>
      </p:pic>
      <p:sp>
        <p:nvSpPr>
          <p:cNvPr id="53250" name="Rectangle 2"/>
          <p:cNvSpPr>
            <a:spLocks noGrp="1" noChangeArrowheads="1"/>
          </p:cNvSpPr>
          <p:nvPr>
            <p:ph type="title"/>
          </p:nvPr>
        </p:nvSpPr>
        <p:spPr bwMode="auto">
          <a:xfrm>
            <a:off x="457200" y="8382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53251" name="Rectangle 3"/>
          <p:cNvSpPr>
            <a:spLocks noGrp="1" noChangeArrowheads="1"/>
          </p:cNvSpPr>
          <p:nvPr>
            <p:ph type="body" idx="1"/>
          </p:nvPr>
        </p:nvSpPr>
        <p:spPr bwMode="auto">
          <a:xfrm>
            <a:off x="457200" y="1752600"/>
            <a:ext cx="82296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3253" name="Rectangle 5"/>
          <p:cNvSpPr>
            <a:spLocks noGrp="1" noChangeArrowheads="1"/>
          </p:cNvSpPr>
          <p:nvPr>
            <p:ph type="ftr" sz="quarter" idx="3"/>
          </p:nvPr>
        </p:nvSpPr>
        <p:spPr bwMode="auto">
          <a:xfrm>
            <a:off x="3124200" y="56388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 © 2012 Cengage Learning.  All Rights Reserved. May not scanned, copied or duplicated, or posted to a publicly accessible website, in whole or in part.</a:t>
            </a:r>
            <a:endParaRPr lang="en-US" dirty="0"/>
          </a:p>
        </p:txBody>
      </p:sp>
      <p:sp>
        <p:nvSpPr>
          <p:cNvPr id="53254" name="Rectangle 6"/>
          <p:cNvSpPr>
            <a:spLocks noGrp="1" noChangeArrowheads="1"/>
          </p:cNvSpPr>
          <p:nvPr>
            <p:ph type="sldNum" sz="quarter" idx="4"/>
          </p:nvPr>
        </p:nvSpPr>
        <p:spPr bwMode="auto">
          <a:xfrm>
            <a:off x="6553200" y="5638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8-</a:t>
            </a:r>
            <a:fld id="{2DF7762A-35C2-43F8-8CFF-15D0F76F40CE}" type="slidenum">
              <a:rPr lang="en-US" smtClean="0"/>
              <a:pPr/>
              <a:t>‹#›</a:t>
            </a:fld>
            <a:endParaRPr lang="en-US"/>
          </a:p>
        </p:txBody>
      </p:sp>
      <p:sp>
        <p:nvSpPr>
          <p:cNvPr id="53261" name="Rectangle 13"/>
          <p:cNvSpPr>
            <a:spLocks noGrp="1" noChangeArrowheads="1"/>
          </p:cNvSpPr>
          <p:nvPr>
            <p:ph type="dt" sz="half" idx="2"/>
          </p:nvPr>
        </p:nvSpPr>
        <p:spPr bwMode="auto">
          <a:xfrm>
            <a:off x="457200" y="5638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Dr Tony Muff</a:t>
            </a:r>
            <a:endParaRPr lang="en-US" sz="1400"/>
          </a:p>
        </p:txBody>
      </p:sp>
    </p:spTree>
    <p:extLst>
      <p:ext uri="{BB962C8B-B14F-4D97-AF65-F5344CB8AC3E}">
        <p14:creationId xmlns:p14="http://schemas.microsoft.com/office/powerpoint/2010/main" val="53308586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med">
    <p:cover dir="d"/>
  </p:transition>
  <p:hf sldNum="0" hdr="0" ftr="0" dt="0"/>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Verdana" pitchFamily="34" charset="0"/>
        </a:defRPr>
      </a:lvl2pPr>
      <a:lvl3pPr algn="ctr" rtl="0" eaLnBrk="1" fontAlgn="base" hangingPunct="1">
        <a:spcBef>
          <a:spcPct val="0"/>
        </a:spcBef>
        <a:spcAft>
          <a:spcPct val="0"/>
        </a:spcAft>
        <a:defRPr sz="2800" b="1">
          <a:solidFill>
            <a:schemeClr val="tx2"/>
          </a:solidFill>
          <a:latin typeface="Verdana" pitchFamily="34" charset="0"/>
        </a:defRPr>
      </a:lvl3pPr>
      <a:lvl4pPr algn="ctr" rtl="0" eaLnBrk="1" fontAlgn="base" hangingPunct="1">
        <a:spcBef>
          <a:spcPct val="0"/>
        </a:spcBef>
        <a:spcAft>
          <a:spcPct val="0"/>
        </a:spcAft>
        <a:defRPr sz="2800" b="1">
          <a:solidFill>
            <a:schemeClr val="tx2"/>
          </a:solidFill>
          <a:latin typeface="Verdana" pitchFamily="34" charset="0"/>
        </a:defRPr>
      </a:lvl4pPr>
      <a:lvl5pPr algn="ctr" rtl="0" eaLnBrk="1" fontAlgn="base" hangingPunct="1">
        <a:spcBef>
          <a:spcPct val="0"/>
        </a:spcBef>
        <a:spcAft>
          <a:spcPct val="0"/>
        </a:spcAft>
        <a:defRPr sz="2800" b="1">
          <a:solidFill>
            <a:schemeClr val="tx2"/>
          </a:solidFill>
          <a:latin typeface="Verdana" pitchFamily="34" charset="0"/>
        </a:defRPr>
      </a:lvl5pPr>
      <a:lvl6pPr marL="457200" algn="ctr" rtl="0" eaLnBrk="1" fontAlgn="base" hangingPunct="1">
        <a:spcBef>
          <a:spcPct val="0"/>
        </a:spcBef>
        <a:spcAft>
          <a:spcPct val="0"/>
        </a:spcAft>
        <a:defRPr sz="2800" b="1">
          <a:solidFill>
            <a:schemeClr val="tx2"/>
          </a:solidFill>
          <a:latin typeface="Verdana" pitchFamily="34" charset="0"/>
        </a:defRPr>
      </a:lvl6pPr>
      <a:lvl7pPr marL="914400" algn="ctr" rtl="0" eaLnBrk="1" fontAlgn="base" hangingPunct="1">
        <a:spcBef>
          <a:spcPct val="0"/>
        </a:spcBef>
        <a:spcAft>
          <a:spcPct val="0"/>
        </a:spcAft>
        <a:defRPr sz="2800" b="1">
          <a:solidFill>
            <a:schemeClr val="tx2"/>
          </a:solidFill>
          <a:latin typeface="Verdana" pitchFamily="34" charset="0"/>
        </a:defRPr>
      </a:lvl7pPr>
      <a:lvl8pPr marL="1371600" algn="ctr" rtl="0" eaLnBrk="1" fontAlgn="base" hangingPunct="1">
        <a:spcBef>
          <a:spcPct val="0"/>
        </a:spcBef>
        <a:spcAft>
          <a:spcPct val="0"/>
        </a:spcAft>
        <a:defRPr sz="2800" b="1">
          <a:solidFill>
            <a:schemeClr val="tx2"/>
          </a:solidFill>
          <a:latin typeface="Verdana" pitchFamily="34" charset="0"/>
        </a:defRPr>
      </a:lvl8pPr>
      <a:lvl9pPr marL="1828800" algn="ctr" rtl="0" eaLnBrk="1" fontAlgn="base" hangingPunct="1">
        <a:spcBef>
          <a:spcPct val="0"/>
        </a:spcBef>
        <a:spcAft>
          <a:spcPct val="0"/>
        </a:spcAft>
        <a:defRPr sz="2800" b="1">
          <a:solidFill>
            <a:schemeClr val="tx2"/>
          </a:solidFill>
          <a:latin typeface="Verdana" pitchFamily="34" charset="0"/>
        </a:defRPr>
      </a:lvl9pPr>
    </p:titleStyle>
    <p:bodyStyle>
      <a:lvl1pPr marL="342900" indent="-342900" algn="l" rtl="0" eaLnBrk="1" fontAlgn="base" hangingPunct="1">
        <a:spcBef>
          <a:spcPct val="20000"/>
        </a:spcBef>
        <a:spcAft>
          <a:spcPct val="3500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35000"/>
        </a:spcAft>
        <a:buChar char="–"/>
        <a:defRPr sz="2000">
          <a:solidFill>
            <a:schemeClr val="tx1"/>
          </a:solidFill>
          <a:latin typeface="+mn-lt"/>
        </a:defRPr>
      </a:lvl2pPr>
      <a:lvl3pPr marL="1143000" indent="-228600" algn="l" rtl="0" eaLnBrk="1" fontAlgn="base" hangingPunct="1">
        <a:spcBef>
          <a:spcPct val="20000"/>
        </a:spcBef>
        <a:spcAft>
          <a:spcPct val="35000"/>
        </a:spcAft>
        <a:buChar char="•"/>
        <a:defRPr sz="2000">
          <a:solidFill>
            <a:schemeClr val="tx1"/>
          </a:solidFill>
          <a:latin typeface="+mn-lt"/>
        </a:defRPr>
      </a:lvl3pPr>
      <a:lvl4pPr marL="1600200" indent="-228600" algn="l" rtl="0" eaLnBrk="1" fontAlgn="base" hangingPunct="1">
        <a:spcBef>
          <a:spcPct val="20000"/>
        </a:spcBef>
        <a:spcAft>
          <a:spcPct val="35000"/>
        </a:spcAft>
        <a:buChar char="–"/>
        <a:defRPr sz="2000">
          <a:solidFill>
            <a:schemeClr val="tx1"/>
          </a:solidFill>
          <a:latin typeface="+mn-lt"/>
        </a:defRPr>
      </a:lvl4pPr>
      <a:lvl5pPr marL="2057400" indent="-228600" algn="l" rtl="0" eaLnBrk="1" fontAlgn="base" hangingPunct="1">
        <a:spcBef>
          <a:spcPct val="20000"/>
        </a:spcBef>
        <a:spcAft>
          <a:spcPct val="35000"/>
        </a:spcAft>
        <a:buChar char="»"/>
        <a:defRPr sz="2000">
          <a:solidFill>
            <a:schemeClr val="tx1"/>
          </a:solidFill>
          <a:latin typeface="+mn-lt"/>
        </a:defRPr>
      </a:lvl5pPr>
      <a:lvl6pPr marL="2514600" indent="-228600" algn="l" rtl="0" eaLnBrk="1" fontAlgn="base" hangingPunct="1">
        <a:spcBef>
          <a:spcPct val="20000"/>
        </a:spcBef>
        <a:spcAft>
          <a:spcPct val="35000"/>
        </a:spcAft>
        <a:buChar char="»"/>
        <a:defRPr sz="2000">
          <a:solidFill>
            <a:schemeClr val="tx1"/>
          </a:solidFill>
          <a:latin typeface="+mn-lt"/>
        </a:defRPr>
      </a:lvl6pPr>
      <a:lvl7pPr marL="2971800" indent="-228600" algn="l" rtl="0" eaLnBrk="1" fontAlgn="base" hangingPunct="1">
        <a:spcBef>
          <a:spcPct val="20000"/>
        </a:spcBef>
        <a:spcAft>
          <a:spcPct val="35000"/>
        </a:spcAft>
        <a:buChar char="»"/>
        <a:defRPr sz="2000">
          <a:solidFill>
            <a:schemeClr val="tx1"/>
          </a:solidFill>
          <a:latin typeface="+mn-lt"/>
        </a:defRPr>
      </a:lvl7pPr>
      <a:lvl8pPr marL="3429000" indent="-228600" algn="l" rtl="0" eaLnBrk="1" fontAlgn="base" hangingPunct="1">
        <a:spcBef>
          <a:spcPct val="20000"/>
        </a:spcBef>
        <a:spcAft>
          <a:spcPct val="35000"/>
        </a:spcAft>
        <a:buChar char="»"/>
        <a:defRPr sz="2000">
          <a:solidFill>
            <a:schemeClr val="tx1"/>
          </a:solidFill>
          <a:latin typeface="+mn-lt"/>
        </a:defRPr>
      </a:lvl8pPr>
      <a:lvl9pPr marL="3886200" indent="-228600" algn="l" rtl="0" eaLnBrk="1" fontAlgn="base" hangingPunct="1">
        <a:spcBef>
          <a:spcPct val="20000"/>
        </a:spcBef>
        <a:spcAft>
          <a:spcPct val="3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0" y="0"/>
            <a:ext cx="9144000"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p>
            <a:endParaRPr lang="en-US" sz="2400"/>
          </a:p>
        </p:txBody>
      </p:sp>
      <p:sp>
        <p:nvSpPr>
          <p:cNvPr id="12291" name="Text Box 4"/>
          <p:cNvSpPr txBox="1">
            <a:spLocks noChangeArrowheads="1"/>
          </p:cNvSpPr>
          <p:nvPr/>
        </p:nvSpPr>
        <p:spPr bwMode="auto">
          <a:xfrm>
            <a:off x="0" y="4899025"/>
            <a:ext cx="81534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0000"/>
              </a:lnSpc>
            </a:pPr>
            <a:endParaRPr lang="en-US" sz="1400"/>
          </a:p>
        </p:txBody>
      </p:sp>
      <p:sp>
        <p:nvSpPr>
          <p:cNvPr id="12293" name="Text Box 10"/>
          <p:cNvSpPr txBox="1">
            <a:spLocks noChangeArrowheads="1"/>
          </p:cNvSpPr>
          <p:nvPr/>
        </p:nvSpPr>
        <p:spPr bwMode="auto">
          <a:xfrm>
            <a:off x="2346325" y="4379913"/>
            <a:ext cx="3825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12296" name="Text Box 13"/>
          <p:cNvSpPr txBox="1">
            <a:spLocks noChangeArrowheads="1"/>
          </p:cNvSpPr>
          <p:nvPr/>
        </p:nvSpPr>
        <p:spPr bwMode="auto">
          <a:xfrm>
            <a:off x="1828800" y="3505200"/>
            <a:ext cx="5654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2" name="TextBox 1"/>
          <p:cNvSpPr txBox="1"/>
          <p:nvPr/>
        </p:nvSpPr>
        <p:spPr>
          <a:xfrm>
            <a:off x="579437" y="2166981"/>
            <a:ext cx="8153400" cy="3046988"/>
          </a:xfrm>
          <a:prstGeom prst="rect">
            <a:avLst/>
          </a:prstGeom>
          <a:noFill/>
        </p:spPr>
        <p:txBody>
          <a:bodyPr wrap="square" rtlCol="0">
            <a:spAutoFit/>
          </a:bodyPr>
          <a:lstStyle/>
          <a:p>
            <a:pPr algn="ctr"/>
            <a:r>
              <a:rPr lang="en-GB" sz="3200" b="1" dirty="0"/>
              <a:t>Basics of Portfolio Construction</a:t>
            </a:r>
          </a:p>
          <a:p>
            <a:pPr algn="ctr"/>
            <a:endParaRPr lang="en-GB" sz="3200" b="1" dirty="0"/>
          </a:p>
          <a:p>
            <a:pPr algn="ctr"/>
            <a:endParaRPr lang="en-GB" sz="3200" b="1" dirty="0"/>
          </a:p>
          <a:p>
            <a:pPr algn="ctr"/>
            <a:endParaRPr lang="en-GB" sz="3200" b="1" dirty="0"/>
          </a:p>
          <a:p>
            <a:pPr algn="ctr"/>
            <a:r>
              <a:rPr lang="en-GB" sz="3200" b="1" dirty="0"/>
              <a:t>FINM014</a:t>
            </a:r>
          </a:p>
          <a:p>
            <a:pPr algn="ctr"/>
            <a:r>
              <a:rPr lang="en-GB" altLang="zh-CN" sz="3200" b="1" dirty="0"/>
              <a:t>Dr </a:t>
            </a:r>
            <a:r>
              <a:rPr lang="en-GB" altLang="zh-CN" sz="3200" b="1" dirty="0" err="1"/>
              <a:t>Xun</a:t>
            </a:r>
            <a:r>
              <a:rPr lang="en-GB" altLang="zh-CN" sz="3200" b="1" dirty="0"/>
              <a:t> Lei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2AEDFF-B4C6-4F55-9854-76406918E1BC}"/>
              </a:ext>
            </a:extLst>
          </p:cNvPr>
          <p:cNvSpPr>
            <a:spLocks noGrp="1"/>
          </p:cNvSpPr>
          <p:nvPr>
            <p:ph type="title"/>
          </p:nvPr>
        </p:nvSpPr>
        <p:spPr>
          <a:xfrm>
            <a:off x="457200" y="838200"/>
            <a:ext cx="8229600" cy="914400"/>
          </a:xfrm>
        </p:spPr>
        <p:txBody>
          <a:bodyPr/>
          <a:lstStyle/>
          <a:p>
            <a:r>
              <a:rPr lang="en-GB" dirty="0"/>
              <a:t>Mutual Funds and Other Investment Companies: An Introduction</a:t>
            </a:r>
          </a:p>
        </p:txBody>
      </p:sp>
      <p:sp>
        <p:nvSpPr>
          <p:cNvPr id="3" name="内容占位符 2">
            <a:extLst>
              <a:ext uri="{FF2B5EF4-FFF2-40B4-BE49-F238E27FC236}">
                <a16:creationId xmlns:a16="http://schemas.microsoft.com/office/drawing/2014/main" id="{C7761B0C-1417-46B3-A82C-7E4B626342CE}"/>
              </a:ext>
            </a:extLst>
          </p:cNvPr>
          <p:cNvSpPr>
            <a:spLocks noGrp="1"/>
          </p:cNvSpPr>
          <p:nvPr>
            <p:ph idx="1"/>
          </p:nvPr>
        </p:nvSpPr>
        <p:spPr/>
        <p:txBody>
          <a:bodyPr/>
          <a:lstStyle/>
          <a:p>
            <a:r>
              <a:rPr lang="en-GB" dirty="0"/>
              <a:t>Mutual Funds</a:t>
            </a:r>
          </a:p>
          <a:p>
            <a:pPr indent="342900"/>
            <a:r>
              <a:rPr lang="en-GB" sz="1800" dirty="0"/>
              <a:t>A professional managed investment pool in which investors in the fund typically each have a pro-rate claim on the income and value of the fund.</a:t>
            </a:r>
          </a:p>
          <a:p>
            <a:pPr indent="342900"/>
            <a:r>
              <a:rPr lang="en-US" sz="1800" dirty="0"/>
              <a:t>Mutual funds are one of the most important investment vehicles for individuals and institutions.</a:t>
            </a:r>
          </a:p>
          <a:p>
            <a:pPr indent="342900"/>
            <a:r>
              <a:rPr lang="en-US" sz="1800" dirty="0"/>
              <a:t>At the end of the third quarter of 2008, the Investment Company Institute reported over 48,000 mutual funds in over 23 countries with a total net asset value of approximately US$20 trillion.</a:t>
            </a:r>
            <a:endParaRPr lang="en-GB" sz="1800" dirty="0"/>
          </a:p>
        </p:txBody>
      </p:sp>
    </p:spTree>
    <p:extLst>
      <p:ext uri="{BB962C8B-B14F-4D97-AF65-F5344CB8AC3E}">
        <p14:creationId xmlns:p14="http://schemas.microsoft.com/office/powerpoint/2010/main" val="3018171168"/>
      </p:ext>
    </p:extLst>
  </p:cSld>
  <p:clrMapOvr>
    <a:masterClrMapping/>
  </p:clrMapOvr>
  <p:transition spd="med">
    <p:cover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FCDE95-193C-473A-B1E7-5EA321CFBCE4}"/>
              </a:ext>
            </a:extLst>
          </p:cNvPr>
          <p:cNvSpPr>
            <a:spLocks noGrp="1"/>
          </p:cNvSpPr>
          <p:nvPr>
            <p:ph type="title"/>
          </p:nvPr>
        </p:nvSpPr>
        <p:spPr>
          <a:xfrm>
            <a:off x="457200" y="838200"/>
            <a:ext cx="8229600" cy="914400"/>
          </a:xfrm>
        </p:spPr>
        <p:txBody>
          <a:bodyPr/>
          <a:lstStyle/>
          <a:p>
            <a:r>
              <a:rPr lang="en-GB" dirty="0"/>
              <a:t>Mutual Funds: An Example</a:t>
            </a:r>
          </a:p>
        </p:txBody>
      </p:sp>
      <p:sp>
        <p:nvSpPr>
          <p:cNvPr id="3" name="内容占位符 2">
            <a:extLst>
              <a:ext uri="{FF2B5EF4-FFF2-40B4-BE49-F238E27FC236}">
                <a16:creationId xmlns:a16="http://schemas.microsoft.com/office/drawing/2014/main" id="{7EF0CBBC-CDD2-4A6A-9777-FE292A19DA4E}"/>
              </a:ext>
            </a:extLst>
          </p:cNvPr>
          <p:cNvSpPr>
            <a:spLocks noGrp="1"/>
          </p:cNvSpPr>
          <p:nvPr>
            <p:ph idx="1"/>
          </p:nvPr>
        </p:nvSpPr>
        <p:spPr>
          <a:xfrm>
            <a:off x="457200" y="1752600"/>
            <a:ext cx="8229600" cy="4724400"/>
          </a:xfrm>
        </p:spPr>
        <p:txBody>
          <a:bodyPr/>
          <a:lstStyle/>
          <a:p>
            <a:r>
              <a:rPr lang="en-US" sz="1800" dirty="0"/>
              <a:t>Suppose that an investment firm wishes to start a mutual fund with a target amount of US$10 million. It is able to reach this goal through investments from five individuals and two institutions. The investment of each is as follows:</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The fund can be set up as an </a:t>
            </a:r>
            <a:r>
              <a:rPr lang="en-US" sz="1800" i="1" dirty="0"/>
              <a:t>open-end</a:t>
            </a:r>
            <a:r>
              <a:rPr lang="en-US" sz="1800" dirty="0"/>
              <a:t> fund or a </a:t>
            </a:r>
            <a:r>
              <a:rPr lang="en-US" sz="1800" i="1" dirty="0"/>
              <a:t>closed-end</a:t>
            </a:r>
            <a:r>
              <a:rPr lang="en-US" sz="1800" dirty="0"/>
              <a:t> fund.</a:t>
            </a:r>
          </a:p>
          <a:p>
            <a:endParaRPr lang="en-GB" sz="1800" dirty="0"/>
          </a:p>
        </p:txBody>
      </p:sp>
      <p:pic>
        <p:nvPicPr>
          <p:cNvPr id="5" name="图片 4">
            <a:extLst>
              <a:ext uri="{FF2B5EF4-FFF2-40B4-BE49-F238E27FC236}">
                <a16:creationId xmlns:a16="http://schemas.microsoft.com/office/drawing/2014/main" id="{8FD71E96-DFB3-4FFC-A4B1-FEDA90B3CC2F}"/>
              </a:ext>
            </a:extLst>
          </p:cNvPr>
          <p:cNvPicPr>
            <a:picLocks noChangeAspect="1"/>
          </p:cNvPicPr>
          <p:nvPr/>
        </p:nvPicPr>
        <p:blipFill>
          <a:blip r:embed="rId2"/>
          <a:stretch>
            <a:fillRect/>
          </a:stretch>
        </p:blipFill>
        <p:spPr>
          <a:xfrm>
            <a:off x="0" y="2895600"/>
            <a:ext cx="9144000" cy="3048000"/>
          </a:xfrm>
          <a:prstGeom prst="rect">
            <a:avLst/>
          </a:prstGeom>
        </p:spPr>
      </p:pic>
    </p:spTree>
    <p:extLst>
      <p:ext uri="{BB962C8B-B14F-4D97-AF65-F5344CB8AC3E}">
        <p14:creationId xmlns:p14="http://schemas.microsoft.com/office/powerpoint/2010/main" val="2815585950"/>
      </p:ext>
    </p:extLst>
  </p:cSld>
  <p:clrMapOvr>
    <a:masterClrMapping/>
  </p:clrMapOvr>
  <p:transition spd="med">
    <p:cover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30C24B-1251-40EB-BA37-21A6EEAEB4FA}"/>
              </a:ext>
            </a:extLst>
          </p:cNvPr>
          <p:cNvSpPr>
            <a:spLocks noGrp="1"/>
          </p:cNvSpPr>
          <p:nvPr>
            <p:ph type="title"/>
          </p:nvPr>
        </p:nvSpPr>
        <p:spPr>
          <a:xfrm>
            <a:off x="457200" y="838200"/>
            <a:ext cx="8229600" cy="914400"/>
          </a:xfrm>
        </p:spPr>
        <p:txBody>
          <a:bodyPr/>
          <a:lstStyle/>
          <a:p>
            <a:r>
              <a:rPr lang="en-GB" dirty="0"/>
              <a:t>Types of Mutual Funds</a:t>
            </a:r>
          </a:p>
        </p:txBody>
      </p:sp>
      <p:sp>
        <p:nvSpPr>
          <p:cNvPr id="3" name="内容占位符 2">
            <a:extLst>
              <a:ext uri="{FF2B5EF4-FFF2-40B4-BE49-F238E27FC236}">
                <a16:creationId xmlns:a16="http://schemas.microsoft.com/office/drawing/2014/main" id="{397F73C7-2601-4851-A8AF-FC7078C24105}"/>
              </a:ext>
            </a:extLst>
          </p:cNvPr>
          <p:cNvSpPr>
            <a:spLocks noGrp="1"/>
          </p:cNvSpPr>
          <p:nvPr>
            <p:ph idx="1"/>
          </p:nvPr>
        </p:nvSpPr>
        <p:spPr>
          <a:xfrm>
            <a:off x="457200" y="1752600"/>
            <a:ext cx="8229600" cy="4648200"/>
          </a:xfrm>
        </p:spPr>
        <p:txBody>
          <a:bodyPr/>
          <a:lstStyle/>
          <a:p>
            <a:r>
              <a:rPr lang="en-GB" dirty="0"/>
              <a:t>Money Market Funds</a:t>
            </a:r>
          </a:p>
          <a:p>
            <a:pPr indent="342900"/>
            <a:r>
              <a:rPr lang="en-GB" sz="1800" dirty="0"/>
              <a:t>Taxable and tax-free</a:t>
            </a:r>
          </a:p>
          <a:p>
            <a:r>
              <a:rPr lang="en-GB" dirty="0"/>
              <a:t>Bond Mutual Funds</a:t>
            </a:r>
          </a:p>
          <a:p>
            <a:pPr indent="342900"/>
            <a:r>
              <a:rPr lang="en-GB" sz="1800" dirty="0"/>
              <a:t>Global, Government, </a:t>
            </a:r>
            <a:r>
              <a:rPr lang="en-GB" altLang="zh-CN" sz="1800" dirty="0"/>
              <a:t>Corporate, High yield, Inflation protected, National tax-free bonds</a:t>
            </a:r>
          </a:p>
          <a:p>
            <a:r>
              <a:rPr lang="en-GB" dirty="0"/>
              <a:t>Stock Mutual Funds</a:t>
            </a:r>
          </a:p>
          <a:p>
            <a:pPr indent="342900"/>
            <a:r>
              <a:rPr lang="en-GB" sz="1800" dirty="0"/>
              <a:t>Actively managed and passive management (index funds)</a:t>
            </a:r>
          </a:p>
          <a:p>
            <a:r>
              <a:rPr lang="en-GB" dirty="0"/>
              <a:t>Hybrid/Balanced Funds</a:t>
            </a:r>
          </a:p>
          <a:p>
            <a:pPr indent="342900"/>
            <a:r>
              <a:rPr lang="en-US" sz="1800" dirty="0"/>
              <a:t>Mutual funds that invest in both bonds and shares</a:t>
            </a:r>
            <a:endParaRPr lang="en-GB" sz="1800" dirty="0"/>
          </a:p>
        </p:txBody>
      </p:sp>
    </p:spTree>
    <p:extLst>
      <p:ext uri="{BB962C8B-B14F-4D97-AF65-F5344CB8AC3E}">
        <p14:creationId xmlns:p14="http://schemas.microsoft.com/office/powerpoint/2010/main" val="1613249435"/>
      </p:ext>
    </p:extLst>
  </p:cSld>
  <p:clrMapOvr>
    <a:masterClrMapping/>
  </p:clrMapOvr>
  <p:transition spd="med">
    <p:cover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506C7D-87CA-4A8A-B216-323932193CF9}"/>
              </a:ext>
            </a:extLst>
          </p:cNvPr>
          <p:cNvSpPr>
            <a:spLocks noGrp="1"/>
          </p:cNvSpPr>
          <p:nvPr>
            <p:ph type="title"/>
          </p:nvPr>
        </p:nvSpPr>
        <p:spPr>
          <a:xfrm>
            <a:off x="457200" y="838200"/>
            <a:ext cx="8229600" cy="914400"/>
          </a:xfrm>
        </p:spPr>
        <p:txBody>
          <a:bodyPr/>
          <a:lstStyle/>
          <a:p>
            <a:r>
              <a:rPr lang="en-US" altLang="zh-CN" dirty="0"/>
              <a:t>Types of Mutual Funds</a:t>
            </a:r>
            <a:endParaRPr lang="en-GB" dirty="0"/>
          </a:p>
        </p:txBody>
      </p:sp>
      <p:sp>
        <p:nvSpPr>
          <p:cNvPr id="3" name="内容占位符 2">
            <a:extLst>
              <a:ext uri="{FF2B5EF4-FFF2-40B4-BE49-F238E27FC236}">
                <a16:creationId xmlns:a16="http://schemas.microsoft.com/office/drawing/2014/main" id="{ADBA5041-813F-4930-9940-F64085B5CC83}"/>
              </a:ext>
            </a:extLst>
          </p:cNvPr>
          <p:cNvSpPr>
            <a:spLocks noGrp="1"/>
          </p:cNvSpPr>
          <p:nvPr>
            <p:ph idx="1"/>
          </p:nvPr>
        </p:nvSpPr>
        <p:spPr>
          <a:xfrm>
            <a:off x="457200" y="1752600"/>
            <a:ext cx="8229600" cy="4648200"/>
          </a:xfrm>
        </p:spPr>
        <p:txBody>
          <a:bodyPr/>
          <a:lstStyle/>
          <a:p>
            <a:r>
              <a:rPr lang="en-US" altLang="zh-CN" sz="1800" dirty="0"/>
              <a:t>A breakdown for the European mutual fund market.</a:t>
            </a:r>
            <a:endParaRPr lang="en-GB" sz="1800" dirty="0"/>
          </a:p>
        </p:txBody>
      </p:sp>
      <p:pic>
        <p:nvPicPr>
          <p:cNvPr id="5" name="图片 4">
            <a:extLst>
              <a:ext uri="{FF2B5EF4-FFF2-40B4-BE49-F238E27FC236}">
                <a16:creationId xmlns:a16="http://schemas.microsoft.com/office/drawing/2014/main" id="{6E2EAABA-CDE9-478D-AD38-64828B7894EC}"/>
              </a:ext>
            </a:extLst>
          </p:cNvPr>
          <p:cNvPicPr>
            <a:picLocks noChangeAspect="1"/>
          </p:cNvPicPr>
          <p:nvPr/>
        </p:nvPicPr>
        <p:blipFill>
          <a:blip r:embed="rId2"/>
          <a:stretch>
            <a:fillRect/>
          </a:stretch>
        </p:blipFill>
        <p:spPr>
          <a:xfrm>
            <a:off x="571500" y="2133600"/>
            <a:ext cx="8001000" cy="4439906"/>
          </a:xfrm>
          <a:prstGeom prst="rect">
            <a:avLst/>
          </a:prstGeom>
        </p:spPr>
      </p:pic>
    </p:spTree>
    <p:extLst>
      <p:ext uri="{BB962C8B-B14F-4D97-AF65-F5344CB8AC3E}">
        <p14:creationId xmlns:p14="http://schemas.microsoft.com/office/powerpoint/2010/main" val="2882242534"/>
      </p:ext>
    </p:extLst>
  </p:cSld>
  <p:clrMapOvr>
    <a:masterClrMapping/>
  </p:clrMapOvr>
  <p:transition spd="med">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384F4E-E302-41FD-B37C-C43B6C9AECFF}"/>
              </a:ext>
            </a:extLst>
          </p:cNvPr>
          <p:cNvSpPr>
            <a:spLocks noGrp="1"/>
          </p:cNvSpPr>
          <p:nvPr>
            <p:ph type="title"/>
          </p:nvPr>
        </p:nvSpPr>
        <p:spPr>
          <a:xfrm>
            <a:off x="457200" y="838200"/>
            <a:ext cx="8229600" cy="914400"/>
          </a:xfrm>
        </p:spPr>
        <p:txBody>
          <a:bodyPr/>
          <a:lstStyle/>
          <a:p>
            <a:r>
              <a:rPr lang="en-GB" dirty="0"/>
              <a:t>Other Investment Products</a:t>
            </a:r>
          </a:p>
        </p:txBody>
      </p:sp>
      <p:sp>
        <p:nvSpPr>
          <p:cNvPr id="3" name="内容占位符 2">
            <a:extLst>
              <a:ext uri="{FF2B5EF4-FFF2-40B4-BE49-F238E27FC236}">
                <a16:creationId xmlns:a16="http://schemas.microsoft.com/office/drawing/2014/main" id="{8151C238-4B10-4A57-9B39-004DE01494BF}"/>
              </a:ext>
            </a:extLst>
          </p:cNvPr>
          <p:cNvSpPr>
            <a:spLocks noGrp="1"/>
          </p:cNvSpPr>
          <p:nvPr>
            <p:ph idx="1"/>
          </p:nvPr>
        </p:nvSpPr>
        <p:spPr>
          <a:xfrm>
            <a:off x="457200" y="1752600"/>
            <a:ext cx="8229600" cy="4648200"/>
          </a:xfrm>
        </p:spPr>
        <p:txBody>
          <a:bodyPr/>
          <a:lstStyle/>
          <a:p>
            <a:r>
              <a:rPr lang="en-GB" sz="2000" dirty="0"/>
              <a:t>Exchange Traded Funds (ETFs)</a:t>
            </a:r>
          </a:p>
          <a:p>
            <a:pPr indent="342900"/>
            <a:r>
              <a:rPr lang="en-US" sz="1800" dirty="0"/>
              <a:t>An ETF is an investment fund traded on stock exchanges, much like stocks. It combines features of closed-end and open-end mutual funds.</a:t>
            </a:r>
          </a:p>
          <a:p>
            <a:r>
              <a:rPr lang="en-GB" sz="2000" dirty="0"/>
              <a:t>Separately Managed Accounts (SMAs)</a:t>
            </a:r>
          </a:p>
          <a:p>
            <a:pPr indent="342900"/>
            <a:r>
              <a:rPr lang="en-US" sz="1800" dirty="0"/>
              <a:t>An SMA is an investment portfolio managed exclusively for the benefit of an individual or institution.</a:t>
            </a:r>
          </a:p>
          <a:p>
            <a:r>
              <a:rPr lang="en-GB" sz="2000" dirty="0"/>
              <a:t>Hedge Funds</a:t>
            </a:r>
          </a:p>
          <a:p>
            <a:pPr indent="342900"/>
            <a:r>
              <a:rPr lang="en-GB" sz="1800" dirty="0"/>
              <a:t>Private investment vehicles that typically use leverage, derivatives, and long and short investment strategies.</a:t>
            </a:r>
          </a:p>
          <a:p>
            <a:r>
              <a:rPr lang="en-GB" sz="2000" dirty="0"/>
              <a:t>Venture Capital Funds</a:t>
            </a:r>
          </a:p>
          <a:p>
            <a:pPr indent="342900"/>
            <a:r>
              <a:rPr lang="en-GB" sz="1800" dirty="0"/>
              <a:t>A fund </a:t>
            </a:r>
            <a:r>
              <a:rPr lang="en-US" sz="1800" dirty="0"/>
              <a:t>provides financing for companies in their start-up phase</a:t>
            </a:r>
            <a:endParaRPr lang="en-GB" sz="1800" dirty="0"/>
          </a:p>
        </p:txBody>
      </p:sp>
    </p:spTree>
    <p:extLst>
      <p:ext uri="{BB962C8B-B14F-4D97-AF65-F5344CB8AC3E}">
        <p14:creationId xmlns:p14="http://schemas.microsoft.com/office/powerpoint/2010/main" val="2881700646"/>
      </p:ext>
    </p:extLst>
  </p:cSld>
  <p:clrMapOvr>
    <a:masterClrMapping/>
  </p:clrMapOvr>
  <p:transition spd="med">
    <p:cover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C65B5E-D3B2-46B1-BDC6-D4A16B564F52}"/>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A4FE869C-10BF-412D-BD51-A966734EFC18}"/>
              </a:ext>
            </a:extLst>
          </p:cNvPr>
          <p:cNvSpPr>
            <a:spLocks noGrp="1"/>
          </p:cNvSpPr>
          <p:nvPr>
            <p:ph idx="1"/>
          </p:nvPr>
        </p:nvSpPr>
        <p:spPr>
          <a:xfrm>
            <a:off x="457200" y="1752600"/>
            <a:ext cx="8229600" cy="4648200"/>
          </a:xfrm>
        </p:spPr>
        <p:txBody>
          <a:bodyPr/>
          <a:lstStyle/>
          <a:p>
            <a:r>
              <a:rPr lang="en-US" sz="1800" dirty="0"/>
              <a:t>The IPS is the starting point of the portfolio management process. Without a full understanding of the client’s situation and requirements, it is unlikely that successful results will be achieved. </a:t>
            </a:r>
          </a:p>
          <a:p>
            <a:r>
              <a:rPr lang="en-US" sz="1800" dirty="0"/>
              <a:t>Asset classes are the building blocks of an asset allocation. An asset class is a category of assets that have similar characteristics, attributes, and risk–return relationships. Traditionally, investors have distinguished cash, equities, bonds, and real estate as the major asset classes.</a:t>
            </a:r>
          </a:p>
          <a:p>
            <a:r>
              <a:rPr lang="en-US" sz="1800" dirty="0"/>
              <a:t>A strategic asset allocation results from combining the constraints and objectives articulated in the IPS and capital market expectations regarding the asset classes. </a:t>
            </a:r>
          </a:p>
          <a:p>
            <a:r>
              <a:rPr lang="en-US" sz="1800" dirty="0"/>
              <a:t>As time goes on, a client’s asset allocation will drift from the target allocation, and the amount of allowable drift as well as a rebalancing policy should be formalized.</a:t>
            </a:r>
            <a:endParaRPr lang="en-GB" sz="1800" dirty="0"/>
          </a:p>
        </p:txBody>
      </p:sp>
    </p:spTree>
    <p:extLst>
      <p:ext uri="{BB962C8B-B14F-4D97-AF65-F5344CB8AC3E}">
        <p14:creationId xmlns:p14="http://schemas.microsoft.com/office/powerpoint/2010/main" val="1263455931"/>
      </p:ext>
    </p:extLst>
  </p:cSld>
  <p:clrMapOvr>
    <a:masterClrMapping/>
  </p:clrMapOvr>
  <p:transition spd="med">
    <p:cover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448483-4C8A-4DAC-926C-79DE8CE957A9}"/>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EAB93497-6039-4283-B9A5-508B7A923ABC}"/>
              </a:ext>
            </a:extLst>
          </p:cNvPr>
          <p:cNvSpPr>
            <a:spLocks noGrp="1"/>
          </p:cNvSpPr>
          <p:nvPr>
            <p:ph idx="1"/>
          </p:nvPr>
        </p:nvSpPr>
        <p:spPr>
          <a:xfrm>
            <a:off x="457200" y="1752600"/>
            <a:ext cx="8229600" cy="4648200"/>
          </a:xfrm>
        </p:spPr>
        <p:txBody>
          <a:bodyPr/>
          <a:lstStyle/>
          <a:p>
            <a:r>
              <a:rPr lang="en-US" sz="1800" dirty="0"/>
              <a:t>In addition to taking systematic risk, an investment committee may choose to take tactical asset allocation risk or security selection risk. The amount of return attributable to these decisions can be measured. </a:t>
            </a:r>
          </a:p>
          <a:p>
            <a:r>
              <a:rPr lang="en-US" sz="1800" dirty="0"/>
              <a:t>Understanding the needs of investors and creating an investment policy statement represent the first steps of the portfolio management process. Those steps are followed by security analysis, portfolio construction, monitoring, and performance measurement stages.</a:t>
            </a:r>
          </a:p>
          <a:p>
            <a:r>
              <a:rPr lang="en-US" sz="1800" dirty="0"/>
              <a:t>We also discussed the different types of investment products that investors can use to create their portfolio. These range from mutual funds, to exchange traded funds, to hedge funds, to private equity funds. </a:t>
            </a:r>
          </a:p>
          <a:p>
            <a:endParaRPr lang="en-US" sz="1800" dirty="0"/>
          </a:p>
          <a:p>
            <a:endParaRPr lang="en-GB" sz="1800" dirty="0"/>
          </a:p>
        </p:txBody>
      </p:sp>
    </p:spTree>
    <p:extLst>
      <p:ext uri="{BB962C8B-B14F-4D97-AF65-F5344CB8AC3E}">
        <p14:creationId xmlns:p14="http://schemas.microsoft.com/office/powerpoint/2010/main" val="3476701240"/>
      </p:ext>
    </p:extLst>
  </p:cSld>
  <p:clrMapOvr>
    <a:masterClrMapping/>
  </p:clrMapOvr>
  <p:transition spd="med">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73096B-1D63-41E4-9805-14CA729223F7}"/>
              </a:ext>
            </a:extLst>
          </p:cNvPr>
          <p:cNvSpPr>
            <a:spLocks noGrp="1"/>
          </p:cNvSpPr>
          <p:nvPr>
            <p:ph type="title"/>
          </p:nvPr>
        </p:nvSpPr>
        <p:spPr/>
        <p:txBody>
          <a:bodyPr/>
          <a:lstStyle/>
          <a:p>
            <a:endParaRPr lang="en-GB"/>
          </a:p>
        </p:txBody>
      </p:sp>
      <p:sp>
        <p:nvSpPr>
          <p:cNvPr id="3" name="内容占位符 2">
            <a:extLst>
              <a:ext uri="{FF2B5EF4-FFF2-40B4-BE49-F238E27FC236}">
                <a16:creationId xmlns:a16="http://schemas.microsoft.com/office/drawing/2014/main" id="{C361E2C8-307B-49A1-9018-8C188464817F}"/>
              </a:ext>
            </a:extLst>
          </p:cNvPr>
          <p:cNvSpPr>
            <a:spLocks noGrp="1"/>
          </p:cNvSpPr>
          <p:nvPr>
            <p:ph idx="1"/>
          </p:nvPr>
        </p:nvSpPr>
        <p:spPr>
          <a:xfrm>
            <a:off x="4495800" y="1752600"/>
            <a:ext cx="4038600" cy="4412704"/>
          </a:xfrm>
        </p:spPr>
        <p:txBody>
          <a:bodyPr/>
          <a:lstStyle/>
          <a:p>
            <a:pPr marL="0" indent="0">
              <a:buNone/>
            </a:pPr>
            <a:r>
              <a:rPr lang="en-US" altLang="zh-CN" dirty="0"/>
              <a:t>Chapter 4 Mutual Funds and Other Investment Companies    </a:t>
            </a:r>
          </a:p>
          <a:p>
            <a:pPr marL="0" indent="0">
              <a:buNone/>
            </a:pPr>
            <a:r>
              <a:rPr lang="en-US" altLang="zh-CN" dirty="0"/>
              <a:t>Chapter 28 Investment Policy and the Framework of the CFA Institute</a:t>
            </a:r>
            <a:endParaRPr lang="en-GB" dirty="0"/>
          </a:p>
        </p:txBody>
      </p:sp>
      <p:pic>
        <p:nvPicPr>
          <p:cNvPr id="4" name="内容占位符 8" descr="图片包含 文字, 树&#10;&#10;自动生成的说明">
            <a:extLst>
              <a:ext uri="{FF2B5EF4-FFF2-40B4-BE49-F238E27FC236}">
                <a16:creationId xmlns:a16="http://schemas.microsoft.com/office/drawing/2014/main" id="{0742B43D-8551-49B5-8D98-FAEA7F89F5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57200" y="1752054"/>
            <a:ext cx="3511142" cy="4413250"/>
          </a:xfrm>
          <a:prstGeom prst="rect">
            <a:avLst/>
          </a:prstGeom>
          <a:noFill/>
          <a:ln w="9525">
            <a:noFill/>
            <a:miter lim="800000"/>
            <a:headEnd/>
            <a:tailEnd/>
          </a:ln>
          <a:effectLst/>
        </p:spPr>
      </p:pic>
    </p:spTree>
    <p:extLst>
      <p:ext uri="{BB962C8B-B14F-4D97-AF65-F5344CB8AC3E}">
        <p14:creationId xmlns:p14="http://schemas.microsoft.com/office/powerpoint/2010/main" val="2008315758"/>
      </p:ext>
    </p:extLst>
  </p:cSld>
  <p:clrMapOvr>
    <a:masterClrMapping/>
  </p:clrMapOvr>
  <p:transition spd="med">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221173-31D7-4D0F-A306-E02CBA54597E}"/>
              </a:ext>
            </a:extLst>
          </p:cNvPr>
          <p:cNvSpPr>
            <a:spLocks noGrp="1"/>
          </p:cNvSpPr>
          <p:nvPr>
            <p:ph type="title"/>
          </p:nvPr>
        </p:nvSpPr>
        <p:spPr>
          <a:xfrm>
            <a:off x="457200" y="838200"/>
            <a:ext cx="8229600" cy="914400"/>
          </a:xfrm>
        </p:spPr>
        <p:txBody>
          <a:bodyPr/>
          <a:lstStyle/>
          <a:p>
            <a:r>
              <a:rPr lang="en-GB" dirty="0"/>
              <a:t>Basics of Portfolio Construction</a:t>
            </a:r>
          </a:p>
        </p:txBody>
      </p:sp>
      <p:sp>
        <p:nvSpPr>
          <p:cNvPr id="3" name="内容占位符 2">
            <a:extLst>
              <a:ext uri="{FF2B5EF4-FFF2-40B4-BE49-F238E27FC236}">
                <a16:creationId xmlns:a16="http://schemas.microsoft.com/office/drawing/2014/main" id="{E3B672E0-0721-459B-B454-356384DACC1B}"/>
              </a:ext>
            </a:extLst>
          </p:cNvPr>
          <p:cNvSpPr>
            <a:spLocks noGrp="1"/>
          </p:cNvSpPr>
          <p:nvPr>
            <p:ph idx="1"/>
          </p:nvPr>
        </p:nvSpPr>
        <p:spPr/>
        <p:txBody>
          <a:bodyPr/>
          <a:lstStyle/>
          <a:p>
            <a:r>
              <a:rPr lang="en-GB" dirty="0"/>
              <a:t>Capital Market Expectations</a:t>
            </a:r>
          </a:p>
          <a:p>
            <a:pPr indent="342900"/>
            <a:r>
              <a:rPr lang="en-US" sz="1800" dirty="0"/>
              <a:t>Capital market expectations are the investor’s expectations concerning the risk and return prospects of asset classes.</a:t>
            </a:r>
          </a:p>
          <a:p>
            <a:pPr indent="342900"/>
            <a:r>
              <a:rPr lang="en-US" sz="1800" dirty="0"/>
              <a:t>Capital market expectations are quantified in terms of asset class expected returns, standard deviation of returns, and correlations among pairs of asset classes.</a:t>
            </a:r>
          </a:p>
          <a:p>
            <a:pPr indent="342900"/>
            <a:r>
              <a:rPr lang="en-US" sz="1800" dirty="0"/>
              <a:t>Expected returns are in practice developed in a variety of ways, including the use of historical estimates, economic analysis, and various kinds of valuation models.</a:t>
            </a:r>
          </a:p>
          <a:p>
            <a:pPr indent="342900"/>
            <a:r>
              <a:rPr lang="en-US" sz="1800" dirty="0"/>
              <a:t>Standard deviations and correlation estimates are frequently based on historical data.</a:t>
            </a:r>
            <a:endParaRPr lang="en-GB" sz="1800" dirty="0"/>
          </a:p>
        </p:txBody>
      </p:sp>
    </p:spTree>
    <p:extLst>
      <p:ext uri="{BB962C8B-B14F-4D97-AF65-F5344CB8AC3E}">
        <p14:creationId xmlns:p14="http://schemas.microsoft.com/office/powerpoint/2010/main" val="2042778424"/>
      </p:ext>
    </p:extLst>
  </p:cSld>
  <p:clrMapOvr>
    <a:masterClrMapping/>
  </p:clrMapOvr>
  <p:transition spd="med">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A6761E-41F0-4227-8443-D96BFCA7DE39}"/>
              </a:ext>
            </a:extLst>
          </p:cNvPr>
          <p:cNvSpPr>
            <a:spLocks noGrp="1"/>
          </p:cNvSpPr>
          <p:nvPr>
            <p:ph type="title"/>
          </p:nvPr>
        </p:nvSpPr>
        <p:spPr>
          <a:xfrm>
            <a:off x="457200" y="838200"/>
            <a:ext cx="8229600" cy="914400"/>
          </a:xfrm>
        </p:spPr>
        <p:txBody>
          <a:bodyPr/>
          <a:lstStyle/>
          <a:p>
            <a:r>
              <a:rPr lang="en-GB" dirty="0"/>
              <a:t>Basics of Portfolio Construction</a:t>
            </a:r>
          </a:p>
        </p:txBody>
      </p:sp>
      <p:sp>
        <p:nvSpPr>
          <p:cNvPr id="3" name="内容占位符 2">
            <a:extLst>
              <a:ext uri="{FF2B5EF4-FFF2-40B4-BE49-F238E27FC236}">
                <a16:creationId xmlns:a16="http://schemas.microsoft.com/office/drawing/2014/main" id="{283220F7-044E-4418-9FF8-5796DA559A4D}"/>
              </a:ext>
            </a:extLst>
          </p:cNvPr>
          <p:cNvSpPr>
            <a:spLocks noGrp="1"/>
          </p:cNvSpPr>
          <p:nvPr>
            <p:ph idx="1"/>
          </p:nvPr>
        </p:nvSpPr>
        <p:spPr>
          <a:xfrm>
            <a:off x="457200" y="1752600"/>
            <a:ext cx="8229600" cy="4648200"/>
          </a:xfrm>
        </p:spPr>
        <p:txBody>
          <a:bodyPr/>
          <a:lstStyle/>
          <a:p>
            <a:r>
              <a:rPr lang="en-GB" dirty="0"/>
              <a:t>The Strategic Asset Allocation</a:t>
            </a:r>
          </a:p>
          <a:p>
            <a:pPr indent="342900"/>
            <a:r>
              <a:rPr lang="en-US" sz="1800" dirty="0"/>
              <a:t>The strategic asset allocation (SAA) is the set of exposures to IPS-permissible asset classes that is expected to achieve the client’s long-term objectives given the client’s investment constraints.</a:t>
            </a:r>
          </a:p>
          <a:p>
            <a:pPr indent="342900"/>
            <a:r>
              <a:rPr lang="en-US" sz="1800" dirty="0"/>
              <a:t>As the strategic asset allocation is built up by asset classes, the decision about how to define those asset classes is an important one.</a:t>
            </a:r>
          </a:p>
          <a:p>
            <a:pPr indent="342900"/>
            <a:r>
              <a:rPr lang="en-US" sz="1800" dirty="0"/>
              <a:t>The risk–return profile of the strategic asset allocation depends on the expected returns and risks of the individual asset classes, as well as the correlation between those asset classes.</a:t>
            </a:r>
            <a:endParaRPr lang="en-GB" sz="1800" dirty="0"/>
          </a:p>
          <a:p>
            <a:endParaRPr lang="en-GB" dirty="0"/>
          </a:p>
        </p:txBody>
      </p:sp>
    </p:spTree>
    <p:extLst>
      <p:ext uri="{BB962C8B-B14F-4D97-AF65-F5344CB8AC3E}">
        <p14:creationId xmlns:p14="http://schemas.microsoft.com/office/powerpoint/2010/main" val="1382833509"/>
      </p:ext>
    </p:extLst>
  </p:cSld>
  <p:clrMapOvr>
    <a:masterClrMapping/>
  </p:clrMapOvr>
  <p:transition spd="med">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C25A0A-099D-4A71-9689-08F54F0C0DD0}"/>
              </a:ext>
            </a:extLst>
          </p:cNvPr>
          <p:cNvSpPr>
            <a:spLocks noGrp="1"/>
          </p:cNvSpPr>
          <p:nvPr>
            <p:ph type="title"/>
          </p:nvPr>
        </p:nvSpPr>
        <p:spPr>
          <a:xfrm>
            <a:off x="457200" y="838200"/>
            <a:ext cx="8229600" cy="914400"/>
          </a:xfrm>
        </p:spPr>
        <p:txBody>
          <a:bodyPr/>
          <a:lstStyle/>
          <a:p>
            <a:r>
              <a:rPr lang="en-GB" dirty="0"/>
              <a:t>The Strategic Asset Allocation</a:t>
            </a:r>
          </a:p>
        </p:txBody>
      </p:sp>
      <p:sp>
        <p:nvSpPr>
          <p:cNvPr id="3" name="内容占位符 2">
            <a:extLst>
              <a:ext uri="{FF2B5EF4-FFF2-40B4-BE49-F238E27FC236}">
                <a16:creationId xmlns:a16="http://schemas.microsoft.com/office/drawing/2014/main" id="{A4CF12EC-173B-4D4E-A18C-9BD589E62CAC}"/>
              </a:ext>
            </a:extLst>
          </p:cNvPr>
          <p:cNvSpPr>
            <a:spLocks noGrp="1"/>
          </p:cNvSpPr>
          <p:nvPr>
            <p:ph idx="1"/>
          </p:nvPr>
        </p:nvSpPr>
        <p:spPr>
          <a:xfrm>
            <a:off x="457200" y="1752600"/>
            <a:ext cx="8229600" cy="4648200"/>
          </a:xfrm>
        </p:spPr>
        <p:txBody>
          <a:bodyPr/>
          <a:lstStyle/>
          <a:p>
            <a:r>
              <a:rPr lang="en-US" sz="1800" dirty="0"/>
              <a:t>A strategic asset allocation results from combining the constraints and objectives articulated in the IPS and long-term capital market expectations regarding the asset classes.</a:t>
            </a:r>
          </a:p>
          <a:p>
            <a:endParaRPr lang="en-GB" sz="1800" dirty="0"/>
          </a:p>
        </p:txBody>
      </p:sp>
      <p:pic>
        <p:nvPicPr>
          <p:cNvPr id="4" name="图片 3">
            <a:extLst>
              <a:ext uri="{FF2B5EF4-FFF2-40B4-BE49-F238E27FC236}">
                <a16:creationId xmlns:a16="http://schemas.microsoft.com/office/drawing/2014/main" id="{72D2447C-6C75-42D2-B0BB-4318AE662F6E}"/>
              </a:ext>
            </a:extLst>
          </p:cNvPr>
          <p:cNvPicPr>
            <a:picLocks noChangeAspect="1"/>
          </p:cNvPicPr>
          <p:nvPr/>
        </p:nvPicPr>
        <p:blipFill>
          <a:blip r:embed="rId2"/>
          <a:stretch>
            <a:fillRect/>
          </a:stretch>
        </p:blipFill>
        <p:spPr>
          <a:xfrm>
            <a:off x="0" y="2743200"/>
            <a:ext cx="9144000" cy="3466011"/>
          </a:xfrm>
          <a:prstGeom prst="rect">
            <a:avLst/>
          </a:prstGeom>
        </p:spPr>
      </p:pic>
    </p:spTree>
    <p:extLst>
      <p:ext uri="{BB962C8B-B14F-4D97-AF65-F5344CB8AC3E}">
        <p14:creationId xmlns:p14="http://schemas.microsoft.com/office/powerpoint/2010/main" val="624191270"/>
      </p:ext>
    </p:extLst>
  </p:cSld>
  <p:clrMapOvr>
    <a:masterClrMapping/>
  </p:clrMapOvr>
  <p:transition spd="med">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E9ADCE-35CD-42EC-8287-B9714AB6A430}"/>
              </a:ext>
            </a:extLst>
          </p:cNvPr>
          <p:cNvSpPr>
            <a:spLocks noGrp="1"/>
          </p:cNvSpPr>
          <p:nvPr>
            <p:ph type="title"/>
          </p:nvPr>
        </p:nvSpPr>
        <p:spPr>
          <a:xfrm>
            <a:off x="457200" y="838200"/>
            <a:ext cx="8229600" cy="914400"/>
          </a:xfrm>
        </p:spPr>
        <p:txBody>
          <a:bodyPr/>
          <a:lstStyle/>
          <a:p>
            <a:r>
              <a:rPr lang="en-GB" altLang="zh-CN" dirty="0"/>
              <a:t>The Strategic Asset Allocation</a:t>
            </a:r>
            <a:endParaRPr lang="en-GB" dirty="0"/>
          </a:p>
        </p:txBody>
      </p:sp>
      <p:sp>
        <p:nvSpPr>
          <p:cNvPr id="3" name="内容占位符 2">
            <a:extLst>
              <a:ext uri="{FF2B5EF4-FFF2-40B4-BE49-F238E27FC236}">
                <a16:creationId xmlns:a16="http://schemas.microsoft.com/office/drawing/2014/main" id="{8C58A1C3-45E0-4DA9-8602-D50083A18553}"/>
              </a:ext>
            </a:extLst>
          </p:cNvPr>
          <p:cNvSpPr>
            <a:spLocks noGrp="1"/>
          </p:cNvSpPr>
          <p:nvPr>
            <p:ph idx="1"/>
          </p:nvPr>
        </p:nvSpPr>
        <p:spPr>
          <a:xfrm>
            <a:off x="457200" y="1752600"/>
            <a:ext cx="8229600" cy="4648200"/>
          </a:xfrm>
        </p:spPr>
        <p:txBody>
          <a:bodyPr/>
          <a:lstStyle/>
          <a:p>
            <a:r>
              <a:rPr lang="en-US" sz="1800" dirty="0"/>
              <a:t>How will capital market expectations and investment objectives and constraints eventually translate into a strategic asset allocation?</a:t>
            </a:r>
          </a:p>
          <a:p>
            <a:r>
              <a:rPr lang="en-US" sz="1800" dirty="0"/>
              <a:t>Investors’ risk and return objectives can be described as a utility function.</a:t>
            </a:r>
          </a:p>
          <a:p>
            <a:endParaRPr lang="en-US" sz="1800" dirty="0"/>
          </a:p>
          <a:p>
            <a:r>
              <a:rPr lang="en-US" sz="1800" dirty="0"/>
              <a:t>Capital market expectations, specified in asset classes’ expected returns, standard deviations of return, and correlations, translate into an efficient frontier of portfolios.</a:t>
            </a:r>
          </a:p>
          <a:p>
            <a:endParaRPr lang="en-GB" sz="1800" dirty="0"/>
          </a:p>
        </p:txBody>
      </p:sp>
      <p:pic>
        <p:nvPicPr>
          <p:cNvPr id="4" name="图片 3">
            <a:extLst>
              <a:ext uri="{FF2B5EF4-FFF2-40B4-BE49-F238E27FC236}">
                <a16:creationId xmlns:a16="http://schemas.microsoft.com/office/drawing/2014/main" id="{BCB06EB0-E947-4032-BE58-C1DABC79E06B}"/>
              </a:ext>
            </a:extLst>
          </p:cNvPr>
          <p:cNvPicPr>
            <a:picLocks noChangeAspect="1"/>
          </p:cNvPicPr>
          <p:nvPr/>
        </p:nvPicPr>
        <p:blipFill>
          <a:blip r:embed="rId2"/>
          <a:stretch>
            <a:fillRect/>
          </a:stretch>
        </p:blipFill>
        <p:spPr>
          <a:xfrm>
            <a:off x="3566678" y="3236118"/>
            <a:ext cx="2010644" cy="385763"/>
          </a:xfrm>
          <a:prstGeom prst="rect">
            <a:avLst/>
          </a:prstGeom>
        </p:spPr>
      </p:pic>
      <p:pic>
        <p:nvPicPr>
          <p:cNvPr id="5" name="图片 4">
            <a:extLst>
              <a:ext uri="{FF2B5EF4-FFF2-40B4-BE49-F238E27FC236}">
                <a16:creationId xmlns:a16="http://schemas.microsoft.com/office/drawing/2014/main" id="{14696DB5-B4BD-4F6A-A4B6-DA448AA92670}"/>
              </a:ext>
            </a:extLst>
          </p:cNvPr>
          <p:cNvPicPr>
            <a:picLocks noChangeAspect="1"/>
          </p:cNvPicPr>
          <p:nvPr/>
        </p:nvPicPr>
        <p:blipFill>
          <a:blip r:embed="rId3"/>
          <a:stretch>
            <a:fillRect/>
          </a:stretch>
        </p:blipFill>
        <p:spPr>
          <a:xfrm>
            <a:off x="3393283" y="4810627"/>
            <a:ext cx="2357434" cy="385762"/>
          </a:xfrm>
          <a:prstGeom prst="rect">
            <a:avLst/>
          </a:prstGeom>
        </p:spPr>
      </p:pic>
      <p:pic>
        <p:nvPicPr>
          <p:cNvPr id="6" name="图片 5">
            <a:extLst>
              <a:ext uri="{FF2B5EF4-FFF2-40B4-BE49-F238E27FC236}">
                <a16:creationId xmlns:a16="http://schemas.microsoft.com/office/drawing/2014/main" id="{6E46329A-2129-41B0-BB55-62A1566BB44D}"/>
              </a:ext>
            </a:extLst>
          </p:cNvPr>
          <p:cNvPicPr>
            <a:picLocks noChangeAspect="1"/>
          </p:cNvPicPr>
          <p:nvPr/>
        </p:nvPicPr>
        <p:blipFill>
          <a:blip r:embed="rId4"/>
          <a:stretch>
            <a:fillRect/>
          </a:stretch>
        </p:blipFill>
        <p:spPr>
          <a:xfrm>
            <a:off x="2833687" y="5236619"/>
            <a:ext cx="3476625" cy="561975"/>
          </a:xfrm>
          <a:prstGeom prst="rect">
            <a:avLst/>
          </a:prstGeom>
        </p:spPr>
      </p:pic>
      <p:pic>
        <p:nvPicPr>
          <p:cNvPr id="7" name="图片 6">
            <a:extLst>
              <a:ext uri="{FF2B5EF4-FFF2-40B4-BE49-F238E27FC236}">
                <a16:creationId xmlns:a16="http://schemas.microsoft.com/office/drawing/2014/main" id="{3E1E02BD-17EF-4C72-87C4-748E1601071E}"/>
              </a:ext>
            </a:extLst>
          </p:cNvPr>
          <p:cNvPicPr>
            <a:picLocks noChangeAspect="1"/>
          </p:cNvPicPr>
          <p:nvPr/>
        </p:nvPicPr>
        <p:blipFill>
          <a:blip r:embed="rId5"/>
          <a:stretch>
            <a:fillRect/>
          </a:stretch>
        </p:blipFill>
        <p:spPr>
          <a:xfrm>
            <a:off x="3467051" y="5835516"/>
            <a:ext cx="2209895" cy="357483"/>
          </a:xfrm>
          <a:prstGeom prst="rect">
            <a:avLst/>
          </a:prstGeom>
        </p:spPr>
      </p:pic>
    </p:spTree>
    <p:extLst>
      <p:ext uri="{BB962C8B-B14F-4D97-AF65-F5344CB8AC3E}">
        <p14:creationId xmlns:p14="http://schemas.microsoft.com/office/powerpoint/2010/main" val="3918444065"/>
      </p:ext>
    </p:extLst>
  </p:cSld>
  <p:clrMapOvr>
    <a:masterClrMapping/>
  </p:clrMapOvr>
  <p:transition spd="med">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83F989-F394-4346-A3F4-2BFF123DAAED}"/>
              </a:ext>
            </a:extLst>
          </p:cNvPr>
          <p:cNvSpPr>
            <a:spLocks noGrp="1"/>
          </p:cNvSpPr>
          <p:nvPr>
            <p:ph type="title"/>
          </p:nvPr>
        </p:nvSpPr>
        <p:spPr>
          <a:xfrm>
            <a:off x="457200" y="838200"/>
            <a:ext cx="8229600" cy="914400"/>
          </a:xfrm>
        </p:spPr>
        <p:txBody>
          <a:bodyPr/>
          <a:lstStyle/>
          <a:p>
            <a:r>
              <a:rPr lang="fr-FR" dirty="0"/>
              <a:t>Strategic Asset Allocation Efficient Frontier</a:t>
            </a:r>
            <a:endParaRPr lang="en-GB" dirty="0"/>
          </a:p>
        </p:txBody>
      </p:sp>
      <p:pic>
        <p:nvPicPr>
          <p:cNvPr id="4" name="内容占位符 3">
            <a:extLst>
              <a:ext uri="{FF2B5EF4-FFF2-40B4-BE49-F238E27FC236}">
                <a16:creationId xmlns:a16="http://schemas.microsoft.com/office/drawing/2014/main" id="{0E225581-6FA2-439D-99F8-02CA19351669}"/>
              </a:ext>
            </a:extLst>
          </p:cNvPr>
          <p:cNvPicPr>
            <a:picLocks noGrp="1" noChangeAspect="1"/>
          </p:cNvPicPr>
          <p:nvPr>
            <p:ph idx="1"/>
          </p:nvPr>
        </p:nvPicPr>
        <p:blipFill>
          <a:blip r:embed="rId2"/>
          <a:stretch>
            <a:fillRect/>
          </a:stretch>
        </p:blipFill>
        <p:spPr>
          <a:xfrm>
            <a:off x="1353644" y="1720393"/>
            <a:ext cx="6436711" cy="4666616"/>
          </a:xfrm>
          <a:prstGeom prst="rect">
            <a:avLst/>
          </a:prstGeom>
        </p:spPr>
      </p:pic>
    </p:spTree>
    <p:extLst>
      <p:ext uri="{BB962C8B-B14F-4D97-AF65-F5344CB8AC3E}">
        <p14:creationId xmlns:p14="http://schemas.microsoft.com/office/powerpoint/2010/main" val="293647031"/>
      </p:ext>
    </p:extLst>
  </p:cSld>
  <p:clrMapOvr>
    <a:masterClrMapping/>
  </p:clrMapOvr>
  <p:transition spd="med">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7D47DC-B5A2-443B-AA2A-68F859DCB324}"/>
              </a:ext>
            </a:extLst>
          </p:cNvPr>
          <p:cNvSpPr>
            <a:spLocks noGrp="1"/>
          </p:cNvSpPr>
          <p:nvPr>
            <p:ph type="title"/>
          </p:nvPr>
        </p:nvSpPr>
        <p:spPr>
          <a:xfrm>
            <a:off x="457200" y="838200"/>
            <a:ext cx="8229600" cy="914400"/>
          </a:xfrm>
        </p:spPr>
        <p:txBody>
          <a:bodyPr/>
          <a:lstStyle/>
          <a:p>
            <a:r>
              <a:rPr lang="en-US" altLang="zh-CN" dirty="0"/>
              <a:t>Steps Toward an Actual Portfolio</a:t>
            </a:r>
            <a:endParaRPr lang="en-GB" dirty="0"/>
          </a:p>
        </p:txBody>
      </p:sp>
      <p:sp>
        <p:nvSpPr>
          <p:cNvPr id="3" name="内容占位符 2">
            <a:extLst>
              <a:ext uri="{FF2B5EF4-FFF2-40B4-BE49-F238E27FC236}">
                <a16:creationId xmlns:a16="http://schemas.microsoft.com/office/drawing/2014/main" id="{2F6D6C38-3581-4139-8330-9C646B0CC71D}"/>
              </a:ext>
            </a:extLst>
          </p:cNvPr>
          <p:cNvSpPr>
            <a:spLocks noGrp="1"/>
          </p:cNvSpPr>
          <p:nvPr>
            <p:ph idx="1"/>
          </p:nvPr>
        </p:nvSpPr>
        <p:spPr/>
        <p:txBody>
          <a:bodyPr/>
          <a:lstStyle/>
          <a:p>
            <a:r>
              <a:rPr lang="en-GB" sz="1800" dirty="0"/>
              <a:t>The </a:t>
            </a:r>
            <a:r>
              <a:rPr lang="en-GB" sz="1800" i="1" dirty="0"/>
              <a:t>strategic asset allocation</a:t>
            </a:r>
            <a:r>
              <a:rPr lang="en-GB" sz="1800" dirty="0"/>
              <a:t> </a:t>
            </a:r>
            <a:r>
              <a:rPr lang="en-US" sz="1800" dirty="0"/>
              <a:t>is the first step in implementing an investment strategy.</a:t>
            </a:r>
          </a:p>
          <a:p>
            <a:r>
              <a:rPr lang="en-US" sz="1800" dirty="0"/>
              <a:t>The second step is </a:t>
            </a:r>
            <a:r>
              <a:rPr lang="en-US" sz="1800" i="1" dirty="0"/>
              <a:t>risk budgeting</a:t>
            </a:r>
            <a:r>
              <a:rPr lang="en-US" sz="1800" dirty="0"/>
              <a:t>, which is the establishment of objectives for individuals, groups, or divisions of an organization that takes into account the allocation of an acceptable level of risk.</a:t>
            </a:r>
          </a:p>
          <a:p>
            <a:r>
              <a:rPr lang="en-US" sz="1800" i="1" dirty="0"/>
              <a:t>Tactical asset allocation</a:t>
            </a:r>
            <a:r>
              <a:rPr lang="en-US" sz="1800" dirty="0"/>
              <a:t> is the decision to deliberately deviate from the strategic asset allocation in an attempt to add value based on forecasts of the near-term relative performance of asset classes.</a:t>
            </a:r>
          </a:p>
          <a:p>
            <a:r>
              <a:rPr lang="en-US" sz="1800" i="1" dirty="0"/>
              <a:t>Security selection</a:t>
            </a:r>
            <a:r>
              <a:rPr lang="en-US" sz="1800" dirty="0"/>
              <a:t> is an attempt to generate higher returns than the asset class benchmark by selecting securities with a higher expected return.</a:t>
            </a:r>
          </a:p>
        </p:txBody>
      </p:sp>
    </p:spTree>
    <p:extLst>
      <p:ext uri="{BB962C8B-B14F-4D97-AF65-F5344CB8AC3E}">
        <p14:creationId xmlns:p14="http://schemas.microsoft.com/office/powerpoint/2010/main" val="470680155"/>
      </p:ext>
    </p:extLst>
  </p:cSld>
  <p:clrMapOvr>
    <a:masterClrMapping/>
  </p:clrMapOvr>
  <p:transition spd="med">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1095E2-0A62-481C-9EFA-0E6A4188A553}"/>
              </a:ext>
            </a:extLst>
          </p:cNvPr>
          <p:cNvSpPr>
            <a:spLocks noGrp="1"/>
          </p:cNvSpPr>
          <p:nvPr>
            <p:ph type="title"/>
          </p:nvPr>
        </p:nvSpPr>
        <p:spPr>
          <a:xfrm>
            <a:off x="457200" y="838200"/>
            <a:ext cx="8229600" cy="914400"/>
          </a:xfrm>
        </p:spPr>
        <p:txBody>
          <a:bodyPr/>
          <a:lstStyle/>
          <a:p>
            <a:r>
              <a:rPr lang="en-US" dirty="0"/>
              <a:t>Steps in the Portfolio Management Process</a:t>
            </a:r>
            <a:endParaRPr lang="en-GB" dirty="0"/>
          </a:p>
        </p:txBody>
      </p:sp>
      <p:sp>
        <p:nvSpPr>
          <p:cNvPr id="3" name="内容占位符 2">
            <a:extLst>
              <a:ext uri="{FF2B5EF4-FFF2-40B4-BE49-F238E27FC236}">
                <a16:creationId xmlns:a16="http://schemas.microsoft.com/office/drawing/2014/main" id="{DE76039A-F6D6-44B7-BE77-8E2882382EDB}"/>
              </a:ext>
            </a:extLst>
          </p:cNvPr>
          <p:cNvSpPr>
            <a:spLocks noGrp="1"/>
          </p:cNvSpPr>
          <p:nvPr>
            <p:ph idx="1"/>
          </p:nvPr>
        </p:nvSpPr>
        <p:spPr>
          <a:xfrm>
            <a:off x="457200" y="1752600"/>
            <a:ext cx="8229600" cy="4648200"/>
          </a:xfrm>
        </p:spPr>
        <p:txBody>
          <a:bodyPr/>
          <a:lstStyle/>
          <a:p>
            <a:r>
              <a:rPr lang="en-US" altLang="zh-CN" dirty="0"/>
              <a:t>The Planning Step</a:t>
            </a:r>
          </a:p>
          <a:p>
            <a:pPr indent="342900"/>
            <a:r>
              <a:rPr lang="en-US" altLang="zh-CN" sz="1800" dirty="0"/>
              <a:t>Understanding the client’s needs</a:t>
            </a:r>
          </a:p>
          <a:p>
            <a:pPr indent="342900"/>
            <a:r>
              <a:rPr lang="en-US" altLang="zh-CN" sz="1800" dirty="0"/>
              <a:t>Preparation of an investment policy statement (IPS)</a:t>
            </a:r>
          </a:p>
          <a:p>
            <a:r>
              <a:rPr lang="en-US" altLang="zh-CN" dirty="0"/>
              <a:t>The Execution Step</a:t>
            </a:r>
          </a:p>
          <a:p>
            <a:pPr indent="342900"/>
            <a:r>
              <a:rPr lang="en-US" altLang="zh-CN" sz="1800" dirty="0"/>
              <a:t>Asset allocation</a:t>
            </a:r>
          </a:p>
          <a:p>
            <a:pPr indent="342900"/>
            <a:r>
              <a:rPr lang="en-US" altLang="zh-CN" sz="1800" dirty="0"/>
              <a:t>Security analysis</a:t>
            </a:r>
          </a:p>
          <a:p>
            <a:pPr indent="342900"/>
            <a:r>
              <a:rPr lang="en-US" altLang="zh-CN" sz="1800" dirty="0"/>
              <a:t>Portfolio construction</a:t>
            </a:r>
          </a:p>
          <a:p>
            <a:r>
              <a:rPr lang="en-US" altLang="zh-CN" dirty="0"/>
              <a:t>The Feedback Step</a:t>
            </a:r>
          </a:p>
          <a:p>
            <a:pPr indent="342900"/>
            <a:r>
              <a:rPr lang="en-US" altLang="zh-CN" sz="1800" dirty="0"/>
              <a:t>Portfolio monitoring and rebalancing</a:t>
            </a:r>
          </a:p>
          <a:p>
            <a:pPr indent="342900"/>
            <a:r>
              <a:rPr lang="en-US" altLang="zh-CN" sz="1800" dirty="0"/>
              <a:t>Performance measurement and reporting</a:t>
            </a:r>
          </a:p>
          <a:p>
            <a:endParaRPr lang="en-US" altLang="zh-CN" sz="1800" dirty="0"/>
          </a:p>
          <a:p>
            <a:endParaRPr lang="en-US" altLang="zh-CN" sz="2000" dirty="0"/>
          </a:p>
          <a:p>
            <a:endParaRPr lang="en-GB" dirty="0"/>
          </a:p>
        </p:txBody>
      </p:sp>
    </p:spTree>
    <p:extLst>
      <p:ext uri="{BB962C8B-B14F-4D97-AF65-F5344CB8AC3E}">
        <p14:creationId xmlns:p14="http://schemas.microsoft.com/office/powerpoint/2010/main" val="1386758659"/>
      </p:ext>
    </p:extLst>
  </p:cSld>
  <p:clrMapOvr>
    <a:masterClrMapping/>
  </p:clrMapOvr>
  <p:transition spd="med">
    <p:cover dir="d"/>
  </p:transition>
</p:sld>
</file>

<file path=ppt/theme/theme1.xml><?xml version="1.0" encoding="utf-8"?>
<a:theme xmlns:a="http://schemas.openxmlformats.org/drawingml/2006/main" name="Brooke Weston">
  <a:themeElements>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ooke West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oke West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ooke West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ooke West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ooke West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ooke West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ooke West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ooke West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ooke West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oke West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ooke West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ooke West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6_Introduction to portfolio management</Template>
  <TotalTime>5133</TotalTime>
  <Pages>8</Pages>
  <Words>1019</Words>
  <Application>Microsoft Office PowerPoint</Application>
  <PresentationFormat>On-screen Show (4:3)</PresentationFormat>
  <Paragraphs>89</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Verdana</vt:lpstr>
      <vt:lpstr>Brooke Weston</vt:lpstr>
      <vt:lpstr>PowerPoint Presentation</vt:lpstr>
      <vt:lpstr>PowerPoint Presentation</vt:lpstr>
      <vt:lpstr>Basics of Portfolio Construction</vt:lpstr>
      <vt:lpstr>Basics of Portfolio Construction</vt:lpstr>
      <vt:lpstr>The Strategic Asset Allocation</vt:lpstr>
      <vt:lpstr>The Strategic Asset Allocation</vt:lpstr>
      <vt:lpstr>Strategic Asset Allocation Efficient Frontier</vt:lpstr>
      <vt:lpstr>Steps Toward an Actual Portfolio</vt:lpstr>
      <vt:lpstr>Steps in the Portfolio Management Process</vt:lpstr>
      <vt:lpstr>Mutual Funds and Other Investment Companies: An Introduction</vt:lpstr>
      <vt:lpstr>Mutual Funds: An Example</vt:lpstr>
      <vt:lpstr>Types of Mutual Funds</vt:lpstr>
      <vt:lpstr>Types of Mutual Funds</vt:lpstr>
      <vt:lpstr>Other Investment Products</vt:lpstr>
      <vt:lpstr>Summary</vt:lpstr>
      <vt:lpstr>Summary</vt:lpstr>
    </vt:vector>
  </TitlesOfParts>
  <Company>Harcourt,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Presentation to accompany Investment Analysis &amp; Portfolio Management, 6e</dc:title>
  <dc:subject>An Introduction to Asset Pricing Models</dc:subject>
  <dc:creator>Frank K. Reilly &amp; Keith C. Brown</dc:creator>
  <cp:keywords>Lecture</cp:keywords>
  <cp:lastModifiedBy>Nguyen Thi</cp:lastModifiedBy>
  <cp:revision>242</cp:revision>
  <cp:lastPrinted>1998-08-13T04:13:10Z</cp:lastPrinted>
  <dcterms:created xsi:type="dcterms:W3CDTF">1998-10-24T16:58:48Z</dcterms:created>
  <dcterms:modified xsi:type="dcterms:W3CDTF">2019-03-26T10:17:05Z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Harcourt Brace College Publishers</vt:lpwstr>
  </property>
  <property fmtid="{D5CDD505-2E9C-101B-9397-08002B2CF9AE}" pid="3" name="Editor">
    <vt:lpwstr>Terri House</vt:lpwstr>
  </property>
</Properties>
</file>