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29"/>
  </p:notesMasterIdLst>
  <p:handoutMasterIdLst>
    <p:handoutMasterId r:id="rId30"/>
  </p:handoutMasterIdLst>
  <p:sldIdLst>
    <p:sldId id="477" r:id="rId2"/>
    <p:sldId id="658" r:id="rId3"/>
    <p:sldId id="509" r:id="rId4"/>
    <p:sldId id="510" r:id="rId5"/>
    <p:sldId id="659" r:id="rId6"/>
    <p:sldId id="660" r:id="rId7"/>
    <p:sldId id="661" r:id="rId8"/>
    <p:sldId id="662" r:id="rId9"/>
    <p:sldId id="663" r:id="rId10"/>
    <p:sldId id="664" r:id="rId11"/>
    <p:sldId id="665" r:id="rId12"/>
    <p:sldId id="666" r:id="rId13"/>
    <p:sldId id="667" r:id="rId14"/>
    <p:sldId id="668" r:id="rId15"/>
    <p:sldId id="669" r:id="rId16"/>
    <p:sldId id="670" r:id="rId17"/>
    <p:sldId id="671" r:id="rId18"/>
    <p:sldId id="672" r:id="rId19"/>
    <p:sldId id="673" r:id="rId20"/>
    <p:sldId id="674" r:id="rId21"/>
    <p:sldId id="680" r:id="rId22"/>
    <p:sldId id="681" r:id="rId23"/>
    <p:sldId id="675" r:id="rId24"/>
    <p:sldId id="676" r:id="rId25"/>
    <p:sldId id="677" r:id="rId26"/>
    <p:sldId id="678" r:id="rId27"/>
    <p:sldId id="679"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2609D3"/>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076CA87-B614-45BB-B64B-6AE9CC414A28}" type="slidenum">
              <a:rPr lang="en-US"/>
              <a:pPr/>
              <a:t>‹#›</a:t>
            </a:fld>
            <a:endParaRPr lang="en-US"/>
          </a:p>
        </p:txBody>
      </p:sp>
    </p:spTree>
    <p:extLst>
      <p:ext uri="{BB962C8B-B14F-4D97-AF65-F5344CB8AC3E}">
        <p14:creationId xmlns:p14="http://schemas.microsoft.com/office/powerpoint/2010/main" val="9073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8E953AA-ED35-488B-B6AB-D8C2269B23D9}"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7"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FCEB7BD7-A370-45B0-BBAE-D773AD762810}"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38629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B126090-00AF-4E62-A6F1-D9FBD6F16EE3}" type="slidenum">
              <a:rPr lang="en-US">
                <a:latin typeface="Times New Roman" pitchFamily="18" charset="0"/>
              </a:rPr>
              <a:pPr/>
              <a:t>1</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2258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47900092"/>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D62F59D5-82F8-4B02-9B69-7770DBEEB1E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915215280"/>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9C16D7DA-E2A4-4B10-9FF2-9D5B9DCD9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251796441"/>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1939103"/>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F34D9F8C-6665-4133-ABB1-69213EC1BAF2}"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721309407"/>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86CC7433-FDB6-4C78-8815-57137262B576}"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43317287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8-</a:t>
            </a:r>
            <a:fld id="{6D2A9FFC-7A39-4DD4-8048-5A226E2C6D4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681981667"/>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8-</a:t>
            </a:r>
            <a:fld id="{494C0017-C2CA-4931-9803-E5D9A234D185}"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52683750"/>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940923"/>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9AC909F-FDC4-4D0A-A91F-F72195945B7E}"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65362805"/>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8BD0D71-EC05-4346-A5A5-90AEDCE891A7}"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708099776"/>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8-</a:t>
            </a:r>
            <a:fld id="{2DF7762A-35C2-43F8-8CFF-15D0F76F40CE}"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5330858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0" y="0"/>
            <a:ext cx="9144000"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endParaRPr lang="en-US" sz="2400"/>
          </a:p>
        </p:txBody>
      </p:sp>
      <p:sp>
        <p:nvSpPr>
          <p:cNvPr id="12291" name="Text Box 4"/>
          <p:cNvSpPr txBox="1">
            <a:spLocks noChangeArrowheads="1"/>
          </p:cNvSpPr>
          <p:nvPr/>
        </p:nvSpPr>
        <p:spPr bwMode="auto">
          <a:xfrm>
            <a:off x="0" y="4899025"/>
            <a:ext cx="81534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0000"/>
              </a:lnSpc>
            </a:pPr>
            <a:endParaRPr lang="en-US" sz="1400"/>
          </a:p>
        </p:txBody>
      </p:sp>
      <p:sp>
        <p:nvSpPr>
          <p:cNvPr id="12293" name="Text Box 10"/>
          <p:cNvSpPr txBox="1">
            <a:spLocks noChangeArrowheads="1"/>
          </p:cNvSpPr>
          <p:nvPr/>
        </p:nvSpPr>
        <p:spPr bwMode="auto">
          <a:xfrm>
            <a:off x="2346325" y="4379913"/>
            <a:ext cx="3825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2296" name="Text Box 13"/>
          <p:cNvSpPr txBox="1">
            <a:spLocks noChangeArrowheads="1"/>
          </p:cNvSpPr>
          <p:nvPr/>
        </p:nvSpPr>
        <p:spPr bwMode="auto">
          <a:xfrm>
            <a:off x="1828800" y="3505200"/>
            <a:ext cx="565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2" name="TextBox 1"/>
          <p:cNvSpPr txBox="1"/>
          <p:nvPr/>
        </p:nvSpPr>
        <p:spPr>
          <a:xfrm>
            <a:off x="579437" y="2166981"/>
            <a:ext cx="8153400" cy="2554545"/>
          </a:xfrm>
          <a:prstGeom prst="rect">
            <a:avLst/>
          </a:prstGeom>
          <a:noFill/>
        </p:spPr>
        <p:txBody>
          <a:bodyPr wrap="square" rtlCol="0">
            <a:spAutoFit/>
          </a:bodyPr>
          <a:lstStyle/>
          <a:p>
            <a:pPr algn="ctr"/>
            <a:r>
              <a:rPr lang="en-GB" sz="3200" b="1" dirty="0"/>
              <a:t>Introduction to Capital Market Theory and Asset Pricing Model</a:t>
            </a:r>
          </a:p>
          <a:p>
            <a:pPr algn="ctr"/>
            <a:endParaRPr lang="en-GB" sz="3200" b="1" dirty="0"/>
          </a:p>
          <a:p>
            <a:pPr algn="ctr"/>
            <a:r>
              <a:rPr lang="en-GB" sz="3200" b="1" dirty="0"/>
              <a:t>FINM014</a:t>
            </a:r>
          </a:p>
          <a:p>
            <a:pPr algn="ctr"/>
            <a:r>
              <a:rPr lang="en-GB" altLang="zh-CN" sz="3200" b="1" dirty="0"/>
              <a:t>Dr </a:t>
            </a:r>
            <a:r>
              <a:rPr lang="en-GB" altLang="zh-CN" sz="3200" b="1" dirty="0" err="1"/>
              <a:t>Xun</a:t>
            </a:r>
            <a:r>
              <a:rPr lang="en-GB" altLang="zh-CN" sz="3200"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9F65C8-FA72-4B2E-901B-99CDF0E3260E}"/>
              </a:ext>
            </a:extLst>
          </p:cNvPr>
          <p:cNvSpPr>
            <a:spLocks noGrp="1"/>
          </p:cNvSpPr>
          <p:nvPr>
            <p:ph type="title"/>
          </p:nvPr>
        </p:nvSpPr>
        <p:spPr/>
        <p:txBody>
          <a:bodyPr/>
          <a:lstStyle/>
          <a:p>
            <a:r>
              <a:rPr lang="en-US" dirty="0">
                <a:solidFill>
                  <a:srgbClr val="C00000"/>
                </a:solidFill>
              </a:rPr>
              <a:t>Pricing of Risk and Computation of Expected Return</a:t>
            </a:r>
            <a:endParaRPr lang="en-GB" dirty="0">
              <a:solidFill>
                <a:srgbClr val="C00000"/>
              </a:solidFill>
            </a:endParaRPr>
          </a:p>
        </p:txBody>
      </p:sp>
      <p:sp>
        <p:nvSpPr>
          <p:cNvPr id="3" name="内容占位符 2">
            <a:extLst>
              <a:ext uri="{FF2B5EF4-FFF2-40B4-BE49-F238E27FC236}">
                <a16:creationId xmlns:a16="http://schemas.microsoft.com/office/drawing/2014/main" id="{46F10B47-0CF9-4F77-880F-013C8744FAF3}"/>
              </a:ext>
            </a:extLst>
          </p:cNvPr>
          <p:cNvSpPr>
            <a:spLocks noGrp="1"/>
          </p:cNvSpPr>
          <p:nvPr>
            <p:ph idx="1"/>
          </p:nvPr>
        </p:nvSpPr>
        <p:spPr/>
        <p:txBody>
          <a:bodyPr/>
          <a:lstStyle/>
          <a:p>
            <a:r>
              <a:rPr lang="en-US" dirty="0"/>
              <a:t>Systematic Risk and Nonsystematic Risk</a:t>
            </a:r>
          </a:p>
          <a:p>
            <a:pPr marL="457200" indent="-457200">
              <a:buFont typeface="+mj-lt"/>
              <a:buAutoNum type="arabicPeriod"/>
            </a:pPr>
            <a:r>
              <a:rPr lang="en-US" i="1" dirty="0"/>
              <a:t>Systematic risk</a:t>
            </a:r>
            <a:r>
              <a:rPr lang="en-US" dirty="0"/>
              <a:t> is risk that cannot be avoided and is inherent in the overall market.</a:t>
            </a:r>
          </a:p>
          <a:p>
            <a:pPr marL="457200" indent="-457200">
              <a:buFont typeface="+mj-lt"/>
              <a:buAutoNum type="arabicPeriod"/>
            </a:pPr>
            <a:r>
              <a:rPr lang="en-US" i="1" dirty="0"/>
              <a:t>Nonsystematic risk </a:t>
            </a:r>
            <a:r>
              <a:rPr lang="en-US" dirty="0"/>
              <a:t>is risk that is local or limited to a particular asset or industry that need not affect assets outside of that asset class. </a:t>
            </a:r>
          </a:p>
          <a:p>
            <a:pPr marL="457200" indent="-457200">
              <a:buFont typeface="+mj-lt"/>
              <a:buAutoNum type="arabicPeriod"/>
            </a:pPr>
            <a:r>
              <a:rPr lang="en-GB" dirty="0"/>
              <a:t>Total variance = Systematic variance + </a:t>
            </a:r>
            <a:r>
              <a:rPr lang="en-GB" dirty="0" err="1"/>
              <a:t>Nonsystematic</a:t>
            </a:r>
            <a:r>
              <a:rPr lang="en-GB" dirty="0"/>
              <a:t> variance</a:t>
            </a:r>
          </a:p>
        </p:txBody>
      </p:sp>
    </p:spTree>
    <p:extLst>
      <p:ext uri="{BB962C8B-B14F-4D97-AF65-F5344CB8AC3E}">
        <p14:creationId xmlns:p14="http://schemas.microsoft.com/office/powerpoint/2010/main" val="2632264833"/>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284FF0-D70E-4D3D-9B37-4D1BEEA5752C}"/>
              </a:ext>
            </a:extLst>
          </p:cNvPr>
          <p:cNvSpPr>
            <a:spLocks noGrp="1"/>
          </p:cNvSpPr>
          <p:nvPr>
            <p:ph type="title"/>
          </p:nvPr>
        </p:nvSpPr>
        <p:spPr/>
        <p:txBody>
          <a:bodyPr/>
          <a:lstStyle/>
          <a:p>
            <a:r>
              <a:rPr lang="en-US" dirty="0">
                <a:solidFill>
                  <a:srgbClr val="C00000"/>
                </a:solidFill>
              </a:rPr>
              <a:t>Calculation and Interpretation of Beta</a:t>
            </a:r>
            <a:endParaRPr lang="en-GB" dirty="0">
              <a:solidFill>
                <a:srgbClr val="C00000"/>
              </a:solidFill>
            </a:endParaRPr>
          </a:p>
        </p:txBody>
      </p:sp>
      <p:sp>
        <p:nvSpPr>
          <p:cNvPr id="3" name="内容占位符 2">
            <a:extLst>
              <a:ext uri="{FF2B5EF4-FFF2-40B4-BE49-F238E27FC236}">
                <a16:creationId xmlns:a16="http://schemas.microsoft.com/office/drawing/2014/main" id="{DCE10E04-B026-442A-9A36-2791725FE5A7}"/>
              </a:ext>
            </a:extLst>
          </p:cNvPr>
          <p:cNvSpPr>
            <a:spLocks noGrp="1"/>
          </p:cNvSpPr>
          <p:nvPr>
            <p:ph idx="1"/>
          </p:nvPr>
        </p:nvSpPr>
        <p:spPr>
          <a:xfrm>
            <a:off x="457200" y="1752600"/>
            <a:ext cx="8229600" cy="4648200"/>
          </a:xfrm>
        </p:spPr>
        <p:txBody>
          <a:bodyPr/>
          <a:lstStyle/>
          <a:p>
            <a:r>
              <a:rPr lang="en-GB" dirty="0"/>
              <a:t>Return-Generating Models</a:t>
            </a:r>
          </a:p>
          <a:p>
            <a:pPr marL="0" indent="0">
              <a:buNone/>
            </a:pPr>
            <a:r>
              <a:rPr lang="en-GB" sz="2000" dirty="0"/>
              <a:t>A model that can provide an </a:t>
            </a:r>
            <a:r>
              <a:rPr lang="en-GB" sz="2000" i="1" dirty="0"/>
              <a:t>estimate</a:t>
            </a:r>
            <a:r>
              <a:rPr lang="en-GB" sz="2000" dirty="0"/>
              <a:t> of the expected return of a security given certain parameters and estimates of the values of the independent variables in the model.</a:t>
            </a:r>
          </a:p>
          <a:p>
            <a:pPr marL="0" indent="0">
              <a:buNone/>
            </a:pPr>
            <a:r>
              <a:rPr lang="en-US" sz="2000" dirty="0"/>
              <a:t>A general return-generating model is expressed in the following manner:</a:t>
            </a:r>
          </a:p>
          <a:p>
            <a:pPr marL="0" indent="0">
              <a:buNone/>
            </a:pPr>
            <a:endParaRPr lang="en-US" sz="2000" dirty="0"/>
          </a:p>
          <a:p>
            <a:pPr marL="0" indent="0">
              <a:buNone/>
            </a:pPr>
            <a:r>
              <a:rPr lang="en-US" sz="2000" dirty="0"/>
              <a:t>The simplest form of a return-generating model is a </a:t>
            </a:r>
            <a:r>
              <a:rPr lang="en-US" sz="2000" b="1" i="1" dirty="0"/>
              <a:t>single-index model</a:t>
            </a:r>
            <a:r>
              <a:rPr lang="en-US" sz="2000" dirty="0"/>
              <a:t>, in which only </a:t>
            </a:r>
            <a:r>
              <a:rPr lang="en-US" sz="2000" b="1" dirty="0"/>
              <a:t>one</a:t>
            </a:r>
            <a:r>
              <a:rPr lang="en-US" sz="2000" dirty="0"/>
              <a:t> factor is considered:</a:t>
            </a:r>
          </a:p>
          <a:p>
            <a:pPr marL="0" indent="0">
              <a:buNone/>
            </a:pPr>
            <a:endParaRPr lang="en-US" sz="2000" dirty="0"/>
          </a:p>
          <a:p>
            <a:pPr marL="0" indent="0">
              <a:buNone/>
            </a:pPr>
            <a:endParaRPr lang="en-GB" sz="2000" dirty="0"/>
          </a:p>
        </p:txBody>
      </p:sp>
      <p:pic>
        <p:nvPicPr>
          <p:cNvPr id="4" name="图片 3">
            <a:extLst>
              <a:ext uri="{FF2B5EF4-FFF2-40B4-BE49-F238E27FC236}">
                <a16:creationId xmlns:a16="http://schemas.microsoft.com/office/drawing/2014/main" id="{6829B1EA-250C-447B-8118-CDFD66C10BE2}"/>
              </a:ext>
            </a:extLst>
          </p:cNvPr>
          <p:cNvPicPr>
            <a:picLocks noChangeAspect="1"/>
          </p:cNvPicPr>
          <p:nvPr/>
        </p:nvPicPr>
        <p:blipFill>
          <a:blip r:embed="rId2"/>
          <a:stretch>
            <a:fillRect/>
          </a:stretch>
        </p:blipFill>
        <p:spPr>
          <a:xfrm>
            <a:off x="1857375" y="4038600"/>
            <a:ext cx="5429250" cy="661436"/>
          </a:xfrm>
          <a:prstGeom prst="rect">
            <a:avLst/>
          </a:prstGeom>
        </p:spPr>
      </p:pic>
      <p:pic>
        <p:nvPicPr>
          <p:cNvPr id="5" name="图片 4">
            <a:extLst>
              <a:ext uri="{FF2B5EF4-FFF2-40B4-BE49-F238E27FC236}">
                <a16:creationId xmlns:a16="http://schemas.microsoft.com/office/drawing/2014/main" id="{8877C22C-7AAD-44AE-BA4F-FD8937E720EC}"/>
              </a:ext>
            </a:extLst>
          </p:cNvPr>
          <p:cNvPicPr>
            <a:picLocks noChangeAspect="1"/>
          </p:cNvPicPr>
          <p:nvPr/>
        </p:nvPicPr>
        <p:blipFill>
          <a:blip r:embed="rId3"/>
          <a:stretch>
            <a:fillRect/>
          </a:stretch>
        </p:blipFill>
        <p:spPr>
          <a:xfrm>
            <a:off x="2977324" y="5719762"/>
            <a:ext cx="3133725" cy="600075"/>
          </a:xfrm>
          <a:prstGeom prst="rect">
            <a:avLst/>
          </a:prstGeom>
        </p:spPr>
      </p:pic>
      <p:pic>
        <p:nvPicPr>
          <p:cNvPr id="6" name="图片 5">
            <a:extLst>
              <a:ext uri="{FF2B5EF4-FFF2-40B4-BE49-F238E27FC236}">
                <a16:creationId xmlns:a16="http://schemas.microsoft.com/office/drawing/2014/main" id="{19791B7B-A539-4669-B37D-77EB411A14C4}"/>
              </a:ext>
            </a:extLst>
          </p:cNvPr>
          <p:cNvPicPr>
            <a:picLocks noChangeAspect="1"/>
          </p:cNvPicPr>
          <p:nvPr/>
        </p:nvPicPr>
        <p:blipFill>
          <a:blip r:embed="rId4"/>
          <a:stretch>
            <a:fillRect/>
          </a:stretch>
        </p:blipFill>
        <p:spPr>
          <a:xfrm>
            <a:off x="3171652" y="5336105"/>
            <a:ext cx="2800696" cy="383657"/>
          </a:xfrm>
          <a:prstGeom prst="rect">
            <a:avLst/>
          </a:prstGeom>
        </p:spPr>
      </p:pic>
    </p:spTree>
    <p:extLst>
      <p:ext uri="{BB962C8B-B14F-4D97-AF65-F5344CB8AC3E}">
        <p14:creationId xmlns:p14="http://schemas.microsoft.com/office/powerpoint/2010/main" val="2282962900"/>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B049C0-04A6-4677-ADEF-26C53E1A23F4}"/>
              </a:ext>
            </a:extLst>
          </p:cNvPr>
          <p:cNvSpPr>
            <a:spLocks noGrp="1"/>
          </p:cNvSpPr>
          <p:nvPr>
            <p:ph type="title"/>
          </p:nvPr>
        </p:nvSpPr>
        <p:spPr/>
        <p:txBody>
          <a:bodyPr/>
          <a:lstStyle/>
          <a:p>
            <a:r>
              <a:rPr lang="en-US" altLang="zh-CN" dirty="0">
                <a:solidFill>
                  <a:srgbClr val="C00000"/>
                </a:solidFill>
              </a:rPr>
              <a:t>Calculation and Interpretation of Beta</a:t>
            </a:r>
            <a:endParaRPr lang="en-GB" dirty="0"/>
          </a:p>
        </p:txBody>
      </p:sp>
      <p:sp>
        <p:nvSpPr>
          <p:cNvPr id="3" name="内容占位符 2">
            <a:extLst>
              <a:ext uri="{FF2B5EF4-FFF2-40B4-BE49-F238E27FC236}">
                <a16:creationId xmlns:a16="http://schemas.microsoft.com/office/drawing/2014/main" id="{4EFCB57E-4BB6-436F-9D5D-15B4365D2ED6}"/>
              </a:ext>
            </a:extLst>
          </p:cNvPr>
          <p:cNvSpPr>
            <a:spLocks noGrp="1"/>
          </p:cNvSpPr>
          <p:nvPr>
            <p:ph idx="1"/>
          </p:nvPr>
        </p:nvSpPr>
        <p:spPr>
          <a:xfrm>
            <a:off x="457200" y="1752600"/>
            <a:ext cx="8229600" cy="4648200"/>
          </a:xfrm>
        </p:spPr>
        <p:txBody>
          <a:bodyPr/>
          <a:lstStyle/>
          <a:p>
            <a:r>
              <a:rPr lang="en-US" altLang="zh-CN" dirty="0"/>
              <a:t>Decomposition of total risk for a single-index model</a:t>
            </a:r>
          </a:p>
          <a:p>
            <a:r>
              <a:rPr lang="en-GB" sz="1800" dirty="0"/>
              <a:t>Expected returns</a:t>
            </a:r>
          </a:p>
          <a:p>
            <a:r>
              <a:rPr lang="en-GB" sz="1800" dirty="0"/>
              <a:t>Realised returns</a:t>
            </a:r>
          </a:p>
          <a:p>
            <a:r>
              <a:rPr lang="en-GB" sz="1800" dirty="0"/>
              <a:t>Variance of realised returns</a:t>
            </a:r>
          </a:p>
          <a:p>
            <a:r>
              <a:rPr lang="en-GB" sz="1800" dirty="0"/>
              <a:t>Total variance = Systematic variance + </a:t>
            </a:r>
            <a:r>
              <a:rPr lang="en-GB" sz="1800" dirty="0" err="1"/>
              <a:t>Nonsystematic</a:t>
            </a:r>
            <a:r>
              <a:rPr lang="en-GB" sz="1800" dirty="0"/>
              <a:t> variance</a:t>
            </a:r>
          </a:p>
          <a:p>
            <a:endParaRPr lang="en-GB" sz="1800" dirty="0"/>
          </a:p>
          <a:p>
            <a:r>
              <a:rPr lang="en-GB" sz="1800" dirty="0"/>
              <a:t>Back to CML and we can get the following single-index model:                     </a:t>
            </a:r>
          </a:p>
        </p:txBody>
      </p:sp>
      <p:pic>
        <p:nvPicPr>
          <p:cNvPr id="4" name="图片 3">
            <a:extLst>
              <a:ext uri="{FF2B5EF4-FFF2-40B4-BE49-F238E27FC236}">
                <a16:creationId xmlns:a16="http://schemas.microsoft.com/office/drawing/2014/main" id="{2E5B4501-EB0E-4C59-92A2-ED48A591C79E}"/>
              </a:ext>
            </a:extLst>
          </p:cNvPr>
          <p:cNvPicPr>
            <a:picLocks noChangeAspect="1"/>
          </p:cNvPicPr>
          <p:nvPr/>
        </p:nvPicPr>
        <p:blipFill>
          <a:blip r:embed="rId2"/>
          <a:stretch>
            <a:fillRect/>
          </a:stretch>
        </p:blipFill>
        <p:spPr>
          <a:xfrm>
            <a:off x="4572000" y="2637639"/>
            <a:ext cx="2162175" cy="495300"/>
          </a:xfrm>
          <a:prstGeom prst="rect">
            <a:avLst/>
          </a:prstGeom>
        </p:spPr>
      </p:pic>
      <p:pic>
        <p:nvPicPr>
          <p:cNvPr id="5" name="图片 4">
            <a:extLst>
              <a:ext uri="{FF2B5EF4-FFF2-40B4-BE49-F238E27FC236}">
                <a16:creationId xmlns:a16="http://schemas.microsoft.com/office/drawing/2014/main" id="{80FD80B6-A4F4-446A-90D1-B6BB802A26EC}"/>
              </a:ext>
            </a:extLst>
          </p:cNvPr>
          <p:cNvPicPr>
            <a:picLocks noChangeAspect="1"/>
          </p:cNvPicPr>
          <p:nvPr/>
        </p:nvPicPr>
        <p:blipFill>
          <a:blip r:embed="rId3"/>
          <a:stretch>
            <a:fillRect/>
          </a:stretch>
        </p:blipFill>
        <p:spPr>
          <a:xfrm>
            <a:off x="4572000" y="2996152"/>
            <a:ext cx="2220543" cy="578374"/>
          </a:xfrm>
          <a:prstGeom prst="rect">
            <a:avLst/>
          </a:prstGeom>
        </p:spPr>
      </p:pic>
      <p:pic>
        <p:nvPicPr>
          <p:cNvPr id="6" name="图片 5">
            <a:extLst>
              <a:ext uri="{FF2B5EF4-FFF2-40B4-BE49-F238E27FC236}">
                <a16:creationId xmlns:a16="http://schemas.microsoft.com/office/drawing/2014/main" id="{71835E60-78A4-4414-B047-51ADFEA5414E}"/>
              </a:ext>
            </a:extLst>
          </p:cNvPr>
          <p:cNvPicPr>
            <a:picLocks noChangeAspect="1"/>
          </p:cNvPicPr>
          <p:nvPr/>
        </p:nvPicPr>
        <p:blipFill>
          <a:blip r:embed="rId4"/>
          <a:stretch>
            <a:fillRect/>
          </a:stretch>
        </p:blipFill>
        <p:spPr>
          <a:xfrm>
            <a:off x="4572000" y="3543987"/>
            <a:ext cx="2724150" cy="323850"/>
          </a:xfrm>
          <a:prstGeom prst="rect">
            <a:avLst/>
          </a:prstGeom>
        </p:spPr>
      </p:pic>
      <p:pic>
        <p:nvPicPr>
          <p:cNvPr id="7" name="图片 6">
            <a:extLst>
              <a:ext uri="{FF2B5EF4-FFF2-40B4-BE49-F238E27FC236}">
                <a16:creationId xmlns:a16="http://schemas.microsoft.com/office/drawing/2014/main" id="{A0B79E0F-E6EC-4E87-AE9A-3B568A6EDB47}"/>
              </a:ext>
            </a:extLst>
          </p:cNvPr>
          <p:cNvPicPr>
            <a:picLocks noChangeAspect="1"/>
          </p:cNvPicPr>
          <p:nvPr/>
        </p:nvPicPr>
        <p:blipFill>
          <a:blip r:embed="rId5"/>
          <a:stretch>
            <a:fillRect/>
          </a:stretch>
        </p:blipFill>
        <p:spPr>
          <a:xfrm>
            <a:off x="3702473" y="4376491"/>
            <a:ext cx="1739053" cy="495300"/>
          </a:xfrm>
          <a:prstGeom prst="rect">
            <a:avLst/>
          </a:prstGeom>
        </p:spPr>
      </p:pic>
      <p:pic>
        <p:nvPicPr>
          <p:cNvPr id="8" name="图片 7">
            <a:extLst>
              <a:ext uri="{FF2B5EF4-FFF2-40B4-BE49-F238E27FC236}">
                <a16:creationId xmlns:a16="http://schemas.microsoft.com/office/drawing/2014/main" id="{C278802F-61D5-47F1-96AE-0168100DF659}"/>
              </a:ext>
            </a:extLst>
          </p:cNvPr>
          <p:cNvPicPr>
            <a:picLocks noChangeAspect="1"/>
          </p:cNvPicPr>
          <p:nvPr/>
        </p:nvPicPr>
        <p:blipFill>
          <a:blip r:embed="rId6"/>
          <a:stretch>
            <a:fillRect/>
          </a:stretch>
        </p:blipFill>
        <p:spPr>
          <a:xfrm>
            <a:off x="1624011" y="5232955"/>
            <a:ext cx="5895975" cy="1047750"/>
          </a:xfrm>
          <a:prstGeom prst="rect">
            <a:avLst/>
          </a:prstGeom>
        </p:spPr>
      </p:pic>
    </p:spTree>
    <p:extLst>
      <p:ext uri="{BB962C8B-B14F-4D97-AF65-F5344CB8AC3E}">
        <p14:creationId xmlns:p14="http://schemas.microsoft.com/office/powerpoint/2010/main" val="3434119102"/>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AC2696-C224-4C77-8B79-88B6C535D721}"/>
              </a:ext>
            </a:extLst>
          </p:cNvPr>
          <p:cNvSpPr>
            <a:spLocks noGrp="1"/>
          </p:cNvSpPr>
          <p:nvPr>
            <p:ph type="title"/>
          </p:nvPr>
        </p:nvSpPr>
        <p:spPr/>
        <p:txBody>
          <a:bodyPr/>
          <a:lstStyle/>
          <a:p>
            <a:r>
              <a:rPr lang="en-US" altLang="zh-CN" dirty="0">
                <a:solidFill>
                  <a:srgbClr val="C00000"/>
                </a:solidFill>
              </a:rPr>
              <a:t>Calculation and Interpretation of Beta</a:t>
            </a:r>
            <a:endParaRPr lang="en-GB" dirty="0"/>
          </a:p>
        </p:txBody>
      </p:sp>
      <p:sp>
        <p:nvSpPr>
          <p:cNvPr id="3" name="内容占位符 2">
            <a:extLst>
              <a:ext uri="{FF2B5EF4-FFF2-40B4-BE49-F238E27FC236}">
                <a16:creationId xmlns:a16="http://schemas.microsoft.com/office/drawing/2014/main" id="{F5BB6CE5-FBEA-40BE-BD6B-072A7CD36410}"/>
              </a:ext>
            </a:extLst>
          </p:cNvPr>
          <p:cNvSpPr>
            <a:spLocks noGrp="1"/>
          </p:cNvSpPr>
          <p:nvPr>
            <p:ph idx="1"/>
          </p:nvPr>
        </p:nvSpPr>
        <p:spPr>
          <a:xfrm>
            <a:off x="457200" y="1752600"/>
            <a:ext cx="8229600" cy="4648200"/>
          </a:xfrm>
        </p:spPr>
        <p:txBody>
          <a:bodyPr/>
          <a:lstStyle/>
          <a:p>
            <a:r>
              <a:rPr lang="en-US" altLang="zh-CN" sz="1800" dirty="0"/>
              <a:t>We rewrite single-index model using realized returns as:</a:t>
            </a:r>
          </a:p>
          <a:p>
            <a:endParaRPr lang="en-US" altLang="zh-CN" sz="1800" dirty="0"/>
          </a:p>
          <a:p>
            <a:r>
              <a:rPr lang="en-US" altLang="zh-CN" sz="1800" dirty="0"/>
              <a:t>Systematic risk depends on the correlation between the asset and the market:</a:t>
            </a:r>
          </a:p>
          <a:p>
            <a:endParaRPr lang="en-US" altLang="zh-CN" sz="1800" dirty="0"/>
          </a:p>
          <a:p>
            <a:endParaRPr lang="en-US" altLang="zh-CN" sz="1800" dirty="0"/>
          </a:p>
          <a:p>
            <a:r>
              <a:rPr lang="en-US" altLang="zh-CN" sz="1800" dirty="0"/>
              <a:t>Because the error term is uncorrelated with the market, the second term drops out. Then, we can rewrite the equation in terms of beta as follows:</a:t>
            </a:r>
          </a:p>
          <a:p>
            <a:endParaRPr lang="en-US" altLang="zh-CN" sz="1800" dirty="0"/>
          </a:p>
          <a:p>
            <a:endParaRPr lang="en-US" altLang="zh-CN" sz="1800" dirty="0"/>
          </a:p>
          <a:p>
            <a:endParaRPr lang="en-GB" sz="1800" dirty="0"/>
          </a:p>
        </p:txBody>
      </p:sp>
      <p:pic>
        <p:nvPicPr>
          <p:cNvPr id="4" name="图片 3">
            <a:extLst>
              <a:ext uri="{FF2B5EF4-FFF2-40B4-BE49-F238E27FC236}">
                <a16:creationId xmlns:a16="http://schemas.microsoft.com/office/drawing/2014/main" id="{247EACF9-6383-4293-B161-DBD6E65D6AC5}"/>
              </a:ext>
            </a:extLst>
          </p:cNvPr>
          <p:cNvPicPr>
            <a:picLocks noChangeAspect="1"/>
          </p:cNvPicPr>
          <p:nvPr/>
        </p:nvPicPr>
        <p:blipFill>
          <a:blip r:embed="rId2"/>
          <a:stretch>
            <a:fillRect/>
          </a:stretch>
        </p:blipFill>
        <p:spPr>
          <a:xfrm>
            <a:off x="3209925" y="2133600"/>
            <a:ext cx="2724150" cy="464835"/>
          </a:xfrm>
          <a:prstGeom prst="rect">
            <a:avLst/>
          </a:prstGeom>
        </p:spPr>
      </p:pic>
      <p:pic>
        <p:nvPicPr>
          <p:cNvPr id="5" name="图片 4">
            <a:extLst>
              <a:ext uri="{FF2B5EF4-FFF2-40B4-BE49-F238E27FC236}">
                <a16:creationId xmlns:a16="http://schemas.microsoft.com/office/drawing/2014/main" id="{D88E5701-9D8E-4B8A-AC1F-51AD522F0707}"/>
              </a:ext>
            </a:extLst>
          </p:cNvPr>
          <p:cNvPicPr>
            <a:picLocks noChangeAspect="1"/>
          </p:cNvPicPr>
          <p:nvPr/>
        </p:nvPicPr>
        <p:blipFill>
          <a:blip r:embed="rId3"/>
          <a:stretch>
            <a:fillRect/>
          </a:stretch>
        </p:blipFill>
        <p:spPr>
          <a:xfrm>
            <a:off x="2551050" y="3082281"/>
            <a:ext cx="4041899" cy="1135365"/>
          </a:xfrm>
          <a:prstGeom prst="rect">
            <a:avLst/>
          </a:prstGeom>
        </p:spPr>
      </p:pic>
      <p:pic>
        <p:nvPicPr>
          <p:cNvPr id="6" name="图片 5">
            <a:extLst>
              <a:ext uri="{FF2B5EF4-FFF2-40B4-BE49-F238E27FC236}">
                <a16:creationId xmlns:a16="http://schemas.microsoft.com/office/drawing/2014/main" id="{712E7611-47A7-4733-8D97-ED829F665A72}"/>
              </a:ext>
            </a:extLst>
          </p:cNvPr>
          <p:cNvPicPr>
            <a:picLocks noChangeAspect="1"/>
          </p:cNvPicPr>
          <p:nvPr/>
        </p:nvPicPr>
        <p:blipFill>
          <a:blip r:embed="rId4"/>
          <a:stretch>
            <a:fillRect/>
          </a:stretch>
        </p:blipFill>
        <p:spPr>
          <a:xfrm>
            <a:off x="2510028" y="5128227"/>
            <a:ext cx="4123944" cy="838200"/>
          </a:xfrm>
          <a:prstGeom prst="rect">
            <a:avLst/>
          </a:prstGeom>
        </p:spPr>
      </p:pic>
    </p:spTree>
    <p:extLst>
      <p:ext uri="{BB962C8B-B14F-4D97-AF65-F5344CB8AC3E}">
        <p14:creationId xmlns:p14="http://schemas.microsoft.com/office/powerpoint/2010/main" val="1727684696"/>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204646-10F6-4A97-AC00-38205796F6EE}"/>
              </a:ext>
            </a:extLst>
          </p:cNvPr>
          <p:cNvSpPr>
            <a:spLocks noGrp="1"/>
          </p:cNvSpPr>
          <p:nvPr>
            <p:ph type="title"/>
          </p:nvPr>
        </p:nvSpPr>
        <p:spPr/>
        <p:txBody>
          <a:bodyPr/>
          <a:lstStyle/>
          <a:p>
            <a:r>
              <a:rPr lang="en-US" altLang="zh-CN" dirty="0">
                <a:solidFill>
                  <a:srgbClr val="C00000"/>
                </a:solidFill>
              </a:rPr>
              <a:t>Calculation and Interpretation of Beta</a:t>
            </a:r>
            <a:endParaRPr lang="en-GB" dirty="0"/>
          </a:p>
        </p:txBody>
      </p:sp>
      <p:sp>
        <p:nvSpPr>
          <p:cNvPr id="3" name="内容占位符 2">
            <a:extLst>
              <a:ext uri="{FF2B5EF4-FFF2-40B4-BE49-F238E27FC236}">
                <a16:creationId xmlns:a16="http://schemas.microsoft.com/office/drawing/2014/main" id="{C02AFAAE-BD4C-417D-A10C-02BFB19B02ED}"/>
              </a:ext>
            </a:extLst>
          </p:cNvPr>
          <p:cNvSpPr>
            <a:spLocks noGrp="1"/>
          </p:cNvSpPr>
          <p:nvPr>
            <p:ph idx="1"/>
          </p:nvPr>
        </p:nvSpPr>
        <p:spPr/>
        <p:txBody>
          <a:bodyPr/>
          <a:lstStyle/>
          <a:p>
            <a:r>
              <a:rPr lang="en-US" sz="2000" b="1" i="1" dirty="0"/>
              <a:t>beta</a:t>
            </a:r>
            <a:r>
              <a:rPr lang="en-US" sz="2000" dirty="0"/>
              <a:t> is a measure of how sensitive an asset’s return is to the market as a whole.</a:t>
            </a:r>
          </a:p>
          <a:p>
            <a:r>
              <a:rPr lang="en-US" sz="2000" b="1" i="1" dirty="0"/>
              <a:t>beta</a:t>
            </a:r>
            <a:r>
              <a:rPr lang="en-US" sz="2000" dirty="0"/>
              <a:t> captures an asset’s systematic risk, or the portion of an asset’s risk that cannot be eliminated by diversification.</a:t>
            </a:r>
          </a:p>
          <a:p>
            <a:r>
              <a:rPr lang="en-US" sz="2000" dirty="0"/>
              <a:t>A </a:t>
            </a:r>
            <a:r>
              <a:rPr lang="en-US" sz="2000" i="1" dirty="0"/>
              <a:t>positive</a:t>
            </a:r>
            <a:r>
              <a:rPr lang="en-US" sz="2000" dirty="0"/>
              <a:t> beta indicates that the return of an asset follows the general market trend, whereas a </a:t>
            </a:r>
            <a:r>
              <a:rPr lang="en-US" sz="2000" i="1" dirty="0"/>
              <a:t>negative</a:t>
            </a:r>
            <a:r>
              <a:rPr lang="en-US" sz="2000" dirty="0"/>
              <a:t> beta shows that the return of an asset generally follows a trend that is opposite to that of the market.</a:t>
            </a:r>
          </a:p>
          <a:p>
            <a:r>
              <a:rPr lang="en-US" sz="2000" dirty="0"/>
              <a:t>A </a:t>
            </a:r>
            <a:r>
              <a:rPr lang="en-US" sz="2000" i="1" dirty="0"/>
              <a:t>risk-free</a:t>
            </a:r>
            <a:r>
              <a:rPr lang="en-US" sz="2000" dirty="0"/>
              <a:t> asset’s beta is zero.</a:t>
            </a:r>
          </a:p>
          <a:p>
            <a:r>
              <a:rPr lang="en-US" sz="2000" dirty="0"/>
              <a:t>beta of the </a:t>
            </a:r>
            <a:r>
              <a:rPr lang="en-US" sz="2000" i="1" dirty="0"/>
              <a:t>market</a:t>
            </a:r>
            <a:r>
              <a:rPr lang="en-US" sz="2000" dirty="0"/>
              <a:t> is 1.</a:t>
            </a:r>
          </a:p>
          <a:p>
            <a:endParaRPr lang="en-GB" sz="2000" dirty="0"/>
          </a:p>
        </p:txBody>
      </p:sp>
      <p:pic>
        <p:nvPicPr>
          <p:cNvPr id="4" name="图片 3">
            <a:extLst>
              <a:ext uri="{FF2B5EF4-FFF2-40B4-BE49-F238E27FC236}">
                <a16:creationId xmlns:a16="http://schemas.microsoft.com/office/drawing/2014/main" id="{79EB6FCA-5220-4A31-8564-B8BC7B315FA1}"/>
              </a:ext>
            </a:extLst>
          </p:cNvPr>
          <p:cNvPicPr>
            <a:picLocks noChangeAspect="1"/>
          </p:cNvPicPr>
          <p:nvPr/>
        </p:nvPicPr>
        <p:blipFill>
          <a:blip r:embed="rId2"/>
          <a:stretch>
            <a:fillRect/>
          </a:stretch>
        </p:blipFill>
        <p:spPr>
          <a:xfrm>
            <a:off x="4114800" y="5188496"/>
            <a:ext cx="3186665" cy="831304"/>
          </a:xfrm>
          <a:prstGeom prst="rect">
            <a:avLst/>
          </a:prstGeom>
        </p:spPr>
      </p:pic>
    </p:spTree>
    <p:extLst>
      <p:ext uri="{BB962C8B-B14F-4D97-AF65-F5344CB8AC3E}">
        <p14:creationId xmlns:p14="http://schemas.microsoft.com/office/powerpoint/2010/main" val="3150236583"/>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0F0F6D-E903-44A6-B7B1-87C0D39BEAF6}"/>
              </a:ext>
            </a:extLst>
          </p:cNvPr>
          <p:cNvSpPr>
            <a:spLocks noGrp="1"/>
          </p:cNvSpPr>
          <p:nvPr>
            <p:ph type="title"/>
          </p:nvPr>
        </p:nvSpPr>
        <p:spPr/>
        <p:txBody>
          <a:bodyPr/>
          <a:lstStyle/>
          <a:p>
            <a:r>
              <a:rPr lang="en-US" dirty="0">
                <a:solidFill>
                  <a:srgbClr val="C00000"/>
                </a:solidFill>
              </a:rPr>
              <a:t>The Capital Asset Pricing Model</a:t>
            </a:r>
            <a:endParaRPr lang="en-GB" dirty="0">
              <a:solidFill>
                <a:srgbClr val="C00000"/>
              </a:solidFill>
            </a:endParaRPr>
          </a:p>
        </p:txBody>
      </p:sp>
      <p:sp>
        <p:nvSpPr>
          <p:cNvPr id="3" name="内容占位符 2">
            <a:extLst>
              <a:ext uri="{FF2B5EF4-FFF2-40B4-BE49-F238E27FC236}">
                <a16:creationId xmlns:a16="http://schemas.microsoft.com/office/drawing/2014/main" id="{07B0CB7E-CEC8-4FA9-88C3-95D3C0BCF877}"/>
              </a:ext>
            </a:extLst>
          </p:cNvPr>
          <p:cNvSpPr>
            <a:spLocks noGrp="1"/>
          </p:cNvSpPr>
          <p:nvPr>
            <p:ph idx="1"/>
          </p:nvPr>
        </p:nvSpPr>
        <p:spPr/>
        <p:txBody>
          <a:bodyPr/>
          <a:lstStyle/>
          <a:p>
            <a:r>
              <a:rPr lang="en-GB" sz="2000" dirty="0"/>
              <a:t>CAPM </a:t>
            </a:r>
            <a:r>
              <a:rPr lang="en-US" sz="2000" dirty="0"/>
              <a:t>provides a linear expected return–beta relationship that precisely determines the expected return given the beta of an asset. Recall the following equation: </a:t>
            </a:r>
          </a:p>
          <a:p>
            <a:endParaRPr lang="en-US" sz="2000" dirty="0"/>
          </a:p>
          <a:p>
            <a:endParaRPr lang="en-US" sz="2000" dirty="0"/>
          </a:p>
          <a:p>
            <a:r>
              <a:rPr lang="en-US" sz="2000" dirty="0"/>
              <a:t>The CAPM asserts that the expected returns of assets vary </a:t>
            </a:r>
            <a:r>
              <a:rPr lang="en-US" sz="2000" b="1" i="1" dirty="0"/>
              <a:t>only</a:t>
            </a:r>
            <a:r>
              <a:rPr lang="en-US" sz="2000" dirty="0"/>
              <a:t> by their systematic risk as measured by beta.</a:t>
            </a:r>
          </a:p>
          <a:p>
            <a:endParaRPr lang="en-GB" sz="2000" dirty="0"/>
          </a:p>
        </p:txBody>
      </p:sp>
      <p:pic>
        <p:nvPicPr>
          <p:cNvPr id="4" name="图片 3">
            <a:extLst>
              <a:ext uri="{FF2B5EF4-FFF2-40B4-BE49-F238E27FC236}">
                <a16:creationId xmlns:a16="http://schemas.microsoft.com/office/drawing/2014/main" id="{724E31B1-A60F-43FF-96F8-E34AA57E577E}"/>
              </a:ext>
            </a:extLst>
          </p:cNvPr>
          <p:cNvPicPr>
            <a:picLocks noChangeAspect="1"/>
          </p:cNvPicPr>
          <p:nvPr/>
        </p:nvPicPr>
        <p:blipFill>
          <a:blip r:embed="rId2"/>
          <a:stretch>
            <a:fillRect/>
          </a:stretch>
        </p:blipFill>
        <p:spPr>
          <a:xfrm>
            <a:off x="2749877" y="2895600"/>
            <a:ext cx="3644245" cy="652463"/>
          </a:xfrm>
          <a:prstGeom prst="rect">
            <a:avLst/>
          </a:prstGeom>
        </p:spPr>
      </p:pic>
    </p:spTree>
    <p:extLst>
      <p:ext uri="{BB962C8B-B14F-4D97-AF65-F5344CB8AC3E}">
        <p14:creationId xmlns:p14="http://schemas.microsoft.com/office/powerpoint/2010/main" val="568737881"/>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81A2D8-43E7-4B7A-8612-FB2A7E7B3C3F}"/>
              </a:ext>
            </a:extLst>
          </p:cNvPr>
          <p:cNvSpPr>
            <a:spLocks noGrp="1"/>
          </p:cNvSpPr>
          <p:nvPr>
            <p:ph type="title"/>
          </p:nvPr>
        </p:nvSpPr>
        <p:spPr/>
        <p:txBody>
          <a:bodyPr/>
          <a:lstStyle/>
          <a:p>
            <a:r>
              <a:rPr lang="en-GB" dirty="0">
                <a:solidFill>
                  <a:srgbClr val="C00000"/>
                </a:solidFill>
              </a:rPr>
              <a:t>Assumptions of the CAPM</a:t>
            </a:r>
          </a:p>
        </p:txBody>
      </p:sp>
      <p:sp>
        <p:nvSpPr>
          <p:cNvPr id="3" name="内容占位符 2">
            <a:extLst>
              <a:ext uri="{FF2B5EF4-FFF2-40B4-BE49-F238E27FC236}">
                <a16:creationId xmlns:a16="http://schemas.microsoft.com/office/drawing/2014/main" id="{035F7BA6-473F-483B-940B-BE29006D885B}"/>
              </a:ext>
            </a:extLst>
          </p:cNvPr>
          <p:cNvSpPr>
            <a:spLocks noGrp="1"/>
          </p:cNvSpPr>
          <p:nvPr>
            <p:ph idx="1"/>
          </p:nvPr>
        </p:nvSpPr>
        <p:spPr/>
        <p:txBody>
          <a:bodyPr/>
          <a:lstStyle/>
          <a:p>
            <a:r>
              <a:rPr lang="en-US" sz="2000" i="1" dirty="0"/>
              <a:t>Investors are risk-averse, utility-maximizing, rational individuals.</a:t>
            </a:r>
          </a:p>
          <a:p>
            <a:r>
              <a:rPr lang="en-US" sz="2000" i="1" dirty="0"/>
              <a:t>Markets are frictionless, including no transaction costs and no taxes.</a:t>
            </a:r>
          </a:p>
          <a:p>
            <a:r>
              <a:rPr lang="en-US" sz="2000" i="1" dirty="0"/>
              <a:t>Investors plan for the same single holding period.</a:t>
            </a:r>
          </a:p>
          <a:p>
            <a:r>
              <a:rPr lang="en-US" sz="2000" i="1" dirty="0"/>
              <a:t>Investors have homogeneous expectations or beliefs.</a:t>
            </a:r>
          </a:p>
          <a:p>
            <a:r>
              <a:rPr lang="en-US" sz="2000" i="1" dirty="0"/>
              <a:t>All investments are infinitely divisible.</a:t>
            </a:r>
          </a:p>
          <a:p>
            <a:r>
              <a:rPr lang="en-US" sz="2000" i="1" dirty="0"/>
              <a:t>Investors are price takers.</a:t>
            </a:r>
          </a:p>
          <a:p>
            <a:endParaRPr lang="en-GB" sz="2000" i="1" dirty="0"/>
          </a:p>
        </p:txBody>
      </p:sp>
    </p:spTree>
    <p:extLst>
      <p:ext uri="{BB962C8B-B14F-4D97-AF65-F5344CB8AC3E}">
        <p14:creationId xmlns:p14="http://schemas.microsoft.com/office/powerpoint/2010/main" val="528656666"/>
      </p:ext>
    </p:extLst>
  </p:cSld>
  <p:clrMapOvr>
    <a:masterClrMapping/>
  </p:clrMapOvr>
  <p:transition spd="med">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9B7B22-E2AF-4DA3-882C-79BA2CB6BD51}"/>
              </a:ext>
            </a:extLst>
          </p:cNvPr>
          <p:cNvSpPr>
            <a:spLocks noGrp="1"/>
          </p:cNvSpPr>
          <p:nvPr>
            <p:ph type="title"/>
          </p:nvPr>
        </p:nvSpPr>
        <p:spPr/>
        <p:txBody>
          <a:bodyPr/>
          <a:lstStyle/>
          <a:p>
            <a:r>
              <a:rPr lang="en-GB" dirty="0">
                <a:solidFill>
                  <a:srgbClr val="C00000"/>
                </a:solidFill>
              </a:rPr>
              <a:t>The Security Market Line</a:t>
            </a:r>
          </a:p>
        </p:txBody>
      </p:sp>
      <p:sp>
        <p:nvSpPr>
          <p:cNvPr id="3" name="内容占位符 2">
            <a:extLst>
              <a:ext uri="{FF2B5EF4-FFF2-40B4-BE49-F238E27FC236}">
                <a16:creationId xmlns:a16="http://schemas.microsoft.com/office/drawing/2014/main" id="{8EAA0009-7D34-4472-ACA9-B795F484F288}"/>
              </a:ext>
            </a:extLst>
          </p:cNvPr>
          <p:cNvSpPr>
            <a:spLocks noGrp="1"/>
          </p:cNvSpPr>
          <p:nvPr>
            <p:ph idx="1"/>
          </p:nvPr>
        </p:nvSpPr>
        <p:spPr>
          <a:xfrm>
            <a:off x="457200" y="1752600"/>
            <a:ext cx="8229600" cy="4648200"/>
          </a:xfrm>
        </p:spPr>
        <p:txBody>
          <a:bodyPr/>
          <a:lstStyle/>
          <a:p>
            <a:r>
              <a:rPr lang="en-US" sz="1800" dirty="0"/>
              <a:t>The security market line (SML) is a graphical representation of the capital asset pricing model.</a:t>
            </a:r>
            <a:endParaRPr lang="en-GB" sz="1800" dirty="0"/>
          </a:p>
        </p:txBody>
      </p:sp>
      <p:pic>
        <p:nvPicPr>
          <p:cNvPr id="4" name="图片 3">
            <a:extLst>
              <a:ext uri="{FF2B5EF4-FFF2-40B4-BE49-F238E27FC236}">
                <a16:creationId xmlns:a16="http://schemas.microsoft.com/office/drawing/2014/main" id="{E4612D3F-1339-4477-A1AF-DBF64C8C270C}"/>
              </a:ext>
            </a:extLst>
          </p:cNvPr>
          <p:cNvPicPr>
            <a:picLocks noChangeAspect="1"/>
          </p:cNvPicPr>
          <p:nvPr/>
        </p:nvPicPr>
        <p:blipFill>
          <a:blip r:embed="rId2"/>
          <a:stretch>
            <a:fillRect/>
          </a:stretch>
        </p:blipFill>
        <p:spPr>
          <a:xfrm>
            <a:off x="1485900" y="2373365"/>
            <a:ext cx="6362700" cy="4027436"/>
          </a:xfrm>
          <a:prstGeom prst="rect">
            <a:avLst/>
          </a:prstGeom>
        </p:spPr>
      </p:pic>
    </p:spTree>
    <p:extLst>
      <p:ext uri="{BB962C8B-B14F-4D97-AF65-F5344CB8AC3E}">
        <p14:creationId xmlns:p14="http://schemas.microsoft.com/office/powerpoint/2010/main" val="609056833"/>
      </p:ext>
    </p:extLst>
  </p:cSld>
  <p:clrMapOvr>
    <a:masterClrMapping/>
  </p:clrMapOvr>
  <p:transition spd="med">
    <p:cover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CDB646-E2E9-4904-A17F-BF16946BBB6A}"/>
              </a:ext>
            </a:extLst>
          </p:cNvPr>
          <p:cNvSpPr>
            <a:spLocks noGrp="1"/>
          </p:cNvSpPr>
          <p:nvPr>
            <p:ph type="title"/>
          </p:nvPr>
        </p:nvSpPr>
        <p:spPr/>
        <p:txBody>
          <a:bodyPr/>
          <a:lstStyle/>
          <a:p>
            <a:r>
              <a:rPr lang="en-GB" dirty="0">
                <a:solidFill>
                  <a:srgbClr val="C00000"/>
                </a:solidFill>
              </a:rPr>
              <a:t>Applications of the CAPM</a:t>
            </a:r>
          </a:p>
        </p:txBody>
      </p:sp>
      <p:sp>
        <p:nvSpPr>
          <p:cNvPr id="3" name="内容占位符 2">
            <a:extLst>
              <a:ext uri="{FF2B5EF4-FFF2-40B4-BE49-F238E27FC236}">
                <a16:creationId xmlns:a16="http://schemas.microsoft.com/office/drawing/2014/main" id="{A10D78B7-9581-4636-97B6-976806AE9F8A}"/>
              </a:ext>
            </a:extLst>
          </p:cNvPr>
          <p:cNvSpPr>
            <a:spLocks noGrp="1"/>
          </p:cNvSpPr>
          <p:nvPr>
            <p:ph idx="1"/>
          </p:nvPr>
        </p:nvSpPr>
        <p:spPr/>
        <p:txBody>
          <a:bodyPr/>
          <a:lstStyle/>
          <a:p>
            <a:r>
              <a:rPr lang="en-GB" dirty="0"/>
              <a:t>Estimate of Expected Return</a:t>
            </a:r>
          </a:p>
          <a:p>
            <a:r>
              <a:rPr lang="en-GB" dirty="0"/>
              <a:t>Portfolio Performance Evaluation (e.g. Sharpe and Treynor Ratios, </a:t>
            </a:r>
            <a:r>
              <a:rPr lang="en-GB" i="1" dirty="0"/>
              <a:t>M</a:t>
            </a:r>
            <a:r>
              <a:rPr lang="en-GB" dirty="0"/>
              <a:t>-Squared, Jensen’s Alpha)</a:t>
            </a:r>
          </a:p>
          <a:p>
            <a:r>
              <a:rPr lang="en-GB" dirty="0"/>
              <a:t>Security Selection</a:t>
            </a:r>
          </a:p>
          <a:p>
            <a:r>
              <a:rPr lang="en-GB" dirty="0"/>
              <a:t>Constructing a Portfolio</a:t>
            </a:r>
          </a:p>
        </p:txBody>
      </p:sp>
    </p:spTree>
    <p:extLst>
      <p:ext uri="{BB962C8B-B14F-4D97-AF65-F5344CB8AC3E}">
        <p14:creationId xmlns:p14="http://schemas.microsoft.com/office/powerpoint/2010/main" val="4247752806"/>
      </p:ext>
    </p:extLst>
  </p:cSld>
  <p:clrMapOvr>
    <a:masterClrMapping/>
  </p:clrMapOvr>
  <p:transition spd="med">
    <p:cover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E12E42-14A4-4C83-B55E-D23A7B2906DF}"/>
              </a:ext>
            </a:extLst>
          </p:cNvPr>
          <p:cNvSpPr>
            <a:spLocks noGrp="1"/>
          </p:cNvSpPr>
          <p:nvPr>
            <p:ph type="title"/>
          </p:nvPr>
        </p:nvSpPr>
        <p:spPr/>
        <p:txBody>
          <a:bodyPr/>
          <a:lstStyle/>
          <a:p>
            <a:r>
              <a:rPr lang="en-GB" dirty="0">
                <a:solidFill>
                  <a:srgbClr val="C00000"/>
                </a:solidFill>
              </a:rPr>
              <a:t>Security Selection</a:t>
            </a:r>
          </a:p>
        </p:txBody>
      </p:sp>
      <p:pic>
        <p:nvPicPr>
          <p:cNvPr id="4" name="内容占位符 3">
            <a:extLst>
              <a:ext uri="{FF2B5EF4-FFF2-40B4-BE49-F238E27FC236}">
                <a16:creationId xmlns:a16="http://schemas.microsoft.com/office/drawing/2014/main" id="{85BF8179-12F3-465B-B77F-8F15B7CBBD7B}"/>
              </a:ext>
            </a:extLst>
          </p:cNvPr>
          <p:cNvPicPr>
            <a:picLocks noGrp="1" noChangeAspect="1"/>
          </p:cNvPicPr>
          <p:nvPr>
            <p:ph idx="1"/>
          </p:nvPr>
        </p:nvPicPr>
        <p:blipFill>
          <a:blip r:embed="rId2"/>
          <a:stretch>
            <a:fillRect/>
          </a:stretch>
        </p:blipFill>
        <p:spPr>
          <a:xfrm>
            <a:off x="1119558" y="1600200"/>
            <a:ext cx="6904884" cy="4800600"/>
          </a:xfrm>
          <a:prstGeom prst="rect">
            <a:avLst/>
          </a:prstGeom>
        </p:spPr>
      </p:pic>
    </p:spTree>
    <p:extLst>
      <p:ext uri="{BB962C8B-B14F-4D97-AF65-F5344CB8AC3E}">
        <p14:creationId xmlns:p14="http://schemas.microsoft.com/office/powerpoint/2010/main" val="19369318"/>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73096B-1D63-41E4-9805-14CA729223F7}"/>
              </a:ext>
            </a:extLst>
          </p:cNvPr>
          <p:cNvSpPr>
            <a:spLocks noGrp="1"/>
          </p:cNvSpPr>
          <p:nvPr>
            <p:ph type="title"/>
          </p:nvPr>
        </p:nvSpPr>
        <p:spPr/>
        <p:txBody>
          <a:bodyPr/>
          <a:lstStyle/>
          <a:p>
            <a:endParaRPr lang="en-GB"/>
          </a:p>
        </p:txBody>
      </p:sp>
      <p:sp>
        <p:nvSpPr>
          <p:cNvPr id="3" name="内容占位符 2">
            <a:extLst>
              <a:ext uri="{FF2B5EF4-FFF2-40B4-BE49-F238E27FC236}">
                <a16:creationId xmlns:a16="http://schemas.microsoft.com/office/drawing/2014/main" id="{C361E2C8-307B-49A1-9018-8C188464817F}"/>
              </a:ext>
            </a:extLst>
          </p:cNvPr>
          <p:cNvSpPr>
            <a:spLocks noGrp="1"/>
          </p:cNvSpPr>
          <p:nvPr>
            <p:ph idx="1"/>
          </p:nvPr>
        </p:nvSpPr>
        <p:spPr>
          <a:xfrm>
            <a:off x="4800600" y="1752600"/>
            <a:ext cx="3733800" cy="4412704"/>
          </a:xfrm>
        </p:spPr>
        <p:txBody>
          <a:bodyPr/>
          <a:lstStyle/>
          <a:p>
            <a:pPr marL="0" indent="0">
              <a:buNone/>
            </a:pPr>
            <a:r>
              <a:rPr lang="en-US" altLang="zh-CN" dirty="0"/>
              <a:t>Part III Equilibrium in Capital Markets     </a:t>
            </a:r>
          </a:p>
          <a:p>
            <a:pPr marL="0" indent="0">
              <a:buNone/>
            </a:pPr>
            <a:r>
              <a:rPr lang="en-US" altLang="zh-CN" dirty="0"/>
              <a:t>Chapter 9 The Capital Asset Pricing Model     </a:t>
            </a:r>
          </a:p>
          <a:p>
            <a:pPr marL="0" indent="0">
              <a:buNone/>
            </a:pPr>
            <a:r>
              <a:rPr lang="en-US" altLang="zh-CN" dirty="0"/>
              <a:t>Chapter 10 Arbitrage Pricing Theory and Multifactor Models of Risk and Return</a:t>
            </a:r>
          </a:p>
          <a:p>
            <a:endParaRPr lang="en-GB" dirty="0"/>
          </a:p>
        </p:txBody>
      </p:sp>
      <p:pic>
        <p:nvPicPr>
          <p:cNvPr id="4" name="内容占位符 8" descr="图片包含 文字, 树&#10;&#10;自动生成的说明">
            <a:extLst>
              <a:ext uri="{FF2B5EF4-FFF2-40B4-BE49-F238E27FC236}">
                <a16:creationId xmlns:a16="http://schemas.microsoft.com/office/drawing/2014/main" id="{0742B43D-8551-49B5-8D98-FAEA7F89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752054"/>
            <a:ext cx="3511142" cy="4413250"/>
          </a:xfrm>
          <a:prstGeom prst="rect">
            <a:avLst/>
          </a:prstGeom>
          <a:noFill/>
          <a:ln w="9525">
            <a:noFill/>
            <a:miter lim="800000"/>
            <a:headEnd/>
            <a:tailEnd/>
          </a:ln>
          <a:effectLst/>
        </p:spPr>
      </p:pic>
    </p:spTree>
    <p:extLst>
      <p:ext uri="{BB962C8B-B14F-4D97-AF65-F5344CB8AC3E}">
        <p14:creationId xmlns:p14="http://schemas.microsoft.com/office/powerpoint/2010/main" val="2008315758"/>
      </p:ext>
    </p:extLst>
  </p:cSld>
  <p:clrMapOvr>
    <a:masterClrMapping/>
  </p:clrMapOvr>
  <p:transition spd="med">
    <p:cover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8AE0F7-4C51-4887-AC4E-74C199D50D6C}"/>
              </a:ext>
            </a:extLst>
          </p:cNvPr>
          <p:cNvSpPr>
            <a:spLocks noGrp="1"/>
          </p:cNvSpPr>
          <p:nvPr>
            <p:ph type="title"/>
          </p:nvPr>
        </p:nvSpPr>
        <p:spPr/>
        <p:txBody>
          <a:bodyPr/>
          <a:lstStyle/>
          <a:p>
            <a:r>
              <a:rPr lang="en-GB" dirty="0">
                <a:solidFill>
                  <a:srgbClr val="C00000"/>
                </a:solidFill>
              </a:rPr>
              <a:t>Constructing a Portfolio</a:t>
            </a:r>
          </a:p>
        </p:txBody>
      </p:sp>
      <p:pic>
        <p:nvPicPr>
          <p:cNvPr id="4" name="内容占位符 3">
            <a:extLst>
              <a:ext uri="{FF2B5EF4-FFF2-40B4-BE49-F238E27FC236}">
                <a16:creationId xmlns:a16="http://schemas.microsoft.com/office/drawing/2014/main" id="{FADF90C1-F9F6-4965-A9D6-912A75B786C5}"/>
              </a:ext>
            </a:extLst>
          </p:cNvPr>
          <p:cNvPicPr>
            <a:picLocks noGrp="1" noChangeAspect="1"/>
          </p:cNvPicPr>
          <p:nvPr>
            <p:ph idx="1"/>
          </p:nvPr>
        </p:nvPicPr>
        <p:blipFill>
          <a:blip r:embed="rId2"/>
          <a:stretch>
            <a:fillRect/>
          </a:stretch>
        </p:blipFill>
        <p:spPr>
          <a:xfrm>
            <a:off x="1104900" y="1600200"/>
            <a:ext cx="6934200" cy="4781532"/>
          </a:xfrm>
          <a:prstGeom prst="rect">
            <a:avLst/>
          </a:prstGeom>
        </p:spPr>
      </p:pic>
    </p:spTree>
    <p:extLst>
      <p:ext uri="{BB962C8B-B14F-4D97-AF65-F5344CB8AC3E}">
        <p14:creationId xmlns:p14="http://schemas.microsoft.com/office/powerpoint/2010/main" val="1427062812"/>
      </p:ext>
    </p:extLst>
  </p:cSld>
  <p:clrMapOvr>
    <a:masterClrMapping/>
  </p:clrMapOvr>
  <p:transition spd="med">
    <p:cover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2C68B4-8079-4FC3-A997-7719ABC141A1}"/>
              </a:ext>
            </a:extLst>
          </p:cNvPr>
          <p:cNvSpPr>
            <a:spLocks noGrp="1"/>
          </p:cNvSpPr>
          <p:nvPr>
            <p:ph type="title"/>
          </p:nvPr>
        </p:nvSpPr>
        <p:spPr/>
        <p:txBody>
          <a:bodyPr/>
          <a:lstStyle/>
          <a:p>
            <a:r>
              <a:rPr lang="en-GB" dirty="0">
                <a:solidFill>
                  <a:srgbClr val="C00000"/>
                </a:solidFill>
              </a:rPr>
              <a:t>Extensions to the CAPM</a:t>
            </a:r>
          </a:p>
        </p:txBody>
      </p:sp>
      <p:sp>
        <p:nvSpPr>
          <p:cNvPr id="3" name="内容占位符 2">
            <a:extLst>
              <a:ext uri="{FF2B5EF4-FFF2-40B4-BE49-F238E27FC236}">
                <a16:creationId xmlns:a16="http://schemas.microsoft.com/office/drawing/2014/main" id="{70CE437A-5576-4379-BB5C-B69DB95935E4}"/>
              </a:ext>
            </a:extLst>
          </p:cNvPr>
          <p:cNvSpPr>
            <a:spLocks noGrp="1"/>
          </p:cNvSpPr>
          <p:nvPr>
            <p:ph idx="1"/>
          </p:nvPr>
        </p:nvSpPr>
        <p:spPr/>
        <p:txBody>
          <a:bodyPr/>
          <a:lstStyle/>
          <a:p>
            <a:r>
              <a:rPr lang="en-GB" dirty="0"/>
              <a:t>Theoretical Models</a:t>
            </a:r>
          </a:p>
          <a:p>
            <a:pPr marL="0" indent="0">
              <a:buNone/>
            </a:pPr>
            <a:r>
              <a:rPr lang="en-US" sz="1800" dirty="0"/>
              <a:t>    Theoretical models are based on the same principle as the CAPM but expand the number of risk factors. The best example of a theoretical model is the arbitrage pricing theory (APT), which was developed by Stephen Ross (1976).</a:t>
            </a:r>
          </a:p>
          <a:p>
            <a:pPr marL="0" indent="0">
              <a:buNone/>
            </a:pPr>
            <a:endParaRPr lang="en-US" sz="1800" dirty="0"/>
          </a:p>
          <a:p>
            <a:pPr marL="0" indent="0">
              <a:buNone/>
            </a:pPr>
            <a:endParaRPr lang="en-US" sz="1800" dirty="0"/>
          </a:p>
          <a:p>
            <a:pPr marL="0" indent="0">
              <a:buNone/>
            </a:pPr>
            <a:r>
              <a:rPr lang="en-US" sz="1800" dirty="0"/>
              <a:t>    Unlike the CAPM, however, APT allows numerous risk factors—as many as are relevant to a particular asset.</a:t>
            </a:r>
            <a:endParaRPr lang="en-GB" sz="1800" dirty="0"/>
          </a:p>
        </p:txBody>
      </p:sp>
      <p:pic>
        <p:nvPicPr>
          <p:cNvPr id="4" name="图片 3">
            <a:extLst>
              <a:ext uri="{FF2B5EF4-FFF2-40B4-BE49-F238E27FC236}">
                <a16:creationId xmlns:a16="http://schemas.microsoft.com/office/drawing/2014/main" id="{1F481D97-D5AB-40AC-92E0-C388E87AD5BE}"/>
              </a:ext>
            </a:extLst>
          </p:cNvPr>
          <p:cNvPicPr>
            <a:picLocks noChangeAspect="1"/>
          </p:cNvPicPr>
          <p:nvPr/>
        </p:nvPicPr>
        <p:blipFill>
          <a:blip r:embed="rId2"/>
          <a:stretch>
            <a:fillRect/>
          </a:stretch>
        </p:blipFill>
        <p:spPr>
          <a:xfrm>
            <a:off x="2379662" y="3657600"/>
            <a:ext cx="4384675" cy="555804"/>
          </a:xfrm>
          <a:prstGeom prst="rect">
            <a:avLst/>
          </a:prstGeom>
        </p:spPr>
      </p:pic>
    </p:spTree>
    <p:extLst>
      <p:ext uri="{BB962C8B-B14F-4D97-AF65-F5344CB8AC3E}">
        <p14:creationId xmlns:p14="http://schemas.microsoft.com/office/powerpoint/2010/main" val="1425628199"/>
      </p:ext>
    </p:extLst>
  </p:cSld>
  <p:clrMapOvr>
    <a:masterClrMapping/>
  </p:clrMapOvr>
  <p:transition spd="med">
    <p:cover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EFF5A9-DF48-4E39-866C-3FC53039EE8C}"/>
              </a:ext>
            </a:extLst>
          </p:cNvPr>
          <p:cNvSpPr>
            <a:spLocks noGrp="1"/>
          </p:cNvSpPr>
          <p:nvPr>
            <p:ph type="title"/>
          </p:nvPr>
        </p:nvSpPr>
        <p:spPr/>
        <p:txBody>
          <a:bodyPr/>
          <a:lstStyle/>
          <a:p>
            <a:r>
              <a:rPr lang="en-GB" altLang="zh-CN" dirty="0">
                <a:solidFill>
                  <a:srgbClr val="C00000"/>
                </a:solidFill>
              </a:rPr>
              <a:t>Extensions to the CAPM</a:t>
            </a:r>
            <a:endParaRPr lang="en-GB" dirty="0"/>
          </a:p>
        </p:txBody>
      </p:sp>
      <p:sp>
        <p:nvSpPr>
          <p:cNvPr id="3" name="内容占位符 2">
            <a:extLst>
              <a:ext uri="{FF2B5EF4-FFF2-40B4-BE49-F238E27FC236}">
                <a16:creationId xmlns:a16="http://schemas.microsoft.com/office/drawing/2014/main" id="{354850DC-BD7E-49F6-AAF6-DC968A5F82BD}"/>
              </a:ext>
            </a:extLst>
          </p:cNvPr>
          <p:cNvSpPr>
            <a:spLocks noGrp="1"/>
          </p:cNvSpPr>
          <p:nvPr>
            <p:ph idx="1"/>
          </p:nvPr>
        </p:nvSpPr>
        <p:spPr/>
        <p:txBody>
          <a:bodyPr/>
          <a:lstStyle/>
          <a:p>
            <a:r>
              <a:rPr lang="en-GB" dirty="0"/>
              <a:t>Practical Models</a:t>
            </a:r>
          </a:p>
          <a:p>
            <a:pPr marL="0" indent="0">
              <a:buNone/>
            </a:pPr>
            <a:r>
              <a:rPr lang="en-US" sz="1800" dirty="0"/>
              <a:t>    If beta risk in the CAPM does not explain returns, which factors do? Practical models seek to answer this question. The best example of such a model is the three-factor model proposed by </a:t>
            </a:r>
            <a:r>
              <a:rPr lang="en-US" sz="1800" dirty="0" err="1"/>
              <a:t>Fama</a:t>
            </a:r>
            <a:r>
              <a:rPr lang="en-US" sz="1800" dirty="0"/>
              <a:t> and French (1992).</a:t>
            </a:r>
          </a:p>
          <a:p>
            <a:pPr marL="0" indent="0">
              <a:buNone/>
            </a:pPr>
            <a:endParaRPr lang="en-US" sz="1800" dirty="0"/>
          </a:p>
          <a:p>
            <a:pPr marL="0" indent="0">
              <a:buNone/>
            </a:pPr>
            <a:r>
              <a:rPr lang="en-US" sz="1800" dirty="0"/>
              <a:t>    Based on an analysis of the relationship between past returns and a variety of different factors, </a:t>
            </a:r>
            <a:r>
              <a:rPr lang="en-US" sz="1800" dirty="0" err="1"/>
              <a:t>Fama</a:t>
            </a:r>
            <a:r>
              <a:rPr lang="en-US" sz="1800" dirty="0"/>
              <a:t> and French (1992) proposed that three factors seem to explain asset returns better than just systematic risk. Those three factors are relative size, relative book-to-market value, and beta of the asset.</a:t>
            </a:r>
          </a:p>
          <a:p>
            <a:pPr marL="0" indent="0">
              <a:buNone/>
            </a:pPr>
            <a:endParaRPr lang="en-US" sz="1800" dirty="0"/>
          </a:p>
          <a:p>
            <a:pPr marL="0" indent="0">
              <a:buNone/>
            </a:pPr>
            <a:endParaRPr lang="en-US" sz="1800" dirty="0"/>
          </a:p>
          <a:p>
            <a:pPr marL="0" indent="0">
              <a:buNone/>
            </a:pPr>
            <a:endParaRPr lang="en-GB" sz="1800" dirty="0"/>
          </a:p>
        </p:txBody>
      </p:sp>
      <p:pic>
        <p:nvPicPr>
          <p:cNvPr id="5" name="图片 4">
            <a:extLst>
              <a:ext uri="{FF2B5EF4-FFF2-40B4-BE49-F238E27FC236}">
                <a16:creationId xmlns:a16="http://schemas.microsoft.com/office/drawing/2014/main" id="{C687F952-34E5-4ECE-8B0D-7DAA46C70A4E}"/>
              </a:ext>
            </a:extLst>
          </p:cNvPr>
          <p:cNvPicPr>
            <a:picLocks noChangeAspect="1"/>
          </p:cNvPicPr>
          <p:nvPr/>
        </p:nvPicPr>
        <p:blipFill>
          <a:blip r:embed="rId2"/>
          <a:stretch>
            <a:fillRect/>
          </a:stretch>
        </p:blipFill>
        <p:spPr>
          <a:xfrm>
            <a:off x="1599406" y="3558902"/>
            <a:ext cx="5945188" cy="400050"/>
          </a:xfrm>
          <a:prstGeom prst="rect">
            <a:avLst/>
          </a:prstGeom>
        </p:spPr>
      </p:pic>
    </p:spTree>
    <p:extLst>
      <p:ext uri="{BB962C8B-B14F-4D97-AF65-F5344CB8AC3E}">
        <p14:creationId xmlns:p14="http://schemas.microsoft.com/office/powerpoint/2010/main" val="4075200921"/>
      </p:ext>
    </p:extLst>
  </p:cSld>
  <p:clrMapOvr>
    <a:masterClrMapping/>
  </p:clrMapOvr>
  <p:transition spd="med">
    <p:cover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5E2C0D-6EC4-4DDA-A306-029C860C4D76}"/>
              </a:ext>
            </a:extLst>
          </p:cNvPr>
          <p:cNvSpPr>
            <a:spLocks noGrp="1"/>
          </p:cNvSpPr>
          <p:nvPr>
            <p:ph type="title"/>
          </p:nvPr>
        </p:nvSpPr>
        <p:spPr/>
        <p:txBody>
          <a:bodyPr/>
          <a:lstStyle/>
          <a:p>
            <a:r>
              <a:rPr lang="en-GB" dirty="0">
                <a:solidFill>
                  <a:srgbClr val="C00000"/>
                </a:solidFill>
              </a:rPr>
              <a:t>Summary</a:t>
            </a:r>
          </a:p>
        </p:txBody>
      </p:sp>
      <p:sp>
        <p:nvSpPr>
          <p:cNvPr id="3" name="内容占位符 2">
            <a:extLst>
              <a:ext uri="{FF2B5EF4-FFF2-40B4-BE49-F238E27FC236}">
                <a16:creationId xmlns:a16="http://schemas.microsoft.com/office/drawing/2014/main" id="{6D615859-CCB8-44E0-B1CD-8E00F36A5F47}"/>
              </a:ext>
            </a:extLst>
          </p:cNvPr>
          <p:cNvSpPr>
            <a:spLocks noGrp="1"/>
          </p:cNvSpPr>
          <p:nvPr>
            <p:ph idx="1"/>
          </p:nvPr>
        </p:nvSpPr>
        <p:spPr>
          <a:xfrm>
            <a:off x="457200" y="1752600"/>
            <a:ext cx="8229600" cy="4648200"/>
          </a:xfrm>
        </p:spPr>
        <p:txBody>
          <a:bodyPr/>
          <a:lstStyle/>
          <a:p>
            <a:r>
              <a:rPr lang="en-US" sz="1800" dirty="0"/>
              <a:t>The capital market line is a special case of the capital allocation line, where the efficient portfolio is the market portfolio. </a:t>
            </a:r>
          </a:p>
          <a:p>
            <a:r>
              <a:rPr lang="en-US" sz="1800" dirty="0"/>
              <a:t>Obtaining a unique optimal risky portfolio is not possible if investors are permitted to have heterogeneous beliefs because such beliefs will result in heterogeneous asset prices. </a:t>
            </a:r>
          </a:p>
          <a:p>
            <a:r>
              <a:rPr lang="en-US" sz="1800" dirty="0"/>
              <a:t>Investors can leverage their portfolios by borrowing money and investing in the market.</a:t>
            </a:r>
          </a:p>
          <a:p>
            <a:r>
              <a:rPr lang="en-US" sz="1800" dirty="0"/>
              <a:t>Systematic risk is the risk that affects the entire market or economy and is not diversifiable.</a:t>
            </a:r>
          </a:p>
          <a:p>
            <a:r>
              <a:rPr lang="en-US" sz="1800" dirty="0"/>
              <a:t>Nonsystematic risk is local and can be diversified away by combining assets with low correlations. </a:t>
            </a:r>
          </a:p>
          <a:p>
            <a:endParaRPr lang="en-GB" sz="1800" dirty="0"/>
          </a:p>
        </p:txBody>
      </p:sp>
    </p:spTree>
    <p:extLst>
      <p:ext uri="{BB962C8B-B14F-4D97-AF65-F5344CB8AC3E}">
        <p14:creationId xmlns:p14="http://schemas.microsoft.com/office/powerpoint/2010/main" val="3093033267"/>
      </p:ext>
    </p:extLst>
  </p:cSld>
  <p:clrMapOvr>
    <a:masterClrMapping/>
  </p:clrMapOvr>
  <p:transition spd="med">
    <p:cover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C87A75-FBAE-4685-A84E-B048D12062A0}"/>
              </a:ext>
            </a:extLst>
          </p:cNvPr>
          <p:cNvSpPr>
            <a:spLocks noGrp="1"/>
          </p:cNvSpPr>
          <p:nvPr>
            <p:ph type="title"/>
          </p:nvPr>
        </p:nvSpPr>
        <p:spPr/>
        <p:txBody>
          <a:bodyPr/>
          <a:lstStyle/>
          <a:p>
            <a:r>
              <a:rPr lang="en-GB" altLang="zh-CN" dirty="0">
                <a:solidFill>
                  <a:srgbClr val="C00000"/>
                </a:solidFill>
              </a:rPr>
              <a:t>Summary</a:t>
            </a:r>
            <a:endParaRPr lang="en-GB" dirty="0"/>
          </a:p>
        </p:txBody>
      </p:sp>
      <p:sp>
        <p:nvSpPr>
          <p:cNvPr id="3" name="内容占位符 2">
            <a:extLst>
              <a:ext uri="{FF2B5EF4-FFF2-40B4-BE49-F238E27FC236}">
                <a16:creationId xmlns:a16="http://schemas.microsoft.com/office/drawing/2014/main" id="{5E6A3C28-1A27-4DD4-83A3-2AD0034AEF50}"/>
              </a:ext>
            </a:extLst>
          </p:cNvPr>
          <p:cNvSpPr>
            <a:spLocks noGrp="1"/>
          </p:cNvSpPr>
          <p:nvPr>
            <p:ph idx="1"/>
          </p:nvPr>
        </p:nvSpPr>
        <p:spPr>
          <a:xfrm>
            <a:off x="457200" y="1752600"/>
            <a:ext cx="8229600" cy="4648200"/>
          </a:xfrm>
        </p:spPr>
        <p:txBody>
          <a:bodyPr/>
          <a:lstStyle/>
          <a:p>
            <a:r>
              <a:rPr lang="en-US" sz="1800" dirty="0"/>
              <a:t>Beta risk, or systematic risk, is priced and earns a return, whereas nonsystematic risk is not priced. </a:t>
            </a:r>
          </a:p>
          <a:p>
            <a:r>
              <a:rPr lang="en-US" altLang="zh-CN" sz="1800" dirty="0"/>
              <a:t>The expected return of an asset depends on its beta risk and can be computed using the CAPM, which is given by </a:t>
            </a:r>
            <a:r>
              <a:rPr lang="en-US" altLang="zh-CN" sz="1800" i="1" dirty="0"/>
              <a:t>E</a:t>
            </a:r>
            <a:r>
              <a:rPr lang="en-US" altLang="zh-CN" sz="1800" dirty="0"/>
              <a:t>(</a:t>
            </a:r>
            <a:r>
              <a:rPr lang="en-US" altLang="zh-CN" sz="1800" i="1" dirty="0"/>
              <a:t>R</a:t>
            </a:r>
            <a:r>
              <a:rPr lang="en-US" altLang="zh-CN" sz="1800" i="1" baseline="-25000" dirty="0"/>
              <a:t>i</a:t>
            </a:r>
            <a:r>
              <a:rPr lang="en-US" altLang="zh-CN" sz="1800" dirty="0"/>
              <a:t>) = </a:t>
            </a:r>
            <a:r>
              <a:rPr lang="en-US" altLang="zh-CN" sz="1800" i="1" dirty="0"/>
              <a:t>R</a:t>
            </a:r>
            <a:r>
              <a:rPr lang="en-US" altLang="zh-CN" sz="1800" i="1" baseline="-25000" dirty="0"/>
              <a:t>f</a:t>
            </a:r>
            <a:r>
              <a:rPr lang="en-US" altLang="zh-CN" sz="1800" dirty="0"/>
              <a:t> + β</a:t>
            </a:r>
            <a:r>
              <a:rPr lang="en-US" altLang="zh-CN" sz="1800" i="1" baseline="-25000" dirty="0" err="1"/>
              <a:t>i</a:t>
            </a:r>
            <a:r>
              <a:rPr lang="en-US" altLang="zh-CN" sz="1800" dirty="0"/>
              <a:t>[</a:t>
            </a:r>
            <a:r>
              <a:rPr lang="en-US" altLang="zh-CN" sz="1800" i="1" dirty="0"/>
              <a:t>E</a:t>
            </a:r>
            <a:r>
              <a:rPr lang="en-US" altLang="zh-CN" sz="1800" dirty="0"/>
              <a:t>(</a:t>
            </a:r>
            <a:r>
              <a:rPr lang="en-US" altLang="zh-CN" sz="1800" i="1" dirty="0"/>
              <a:t>R</a:t>
            </a:r>
            <a:r>
              <a:rPr lang="en-US" altLang="zh-CN" sz="1800" i="1" baseline="-25000" dirty="0"/>
              <a:t>m</a:t>
            </a:r>
            <a:r>
              <a:rPr lang="en-US" altLang="zh-CN" sz="1800" dirty="0"/>
              <a:t>) – </a:t>
            </a:r>
            <a:r>
              <a:rPr lang="en-US" altLang="zh-CN" sz="1800" i="1" dirty="0"/>
              <a:t>R</a:t>
            </a:r>
            <a:r>
              <a:rPr lang="en-US" altLang="zh-CN" sz="1800" i="1" baseline="-25000" dirty="0"/>
              <a:t>f</a:t>
            </a:r>
            <a:r>
              <a:rPr lang="en-US" altLang="zh-CN" sz="1800" dirty="0"/>
              <a:t>]. </a:t>
            </a:r>
          </a:p>
          <a:p>
            <a:r>
              <a:rPr lang="en-US" sz="1800" dirty="0"/>
              <a:t>The security market line is an implementation of the CAPM and applies to all securities, whether they are efficient or not.</a:t>
            </a:r>
          </a:p>
          <a:p>
            <a:r>
              <a:rPr lang="en-US" sz="1800" dirty="0"/>
              <a:t>Expected return from the CAPM can be used for making capital budgeting decisions.</a:t>
            </a:r>
          </a:p>
          <a:p>
            <a:r>
              <a:rPr lang="en-US" sz="1800" dirty="0"/>
              <a:t>Portfolios can be evaluated by several CAPM-based measures, such as the Sharpe ratio, etc.</a:t>
            </a:r>
          </a:p>
          <a:p>
            <a:r>
              <a:rPr lang="en-US" sz="1800" dirty="0"/>
              <a:t>The SML can assist in security selection and optimal portfolio construction.</a:t>
            </a:r>
            <a:endParaRPr lang="en-GB" sz="1800" dirty="0"/>
          </a:p>
        </p:txBody>
      </p:sp>
    </p:spTree>
    <p:extLst>
      <p:ext uri="{BB962C8B-B14F-4D97-AF65-F5344CB8AC3E}">
        <p14:creationId xmlns:p14="http://schemas.microsoft.com/office/powerpoint/2010/main" val="3841803346"/>
      </p:ext>
    </p:extLst>
  </p:cSld>
  <p:clrMapOvr>
    <a:masterClrMapping/>
  </p:clrMapOvr>
  <p:transition spd="med">
    <p:cover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23635B-70DF-4F62-86E5-BF390B30E1C5}"/>
              </a:ext>
            </a:extLst>
          </p:cNvPr>
          <p:cNvSpPr>
            <a:spLocks noGrp="1"/>
          </p:cNvSpPr>
          <p:nvPr>
            <p:ph type="title"/>
          </p:nvPr>
        </p:nvSpPr>
        <p:spPr/>
        <p:txBody>
          <a:bodyPr/>
          <a:lstStyle/>
          <a:p>
            <a:r>
              <a:rPr lang="en-GB" dirty="0">
                <a:solidFill>
                  <a:srgbClr val="C00000"/>
                </a:solidFill>
              </a:rPr>
              <a:t>Appendix: Limitations of the CAPM</a:t>
            </a:r>
          </a:p>
        </p:txBody>
      </p:sp>
      <p:sp>
        <p:nvSpPr>
          <p:cNvPr id="3" name="内容占位符 2">
            <a:extLst>
              <a:ext uri="{FF2B5EF4-FFF2-40B4-BE49-F238E27FC236}">
                <a16:creationId xmlns:a16="http://schemas.microsoft.com/office/drawing/2014/main" id="{35F04BA2-7AD5-408A-A5B1-99AB663FAA8A}"/>
              </a:ext>
            </a:extLst>
          </p:cNvPr>
          <p:cNvSpPr>
            <a:spLocks noGrp="1"/>
          </p:cNvSpPr>
          <p:nvPr>
            <p:ph idx="1"/>
          </p:nvPr>
        </p:nvSpPr>
        <p:spPr/>
        <p:txBody>
          <a:bodyPr/>
          <a:lstStyle/>
          <a:p>
            <a:r>
              <a:rPr lang="en-US" sz="1800" dirty="0"/>
              <a:t>Theoretical Limitations of the CAPM:</a:t>
            </a:r>
          </a:p>
          <a:p>
            <a:r>
              <a:rPr lang="en-US" sz="1800" dirty="0"/>
              <a:t>Single-factor model: Only systematic risk or beta risk is priced in the CAPM. Thus, the CAPM states that no other investment characteristics should be considered in estimating returns. As a consequence, it is prescriptive and easy to understand and apply, although it is very restrictive and inflexible.</a:t>
            </a:r>
          </a:p>
          <a:p>
            <a:r>
              <a:rPr lang="en-US" sz="1800" dirty="0"/>
              <a:t>Single-period model: The CAPM is a single-period model that does not consider multi-period implications or investment objectives of future periods, which can lead to myopic and suboptimal investment decisions. For example, it may be optimal to default on interest payments in the current period to maximize current returns, but the consequences may be negative in the next period. A single-period model like the CAPM is unable to capture factors that vary over time and span several periods.</a:t>
            </a:r>
            <a:endParaRPr lang="en-GB" sz="1800" dirty="0"/>
          </a:p>
        </p:txBody>
      </p:sp>
    </p:spTree>
    <p:extLst>
      <p:ext uri="{BB962C8B-B14F-4D97-AF65-F5344CB8AC3E}">
        <p14:creationId xmlns:p14="http://schemas.microsoft.com/office/powerpoint/2010/main" val="3531832520"/>
      </p:ext>
    </p:extLst>
  </p:cSld>
  <p:clrMapOvr>
    <a:masterClrMapping/>
  </p:clrMapOvr>
  <p:transition spd="med">
    <p:cover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7FEEF2-7D19-44D8-83C5-A5F15BB2C73B}"/>
              </a:ext>
            </a:extLst>
          </p:cNvPr>
          <p:cNvSpPr>
            <a:spLocks noGrp="1"/>
          </p:cNvSpPr>
          <p:nvPr>
            <p:ph type="title"/>
          </p:nvPr>
        </p:nvSpPr>
        <p:spPr/>
        <p:txBody>
          <a:bodyPr/>
          <a:lstStyle/>
          <a:p>
            <a:r>
              <a:rPr lang="en-GB" altLang="zh-CN" dirty="0">
                <a:solidFill>
                  <a:srgbClr val="C00000"/>
                </a:solidFill>
              </a:rPr>
              <a:t>Appendix: Limitations of the CAPM</a:t>
            </a:r>
            <a:endParaRPr lang="en-GB" dirty="0"/>
          </a:p>
        </p:txBody>
      </p:sp>
      <p:sp>
        <p:nvSpPr>
          <p:cNvPr id="3" name="内容占位符 2">
            <a:extLst>
              <a:ext uri="{FF2B5EF4-FFF2-40B4-BE49-F238E27FC236}">
                <a16:creationId xmlns:a16="http://schemas.microsoft.com/office/drawing/2014/main" id="{3FCB3589-3E78-45F8-8202-6D1597E691B7}"/>
              </a:ext>
            </a:extLst>
          </p:cNvPr>
          <p:cNvSpPr>
            <a:spLocks noGrp="1"/>
          </p:cNvSpPr>
          <p:nvPr>
            <p:ph idx="1"/>
          </p:nvPr>
        </p:nvSpPr>
        <p:spPr>
          <a:xfrm>
            <a:off x="457200" y="1752600"/>
            <a:ext cx="8229600" cy="4724400"/>
          </a:xfrm>
        </p:spPr>
        <p:txBody>
          <a:bodyPr/>
          <a:lstStyle/>
          <a:p>
            <a:r>
              <a:rPr lang="en-US" sz="1800" dirty="0"/>
              <a:t>Practical Limitations of the CAPM:</a:t>
            </a:r>
          </a:p>
          <a:p>
            <a:r>
              <a:rPr lang="en-US" sz="1800" dirty="0"/>
              <a:t>Market portfolio: The true market portfolio according to the CAPM includes all assets, financial and nonfinancial, which means that it also includes many assets that are not investable, such as human capital and assets in closed economies.</a:t>
            </a:r>
          </a:p>
          <a:p>
            <a:r>
              <a:rPr lang="en-US" sz="1800" dirty="0"/>
              <a:t>Proxy for a market portfolio: In the absence of a true market portfolio, market participants generally use proxies. These proxies, however, vary among analysts, the country of the investor, etc. and generate different return estimates for the same asset, which is impermissible in the CAPM. </a:t>
            </a:r>
          </a:p>
          <a:p>
            <a:r>
              <a:rPr lang="en-US" sz="1800" dirty="0"/>
              <a:t>Estimation of beta risk: A long history of returns (three to five years) is required to estimate beta risk. The historical state of the company, however, may not be an accurate representation of the current or future state of the company. In addition, using different periods for estimation results in different estimates of beta.</a:t>
            </a:r>
          </a:p>
        </p:txBody>
      </p:sp>
    </p:spTree>
    <p:extLst>
      <p:ext uri="{BB962C8B-B14F-4D97-AF65-F5344CB8AC3E}">
        <p14:creationId xmlns:p14="http://schemas.microsoft.com/office/powerpoint/2010/main" val="2724571225"/>
      </p:ext>
    </p:extLst>
  </p:cSld>
  <p:clrMapOvr>
    <a:masterClrMapping/>
  </p:clrMapOvr>
  <p:transition spd="med">
    <p:cover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697D69-70C1-468B-9752-725D3AB1277E}"/>
              </a:ext>
            </a:extLst>
          </p:cNvPr>
          <p:cNvSpPr>
            <a:spLocks noGrp="1"/>
          </p:cNvSpPr>
          <p:nvPr>
            <p:ph type="title"/>
          </p:nvPr>
        </p:nvSpPr>
        <p:spPr/>
        <p:txBody>
          <a:bodyPr/>
          <a:lstStyle/>
          <a:p>
            <a:r>
              <a:rPr lang="en-GB" altLang="zh-CN" dirty="0">
                <a:solidFill>
                  <a:srgbClr val="C00000"/>
                </a:solidFill>
              </a:rPr>
              <a:t>Appendix: Limitations of the CAPM</a:t>
            </a:r>
            <a:endParaRPr lang="en-GB" dirty="0"/>
          </a:p>
        </p:txBody>
      </p:sp>
      <p:sp>
        <p:nvSpPr>
          <p:cNvPr id="3" name="内容占位符 2">
            <a:extLst>
              <a:ext uri="{FF2B5EF4-FFF2-40B4-BE49-F238E27FC236}">
                <a16:creationId xmlns:a16="http://schemas.microsoft.com/office/drawing/2014/main" id="{7B8CCF0E-986E-49CB-9EAD-97FC1EEEE46D}"/>
              </a:ext>
            </a:extLst>
          </p:cNvPr>
          <p:cNvSpPr>
            <a:spLocks noGrp="1"/>
          </p:cNvSpPr>
          <p:nvPr>
            <p:ph idx="1"/>
          </p:nvPr>
        </p:nvSpPr>
        <p:spPr>
          <a:xfrm>
            <a:off x="457200" y="1752600"/>
            <a:ext cx="8229600" cy="4648200"/>
          </a:xfrm>
        </p:spPr>
        <p:txBody>
          <a:bodyPr/>
          <a:lstStyle/>
          <a:p>
            <a:r>
              <a:rPr lang="en-US" altLang="zh-CN" sz="1800" dirty="0"/>
              <a:t>Practical Limitations of the CAPM:</a:t>
            </a:r>
          </a:p>
          <a:p>
            <a:r>
              <a:rPr lang="en-US" sz="1800" dirty="0"/>
              <a:t>The CAPM is a poor predictor of returns: If the CAPM is a good model, its estimate of asset returns should be closely associated with realized returns. However, empirical support for the CAPM is weak. In other words, tests of the CAPM show that asset returns are not determined only by systematic risk. Poor predictability of returns when using the CAPM is a serious limitation because return-generating models are used to estimate future returns. </a:t>
            </a:r>
          </a:p>
          <a:p>
            <a:r>
              <a:rPr lang="en-US" sz="1800" dirty="0"/>
              <a:t>Homogeneity in investor expectations: The CAPM assumes that homogeneity exists in investor expectations for the model to generate a single optimal risky portfolio (the market) and a single security market line. Without this assumption, there will be numerous optimal risky portfolios and numerous security market lines. Clearly, investors can process the same information in a rational manner and arrive at different optimal risky portfolios.</a:t>
            </a:r>
            <a:endParaRPr lang="en-GB" sz="1800" dirty="0"/>
          </a:p>
        </p:txBody>
      </p:sp>
    </p:spTree>
    <p:extLst>
      <p:ext uri="{BB962C8B-B14F-4D97-AF65-F5344CB8AC3E}">
        <p14:creationId xmlns:p14="http://schemas.microsoft.com/office/powerpoint/2010/main" val="965009886"/>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a:xfrm>
            <a:off x="304800" y="609600"/>
            <a:ext cx="8382000" cy="944562"/>
          </a:xfrm>
        </p:spPr>
        <p:txBody>
          <a:bodyPr/>
          <a:lstStyle/>
          <a:p>
            <a:pPr eaLnBrk="1" hangingPunct="1">
              <a:defRPr/>
            </a:pPr>
            <a:r>
              <a:rPr lang="en-US" b="1" dirty="0">
                <a:solidFill>
                  <a:srgbClr val="C00000"/>
                </a:solidFill>
              </a:rPr>
              <a:t>Capital Market Theory: An Overview</a:t>
            </a:r>
          </a:p>
        </p:txBody>
      </p:sp>
      <p:sp>
        <p:nvSpPr>
          <p:cNvPr id="13316" name="Rectangle 3"/>
          <p:cNvSpPr>
            <a:spLocks noGrp="1" noChangeArrowheads="1"/>
          </p:cNvSpPr>
          <p:nvPr>
            <p:ph idx="1"/>
          </p:nvPr>
        </p:nvSpPr>
        <p:spPr>
          <a:xfrm>
            <a:off x="279778" y="1554162"/>
            <a:ext cx="8788021" cy="4876800"/>
          </a:xfrm>
        </p:spPr>
        <p:txBody>
          <a:bodyPr/>
          <a:lstStyle/>
          <a:p>
            <a:pPr eaLnBrk="1" hangingPunct="1"/>
            <a:r>
              <a:rPr lang="en-US" dirty="0"/>
              <a:t>Capital market theory extends portfolio theory and develops a model for pricing all risky assets, while capital asset pricing model (CAPM) will allow you to determine the required rate of return for any risky asset</a:t>
            </a:r>
          </a:p>
          <a:p>
            <a:pPr eaLnBrk="1" hangingPunct="1"/>
            <a:r>
              <a:rPr lang="en-US" dirty="0"/>
              <a:t>Three Areas</a:t>
            </a:r>
          </a:p>
          <a:p>
            <a:pPr lvl="1" eaLnBrk="1" hangingPunct="1">
              <a:lnSpc>
                <a:spcPct val="110000"/>
              </a:lnSpc>
            </a:pPr>
            <a:r>
              <a:rPr lang="en-US" dirty="0"/>
              <a:t>Background for Capital Market Theory</a:t>
            </a:r>
          </a:p>
          <a:p>
            <a:pPr lvl="1" eaLnBrk="1" hangingPunct="1">
              <a:lnSpc>
                <a:spcPct val="110000"/>
              </a:lnSpc>
            </a:pPr>
            <a:r>
              <a:rPr lang="en-US" dirty="0"/>
              <a:t>Developing the Capital Market Line</a:t>
            </a:r>
          </a:p>
          <a:p>
            <a:pPr lvl="1" eaLnBrk="1" hangingPunct="1">
              <a:lnSpc>
                <a:spcPct val="110000"/>
              </a:lnSpc>
            </a:pPr>
            <a:r>
              <a:rPr lang="en-US" dirty="0"/>
              <a:t>Risk, Diversification, and the Market Portfolio</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xfrm>
            <a:off x="266700" y="808037"/>
            <a:ext cx="8610600" cy="944563"/>
          </a:xfrm>
        </p:spPr>
        <p:txBody>
          <a:bodyPr/>
          <a:lstStyle/>
          <a:p>
            <a:pPr>
              <a:defRPr/>
            </a:pPr>
            <a:r>
              <a:rPr lang="en-US" dirty="0">
                <a:solidFill>
                  <a:srgbClr val="C00000"/>
                </a:solidFill>
              </a:rPr>
              <a:t>Portfolio of Risk-Free and Risky Assets</a:t>
            </a:r>
            <a:endParaRPr lang="en-US" b="1" dirty="0">
              <a:solidFill>
                <a:srgbClr val="C00000"/>
              </a:solidFill>
            </a:endParaRPr>
          </a:p>
        </p:txBody>
      </p:sp>
      <p:sp>
        <p:nvSpPr>
          <p:cNvPr id="14340" name="Rectangle 3"/>
          <p:cNvSpPr>
            <a:spLocks noGrp="1" noChangeArrowheads="1"/>
          </p:cNvSpPr>
          <p:nvPr>
            <p:ph idx="1"/>
          </p:nvPr>
        </p:nvSpPr>
        <p:spPr>
          <a:xfrm>
            <a:off x="266700" y="1600200"/>
            <a:ext cx="8610600" cy="4800600"/>
          </a:xfrm>
        </p:spPr>
        <p:txBody>
          <a:bodyPr/>
          <a:lstStyle/>
          <a:p>
            <a:pPr marL="0" indent="0">
              <a:buNone/>
            </a:pPr>
            <a:r>
              <a:rPr lang="en-US" altLang="zh-CN" dirty="0"/>
              <a:t>A combination of the risk-free asset and a risky asset can result in </a:t>
            </a:r>
            <a:r>
              <a:rPr lang="en-US" altLang="zh-CN" i="1" dirty="0"/>
              <a:t>a better risk–return trade-off</a:t>
            </a:r>
            <a:r>
              <a:rPr lang="en-US" altLang="zh-CN" dirty="0"/>
              <a:t> than an investment in only one type of asset because the risk-free asset has </a:t>
            </a:r>
            <a:r>
              <a:rPr lang="en-US" altLang="zh-CN" i="1" dirty="0"/>
              <a:t>zero correlation</a:t>
            </a:r>
            <a:r>
              <a:rPr lang="en-US" altLang="zh-CN" dirty="0"/>
              <a:t> with the risky asset.</a:t>
            </a:r>
          </a:p>
          <a:p>
            <a:pPr marL="0" indent="0">
              <a:buNone/>
            </a:pPr>
            <a:r>
              <a:rPr lang="en-US" altLang="zh-CN" i="1" dirty="0"/>
              <a:t>Combining a Risk-Free Asset with a Portfolio of Risky Assets:</a:t>
            </a:r>
          </a:p>
          <a:p>
            <a:pPr marL="0" indent="0">
              <a:buNone/>
            </a:pPr>
            <a:endParaRPr lang="en-US" dirty="0"/>
          </a:p>
        </p:txBody>
      </p:sp>
      <p:pic>
        <p:nvPicPr>
          <p:cNvPr id="2" name="图片 1">
            <a:extLst>
              <a:ext uri="{FF2B5EF4-FFF2-40B4-BE49-F238E27FC236}">
                <a16:creationId xmlns:a16="http://schemas.microsoft.com/office/drawing/2014/main" id="{5B71CC82-BA34-42F0-A6D5-D72E648EA7B0}"/>
              </a:ext>
            </a:extLst>
          </p:cNvPr>
          <p:cNvPicPr>
            <a:picLocks noChangeAspect="1"/>
          </p:cNvPicPr>
          <p:nvPr/>
        </p:nvPicPr>
        <p:blipFill>
          <a:blip r:embed="rId2"/>
          <a:stretch>
            <a:fillRect/>
          </a:stretch>
        </p:blipFill>
        <p:spPr>
          <a:xfrm>
            <a:off x="1628775" y="3997358"/>
            <a:ext cx="5886450" cy="733425"/>
          </a:xfrm>
          <a:prstGeom prst="rect">
            <a:avLst/>
          </a:prstGeom>
        </p:spPr>
      </p:pic>
      <p:pic>
        <p:nvPicPr>
          <p:cNvPr id="3" name="图片 2">
            <a:extLst>
              <a:ext uri="{FF2B5EF4-FFF2-40B4-BE49-F238E27FC236}">
                <a16:creationId xmlns:a16="http://schemas.microsoft.com/office/drawing/2014/main" id="{1ACBDF8D-8DAA-4DCB-B827-FFC93C258CDA}"/>
              </a:ext>
            </a:extLst>
          </p:cNvPr>
          <p:cNvPicPr>
            <a:picLocks noChangeAspect="1"/>
          </p:cNvPicPr>
          <p:nvPr/>
        </p:nvPicPr>
        <p:blipFill>
          <a:blip r:embed="rId3"/>
          <a:stretch>
            <a:fillRect/>
          </a:stretch>
        </p:blipFill>
        <p:spPr>
          <a:xfrm>
            <a:off x="1628775" y="4654908"/>
            <a:ext cx="2069015" cy="602892"/>
          </a:xfrm>
          <a:prstGeom prst="rect">
            <a:avLst/>
          </a:prstGeom>
        </p:spPr>
      </p:pic>
      <p:pic>
        <p:nvPicPr>
          <p:cNvPr id="4" name="图片 3">
            <a:extLst>
              <a:ext uri="{FF2B5EF4-FFF2-40B4-BE49-F238E27FC236}">
                <a16:creationId xmlns:a16="http://schemas.microsoft.com/office/drawing/2014/main" id="{CF76C52A-7BB2-4B29-9D85-E25496EA2ACE}"/>
              </a:ext>
            </a:extLst>
          </p:cNvPr>
          <p:cNvPicPr>
            <a:picLocks noChangeAspect="1"/>
          </p:cNvPicPr>
          <p:nvPr/>
        </p:nvPicPr>
        <p:blipFill>
          <a:blip r:embed="rId4"/>
          <a:stretch>
            <a:fillRect/>
          </a:stretch>
        </p:blipFill>
        <p:spPr>
          <a:xfrm>
            <a:off x="1738312" y="5146691"/>
            <a:ext cx="3381375" cy="838200"/>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EB80B4-0C8D-4BBB-BB69-4084E747DA60}"/>
              </a:ext>
            </a:extLst>
          </p:cNvPr>
          <p:cNvSpPr>
            <a:spLocks noGrp="1"/>
          </p:cNvSpPr>
          <p:nvPr>
            <p:ph type="title"/>
          </p:nvPr>
        </p:nvSpPr>
        <p:spPr/>
        <p:txBody>
          <a:bodyPr/>
          <a:lstStyle/>
          <a:p>
            <a:r>
              <a:rPr lang="en-US" dirty="0">
                <a:solidFill>
                  <a:srgbClr val="C00000"/>
                </a:solidFill>
              </a:rPr>
              <a:t>Risk-Free Asset and Portfolio of Risky Assets</a:t>
            </a:r>
            <a:endParaRPr lang="en-GB" dirty="0">
              <a:solidFill>
                <a:srgbClr val="C00000"/>
              </a:solidFill>
            </a:endParaRPr>
          </a:p>
        </p:txBody>
      </p:sp>
      <p:pic>
        <p:nvPicPr>
          <p:cNvPr id="4" name="图片 3">
            <a:extLst>
              <a:ext uri="{FF2B5EF4-FFF2-40B4-BE49-F238E27FC236}">
                <a16:creationId xmlns:a16="http://schemas.microsoft.com/office/drawing/2014/main" id="{3A89C231-C15E-462A-8387-2FD7E093E706}"/>
              </a:ext>
            </a:extLst>
          </p:cNvPr>
          <p:cNvPicPr>
            <a:picLocks noChangeAspect="1"/>
          </p:cNvPicPr>
          <p:nvPr/>
        </p:nvPicPr>
        <p:blipFill>
          <a:blip r:embed="rId2"/>
          <a:stretch>
            <a:fillRect/>
          </a:stretch>
        </p:blipFill>
        <p:spPr>
          <a:xfrm>
            <a:off x="838200" y="1738460"/>
            <a:ext cx="7467600" cy="4738540"/>
          </a:xfrm>
          <a:prstGeom prst="rect">
            <a:avLst/>
          </a:prstGeom>
        </p:spPr>
      </p:pic>
    </p:spTree>
    <p:extLst>
      <p:ext uri="{BB962C8B-B14F-4D97-AF65-F5344CB8AC3E}">
        <p14:creationId xmlns:p14="http://schemas.microsoft.com/office/powerpoint/2010/main" val="1238134384"/>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FBA60D-BB42-45FA-AD19-0DBA8FF0300A}"/>
              </a:ext>
            </a:extLst>
          </p:cNvPr>
          <p:cNvSpPr>
            <a:spLocks noGrp="1"/>
          </p:cNvSpPr>
          <p:nvPr>
            <p:ph type="title"/>
          </p:nvPr>
        </p:nvSpPr>
        <p:spPr/>
        <p:txBody>
          <a:bodyPr/>
          <a:lstStyle/>
          <a:p>
            <a:r>
              <a:rPr lang="en-GB" dirty="0">
                <a:solidFill>
                  <a:srgbClr val="C00000"/>
                </a:solidFill>
              </a:rPr>
              <a:t>The Capital Market Line</a:t>
            </a:r>
          </a:p>
        </p:txBody>
      </p:sp>
      <p:sp>
        <p:nvSpPr>
          <p:cNvPr id="3" name="内容占位符 2">
            <a:extLst>
              <a:ext uri="{FF2B5EF4-FFF2-40B4-BE49-F238E27FC236}">
                <a16:creationId xmlns:a16="http://schemas.microsoft.com/office/drawing/2014/main" id="{F1A4475E-E683-4AD3-B419-CBF221257CCF}"/>
              </a:ext>
            </a:extLst>
          </p:cNvPr>
          <p:cNvSpPr>
            <a:spLocks noGrp="1"/>
          </p:cNvSpPr>
          <p:nvPr>
            <p:ph idx="1"/>
          </p:nvPr>
        </p:nvSpPr>
        <p:spPr>
          <a:xfrm>
            <a:off x="457200" y="1752600"/>
            <a:ext cx="8229600" cy="4724400"/>
          </a:xfrm>
        </p:spPr>
        <p:txBody>
          <a:bodyPr/>
          <a:lstStyle/>
          <a:p>
            <a:r>
              <a:rPr lang="en-US" dirty="0"/>
              <a:t>A capital allocation line includes all possible combinations of the risk-free asset and an investor’s optimal risky portfolio. </a:t>
            </a:r>
            <a:r>
              <a:rPr lang="en-US" b="1" dirty="0"/>
              <a:t>The capital market line</a:t>
            </a:r>
            <a:r>
              <a:rPr lang="en-US" dirty="0"/>
              <a:t> is </a:t>
            </a:r>
            <a:r>
              <a:rPr lang="en-US" i="1" dirty="0"/>
              <a:t>a special case </a:t>
            </a:r>
            <a:r>
              <a:rPr lang="en-US" dirty="0"/>
              <a:t>of the capital allocation line, where the risky portfolio is the </a:t>
            </a:r>
            <a:r>
              <a:rPr lang="en-US" i="1" dirty="0"/>
              <a:t>market portfolio</a:t>
            </a:r>
            <a:r>
              <a:rPr lang="en-US" dirty="0"/>
              <a:t>. </a:t>
            </a:r>
          </a:p>
          <a:p>
            <a:r>
              <a:rPr lang="en-GB" dirty="0"/>
              <a:t>What Is the “Market”? </a:t>
            </a:r>
          </a:p>
          <a:p>
            <a:pPr marL="0" indent="0">
              <a:buNone/>
            </a:pPr>
            <a:r>
              <a:rPr lang="en-US" sz="1800" dirty="0"/>
              <a:t>     Theoretically, the market includes </a:t>
            </a:r>
            <a:r>
              <a:rPr lang="en-US" sz="1800" i="1" dirty="0"/>
              <a:t>all</a:t>
            </a:r>
            <a:r>
              <a:rPr lang="en-US" sz="1800" dirty="0"/>
              <a:t> risky assets or anything that has value, which includes stocks, bonds, real estate, and even human capital.</a:t>
            </a:r>
          </a:p>
          <a:p>
            <a:pPr marL="0" indent="0">
              <a:buNone/>
            </a:pPr>
            <a:r>
              <a:rPr lang="en-US" sz="1800" dirty="0"/>
              <a:t>     Practically, a local or regional stock market index is used as a </a:t>
            </a:r>
            <a:r>
              <a:rPr lang="en-US" sz="1800" i="1" dirty="0"/>
              <a:t>proxy</a:t>
            </a:r>
            <a:r>
              <a:rPr lang="en-US" sz="1800" dirty="0"/>
              <a:t> for the market (e.g. FTSE100, S&amp;P</a:t>
            </a:r>
            <a:r>
              <a:rPr lang="en-US" altLang="zh-CN" sz="1800" dirty="0"/>
              <a:t>500)</a:t>
            </a:r>
            <a:endParaRPr lang="en-GB" sz="1800" dirty="0"/>
          </a:p>
        </p:txBody>
      </p:sp>
    </p:spTree>
    <p:extLst>
      <p:ext uri="{BB962C8B-B14F-4D97-AF65-F5344CB8AC3E}">
        <p14:creationId xmlns:p14="http://schemas.microsoft.com/office/powerpoint/2010/main" val="2796522841"/>
      </p:ext>
    </p:extLst>
  </p:cSld>
  <p:clrMapOvr>
    <a:masterClrMapping/>
  </p:clrMapOvr>
  <p:transition spd="med">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104678-98D1-4CC3-8FDB-53E07EA9A2A3}"/>
              </a:ext>
            </a:extLst>
          </p:cNvPr>
          <p:cNvSpPr>
            <a:spLocks noGrp="1"/>
          </p:cNvSpPr>
          <p:nvPr>
            <p:ph type="title"/>
          </p:nvPr>
        </p:nvSpPr>
        <p:spPr/>
        <p:txBody>
          <a:bodyPr/>
          <a:lstStyle/>
          <a:p>
            <a:r>
              <a:rPr lang="en-GB" altLang="zh-CN" dirty="0">
                <a:solidFill>
                  <a:srgbClr val="C00000"/>
                </a:solidFill>
              </a:rPr>
              <a:t>The Capital Market Line</a:t>
            </a:r>
            <a:endParaRPr lang="en-GB" dirty="0"/>
          </a:p>
        </p:txBody>
      </p:sp>
      <p:pic>
        <p:nvPicPr>
          <p:cNvPr id="4" name="内容占位符 3">
            <a:extLst>
              <a:ext uri="{FF2B5EF4-FFF2-40B4-BE49-F238E27FC236}">
                <a16:creationId xmlns:a16="http://schemas.microsoft.com/office/drawing/2014/main" id="{941C094D-0F4E-4133-B40F-0723CF3391CB}"/>
              </a:ext>
            </a:extLst>
          </p:cNvPr>
          <p:cNvPicPr>
            <a:picLocks noGrp="1" noChangeAspect="1"/>
          </p:cNvPicPr>
          <p:nvPr>
            <p:ph idx="1"/>
          </p:nvPr>
        </p:nvPicPr>
        <p:blipFill>
          <a:blip r:embed="rId2"/>
          <a:stretch>
            <a:fillRect/>
          </a:stretch>
        </p:blipFill>
        <p:spPr>
          <a:xfrm>
            <a:off x="1295400" y="1600200"/>
            <a:ext cx="6553200" cy="4876515"/>
          </a:xfrm>
          <a:prstGeom prst="rect">
            <a:avLst/>
          </a:prstGeom>
        </p:spPr>
      </p:pic>
    </p:spTree>
    <p:extLst>
      <p:ext uri="{BB962C8B-B14F-4D97-AF65-F5344CB8AC3E}">
        <p14:creationId xmlns:p14="http://schemas.microsoft.com/office/powerpoint/2010/main" val="1192137442"/>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798139-1484-4C48-BED7-6B1482F07463}"/>
              </a:ext>
            </a:extLst>
          </p:cNvPr>
          <p:cNvSpPr>
            <a:spLocks noGrp="1"/>
          </p:cNvSpPr>
          <p:nvPr>
            <p:ph type="title"/>
          </p:nvPr>
        </p:nvSpPr>
        <p:spPr/>
        <p:txBody>
          <a:bodyPr/>
          <a:lstStyle/>
          <a:p>
            <a:r>
              <a:rPr lang="en-GB" altLang="zh-CN" dirty="0">
                <a:solidFill>
                  <a:srgbClr val="C00000"/>
                </a:solidFill>
              </a:rPr>
              <a:t>The Capital Market Line</a:t>
            </a:r>
            <a:endParaRPr lang="en-GB" dirty="0"/>
          </a:p>
        </p:txBody>
      </p:sp>
      <p:sp>
        <p:nvSpPr>
          <p:cNvPr id="3" name="内容占位符 2">
            <a:extLst>
              <a:ext uri="{FF2B5EF4-FFF2-40B4-BE49-F238E27FC236}">
                <a16:creationId xmlns:a16="http://schemas.microsoft.com/office/drawing/2014/main" id="{BBDB7E4F-3FC9-4437-895E-9BD0D3F75633}"/>
              </a:ext>
            </a:extLst>
          </p:cNvPr>
          <p:cNvSpPr>
            <a:spLocks noGrp="1"/>
          </p:cNvSpPr>
          <p:nvPr>
            <p:ph idx="1"/>
          </p:nvPr>
        </p:nvSpPr>
        <p:spPr>
          <a:xfrm>
            <a:off x="457200" y="1752600"/>
            <a:ext cx="8229600" cy="4648200"/>
          </a:xfrm>
        </p:spPr>
        <p:txBody>
          <a:bodyPr/>
          <a:lstStyle/>
          <a:p>
            <a:r>
              <a:rPr lang="en-US" altLang="zh-CN" sz="2000" dirty="0"/>
              <a:t>A combination of the risk-free asset and a risky portfolio is a </a:t>
            </a:r>
            <a:r>
              <a:rPr lang="en-US" altLang="zh-CN" sz="2000" i="1" dirty="0"/>
              <a:t>straight line</a:t>
            </a:r>
            <a:r>
              <a:rPr lang="en-US" altLang="zh-CN" sz="2000" dirty="0"/>
              <a:t>.</a:t>
            </a:r>
          </a:p>
          <a:p>
            <a:r>
              <a:rPr lang="en-US" sz="2000" dirty="0"/>
              <a:t>Risk and return characteristics of the portfolio represented by the CML can be computed by using the return and risk expressions for a two-asset portfolio:</a:t>
            </a:r>
          </a:p>
          <a:p>
            <a:endParaRPr lang="en-GB" dirty="0"/>
          </a:p>
        </p:txBody>
      </p:sp>
      <p:pic>
        <p:nvPicPr>
          <p:cNvPr id="4" name="图片 3">
            <a:extLst>
              <a:ext uri="{FF2B5EF4-FFF2-40B4-BE49-F238E27FC236}">
                <a16:creationId xmlns:a16="http://schemas.microsoft.com/office/drawing/2014/main" id="{04CAB675-1FA6-4271-B7E4-03C4A0F05122}"/>
              </a:ext>
            </a:extLst>
          </p:cNvPr>
          <p:cNvPicPr>
            <a:picLocks noChangeAspect="1"/>
          </p:cNvPicPr>
          <p:nvPr/>
        </p:nvPicPr>
        <p:blipFill>
          <a:blip r:embed="rId2"/>
          <a:stretch>
            <a:fillRect/>
          </a:stretch>
        </p:blipFill>
        <p:spPr>
          <a:xfrm>
            <a:off x="2988235" y="3581400"/>
            <a:ext cx="3167529" cy="609600"/>
          </a:xfrm>
          <a:prstGeom prst="rect">
            <a:avLst/>
          </a:prstGeom>
        </p:spPr>
      </p:pic>
      <p:pic>
        <p:nvPicPr>
          <p:cNvPr id="5" name="图片 4">
            <a:extLst>
              <a:ext uri="{FF2B5EF4-FFF2-40B4-BE49-F238E27FC236}">
                <a16:creationId xmlns:a16="http://schemas.microsoft.com/office/drawing/2014/main" id="{27C06B57-FC31-4771-8292-8DB9FC029B1E}"/>
              </a:ext>
            </a:extLst>
          </p:cNvPr>
          <p:cNvPicPr>
            <a:picLocks noChangeAspect="1"/>
          </p:cNvPicPr>
          <p:nvPr/>
        </p:nvPicPr>
        <p:blipFill>
          <a:blip r:embed="rId3"/>
          <a:stretch>
            <a:fillRect/>
          </a:stretch>
        </p:blipFill>
        <p:spPr>
          <a:xfrm>
            <a:off x="2143124" y="4191000"/>
            <a:ext cx="4857750" cy="600075"/>
          </a:xfrm>
          <a:prstGeom prst="rect">
            <a:avLst/>
          </a:prstGeom>
        </p:spPr>
      </p:pic>
      <p:pic>
        <p:nvPicPr>
          <p:cNvPr id="6" name="图片 5">
            <a:extLst>
              <a:ext uri="{FF2B5EF4-FFF2-40B4-BE49-F238E27FC236}">
                <a16:creationId xmlns:a16="http://schemas.microsoft.com/office/drawing/2014/main" id="{EE18F75C-87C3-4264-8587-4935BB07A250}"/>
              </a:ext>
            </a:extLst>
          </p:cNvPr>
          <p:cNvPicPr>
            <a:picLocks noChangeAspect="1"/>
          </p:cNvPicPr>
          <p:nvPr/>
        </p:nvPicPr>
        <p:blipFill>
          <a:blip r:embed="rId4"/>
          <a:stretch>
            <a:fillRect/>
          </a:stretch>
        </p:blipFill>
        <p:spPr>
          <a:xfrm>
            <a:off x="2134482" y="4786312"/>
            <a:ext cx="1373045" cy="319088"/>
          </a:xfrm>
          <a:prstGeom prst="rect">
            <a:avLst/>
          </a:prstGeom>
        </p:spPr>
      </p:pic>
      <p:pic>
        <p:nvPicPr>
          <p:cNvPr id="7" name="图片 6">
            <a:extLst>
              <a:ext uri="{FF2B5EF4-FFF2-40B4-BE49-F238E27FC236}">
                <a16:creationId xmlns:a16="http://schemas.microsoft.com/office/drawing/2014/main" id="{9AAD653A-1B17-4586-9574-8A92A84D7D2E}"/>
              </a:ext>
            </a:extLst>
          </p:cNvPr>
          <p:cNvPicPr>
            <a:picLocks noChangeAspect="1"/>
          </p:cNvPicPr>
          <p:nvPr/>
        </p:nvPicPr>
        <p:blipFill>
          <a:blip r:embed="rId5"/>
          <a:stretch>
            <a:fillRect/>
          </a:stretch>
        </p:blipFill>
        <p:spPr>
          <a:xfrm>
            <a:off x="2989806" y="5167312"/>
            <a:ext cx="3276600" cy="857250"/>
          </a:xfrm>
          <a:prstGeom prst="rect">
            <a:avLst/>
          </a:prstGeom>
        </p:spPr>
      </p:pic>
    </p:spTree>
    <p:extLst>
      <p:ext uri="{BB962C8B-B14F-4D97-AF65-F5344CB8AC3E}">
        <p14:creationId xmlns:p14="http://schemas.microsoft.com/office/powerpoint/2010/main" val="4012801154"/>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DDDA3E-9473-45A9-A071-9C154F3C7084}"/>
              </a:ext>
            </a:extLst>
          </p:cNvPr>
          <p:cNvSpPr>
            <a:spLocks noGrp="1"/>
          </p:cNvSpPr>
          <p:nvPr>
            <p:ph type="title"/>
          </p:nvPr>
        </p:nvSpPr>
        <p:spPr/>
        <p:txBody>
          <a:bodyPr/>
          <a:lstStyle/>
          <a:p>
            <a:r>
              <a:rPr lang="en-GB" dirty="0">
                <a:solidFill>
                  <a:srgbClr val="C00000"/>
                </a:solidFill>
              </a:rPr>
              <a:t>Leveraged Portfolios</a:t>
            </a:r>
          </a:p>
        </p:txBody>
      </p:sp>
      <p:sp>
        <p:nvSpPr>
          <p:cNvPr id="3" name="内容占位符 2">
            <a:extLst>
              <a:ext uri="{FF2B5EF4-FFF2-40B4-BE49-F238E27FC236}">
                <a16:creationId xmlns:a16="http://schemas.microsoft.com/office/drawing/2014/main" id="{86D3D9EA-9987-4661-AE59-C33BA8859C11}"/>
              </a:ext>
            </a:extLst>
          </p:cNvPr>
          <p:cNvSpPr>
            <a:spLocks noGrp="1"/>
          </p:cNvSpPr>
          <p:nvPr>
            <p:ph idx="1"/>
          </p:nvPr>
        </p:nvSpPr>
        <p:spPr/>
        <p:txBody>
          <a:bodyPr/>
          <a:lstStyle/>
          <a:p>
            <a:r>
              <a:rPr lang="en-US" altLang="zh-CN" sz="2000" dirty="0"/>
              <a:t>Leveraged Portfolios with </a:t>
            </a:r>
            <a:r>
              <a:rPr lang="en-US" altLang="zh-CN" sz="2000" i="1" dirty="0"/>
              <a:t>Different</a:t>
            </a:r>
            <a:r>
              <a:rPr lang="en-US" altLang="zh-CN" sz="2000" dirty="0"/>
              <a:t> Lending and Borrowing Rates. </a:t>
            </a:r>
          </a:p>
          <a:p>
            <a:endParaRPr lang="en-GB" dirty="0"/>
          </a:p>
        </p:txBody>
      </p:sp>
      <p:pic>
        <p:nvPicPr>
          <p:cNvPr id="4" name="图片 3">
            <a:extLst>
              <a:ext uri="{FF2B5EF4-FFF2-40B4-BE49-F238E27FC236}">
                <a16:creationId xmlns:a16="http://schemas.microsoft.com/office/drawing/2014/main" id="{7390B86D-2048-4C93-A26E-50BE6F11695F}"/>
              </a:ext>
            </a:extLst>
          </p:cNvPr>
          <p:cNvPicPr>
            <a:picLocks noChangeAspect="1"/>
          </p:cNvPicPr>
          <p:nvPr/>
        </p:nvPicPr>
        <p:blipFill>
          <a:blip r:embed="rId2"/>
          <a:stretch>
            <a:fillRect/>
          </a:stretch>
        </p:blipFill>
        <p:spPr>
          <a:xfrm>
            <a:off x="1276265" y="2362201"/>
            <a:ext cx="6636369" cy="4114800"/>
          </a:xfrm>
          <a:prstGeom prst="rect">
            <a:avLst/>
          </a:prstGeom>
        </p:spPr>
      </p:pic>
    </p:spTree>
    <p:extLst>
      <p:ext uri="{BB962C8B-B14F-4D97-AF65-F5344CB8AC3E}">
        <p14:creationId xmlns:p14="http://schemas.microsoft.com/office/powerpoint/2010/main" val="2058857416"/>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6_Introduction to portfolio management</Template>
  <TotalTime>4614</TotalTime>
  <Pages>8</Pages>
  <Words>1698</Words>
  <Application>Microsoft Office PowerPoint</Application>
  <PresentationFormat>On-screen Show (4:3)</PresentationFormat>
  <Paragraphs>121</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Verdana</vt:lpstr>
      <vt:lpstr>Brooke Weston</vt:lpstr>
      <vt:lpstr>PowerPoint Presentation</vt:lpstr>
      <vt:lpstr>PowerPoint Presentation</vt:lpstr>
      <vt:lpstr>Capital Market Theory: An Overview</vt:lpstr>
      <vt:lpstr>Portfolio of Risk-Free and Risky Assets</vt:lpstr>
      <vt:lpstr>Risk-Free Asset and Portfolio of Risky Assets</vt:lpstr>
      <vt:lpstr>The Capital Market Line</vt:lpstr>
      <vt:lpstr>The Capital Market Line</vt:lpstr>
      <vt:lpstr>The Capital Market Line</vt:lpstr>
      <vt:lpstr>Leveraged Portfolios</vt:lpstr>
      <vt:lpstr>Pricing of Risk and Computation of Expected Return</vt:lpstr>
      <vt:lpstr>Calculation and Interpretation of Beta</vt:lpstr>
      <vt:lpstr>Calculation and Interpretation of Beta</vt:lpstr>
      <vt:lpstr>Calculation and Interpretation of Beta</vt:lpstr>
      <vt:lpstr>Calculation and Interpretation of Beta</vt:lpstr>
      <vt:lpstr>The Capital Asset Pricing Model</vt:lpstr>
      <vt:lpstr>Assumptions of the CAPM</vt:lpstr>
      <vt:lpstr>The Security Market Line</vt:lpstr>
      <vt:lpstr>Applications of the CAPM</vt:lpstr>
      <vt:lpstr>Security Selection</vt:lpstr>
      <vt:lpstr>Constructing a Portfolio</vt:lpstr>
      <vt:lpstr>Extensions to the CAPM</vt:lpstr>
      <vt:lpstr>Extensions to the CAPM</vt:lpstr>
      <vt:lpstr>Summary</vt:lpstr>
      <vt:lpstr>Summary</vt:lpstr>
      <vt:lpstr>Appendix: Limitations of the CAPM</vt:lpstr>
      <vt:lpstr>Appendix: Limitations of the CAPM</vt:lpstr>
      <vt:lpstr>Appendix: Limitations of the CAPM</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Asset Pricing Models</dc:subject>
  <dc:creator>Frank K. Reilly &amp; Keith C. Brown</dc:creator>
  <cp:keywords>Lecture</cp:keywords>
  <cp:lastModifiedBy>Nguyen Thi</cp:lastModifiedBy>
  <cp:revision>214</cp:revision>
  <cp:lastPrinted>1998-08-13T04:13:10Z</cp:lastPrinted>
  <dcterms:created xsi:type="dcterms:W3CDTF">1998-10-24T16:58:48Z</dcterms:created>
  <dcterms:modified xsi:type="dcterms:W3CDTF">2019-03-26T10:09:25Z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