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8" r:id="rId1"/>
  </p:sldMasterIdLst>
  <p:notesMasterIdLst>
    <p:notesMasterId r:id="rId25"/>
  </p:notesMasterIdLst>
  <p:handoutMasterIdLst>
    <p:handoutMasterId r:id="rId26"/>
  </p:handoutMasterIdLst>
  <p:sldIdLst>
    <p:sldId id="477" r:id="rId2"/>
    <p:sldId id="608" r:id="rId3"/>
    <p:sldId id="560" r:id="rId4"/>
    <p:sldId id="500" r:id="rId5"/>
    <p:sldId id="594" r:id="rId6"/>
    <p:sldId id="559" r:id="rId7"/>
    <p:sldId id="595" r:id="rId8"/>
    <p:sldId id="596" r:id="rId9"/>
    <p:sldId id="599" r:id="rId10"/>
    <p:sldId id="600" r:id="rId11"/>
    <p:sldId id="601" r:id="rId12"/>
    <p:sldId id="602" r:id="rId13"/>
    <p:sldId id="603" r:id="rId14"/>
    <p:sldId id="604" r:id="rId15"/>
    <p:sldId id="597" r:id="rId16"/>
    <p:sldId id="598" r:id="rId17"/>
    <p:sldId id="543" r:id="rId18"/>
    <p:sldId id="605" r:id="rId19"/>
    <p:sldId id="606" r:id="rId20"/>
    <p:sldId id="607" r:id="rId21"/>
    <p:sldId id="609" r:id="rId22"/>
    <p:sldId id="610" r:id="rId23"/>
    <p:sldId id="611"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FF0000"/>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94636" autoAdjust="0"/>
  </p:normalViewPr>
  <p:slideViewPr>
    <p:cSldViewPr>
      <p:cViewPr varScale="1">
        <p:scale>
          <a:sx n="72" d="100"/>
          <a:sy n="72" d="100"/>
        </p:scale>
        <p:origin x="124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AEE27EAC-A07B-4B99-A570-F53458889E98}" type="slidenum">
              <a:rPr lang="en-US"/>
              <a:pPr/>
              <a:t>‹#›</a:t>
            </a:fld>
            <a:endParaRPr lang="en-US"/>
          </a:p>
        </p:txBody>
      </p:sp>
    </p:spTree>
    <p:extLst>
      <p:ext uri="{BB962C8B-B14F-4D97-AF65-F5344CB8AC3E}">
        <p14:creationId xmlns:p14="http://schemas.microsoft.com/office/powerpoint/2010/main" val="2540011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0DCBAE7-82A0-4FED-A2AA-0BCDDB5C131F}"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5"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6" name="Rectangle 8"/>
          <p:cNvSpPr>
            <a:spLocks noChangeArrowheads="1"/>
          </p:cNvSpPr>
          <p:nvPr/>
        </p:nvSpPr>
        <p:spPr bwMode="auto">
          <a:xfrm>
            <a:off x="6389688" y="8748713"/>
            <a:ext cx="400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spAutoFit/>
          </a:bodyPr>
          <a:lstStyle/>
          <a:p>
            <a:pPr algn="r"/>
            <a:fld id="{3219E115-0B08-4C79-B1DA-89316B4E9E7C}"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646892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48B4836-457E-40D3-88EA-409F0481FF4A}" type="slidenum">
              <a:rPr lang="en-US"/>
              <a:pPr/>
              <a:t>1</a:t>
            </a:fld>
            <a:endParaRPr lang="en-US"/>
          </a:p>
        </p:txBody>
      </p:sp>
      <p:sp>
        <p:nvSpPr>
          <p:cNvPr id="480258" name="Rectangle 2"/>
          <p:cNvSpPr>
            <a:spLocks noGrp="1" noRot="1" noChangeAspect="1" noChangeArrowheads="1" noTextEdit="1"/>
          </p:cNvSpPr>
          <p:nvPr>
            <p:ph type="sldImg"/>
          </p:nvPr>
        </p:nvSpPr>
        <p:spPr>
          <a:xfrm>
            <a:off x="1150938" y="692150"/>
            <a:ext cx="4556125" cy="3416300"/>
          </a:xfrm>
          <a:ln/>
        </p:spPr>
      </p:sp>
      <p:sp>
        <p:nvSpPr>
          <p:cNvPr id="480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88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21F6137-756B-421C-BAEC-AE07C52E1ED9}" type="slidenum">
              <a:rPr lang="en-US"/>
              <a:pPr/>
              <a:t>3</a:t>
            </a:fld>
            <a:endParaRPr lang="en-US"/>
          </a:p>
        </p:txBody>
      </p:sp>
      <p:sp>
        <p:nvSpPr>
          <p:cNvPr id="634882" name="Rectangle 2"/>
          <p:cNvSpPr>
            <a:spLocks noGrp="1" noRot="1" noChangeAspect="1" noChangeArrowheads="1" noTextEdit="1"/>
          </p:cNvSpPr>
          <p:nvPr>
            <p:ph type="sldImg"/>
          </p:nvPr>
        </p:nvSpPr>
        <p:spPr>
          <a:xfrm>
            <a:off x="1150938" y="692150"/>
            <a:ext cx="4556125" cy="3416300"/>
          </a:xfrm>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7974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7792A5E-E5C0-4D28-9F67-5983207F623A}" type="slidenum">
              <a:rPr lang="en-US"/>
              <a:pPr/>
              <a:t>4</a:t>
            </a:fld>
            <a:endParaRPr lang="en-US"/>
          </a:p>
        </p:txBody>
      </p:sp>
      <p:sp>
        <p:nvSpPr>
          <p:cNvPr id="530434" name="Rectangle 2"/>
          <p:cNvSpPr>
            <a:spLocks noGrp="1" noRot="1" noChangeAspect="1" noChangeArrowheads="1" noTextEdit="1"/>
          </p:cNvSpPr>
          <p:nvPr>
            <p:ph type="sldImg"/>
          </p:nvPr>
        </p:nvSpPr>
        <p:spPr>
          <a:xfrm>
            <a:off x="1150938" y="692150"/>
            <a:ext cx="4556125" cy="3416300"/>
          </a:xfrm>
          <a:ln/>
        </p:spPr>
      </p:sp>
      <p:sp>
        <p:nvSpPr>
          <p:cNvPr id="530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3752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2E8B64F-DCF2-41F0-A12B-784AE6B2A797}" type="slidenum">
              <a:rPr lang="en-US"/>
              <a:pPr/>
              <a:t>6</a:t>
            </a:fld>
            <a:endParaRPr lang="en-US"/>
          </a:p>
        </p:txBody>
      </p:sp>
      <p:sp>
        <p:nvSpPr>
          <p:cNvPr id="632834" name="Rectangle 2"/>
          <p:cNvSpPr>
            <a:spLocks noGrp="1" noRot="1" noChangeAspect="1" noChangeArrowheads="1" noTextEdit="1"/>
          </p:cNvSpPr>
          <p:nvPr>
            <p:ph type="sldImg"/>
          </p:nvPr>
        </p:nvSpPr>
        <p:spPr>
          <a:xfrm>
            <a:off x="1150938" y="692150"/>
            <a:ext cx="4556125" cy="3416300"/>
          </a:xfrm>
          <a:ln/>
        </p:spPr>
      </p:sp>
      <p:sp>
        <p:nvSpPr>
          <p:cNvPr id="6328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36709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88040399"/>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7-</a:t>
            </a:r>
            <a:fld id="{A8C2CB3F-D772-48AB-8E3D-7753778F2AD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884241121"/>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7-</a:t>
            </a:r>
            <a:fld id="{9812D398-49CE-4DB7-969E-9504D4FBB68F}"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341037140"/>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805045094"/>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7-</a:t>
            </a:r>
            <a:fld id="{25856269-AF7F-4DA9-98D1-8EE2E0538EA7}"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712235962"/>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7-</a:t>
            </a:r>
            <a:fld id="{C684050E-8CE1-4157-9FBD-80A899EA67A9}"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15132114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7-</a:t>
            </a:r>
            <a:fld id="{391F4456-8867-44D5-AB7C-AE7F722E5882}"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53390752"/>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7-</a:t>
            </a:r>
            <a:fld id="{0E23DED5-5075-4F63-A6F4-3A23EE00A54A}"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668887035"/>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76205"/>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7-</a:t>
            </a:r>
            <a:fld id="{A7914522-3B55-42B2-9E1A-EE20E7E40F69}"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025391267"/>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7-</a:t>
            </a:r>
            <a:fld id="{DEE8EF83-23D0-4F74-A321-E32E10D5E3D2}"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881593984"/>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7-</a:t>
            </a:r>
            <a:fld id="{4D9FBA96-1116-4C00-A5C7-8BFB642F6328}"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18963509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5" name="Rectangle 3"/>
          <p:cNvSpPr>
            <a:spLocks noChangeArrowheads="1"/>
          </p:cNvSpPr>
          <p:nvPr/>
        </p:nvSpPr>
        <p:spPr bwMode="auto">
          <a:xfrm>
            <a:off x="0" y="0"/>
            <a:ext cx="9144000" cy="3825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endParaRPr lang="en-US" sz="2400"/>
          </a:p>
        </p:txBody>
      </p:sp>
      <p:sp>
        <p:nvSpPr>
          <p:cNvPr id="479242" name="Text Box 10"/>
          <p:cNvSpPr txBox="1">
            <a:spLocks noChangeArrowheads="1"/>
          </p:cNvSpPr>
          <p:nvPr/>
        </p:nvSpPr>
        <p:spPr bwMode="auto">
          <a:xfrm>
            <a:off x="2346325" y="4379913"/>
            <a:ext cx="3825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a:p>
        </p:txBody>
      </p:sp>
      <p:sp>
        <p:nvSpPr>
          <p:cNvPr id="479245" name="Text Box 13"/>
          <p:cNvSpPr txBox="1">
            <a:spLocks noChangeArrowheads="1"/>
          </p:cNvSpPr>
          <p:nvPr/>
        </p:nvSpPr>
        <p:spPr bwMode="auto">
          <a:xfrm>
            <a:off x="1828800" y="3505200"/>
            <a:ext cx="5654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a:p>
        </p:txBody>
      </p:sp>
      <p:sp>
        <p:nvSpPr>
          <p:cNvPr id="14" name="Rectangle 1032"/>
          <p:cNvSpPr>
            <a:spLocks noGrp="1" noChangeArrowheads="1"/>
          </p:cNvSpPr>
          <p:nvPr>
            <p:ph type="ctrTitle"/>
          </p:nvPr>
        </p:nvSpPr>
        <p:spPr>
          <a:xfrm>
            <a:off x="76200" y="2971800"/>
            <a:ext cx="8991600" cy="1295400"/>
          </a:xfrm>
        </p:spPr>
        <p:txBody>
          <a:bodyPr/>
          <a:lstStyle/>
          <a:p>
            <a:r>
              <a:rPr lang="en-US" b="1" dirty="0"/>
              <a:t>Introduction to </a:t>
            </a:r>
            <a:br>
              <a:rPr lang="en-US" b="1" dirty="0"/>
            </a:br>
            <a:r>
              <a:rPr lang="en-US" b="1" dirty="0"/>
              <a:t>Portfolio Management</a:t>
            </a:r>
            <a:br>
              <a:rPr lang="en-US" b="1" dirty="0"/>
            </a:br>
            <a:br>
              <a:rPr lang="en-US" b="1" dirty="0"/>
            </a:br>
            <a:br>
              <a:rPr lang="en-US" b="1" dirty="0"/>
            </a:br>
            <a:r>
              <a:rPr lang="en-US" b="1" dirty="0"/>
              <a:t>FINM014</a:t>
            </a:r>
            <a:br>
              <a:rPr lang="en-US" b="1" dirty="0"/>
            </a:br>
            <a:r>
              <a:rPr lang="en-US" b="1" dirty="0"/>
              <a:t>Dr </a:t>
            </a:r>
            <a:r>
              <a:rPr lang="en-US" b="1" dirty="0" err="1"/>
              <a:t>Xun</a:t>
            </a:r>
            <a:r>
              <a:rPr lang="en-US"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C86ED2-4DD4-4035-AB1D-2C6B2D4109DC}"/>
              </a:ext>
            </a:extLst>
          </p:cNvPr>
          <p:cNvSpPr>
            <a:spLocks noGrp="1"/>
          </p:cNvSpPr>
          <p:nvPr>
            <p:ph type="title"/>
          </p:nvPr>
        </p:nvSpPr>
        <p:spPr/>
        <p:txBody>
          <a:bodyPr/>
          <a:lstStyle/>
          <a:p>
            <a:r>
              <a:rPr lang="en-US" dirty="0">
                <a:solidFill>
                  <a:srgbClr val="C00000"/>
                </a:solidFill>
              </a:rPr>
              <a:t>Utility Theory and Indifference Curves</a:t>
            </a:r>
            <a:endParaRPr lang="en-GB" dirty="0">
              <a:solidFill>
                <a:srgbClr val="C00000"/>
              </a:solidFill>
            </a:endParaRPr>
          </a:p>
        </p:txBody>
      </p:sp>
      <p:sp>
        <p:nvSpPr>
          <p:cNvPr id="3" name="内容占位符 2">
            <a:extLst>
              <a:ext uri="{FF2B5EF4-FFF2-40B4-BE49-F238E27FC236}">
                <a16:creationId xmlns:a16="http://schemas.microsoft.com/office/drawing/2014/main" id="{C580473E-A202-4551-BBED-0B635168D9C3}"/>
              </a:ext>
            </a:extLst>
          </p:cNvPr>
          <p:cNvSpPr>
            <a:spLocks noGrp="1"/>
          </p:cNvSpPr>
          <p:nvPr>
            <p:ph idx="1"/>
          </p:nvPr>
        </p:nvSpPr>
        <p:spPr>
          <a:xfrm>
            <a:off x="457200" y="1752600"/>
            <a:ext cx="8229600" cy="4648200"/>
          </a:xfrm>
        </p:spPr>
        <p:txBody>
          <a:bodyPr/>
          <a:lstStyle/>
          <a:p>
            <a:r>
              <a:rPr lang="en-GB" dirty="0"/>
              <a:t>Utility</a:t>
            </a:r>
          </a:p>
          <a:p>
            <a:pPr marL="0" indent="0">
              <a:buNone/>
            </a:pPr>
            <a:r>
              <a:rPr lang="en-US" sz="2000" dirty="0"/>
              <a:t>In general terms, utility is a measure of relative satisfaction from consumption of various goods and services or in the case of investments, the satisfaction that an investor derives from different portfolios.</a:t>
            </a:r>
          </a:p>
          <a:p>
            <a:pPr marL="0" indent="0">
              <a:buNone/>
            </a:pPr>
            <a:r>
              <a:rPr lang="en-US" sz="2000" dirty="0"/>
              <a:t>A simple implementation of utility theory allows us to quantify the rankings of investment choices using risk and return. An example of a utility function is</a:t>
            </a:r>
          </a:p>
          <a:p>
            <a:pPr marL="0" indent="0">
              <a:buNone/>
            </a:pPr>
            <a:endParaRPr lang="en-US" sz="2000" dirty="0"/>
          </a:p>
          <a:p>
            <a:pPr marL="0" indent="0">
              <a:buNone/>
            </a:pPr>
            <a:endParaRPr lang="en-US" altLang="zh-CN" sz="2000" dirty="0"/>
          </a:p>
          <a:p>
            <a:pPr marL="0" indent="0">
              <a:buNone/>
            </a:pPr>
            <a:r>
              <a:rPr lang="en-US" altLang="zh-CN" sz="1600" dirty="0"/>
              <a:t>where, </a:t>
            </a:r>
            <a:r>
              <a:rPr lang="en-US" altLang="zh-CN" sz="1600" i="1" dirty="0"/>
              <a:t>U</a:t>
            </a:r>
            <a:r>
              <a:rPr lang="en-US" altLang="zh-CN" sz="1600" dirty="0"/>
              <a:t> is the utility of an investment, </a:t>
            </a:r>
            <a:r>
              <a:rPr lang="en-US" altLang="zh-CN" sz="1600" i="1" dirty="0"/>
              <a:t>E(r)</a:t>
            </a:r>
            <a:r>
              <a:rPr lang="en-US" altLang="zh-CN" sz="1600" dirty="0"/>
              <a:t> is the expected return, and σ</a:t>
            </a:r>
            <a:r>
              <a:rPr lang="en-US" altLang="zh-CN" sz="1600" i="1" baseline="30000" dirty="0"/>
              <a:t>2</a:t>
            </a:r>
            <a:r>
              <a:rPr lang="en-US" altLang="zh-CN" sz="1600" dirty="0"/>
              <a:t> is the variance of the investment. </a:t>
            </a:r>
            <a:r>
              <a:rPr lang="en-US" altLang="zh-CN" sz="1600" i="1" dirty="0"/>
              <a:t>A</a:t>
            </a:r>
            <a:r>
              <a:rPr lang="en-US" altLang="zh-CN" sz="1600" dirty="0"/>
              <a:t> is a measure of risk aversion.</a:t>
            </a:r>
            <a:endParaRPr lang="en-US" sz="1600" dirty="0"/>
          </a:p>
          <a:p>
            <a:pPr marL="0" indent="0">
              <a:buNone/>
            </a:pPr>
            <a:endParaRPr lang="en-GB" sz="2000" dirty="0"/>
          </a:p>
        </p:txBody>
      </p:sp>
      <p:pic>
        <p:nvPicPr>
          <p:cNvPr id="4" name="图片 3">
            <a:extLst>
              <a:ext uri="{FF2B5EF4-FFF2-40B4-BE49-F238E27FC236}">
                <a16:creationId xmlns:a16="http://schemas.microsoft.com/office/drawing/2014/main" id="{36AA570F-98D0-4315-A060-79E1E5740182}"/>
              </a:ext>
            </a:extLst>
          </p:cNvPr>
          <p:cNvPicPr>
            <a:picLocks noChangeAspect="1"/>
          </p:cNvPicPr>
          <p:nvPr/>
        </p:nvPicPr>
        <p:blipFill>
          <a:blip r:embed="rId2"/>
          <a:stretch>
            <a:fillRect/>
          </a:stretch>
        </p:blipFill>
        <p:spPr>
          <a:xfrm>
            <a:off x="3314700" y="4800600"/>
            <a:ext cx="2514600" cy="838200"/>
          </a:xfrm>
          <a:prstGeom prst="rect">
            <a:avLst/>
          </a:prstGeom>
        </p:spPr>
      </p:pic>
    </p:spTree>
    <p:extLst>
      <p:ext uri="{BB962C8B-B14F-4D97-AF65-F5344CB8AC3E}">
        <p14:creationId xmlns:p14="http://schemas.microsoft.com/office/powerpoint/2010/main" val="3520702785"/>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8931DC-94E6-4997-BF93-ABB452DD6A4C}"/>
              </a:ext>
            </a:extLst>
          </p:cNvPr>
          <p:cNvSpPr>
            <a:spLocks noGrp="1"/>
          </p:cNvSpPr>
          <p:nvPr>
            <p:ph type="title"/>
          </p:nvPr>
        </p:nvSpPr>
        <p:spPr/>
        <p:txBody>
          <a:bodyPr/>
          <a:lstStyle/>
          <a:p>
            <a:r>
              <a:rPr lang="en-US" altLang="zh-CN" dirty="0">
                <a:solidFill>
                  <a:srgbClr val="C00000"/>
                </a:solidFill>
              </a:rPr>
              <a:t>Utility Theory and Indifference Curves</a:t>
            </a:r>
            <a:endParaRPr lang="en-GB" dirty="0"/>
          </a:p>
        </p:txBody>
      </p:sp>
      <p:sp>
        <p:nvSpPr>
          <p:cNvPr id="3" name="内容占位符 2">
            <a:extLst>
              <a:ext uri="{FF2B5EF4-FFF2-40B4-BE49-F238E27FC236}">
                <a16:creationId xmlns:a16="http://schemas.microsoft.com/office/drawing/2014/main" id="{CD12B474-81FB-4A32-8CD6-83EB562270EB}"/>
              </a:ext>
            </a:extLst>
          </p:cNvPr>
          <p:cNvSpPr>
            <a:spLocks noGrp="1"/>
          </p:cNvSpPr>
          <p:nvPr>
            <p:ph idx="1"/>
          </p:nvPr>
        </p:nvSpPr>
        <p:spPr/>
        <p:txBody>
          <a:bodyPr/>
          <a:lstStyle/>
          <a:p>
            <a:r>
              <a:rPr lang="en-GB" dirty="0"/>
              <a:t>Indifference Curves</a:t>
            </a:r>
          </a:p>
          <a:p>
            <a:pPr marL="0" indent="0">
              <a:buNone/>
            </a:pPr>
            <a:r>
              <a:rPr lang="en-US" sz="1800" dirty="0"/>
              <a:t>An indifference curve plots the combinations of risk–return pairs that an investor would accept to maintain a given level of utility.</a:t>
            </a:r>
          </a:p>
          <a:p>
            <a:pPr marL="0" indent="0">
              <a:buNone/>
            </a:pPr>
            <a:endParaRPr lang="en-GB" sz="2000" dirty="0"/>
          </a:p>
        </p:txBody>
      </p:sp>
      <p:pic>
        <p:nvPicPr>
          <p:cNvPr id="4" name="图片 3">
            <a:extLst>
              <a:ext uri="{FF2B5EF4-FFF2-40B4-BE49-F238E27FC236}">
                <a16:creationId xmlns:a16="http://schemas.microsoft.com/office/drawing/2014/main" id="{FA575D6B-0B98-4BBB-AF00-5619219B9803}"/>
              </a:ext>
            </a:extLst>
          </p:cNvPr>
          <p:cNvPicPr>
            <a:picLocks noChangeAspect="1"/>
          </p:cNvPicPr>
          <p:nvPr/>
        </p:nvPicPr>
        <p:blipFill>
          <a:blip r:embed="rId2"/>
          <a:stretch>
            <a:fillRect/>
          </a:stretch>
        </p:blipFill>
        <p:spPr>
          <a:xfrm>
            <a:off x="2243324" y="2895600"/>
            <a:ext cx="4767076" cy="3587780"/>
          </a:xfrm>
          <a:prstGeom prst="rect">
            <a:avLst/>
          </a:prstGeom>
        </p:spPr>
      </p:pic>
    </p:spTree>
    <p:extLst>
      <p:ext uri="{BB962C8B-B14F-4D97-AF65-F5344CB8AC3E}">
        <p14:creationId xmlns:p14="http://schemas.microsoft.com/office/powerpoint/2010/main" val="1704533627"/>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B1753D-233E-4C40-BE66-47841F93B9AF}"/>
              </a:ext>
            </a:extLst>
          </p:cNvPr>
          <p:cNvSpPr>
            <a:spLocks noGrp="1"/>
          </p:cNvSpPr>
          <p:nvPr>
            <p:ph type="title"/>
          </p:nvPr>
        </p:nvSpPr>
        <p:spPr/>
        <p:txBody>
          <a:bodyPr/>
          <a:lstStyle/>
          <a:p>
            <a:r>
              <a:rPr lang="en-US" altLang="zh-CN" dirty="0">
                <a:solidFill>
                  <a:srgbClr val="C00000"/>
                </a:solidFill>
              </a:rPr>
              <a:t>Application of Utility Theory to Portfolio Selection</a:t>
            </a:r>
            <a:endParaRPr lang="en-GB" dirty="0"/>
          </a:p>
        </p:txBody>
      </p:sp>
      <p:sp>
        <p:nvSpPr>
          <p:cNvPr id="3" name="内容占位符 2">
            <a:extLst>
              <a:ext uri="{FF2B5EF4-FFF2-40B4-BE49-F238E27FC236}">
                <a16:creationId xmlns:a16="http://schemas.microsoft.com/office/drawing/2014/main" id="{6CB97B4D-CC9D-4D98-987B-4F9CB030D76C}"/>
              </a:ext>
            </a:extLst>
          </p:cNvPr>
          <p:cNvSpPr>
            <a:spLocks noGrp="1"/>
          </p:cNvSpPr>
          <p:nvPr>
            <p:ph idx="1"/>
          </p:nvPr>
        </p:nvSpPr>
        <p:spPr/>
        <p:txBody>
          <a:bodyPr/>
          <a:lstStyle/>
          <a:p>
            <a:r>
              <a:rPr lang="en-US" altLang="zh-CN" sz="2000" dirty="0"/>
              <a:t>The</a:t>
            </a:r>
            <a:r>
              <a:rPr lang="zh-CN" altLang="en-US" sz="2000" dirty="0"/>
              <a:t> </a:t>
            </a:r>
            <a:r>
              <a:rPr lang="en-US" altLang="zh-CN" sz="2000" dirty="0"/>
              <a:t>simplest application: a portfolio of two assets, a risk-free asset and a risky asset.</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en-GB" sz="2000" dirty="0"/>
          </a:p>
        </p:txBody>
      </p:sp>
      <p:pic>
        <p:nvPicPr>
          <p:cNvPr id="4" name="图片 3">
            <a:extLst>
              <a:ext uri="{FF2B5EF4-FFF2-40B4-BE49-F238E27FC236}">
                <a16:creationId xmlns:a16="http://schemas.microsoft.com/office/drawing/2014/main" id="{BA479BA6-DA97-4239-99E1-DD12E39F8F41}"/>
              </a:ext>
            </a:extLst>
          </p:cNvPr>
          <p:cNvPicPr>
            <a:picLocks noChangeAspect="1"/>
          </p:cNvPicPr>
          <p:nvPr/>
        </p:nvPicPr>
        <p:blipFill>
          <a:blip r:embed="rId2"/>
          <a:stretch>
            <a:fillRect/>
          </a:stretch>
        </p:blipFill>
        <p:spPr>
          <a:xfrm>
            <a:off x="2030610" y="2377126"/>
            <a:ext cx="5082779" cy="1058532"/>
          </a:xfrm>
          <a:prstGeom prst="rect">
            <a:avLst/>
          </a:prstGeom>
        </p:spPr>
      </p:pic>
      <p:pic>
        <p:nvPicPr>
          <p:cNvPr id="5" name="图片 4">
            <a:extLst>
              <a:ext uri="{FF2B5EF4-FFF2-40B4-BE49-F238E27FC236}">
                <a16:creationId xmlns:a16="http://schemas.microsoft.com/office/drawing/2014/main" id="{B05E3290-941E-45A0-97B3-C433E8D035B2}"/>
              </a:ext>
            </a:extLst>
          </p:cNvPr>
          <p:cNvPicPr>
            <a:picLocks noChangeAspect="1"/>
          </p:cNvPicPr>
          <p:nvPr/>
        </p:nvPicPr>
        <p:blipFill>
          <a:blip r:embed="rId3"/>
          <a:stretch>
            <a:fillRect/>
          </a:stretch>
        </p:blipFill>
        <p:spPr>
          <a:xfrm>
            <a:off x="2410882" y="3420235"/>
            <a:ext cx="4322234" cy="3369595"/>
          </a:xfrm>
          <a:prstGeom prst="rect">
            <a:avLst/>
          </a:prstGeom>
        </p:spPr>
      </p:pic>
    </p:spTree>
    <p:extLst>
      <p:ext uri="{BB962C8B-B14F-4D97-AF65-F5344CB8AC3E}">
        <p14:creationId xmlns:p14="http://schemas.microsoft.com/office/powerpoint/2010/main" val="726479141"/>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446876-95FA-4975-86DE-CFAA770FFFD6}"/>
              </a:ext>
            </a:extLst>
          </p:cNvPr>
          <p:cNvSpPr>
            <a:spLocks noGrp="1"/>
          </p:cNvSpPr>
          <p:nvPr>
            <p:ph type="title"/>
          </p:nvPr>
        </p:nvSpPr>
        <p:spPr/>
        <p:txBody>
          <a:bodyPr/>
          <a:lstStyle/>
          <a:p>
            <a:r>
              <a:rPr lang="en-US" altLang="zh-CN" dirty="0">
                <a:solidFill>
                  <a:srgbClr val="C00000"/>
                </a:solidFill>
              </a:rPr>
              <a:t>Application of Utility Theory to Portfolio Selection</a:t>
            </a:r>
            <a:endParaRPr lang="en-GB" dirty="0"/>
          </a:p>
        </p:txBody>
      </p:sp>
      <p:sp>
        <p:nvSpPr>
          <p:cNvPr id="3" name="内容占位符 2">
            <a:extLst>
              <a:ext uri="{FF2B5EF4-FFF2-40B4-BE49-F238E27FC236}">
                <a16:creationId xmlns:a16="http://schemas.microsoft.com/office/drawing/2014/main" id="{A9A34100-AA13-40E2-A559-7E72CF60CDE6}"/>
              </a:ext>
            </a:extLst>
          </p:cNvPr>
          <p:cNvSpPr>
            <a:spLocks noGrp="1"/>
          </p:cNvSpPr>
          <p:nvPr>
            <p:ph idx="1"/>
          </p:nvPr>
        </p:nvSpPr>
        <p:spPr>
          <a:xfrm>
            <a:off x="457200" y="1752600"/>
            <a:ext cx="8229600" cy="4724400"/>
          </a:xfrm>
        </p:spPr>
        <p:txBody>
          <a:bodyPr/>
          <a:lstStyle/>
          <a:p>
            <a:r>
              <a:rPr lang="en-GB" dirty="0"/>
              <a:t>Capital allocation line (CAL)</a:t>
            </a:r>
          </a:p>
          <a:p>
            <a:pPr marL="0" indent="0">
              <a:buNone/>
            </a:pPr>
            <a:r>
              <a:rPr lang="en-GB" sz="2000" dirty="0"/>
              <a:t>CAL </a:t>
            </a:r>
            <a:r>
              <a:rPr lang="en-US" altLang="zh-CN" sz="2000" dirty="0"/>
              <a:t>represents the portfolios available to an investor. </a:t>
            </a:r>
            <a:r>
              <a:rPr lang="en-GB" sz="2000" dirty="0"/>
              <a:t>Equation:</a:t>
            </a:r>
          </a:p>
          <a:p>
            <a:pPr marL="0" indent="0">
              <a:buNone/>
            </a:pPr>
            <a:r>
              <a:rPr lang="en-GB" sz="2000" dirty="0"/>
              <a:t>Rewrite                      as</a:t>
            </a:r>
          </a:p>
          <a:p>
            <a:pPr marL="0" indent="0">
              <a:buNone/>
            </a:pPr>
            <a:r>
              <a:rPr lang="en-US" sz="2000" dirty="0"/>
              <a:t>Substituting the value of </a:t>
            </a:r>
            <a:r>
              <a:rPr lang="en-US" altLang="zh-CN" i="1" dirty="0"/>
              <a:t>w</a:t>
            </a:r>
            <a:r>
              <a:rPr lang="en-US" altLang="zh-CN" baseline="-25000" dirty="0"/>
              <a:t>1</a:t>
            </a:r>
            <a:r>
              <a:rPr lang="en-US" sz="2000" dirty="0"/>
              <a:t> in the equation for expected return</a:t>
            </a:r>
          </a:p>
          <a:p>
            <a:pPr marL="0" indent="0">
              <a:buNone/>
            </a:pPr>
            <a:endParaRPr lang="en-GB" sz="2000" dirty="0"/>
          </a:p>
          <a:p>
            <a:pPr marL="0" indent="0">
              <a:buNone/>
            </a:pPr>
            <a:r>
              <a:rPr lang="en-US" altLang="zh-CN" sz="2000" dirty="0"/>
              <a:t>This equation can be rewritten in a more </a:t>
            </a:r>
            <a:r>
              <a:rPr lang="en-US" altLang="zh-CN" sz="2000" b="1" dirty="0"/>
              <a:t>usable</a:t>
            </a:r>
            <a:r>
              <a:rPr lang="en-US" altLang="zh-CN" sz="2000" dirty="0"/>
              <a:t> form:</a:t>
            </a:r>
          </a:p>
          <a:p>
            <a:pPr marL="0" indent="0">
              <a:buNone/>
            </a:pPr>
            <a:endParaRPr lang="en-US" altLang="zh-CN" sz="2000" dirty="0"/>
          </a:p>
          <a:p>
            <a:pPr marL="0" indent="0">
              <a:buNone/>
            </a:pPr>
            <a:endParaRPr lang="en-GB" sz="2000" dirty="0"/>
          </a:p>
        </p:txBody>
      </p:sp>
      <p:pic>
        <p:nvPicPr>
          <p:cNvPr id="4" name="图片 3">
            <a:extLst>
              <a:ext uri="{FF2B5EF4-FFF2-40B4-BE49-F238E27FC236}">
                <a16:creationId xmlns:a16="http://schemas.microsoft.com/office/drawing/2014/main" id="{A6795526-92EB-485E-BF87-6E99E7EB6DC9}"/>
              </a:ext>
            </a:extLst>
          </p:cNvPr>
          <p:cNvPicPr>
            <a:picLocks noChangeAspect="1"/>
          </p:cNvPicPr>
          <p:nvPr/>
        </p:nvPicPr>
        <p:blipFill>
          <a:blip r:embed="rId2"/>
          <a:stretch>
            <a:fillRect/>
          </a:stretch>
        </p:blipFill>
        <p:spPr>
          <a:xfrm>
            <a:off x="1524000" y="3082636"/>
            <a:ext cx="1946366" cy="457200"/>
          </a:xfrm>
          <a:prstGeom prst="rect">
            <a:avLst/>
          </a:prstGeom>
        </p:spPr>
      </p:pic>
      <p:pic>
        <p:nvPicPr>
          <p:cNvPr id="5" name="图片 4">
            <a:extLst>
              <a:ext uri="{FF2B5EF4-FFF2-40B4-BE49-F238E27FC236}">
                <a16:creationId xmlns:a16="http://schemas.microsoft.com/office/drawing/2014/main" id="{019E6720-7A83-4988-8333-C866B058C351}"/>
              </a:ext>
            </a:extLst>
          </p:cNvPr>
          <p:cNvPicPr>
            <a:picLocks noChangeAspect="1"/>
          </p:cNvPicPr>
          <p:nvPr/>
        </p:nvPicPr>
        <p:blipFill>
          <a:blip r:embed="rId3"/>
          <a:stretch>
            <a:fillRect/>
          </a:stretch>
        </p:blipFill>
        <p:spPr>
          <a:xfrm>
            <a:off x="3814037" y="3013364"/>
            <a:ext cx="1524000" cy="526472"/>
          </a:xfrm>
          <a:prstGeom prst="rect">
            <a:avLst/>
          </a:prstGeom>
        </p:spPr>
      </p:pic>
      <p:pic>
        <p:nvPicPr>
          <p:cNvPr id="6" name="图片 5">
            <a:extLst>
              <a:ext uri="{FF2B5EF4-FFF2-40B4-BE49-F238E27FC236}">
                <a16:creationId xmlns:a16="http://schemas.microsoft.com/office/drawing/2014/main" id="{D3AAD23E-859C-4590-8497-695D8084FFE8}"/>
              </a:ext>
            </a:extLst>
          </p:cNvPr>
          <p:cNvPicPr>
            <a:picLocks noChangeAspect="1"/>
          </p:cNvPicPr>
          <p:nvPr/>
        </p:nvPicPr>
        <p:blipFill>
          <a:blip r:embed="rId4"/>
          <a:stretch>
            <a:fillRect/>
          </a:stretch>
        </p:blipFill>
        <p:spPr>
          <a:xfrm>
            <a:off x="3052760" y="4114800"/>
            <a:ext cx="3038475" cy="771525"/>
          </a:xfrm>
          <a:prstGeom prst="rect">
            <a:avLst/>
          </a:prstGeom>
        </p:spPr>
      </p:pic>
      <p:pic>
        <p:nvPicPr>
          <p:cNvPr id="7" name="图片 6">
            <a:extLst>
              <a:ext uri="{FF2B5EF4-FFF2-40B4-BE49-F238E27FC236}">
                <a16:creationId xmlns:a16="http://schemas.microsoft.com/office/drawing/2014/main" id="{35F39A1B-6EB6-4B15-BD8F-7BDDCE1FC678}"/>
              </a:ext>
            </a:extLst>
          </p:cNvPr>
          <p:cNvPicPr>
            <a:picLocks noChangeAspect="1"/>
          </p:cNvPicPr>
          <p:nvPr/>
        </p:nvPicPr>
        <p:blipFill>
          <a:blip r:embed="rId5"/>
          <a:stretch>
            <a:fillRect/>
          </a:stretch>
        </p:blipFill>
        <p:spPr>
          <a:xfrm>
            <a:off x="3143247" y="5346529"/>
            <a:ext cx="2857500" cy="752475"/>
          </a:xfrm>
          <a:prstGeom prst="rect">
            <a:avLst/>
          </a:prstGeom>
        </p:spPr>
      </p:pic>
    </p:spTree>
    <p:extLst>
      <p:ext uri="{BB962C8B-B14F-4D97-AF65-F5344CB8AC3E}">
        <p14:creationId xmlns:p14="http://schemas.microsoft.com/office/powerpoint/2010/main" val="4149832998"/>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652560-61D7-4FDB-B053-6C432782B603}"/>
              </a:ext>
            </a:extLst>
          </p:cNvPr>
          <p:cNvSpPr>
            <a:spLocks noGrp="1"/>
          </p:cNvSpPr>
          <p:nvPr>
            <p:ph type="title"/>
          </p:nvPr>
        </p:nvSpPr>
        <p:spPr/>
        <p:txBody>
          <a:bodyPr/>
          <a:lstStyle/>
          <a:p>
            <a:r>
              <a:rPr lang="en-US" altLang="zh-CN" dirty="0">
                <a:solidFill>
                  <a:srgbClr val="C00000"/>
                </a:solidFill>
              </a:rPr>
              <a:t>Application of Utility Theory to Portfolio Selection</a:t>
            </a:r>
            <a:endParaRPr lang="en-GB" dirty="0"/>
          </a:p>
        </p:txBody>
      </p:sp>
      <p:sp>
        <p:nvSpPr>
          <p:cNvPr id="3" name="内容占位符 2">
            <a:extLst>
              <a:ext uri="{FF2B5EF4-FFF2-40B4-BE49-F238E27FC236}">
                <a16:creationId xmlns:a16="http://schemas.microsoft.com/office/drawing/2014/main" id="{83A7D29D-331D-4F3C-81B6-DBC76AFE3BA1}"/>
              </a:ext>
            </a:extLst>
          </p:cNvPr>
          <p:cNvSpPr>
            <a:spLocks noGrp="1"/>
          </p:cNvSpPr>
          <p:nvPr>
            <p:ph idx="1"/>
          </p:nvPr>
        </p:nvSpPr>
        <p:spPr/>
        <p:txBody>
          <a:bodyPr/>
          <a:lstStyle/>
          <a:p>
            <a:r>
              <a:rPr lang="en-US" altLang="zh-CN" sz="1800" dirty="0"/>
              <a:t>Which </a:t>
            </a:r>
            <a:r>
              <a:rPr lang="en-US" altLang="zh-CN" sz="1800" b="1" i="1" dirty="0"/>
              <a:t>one</a:t>
            </a:r>
            <a:r>
              <a:rPr lang="en-US" altLang="zh-CN" sz="1800" dirty="0"/>
              <a:t> of these portfolios should be chosen by an investor?</a:t>
            </a:r>
          </a:p>
          <a:p>
            <a:endParaRPr lang="en-GB" dirty="0"/>
          </a:p>
        </p:txBody>
      </p:sp>
      <p:pic>
        <p:nvPicPr>
          <p:cNvPr id="4" name="图片 3">
            <a:extLst>
              <a:ext uri="{FF2B5EF4-FFF2-40B4-BE49-F238E27FC236}">
                <a16:creationId xmlns:a16="http://schemas.microsoft.com/office/drawing/2014/main" id="{E1561A5D-C306-4A6E-A507-166438791FBD}"/>
              </a:ext>
            </a:extLst>
          </p:cNvPr>
          <p:cNvPicPr>
            <a:picLocks noChangeAspect="1"/>
          </p:cNvPicPr>
          <p:nvPr/>
        </p:nvPicPr>
        <p:blipFill>
          <a:blip r:embed="rId2"/>
          <a:stretch>
            <a:fillRect/>
          </a:stretch>
        </p:blipFill>
        <p:spPr>
          <a:xfrm>
            <a:off x="1828800" y="2057400"/>
            <a:ext cx="5334000" cy="4368319"/>
          </a:xfrm>
          <a:prstGeom prst="rect">
            <a:avLst/>
          </a:prstGeom>
        </p:spPr>
      </p:pic>
    </p:spTree>
    <p:extLst>
      <p:ext uri="{BB962C8B-B14F-4D97-AF65-F5344CB8AC3E}">
        <p14:creationId xmlns:p14="http://schemas.microsoft.com/office/powerpoint/2010/main" val="1030259420"/>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0973FD-5B01-4FF4-8204-95684C145449}"/>
              </a:ext>
            </a:extLst>
          </p:cNvPr>
          <p:cNvSpPr>
            <a:spLocks noGrp="1"/>
          </p:cNvSpPr>
          <p:nvPr>
            <p:ph type="title"/>
          </p:nvPr>
        </p:nvSpPr>
        <p:spPr/>
        <p:txBody>
          <a:bodyPr/>
          <a:lstStyle/>
          <a:p>
            <a:r>
              <a:rPr lang="en-US" altLang="zh-CN" dirty="0">
                <a:solidFill>
                  <a:srgbClr val="C00000"/>
                </a:solidFill>
              </a:rPr>
              <a:t>Efficient Frontier and Investor’s Optimal Portfolio</a:t>
            </a:r>
            <a:endParaRPr lang="zh-CN" altLang="en-US" dirty="0"/>
          </a:p>
        </p:txBody>
      </p:sp>
      <p:sp>
        <p:nvSpPr>
          <p:cNvPr id="3" name="内容占位符 2">
            <a:extLst>
              <a:ext uri="{FF2B5EF4-FFF2-40B4-BE49-F238E27FC236}">
                <a16:creationId xmlns:a16="http://schemas.microsoft.com/office/drawing/2014/main" id="{0A5B8A70-39E2-4530-BABF-DF418D715859}"/>
              </a:ext>
            </a:extLst>
          </p:cNvPr>
          <p:cNvSpPr>
            <a:spLocks noGrp="1"/>
          </p:cNvSpPr>
          <p:nvPr>
            <p:ph idx="1"/>
          </p:nvPr>
        </p:nvSpPr>
        <p:spPr/>
        <p:txBody>
          <a:bodyPr/>
          <a:lstStyle/>
          <a:p>
            <a:r>
              <a:rPr lang="en-US" altLang="zh-CN" dirty="0"/>
              <a:t>Investment Opportunity Set</a:t>
            </a:r>
          </a:p>
          <a:p>
            <a:endParaRPr lang="zh-CN" altLang="en-US" dirty="0"/>
          </a:p>
        </p:txBody>
      </p:sp>
      <p:pic>
        <p:nvPicPr>
          <p:cNvPr id="4" name="图片 3">
            <a:extLst>
              <a:ext uri="{FF2B5EF4-FFF2-40B4-BE49-F238E27FC236}">
                <a16:creationId xmlns:a16="http://schemas.microsoft.com/office/drawing/2014/main" id="{ABE026EA-C2B9-49C6-A71A-EBD13A5368E0}"/>
              </a:ext>
            </a:extLst>
          </p:cNvPr>
          <p:cNvPicPr>
            <a:picLocks noChangeAspect="1"/>
          </p:cNvPicPr>
          <p:nvPr/>
        </p:nvPicPr>
        <p:blipFill>
          <a:blip r:embed="rId2"/>
          <a:stretch>
            <a:fillRect/>
          </a:stretch>
        </p:blipFill>
        <p:spPr>
          <a:xfrm>
            <a:off x="1143000" y="2209800"/>
            <a:ext cx="6477000" cy="4167602"/>
          </a:xfrm>
          <a:prstGeom prst="rect">
            <a:avLst/>
          </a:prstGeom>
        </p:spPr>
      </p:pic>
    </p:spTree>
    <p:extLst>
      <p:ext uri="{BB962C8B-B14F-4D97-AF65-F5344CB8AC3E}">
        <p14:creationId xmlns:p14="http://schemas.microsoft.com/office/powerpoint/2010/main" val="944800724"/>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F4D9A5-27CC-4023-ADB0-9CCD90E8F7B3}"/>
              </a:ext>
            </a:extLst>
          </p:cNvPr>
          <p:cNvSpPr>
            <a:spLocks noGrp="1"/>
          </p:cNvSpPr>
          <p:nvPr>
            <p:ph type="title"/>
          </p:nvPr>
        </p:nvSpPr>
        <p:spPr/>
        <p:txBody>
          <a:bodyPr/>
          <a:lstStyle/>
          <a:p>
            <a:r>
              <a:rPr lang="en-US" altLang="zh-CN" dirty="0">
                <a:solidFill>
                  <a:srgbClr val="C00000"/>
                </a:solidFill>
              </a:rPr>
              <a:t>Efficient Frontier and Investor’s Optimal Portfolio</a:t>
            </a:r>
            <a:endParaRPr lang="zh-CN" altLang="en-US" dirty="0"/>
          </a:p>
        </p:txBody>
      </p:sp>
      <p:sp>
        <p:nvSpPr>
          <p:cNvPr id="3" name="内容占位符 2">
            <a:extLst>
              <a:ext uri="{FF2B5EF4-FFF2-40B4-BE49-F238E27FC236}">
                <a16:creationId xmlns:a16="http://schemas.microsoft.com/office/drawing/2014/main" id="{85585B99-8C55-4D12-9A0F-957187239580}"/>
              </a:ext>
            </a:extLst>
          </p:cNvPr>
          <p:cNvSpPr>
            <a:spLocks noGrp="1"/>
          </p:cNvSpPr>
          <p:nvPr>
            <p:ph idx="1"/>
          </p:nvPr>
        </p:nvSpPr>
        <p:spPr/>
        <p:txBody>
          <a:bodyPr/>
          <a:lstStyle/>
          <a:p>
            <a:r>
              <a:rPr lang="en-US" altLang="zh-CN" dirty="0"/>
              <a:t>Minimum-Variance Portfolios</a:t>
            </a:r>
          </a:p>
          <a:p>
            <a:endParaRPr lang="zh-CN" altLang="en-US" dirty="0"/>
          </a:p>
        </p:txBody>
      </p:sp>
      <p:pic>
        <p:nvPicPr>
          <p:cNvPr id="4" name="图片 3">
            <a:extLst>
              <a:ext uri="{FF2B5EF4-FFF2-40B4-BE49-F238E27FC236}">
                <a16:creationId xmlns:a16="http://schemas.microsoft.com/office/drawing/2014/main" id="{BE23A092-9D71-4F4A-B1A1-01221DB1B146}"/>
              </a:ext>
            </a:extLst>
          </p:cNvPr>
          <p:cNvPicPr>
            <a:picLocks noChangeAspect="1"/>
          </p:cNvPicPr>
          <p:nvPr/>
        </p:nvPicPr>
        <p:blipFill>
          <a:blip r:embed="rId2"/>
          <a:stretch>
            <a:fillRect/>
          </a:stretch>
        </p:blipFill>
        <p:spPr>
          <a:xfrm>
            <a:off x="1489656" y="2206019"/>
            <a:ext cx="6282744" cy="4256439"/>
          </a:xfrm>
          <a:prstGeom prst="rect">
            <a:avLst/>
          </a:prstGeom>
        </p:spPr>
      </p:pic>
    </p:spTree>
    <p:extLst>
      <p:ext uri="{BB962C8B-B14F-4D97-AF65-F5344CB8AC3E}">
        <p14:creationId xmlns:p14="http://schemas.microsoft.com/office/powerpoint/2010/main" val="716349184"/>
      </p:ext>
    </p:extLst>
  </p:cSld>
  <p:clrMapOvr>
    <a:masterClrMapping/>
  </p:clrMapOvr>
  <p:transition spd="med">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457200" y="838200"/>
            <a:ext cx="8229600" cy="762000"/>
          </a:xfrm>
        </p:spPr>
        <p:txBody>
          <a:bodyPr/>
          <a:lstStyle/>
          <a:p>
            <a:r>
              <a:rPr lang="en-US" b="1" dirty="0">
                <a:solidFill>
                  <a:srgbClr val="C00000"/>
                </a:solidFill>
              </a:rPr>
              <a:t>Efficient Frontier of Risky Assets</a:t>
            </a:r>
          </a:p>
        </p:txBody>
      </p:sp>
      <p:sp>
        <p:nvSpPr>
          <p:cNvPr id="574467" name="Rectangle 3"/>
          <p:cNvSpPr>
            <a:spLocks noGrp="1" noChangeArrowheads="1"/>
          </p:cNvSpPr>
          <p:nvPr>
            <p:ph idx="1"/>
          </p:nvPr>
        </p:nvSpPr>
        <p:spPr>
          <a:xfrm>
            <a:off x="152400" y="1752600"/>
            <a:ext cx="8686800" cy="3505200"/>
          </a:xfrm>
        </p:spPr>
        <p:txBody>
          <a:bodyPr/>
          <a:lstStyle/>
          <a:p>
            <a:pPr algn="just">
              <a:spcAft>
                <a:spcPts val="1200"/>
              </a:spcAft>
            </a:pPr>
            <a:r>
              <a:rPr lang="en-US" sz="2000" dirty="0"/>
              <a:t>The efficient frontier represents that set of portfolios with the maximum rate of return for every given level of risk, or the minimum risk for every level of return</a:t>
            </a:r>
          </a:p>
          <a:p>
            <a:pPr algn="just">
              <a:spcAft>
                <a:spcPts val="1200"/>
              </a:spcAft>
            </a:pPr>
            <a:r>
              <a:rPr lang="en-US" sz="2000" dirty="0"/>
              <a:t>Efficient frontier are </a:t>
            </a:r>
            <a:r>
              <a:rPr lang="en-US" sz="2000" b="1" dirty="0"/>
              <a:t>portfolios of investments</a:t>
            </a:r>
            <a:r>
              <a:rPr lang="en-US" sz="2000" dirty="0"/>
              <a:t> rather than individual securities except the assets with the highest return and the asset with the lowest risk</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B9634C-F7D4-458D-B2F6-05D60E0AC17A}"/>
              </a:ext>
            </a:extLst>
          </p:cNvPr>
          <p:cNvSpPr>
            <a:spLocks noGrp="1"/>
          </p:cNvSpPr>
          <p:nvPr>
            <p:ph type="title"/>
          </p:nvPr>
        </p:nvSpPr>
        <p:spPr/>
        <p:txBody>
          <a:bodyPr/>
          <a:lstStyle/>
          <a:p>
            <a:r>
              <a:rPr lang="en-US" altLang="zh-CN" dirty="0">
                <a:solidFill>
                  <a:srgbClr val="C00000"/>
                </a:solidFill>
              </a:rPr>
              <a:t>A Risk-Free Asset and Many Risky Assets</a:t>
            </a:r>
            <a:endParaRPr lang="en-GB" dirty="0">
              <a:solidFill>
                <a:srgbClr val="C00000"/>
              </a:solidFill>
            </a:endParaRPr>
          </a:p>
        </p:txBody>
      </p:sp>
      <p:sp>
        <p:nvSpPr>
          <p:cNvPr id="3" name="内容占位符 2">
            <a:extLst>
              <a:ext uri="{FF2B5EF4-FFF2-40B4-BE49-F238E27FC236}">
                <a16:creationId xmlns:a16="http://schemas.microsoft.com/office/drawing/2014/main" id="{946C7C0F-A6C7-4E78-9546-EC20E71049EC}"/>
              </a:ext>
            </a:extLst>
          </p:cNvPr>
          <p:cNvSpPr>
            <a:spLocks noGrp="1"/>
          </p:cNvSpPr>
          <p:nvPr>
            <p:ph idx="1"/>
          </p:nvPr>
        </p:nvSpPr>
        <p:spPr/>
        <p:txBody>
          <a:bodyPr/>
          <a:lstStyle/>
          <a:p>
            <a:r>
              <a:rPr lang="en-US" dirty="0"/>
              <a:t>Capital Allocation Line and Optimal Risky Portfolio</a:t>
            </a:r>
          </a:p>
          <a:p>
            <a:endParaRPr lang="en-GB" dirty="0"/>
          </a:p>
        </p:txBody>
      </p:sp>
      <p:pic>
        <p:nvPicPr>
          <p:cNvPr id="4" name="图片 3">
            <a:extLst>
              <a:ext uri="{FF2B5EF4-FFF2-40B4-BE49-F238E27FC236}">
                <a16:creationId xmlns:a16="http://schemas.microsoft.com/office/drawing/2014/main" id="{40D5AEE7-2950-4A4A-81E2-8BEDC3484877}"/>
              </a:ext>
            </a:extLst>
          </p:cNvPr>
          <p:cNvPicPr>
            <a:picLocks noChangeAspect="1"/>
          </p:cNvPicPr>
          <p:nvPr/>
        </p:nvPicPr>
        <p:blipFill>
          <a:blip r:embed="rId2"/>
          <a:stretch>
            <a:fillRect/>
          </a:stretch>
        </p:blipFill>
        <p:spPr>
          <a:xfrm>
            <a:off x="838200" y="2185260"/>
            <a:ext cx="7467600" cy="4179052"/>
          </a:xfrm>
          <a:prstGeom prst="rect">
            <a:avLst/>
          </a:prstGeom>
        </p:spPr>
      </p:pic>
    </p:spTree>
    <p:extLst>
      <p:ext uri="{BB962C8B-B14F-4D97-AF65-F5344CB8AC3E}">
        <p14:creationId xmlns:p14="http://schemas.microsoft.com/office/powerpoint/2010/main" val="3109019000"/>
      </p:ext>
    </p:extLst>
  </p:cSld>
  <p:clrMapOvr>
    <a:masterClrMapping/>
  </p:clrMapOvr>
  <p:transition spd="med">
    <p:cover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BA79C0-6A21-4AD1-820D-C0FF850FF639}"/>
              </a:ext>
            </a:extLst>
          </p:cNvPr>
          <p:cNvSpPr>
            <a:spLocks noGrp="1"/>
          </p:cNvSpPr>
          <p:nvPr>
            <p:ph type="title"/>
          </p:nvPr>
        </p:nvSpPr>
        <p:spPr/>
        <p:txBody>
          <a:bodyPr/>
          <a:lstStyle/>
          <a:p>
            <a:r>
              <a:rPr lang="en-US" altLang="zh-CN" dirty="0">
                <a:solidFill>
                  <a:srgbClr val="C00000"/>
                </a:solidFill>
              </a:rPr>
              <a:t>Optimal Investor Portfolio</a:t>
            </a:r>
            <a:endParaRPr lang="en-GB" dirty="0">
              <a:solidFill>
                <a:srgbClr val="C00000"/>
              </a:solidFill>
            </a:endParaRPr>
          </a:p>
        </p:txBody>
      </p:sp>
      <p:sp>
        <p:nvSpPr>
          <p:cNvPr id="3" name="内容占位符 2">
            <a:extLst>
              <a:ext uri="{FF2B5EF4-FFF2-40B4-BE49-F238E27FC236}">
                <a16:creationId xmlns:a16="http://schemas.microsoft.com/office/drawing/2014/main" id="{3B9013F2-652F-4178-AE53-B36CCAF95970}"/>
              </a:ext>
            </a:extLst>
          </p:cNvPr>
          <p:cNvSpPr>
            <a:spLocks noGrp="1"/>
          </p:cNvSpPr>
          <p:nvPr>
            <p:ph idx="1"/>
          </p:nvPr>
        </p:nvSpPr>
        <p:spPr/>
        <p:txBody>
          <a:bodyPr/>
          <a:lstStyle/>
          <a:p>
            <a:pPr marL="0" indent="0">
              <a:buNone/>
            </a:pPr>
            <a:r>
              <a:rPr lang="en-GB" sz="2000" dirty="0"/>
              <a:t>We understood the best </a:t>
            </a:r>
            <a:r>
              <a:rPr lang="en-US" sz="2000" dirty="0"/>
              <a:t>possible portfolios available to investors, </a:t>
            </a:r>
            <a:r>
              <a:rPr lang="en-US" altLang="zh-CN" sz="2000" dirty="0"/>
              <a:t>each of those portfolios is a linear combination of the risk-free asset and the optimal risky portfolio. </a:t>
            </a:r>
          </a:p>
          <a:p>
            <a:pPr marL="0" indent="0">
              <a:buNone/>
            </a:pPr>
            <a:r>
              <a:rPr lang="en-US" altLang="zh-CN" sz="2000" dirty="0"/>
              <a:t>Among the available portfolios, the selection of each investor’s optimal portfolio depends on the </a:t>
            </a:r>
            <a:r>
              <a:rPr lang="en-US" altLang="zh-CN" sz="2000" b="1" dirty="0"/>
              <a:t>risk preferences</a:t>
            </a:r>
            <a:r>
              <a:rPr lang="en-US" altLang="zh-CN" sz="2000" dirty="0"/>
              <a:t> of an investor.</a:t>
            </a:r>
          </a:p>
          <a:p>
            <a:pPr marL="0" indent="0">
              <a:buNone/>
            </a:pPr>
            <a:r>
              <a:rPr lang="en-US" altLang="zh-CN" sz="2000" dirty="0"/>
              <a:t>We discussed that the individual investor’s risk preferences are incorporated into their </a:t>
            </a:r>
            <a:r>
              <a:rPr lang="en-US" altLang="zh-CN" sz="2000" b="1" dirty="0"/>
              <a:t>indifference curves</a:t>
            </a:r>
            <a:r>
              <a:rPr lang="en-US" altLang="zh-CN" sz="2000" dirty="0"/>
              <a:t>. These can be used to select the optimal portfolio. </a:t>
            </a:r>
            <a:endParaRPr lang="en-GB" sz="2000" dirty="0"/>
          </a:p>
        </p:txBody>
      </p:sp>
    </p:spTree>
    <p:extLst>
      <p:ext uri="{BB962C8B-B14F-4D97-AF65-F5344CB8AC3E}">
        <p14:creationId xmlns:p14="http://schemas.microsoft.com/office/powerpoint/2010/main" val="2306406967"/>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DC1A81-1E50-46C6-A63D-1871FEB3893A}"/>
              </a:ext>
            </a:extLst>
          </p:cNvPr>
          <p:cNvSpPr>
            <a:spLocks noGrp="1"/>
          </p:cNvSpPr>
          <p:nvPr>
            <p:ph type="title"/>
          </p:nvPr>
        </p:nvSpPr>
        <p:spPr/>
        <p:txBody>
          <a:bodyPr/>
          <a:lstStyle/>
          <a:p>
            <a:endParaRPr lang="en-GB"/>
          </a:p>
        </p:txBody>
      </p:sp>
      <p:pic>
        <p:nvPicPr>
          <p:cNvPr id="9" name="内容占位符 8" descr="图片包含 文字, 树&#10;&#10;自动生成的说明">
            <a:extLst>
              <a:ext uri="{FF2B5EF4-FFF2-40B4-BE49-F238E27FC236}">
                <a16:creationId xmlns:a16="http://schemas.microsoft.com/office/drawing/2014/main" id="{5580B7F4-5A64-4ED6-9196-8B16007A89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752600"/>
            <a:ext cx="3511142" cy="4413250"/>
          </a:xfrm>
        </p:spPr>
      </p:pic>
      <p:sp>
        <p:nvSpPr>
          <p:cNvPr id="10" name="文本框 9">
            <a:extLst>
              <a:ext uri="{FF2B5EF4-FFF2-40B4-BE49-F238E27FC236}">
                <a16:creationId xmlns:a16="http://schemas.microsoft.com/office/drawing/2014/main" id="{8D0FFCA5-7E3E-4E08-8434-73DEEE490E68}"/>
              </a:ext>
            </a:extLst>
          </p:cNvPr>
          <p:cNvSpPr txBox="1"/>
          <p:nvPr/>
        </p:nvSpPr>
        <p:spPr>
          <a:xfrm>
            <a:off x="4267200" y="1828800"/>
            <a:ext cx="4343400" cy="3170099"/>
          </a:xfrm>
          <a:prstGeom prst="rect">
            <a:avLst/>
          </a:prstGeom>
          <a:noFill/>
        </p:spPr>
        <p:txBody>
          <a:bodyPr wrap="square" rtlCol="0">
            <a:spAutoFit/>
          </a:bodyPr>
          <a:lstStyle/>
          <a:p>
            <a:r>
              <a:rPr lang="en-US" altLang="zh-CN" sz="2000" dirty="0"/>
              <a:t>Part II Portfolio Theory and Practice</a:t>
            </a:r>
          </a:p>
          <a:p>
            <a:endParaRPr lang="en-US" altLang="zh-CN" sz="2000" dirty="0"/>
          </a:p>
          <a:p>
            <a:r>
              <a:rPr lang="en-US" altLang="zh-CN" sz="2000" dirty="0"/>
              <a:t>Chapter 5 Introduction to Risk, Return, and the Historical Record</a:t>
            </a:r>
          </a:p>
          <a:p>
            <a:endParaRPr lang="en-US" altLang="zh-CN" sz="2000" dirty="0"/>
          </a:p>
          <a:p>
            <a:r>
              <a:rPr lang="en-US" altLang="zh-CN" sz="2000" dirty="0"/>
              <a:t>Chapter 6 Risk Aversion and Capital Allocation to Risky Assets</a:t>
            </a:r>
          </a:p>
          <a:p>
            <a:endParaRPr lang="en-US" altLang="zh-CN" sz="2000" dirty="0"/>
          </a:p>
          <a:p>
            <a:r>
              <a:rPr lang="en-US" altLang="zh-CN" sz="2000" dirty="0"/>
              <a:t>Chapter 7 Optimal Risky Portfolios    </a:t>
            </a:r>
            <a:r>
              <a:rPr lang="en-US" altLang="zh-CN" dirty="0"/>
              <a:t>  </a:t>
            </a:r>
            <a:endParaRPr lang="en-GB" dirty="0"/>
          </a:p>
        </p:txBody>
      </p:sp>
    </p:spTree>
    <p:extLst>
      <p:ext uri="{BB962C8B-B14F-4D97-AF65-F5344CB8AC3E}">
        <p14:creationId xmlns:p14="http://schemas.microsoft.com/office/powerpoint/2010/main" val="3501344457"/>
      </p:ext>
    </p:extLst>
  </p:cSld>
  <p:clrMapOvr>
    <a:masterClrMapping/>
  </p:clrMapOvr>
  <p:transition spd="med">
    <p:cover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171DE9-AE8F-493C-B33D-90924EAB0360}"/>
              </a:ext>
            </a:extLst>
          </p:cNvPr>
          <p:cNvSpPr>
            <a:spLocks noGrp="1"/>
          </p:cNvSpPr>
          <p:nvPr>
            <p:ph type="title"/>
          </p:nvPr>
        </p:nvSpPr>
        <p:spPr/>
        <p:txBody>
          <a:bodyPr/>
          <a:lstStyle/>
          <a:p>
            <a:r>
              <a:rPr lang="en-US" altLang="zh-CN" dirty="0">
                <a:solidFill>
                  <a:srgbClr val="C00000"/>
                </a:solidFill>
              </a:rPr>
              <a:t>Optimal Investor Portfolio</a:t>
            </a:r>
            <a:endParaRPr lang="en-GB" dirty="0"/>
          </a:p>
        </p:txBody>
      </p:sp>
      <p:pic>
        <p:nvPicPr>
          <p:cNvPr id="4" name="内容占位符 3">
            <a:extLst>
              <a:ext uri="{FF2B5EF4-FFF2-40B4-BE49-F238E27FC236}">
                <a16:creationId xmlns:a16="http://schemas.microsoft.com/office/drawing/2014/main" id="{D5E1186F-198C-435B-9CDE-77E9C816F59E}"/>
              </a:ext>
            </a:extLst>
          </p:cNvPr>
          <p:cNvPicPr>
            <a:picLocks noGrp="1" noChangeAspect="1"/>
          </p:cNvPicPr>
          <p:nvPr>
            <p:ph idx="1"/>
          </p:nvPr>
        </p:nvPicPr>
        <p:blipFill>
          <a:blip r:embed="rId2"/>
          <a:stretch>
            <a:fillRect/>
          </a:stretch>
        </p:blipFill>
        <p:spPr>
          <a:xfrm>
            <a:off x="1066700" y="1447800"/>
            <a:ext cx="7010600" cy="5029200"/>
          </a:xfrm>
          <a:prstGeom prst="rect">
            <a:avLst/>
          </a:prstGeom>
        </p:spPr>
      </p:pic>
    </p:spTree>
    <p:extLst>
      <p:ext uri="{BB962C8B-B14F-4D97-AF65-F5344CB8AC3E}">
        <p14:creationId xmlns:p14="http://schemas.microsoft.com/office/powerpoint/2010/main" val="1140764129"/>
      </p:ext>
    </p:extLst>
  </p:cSld>
  <p:clrMapOvr>
    <a:masterClrMapping/>
  </p:clrMapOvr>
  <p:transition spd="med">
    <p:cover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1C5A95-0000-411B-8F91-234A0C3ABE3B}"/>
              </a:ext>
            </a:extLst>
          </p:cNvPr>
          <p:cNvSpPr>
            <a:spLocks noGrp="1"/>
          </p:cNvSpPr>
          <p:nvPr>
            <p:ph type="title"/>
          </p:nvPr>
        </p:nvSpPr>
        <p:spPr/>
        <p:txBody>
          <a:bodyPr/>
          <a:lstStyle/>
          <a:p>
            <a:r>
              <a:rPr lang="en-GB" dirty="0">
                <a:solidFill>
                  <a:srgbClr val="C00000"/>
                </a:solidFill>
              </a:rPr>
              <a:t>Investor Preferences and Optimal Portfolios </a:t>
            </a:r>
          </a:p>
        </p:txBody>
      </p:sp>
      <p:sp>
        <p:nvSpPr>
          <p:cNvPr id="3" name="内容占位符 2">
            <a:extLst>
              <a:ext uri="{FF2B5EF4-FFF2-40B4-BE49-F238E27FC236}">
                <a16:creationId xmlns:a16="http://schemas.microsoft.com/office/drawing/2014/main" id="{656B10C3-72B1-49AA-847A-A025400201CB}"/>
              </a:ext>
            </a:extLst>
          </p:cNvPr>
          <p:cNvSpPr>
            <a:spLocks noGrp="1"/>
          </p:cNvSpPr>
          <p:nvPr>
            <p:ph idx="1"/>
          </p:nvPr>
        </p:nvSpPr>
        <p:spPr/>
        <p:txBody>
          <a:bodyPr/>
          <a:lstStyle/>
          <a:p>
            <a:r>
              <a:rPr lang="en-US" sz="2000" dirty="0"/>
              <a:t>The location of an optimal investor portfolio depends on the investor’s risk preferences.</a:t>
            </a:r>
          </a:p>
          <a:p>
            <a:r>
              <a:rPr lang="en-US" sz="2000" dirty="0"/>
              <a:t>A highly risk-averse investor may invest a large proportion, even 100 percent, of his/her assets in the risk-free asset.</a:t>
            </a:r>
          </a:p>
          <a:p>
            <a:r>
              <a:rPr lang="en-US" sz="2000" dirty="0"/>
              <a:t>A less risk-averse investor, however, may invest a large portion of his/her wealth in the optimal risky asset.</a:t>
            </a:r>
          </a:p>
          <a:p>
            <a:r>
              <a:rPr lang="en-US" sz="2000" dirty="0"/>
              <a:t>Some less risk-averse investors (i.e., with a high risk tolerance) may wish to accept even more risk because of the chance of higher return.</a:t>
            </a:r>
          </a:p>
          <a:p>
            <a:r>
              <a:rPr lang="en-US" sz="2000"/>
              <a:t>Thus, moving from the risk-free asset along the capital allocation line, we encounter investors who are willing to accept more risk.</a:t>
            </a:r>
            <a:endParaRPr lang="en-GB" sz="2000" dirty="0"/>
          </a:p>
        </p:txBody>
      </p:sp>
    </p:spTree>
    <p:extLst>
      <p:ext uri="{BB962C8B-B14F-4D97-AF65-F5344CB8AC3E}">
        <p14:creationId xmlns:p14="http://schemas.microsoft.com/office/powerpoint/2010/main" val="608149456"/>
      </p:ext>
    </p:extLst>
  </p:cSld>
  <p:clrMapOvr>
    <a:masterClrMapping/>
  </p:clrMapOvr>
  <p:transition spd="med">
    <p:cover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3171-D35B-4C53-A871-FEE815AF194E}"/>
              </a:ext>
            </a:extLst>
          </p:cNvPr>
          <p:cNvSpPr>
            <a:spLocks noGrp="1"/>
          </p:cNvSpPr>
          <p:nvPr>
            <p:ph type="title"/>
          </p:nvPr>
        </p:nvSpPr>
        <p:spPr/>
        <p:txBody>
          <a:bodyPr/>
          <a:lstStyle/>
          <a:p>
            <a:r>
              <a:rPr lang="en-GB" dirty="0">
                <a:solidFill>
                  <a:srgbClr val="C00000"/>
                </a:solidFill>
              </a:rPr>
              <a:t>Summary</a:t>
            </a:r>
          </a:p>
        </p:txBody>
      </p:sp>
      <p:sp>
        <p:nvSpPr>
          <p:cNvPr id="3" name="内容占位符 2">
            <a:extLst>
              <a:ext uri="{FF2B5EF4-FFF2-40B4-BE49-F238E27FC236}">
                <a16:creationId xmlns:a16="http://schemas.microsoft.com/office/drawing/2014/main" id="{38DB513D-219E-4ED0-94CF-E83B6435F8B8}"/>
              </a:ext>
            </a:extLst>
          </p:cNvPr>
          <p:cNvSpPr>
            <a:spLocks noGrp="1"/>
          </p:cNvSpPr>
          <p:nvPr>
            <p:ph idx="1"/>
          </p:nvPr>
        </p:nvSpPr>
        <p:spPr/>
        <p:txBody>
          <a:bodyPr/>
          <a:lstStyle/>
          <a:p>
            <a:r>
              <a:rPr lang="en-US" sz="1800" dirty="0"/>
              <a:t>Risk-averse investors make investment decisions based on the risk–return trade-off, maximizing return for the same risk, and minimizing risk for the same return. They may be concerned, however, by deviations from a normal return distribution and from assumptions of financial markets’ operational efficiency. </a:t>
            </a:r>
          </a:p>
          <a:p>
            <a:r>
              <a:rPr lang="en-US" sz="1800" dirty="0"/>
              <a:t>Investors are risk averse, and historical data confirm that financial markets price assets for risk-averse investors.</a:t>
            </a:r>
          </a:p>
          <a:p>
            <a:r>
              <a:rPr lang="en-US" sz="1800" dirty="0"/>
              <a:t>The risk of a two-asset portfolio is dependent on the proportions of each asset, their standard deviations and the correlation (or covariance) between the asset’s returns. As the number of assets in a portfolio increases, the correlation among asset risks becomes a more important determinate of portfolio risk.</a:t>
            </a:r>
          </a:p>
          <a:p>
            <a:endParaRPr lang="en-GB" sz="1800" dirty="0"/>
          </a:p>
        </p:txBody>
      </p:sp>
    </p:spTree>
    <p:extLst>
      <p:ext uri="{BB962C8B-B14F-4D97-AF65-F5344CB8AC3E}">
        <p14:creationId xmlns:p14="http://schemas.microsoft.com/office/powerpoint/2010/main" val="2869197507"/>
      </p:ext>
    </p:extLst>
  </p:cSld>
  <p:clrMapOvr>
    <a:masterClrMapping/>
  </p:clrMapOvr>
  <p:transition spd="med">
    <p:cover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FDCC96-4363-4892-ADCF-D2E42A095887}"/>
              </a:ext>
            </a:extLst>
          </p:cNvPr>
          <p:cNvSpPr>
            <a:spLocks noGrp="1"/>
          </p:cNvSpPr>
          <p:nvPr>
            <p:ph type="title"/>
          </p:nvPr>
        </p:nvSpPr>
        <p:spPr/>
        <p:txBody>
          <a:bodyPr/>
          <a:lstStyle/>
          <a:p>
            <a:r>
              <a:rPr lang="en-GB" altLang="zh-CN" dirty="0">
                <a:solidFill>
                  <a:srgbClr val="C00000"/>
                </a:solidFill>
              </a:rPr>
              <a:t>Summary</a:t>
            </a:r>
            <a:endParaRPr lang="en-GB" dirty="0"/>
          </a:p>
        </p:txBody>
      </p:sp>
      <p:sp>
        <p:nvSpPr>
          <p:cNvPr id="3" name="内容占位符 2">
            <a:extLst>
              <a:ext uri="{FF2B5EF4-FFF2-40B4-BE49-F238E27FC236}">
                <a16:creationId xmlns:a16="http://schemas.microsoft.com/office/drawing/2014/main" id="{229B7010-1758-43D9-9E04-2753180EA964}"/>
              </a:ext>
            </a:extLst>
          </p:cNvPr>
          <p:cNvSpPr>
            <a:spLocks noGrp="1"/>
          </p:cNvSpPr>
          <p:nvPr>
            <p:ph idx="1"/>
          </p:nvPr>
        </p:nvSpPr>
        <p:spPr/>
        <p:txBody>
          <a:bodyPr/>
          <a:lstStyle/>
          <a:p>
            <a:r>
              <a:rPr lang="en-US" altLang="zh-CN" sz="1800" dirty="0"/>
              <a:t>Combining assets with low correlations reduces portfolio risk.</a:t>
            </a:r>
          </a:p>
          <a:p>
            <a:r>
              <a:rPr lang="en-US" sz="1800" dirty="0"/>
              <a:t>The two-fund separation theorem allows us to separate decision making into two steps. In the first step, the optimal risky portfolio and the capital allocation line are identified, which are the same for all investors. In the second step, investor risk preferences enable us to find a unique optimal investor portfolio for each investor.</a:t>
            </a:r>
          </a:p>
          <a:p>
            <a:r>
              <a:rPr lang="en-US" sz="1800" dirty="0"/>
              <a:t>The addition of a risk-free asset creates portfolios that are dominant to portfolios of risky assets in all cases except for the optimal risky portfolio.</a:t>
            </a:r>
            <a:endParaRPr lang="en-GB" sz="1800" dirty="0"/>
          </a:p>
        </p:txBody>
      </p:sp>
    </p:spTree>
    <p:extLst>
      <p:ext uri="{BB962C8B-B14F-4D97-AF65-F5344CB8AC3E}">
        <p14:creationId xmlns:p14="http://schemas.microsoft.com/office/powerpoint/2010/main" val="3438371135"/>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p:cNvSpPr>
            <a:spLocks noGrp="1" noChangeArrowheads="1"/>
          </p:cNvSpPr>
          <p:nvPr>
            <p:ph type="title"/>
          </p:nvPr>
        </p:nvSpPr>
        <p:spPr/>
        <p:txBody>
          <a:bodyPr/>
          <a:lstStyle/>
          <a:p>
            <a:r>
              <a:rPr lang="en-US" dirty="0">
                <a:solidFill>
                  <a:srgbClr val="C00000"/>
                </a:solidFill>
              </a:rPr>
              <a:t>Portfolio Management Assumptions</a:t>
            </a:r>
            <a:endParaRPr lang="en-US" dirty="0"/>
          </a:p>
        </p:txBody>
      </p:sp>
      <p:sp>
        <p:nvSpPr>
          <p:cNvPr id="633859" name="Rectangle 3"/>
          <p:cNvSpPr>
            <a:spLocks noGrp="1" noChangeArrowheads="1"/>
          </p:cNvSpPr>
          <p:nvPr>
            <p:ph idx="1"/>
          </p:nvPr>
        </p:nvSpPr>
        <p:spPr>
          <a:xfrm>
            <a:off x="228600" y="1447800"/>
            <a:ext cx="8686800" cy="4876800"/>
          </a:xfrm>
        </p:spPr>
        <p:txBody>
          <a:bodyPr/>
          <a:lstStyle/>
          <a:p>
            <a:pPr eaLnBrk="0" hangingPunct="0"/>
            <a:r>
              <a:rPr lang="en-US" b="1" dirty="0"/>
              <a:t>Definition of Risk</a:t>
            </a:r>
          </a:p>
          <a:p>
            <a:pPr lvl="1" algn="just" eaLnBrk="0" hangingPunct="0"/>
            <a:r>
              <a:rPr lang="en-US" dirty="0">
                <a:solidFill>
                  <a:srgbClr val="C00000"/>
                </a:solidFill>
              </a:rPr>
              <a:t>Uncertainty: </a:t>
            </a:r>
            <a:r>
              <a:rPr lang="en-US" dirty="0"/>
              <a:t>Risk means the uncertainty of future outcomes. For instance, the future value of an investment in Google’s stock is uncertain; so the investment is risky. On the other hand, the purchase of a six-month Certificate of Deposit has a certain future value; the investment is not risky.</a:t>
            </a:r>
          </a:p>
          <a:p>
            <a:pPr lvl="1" algn="just" eaLnBrk="0" hangingPunct="0"/>
            <a:r>
              <a:rPr lang="en-US" dirty="0">
                <a:solidFill>
                  <a:srgbClr val="C00000"/>
                </a:solidFill>
              </a:rPr>
              <a:t>Probability: </a:t>
            </a:r>
            <a:r>
              <a:rPr lang="en-US" dirty="0"/>
              <a:t>Risk is measured by the probability of an adverse outcome. For instance, there is 40% chance you will receive a return less than 8%.</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p:txBody>
          <a:bodyPr/>
          <a:lstStyle/>
          <a:p>
            <a:r>
              <a:rPr lang="en-US" b="1" dirty="0">
                <a:solidFill>
                  <a:srgbClr val="C00000"/>
                </a:solidFill>
              </a:rPr>
              <a:t>Investment Characteristics of Portfolio</a:t>
            </a:r>
            <a:endParaRPr lang="en-US" dirty="0">
              <a:solidFill>
                <a:srgbClr val="C00000"/>
              </a:solidFill>
            </a:endParaRPr>
          </a:p>
        </p:txBody>
      </p:sp>
      <p:sp>
        <p:nvSpPr>
          <p:cNvPr id="529411" name="Rectangle 3"/>
          <p:cNvSpPr>
            <a:spLocks noGrp="1" noChangeArrowheads="1"/>
          </p:cNvSpPr>
          <p:nvPr>
            <p:ph idx="1"/>
          </p:nvPr>
        </p:nvSpPr>
        <p:spPr>
          <a:xfrm>
            <a:off x="381000" y="1752600"/>
            <a:ext cx="8534400" cy="4876800"/>
          </a:xfrm>
        </p:spPr>
        <p:txBody>
          <a:bodyPr/>
          <a:lstStyle/>
          <a:p>
            <a:pPr algn="just"/>
            <a:r>
              <a:rPr lang="en-US" dirty="0"/>
              <a:t>Portfolio Return</a:t>
            </a:r>
          </a:p>
          <a:p>
            <a:pPr algn="just"/>
            <a:endParaRPr lang="en-US" dirty="0">
              <a:solidFill>
                <a:srgbClr val="FF0000"/>
              </a:solidFill>
            </a:endParaRPr>
          </a:p>
          <a:p>
            <a:pPr marL="0" indent="0" algn="just">
              <a:buNone/>
            </a:pPr>
            <a:r>
              <a:rPr lang="en-US" sz="2000" dirty="0"/>
              <a:t>The portfolio return is simply a weighted average of the returns of the individual investments, or assets.</a:t>
            </a:r>
          </a:p>
          <a:p>
            <a:pPr marL="0" indent="0" algn="just">
              <a:buNone/>
            </a:pPr>
            <a:r>
              <a:rPr lang="en-US" sz="2000" dirty="0"/>
              <a:t>For portfolio of two risky asset:</a:t>
            </a:r>
          </a:p>
          <a:p>
            <a:pPr marL="0" indent="0" algn="just">
              <a:buNone/>
            </a:pPr>
            <a:endParaRPr lang="en-US" sz="2000" dirty="0"/>
          </a:p>
          <a:p>
            <a:pPr marL="0" indent="0" algn="just">
              <a:buNone/>
            </a:pPr>
            <a:r>
              <a:rPr lang="en-US" altLang="zh-CN" sz="1800" dirty="0"/>
              <a:t>Consider Assets 1 and 2 with weights of 25 percent and 75 percent in a portfolio. If their returns are 20 percent and 5 percent, the weighted average return = (0.25 × 20%) + (0.75 × 5%) = 8.75%. </a:t>
            </a:r>
            <a:endParaRPr lang="en-US" sz="1800" dirty="0"/>
          </a:p>
          <a:p>
            <a:pPr marL="0" indent="0" algn="just">
              <a:buNone/>
            </a:pPr>
            <a:endParaRPr lang="en-US" sz="2000" dirty="0">
              <a:solidFill>
                <a:srgbClr val="FF0000"/>
              </a:solidFill>
            </a:endParaRPr>
          </a:p>
        </p:txBody>
      </p:sp>
      <p:pic>
        <p:nvPicPr>
          <p:cNvPr id="2" name="图片 1">
            <a:extLst>
              <a:ext uri="{FF2B5EF4-FFF2-40B4-BE49-F238E27FC236}">
                <a16:creationId xmlns:a16="http://schemas.microsoft.com/office/drawing/2014/main" id="{77BBC6B2-7E85-43D5-8734-4BDCA1A656C1}"/>
              </a:ext>
            </a:extLst>
          </p:cNvPr>
          <p:cNvPicPr>
            <a:picLocks noChangeAspect="1"/>
          </p:cNvPicPr>
          <p:nvPr/>
        </p:nvPicPr>
        <p:blipFill>
          <a:blip r:embed="rId3"/>
          <a:stretch>
            <a:fillRect/>
          </a:stretch>
        </p:blipFill>
        <p:spPr>
          <a:xfrm>
            <a:off x="3124200" y="2133600"/>
            <a:ext cx="2495550" cy="704850"/>
          </a:xfrm>
          <a:prstGeom prst="rect">
            <a:avLst/>
          </a:prstGeom>
        </p:spPr>
      </p:pic>
      <p:pic>
        <p:nvPicPr>
          <p:cNvPr id="4" name="图片 3">
            <a:extLst>
              <a:ext uri="{FF2B5EF4-FFF2-40B4-BE49-F238E27FC236}">
                <a16:creationId xmlns:a16="http://schemas.microsoft.com/office/drawing/2014/main" id="{7E5ADC16-4625-409F-95E5-5DE5509305C8}"/>
              </a:ext>
            </a:extLst>
          </p:cNvPr>
          <p:cNvPicPr>
            <a:picLocks noChangeAspect="1"/>
          </p:cNvPicPr>
          <p:nvPr/>
        </p:nvPicPr>
        <p:blipFill>
          <a:blip r:embed="rId4"/>
          <a:stretch>
            <a:fillRect/>
          </a:stretch>
        </p:blipFill>
        <p:spPr>
          <a:xfrm>
            <a:off x="3224212" y="4019551"/>
            <a:ext cx="2295525" cy="514350"/>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551FDB-E99B-49F6-9DB4-2778871B3040}"/>
              </a:ext>
            </a:extLst>
          </p:cNvPr>
          <p:cNvSpPr>
            <a:spLocks noGrp="1"/>
          </p:cNvSpPr>
          <p:nvPr>
            <p:ph type="title"/>
          </p:nvPr>
        </p:nvSpPr>
        <p:spPr/>
        <p:txBody>
          <a:bodyPr/>
          <a:lstStyle/>
          <a:p>
            <a:r>
              <a:rPr lang="en-US" altLang="zh-CN" dirty="0">
                <a:solidFill>
                  <a:srgbClr val="C00000"/>
                </a:solidFill>
              </a:rPr>
              <a:t>Investment Characteristics of Portfolio</a:t>
            </a:r>
            <a:endParaRPr lang="zh-CN" altLang="en-US" dirty="0"/>
          </a:p>
        </p:txBody>
      </p:sp>
      <p:sp>
        <p:nvSpPr>
          <p:cNvPr id="3" name="内容占位符 2">
            <a:extLst>
              <a:ext uri="{FF2B5EF4-FFF2-40B4-BE49-F238E27FC236}">
                <a16:creationId xmlns:a16="http://schemas.microsoft.com/office/drawing/2014/main" id="{73ECBD51-5B45-4890-9EDE-C19AE1D0AFAC}"/>
              </a:ext>
            </a:extLst>
          </p:cNvPr>
          <p:cNvSpPr>
            <a:spLocks noGrp="1"/>
          </p:cNvSpPr>
          <p:nvPr>
            <p:ph idx="1"/>
          </p:nvPr>
        </p:nvSpPr>
        <p:spPr/>
        <p:txBody>
          <a:bodyPr/>
          <a:lstStyle/>
          <a:p>
            <a:r>
              <a:rPr lang="en-US" altLang="zh-CN" dirty="0"/>
              <a:t>Portfolio Risk</a:t>
            </a:r>
          </a:p>
          <a:p>
            <a:endParaRPr lang="en-US" altLang="zh-CN" dirty="0"/>
          </a:p>
          <a:p>
            <a:endParaRPr lang="en-US" altLang="zh-CN" dirty="0"/>
          </a:p>
          <a:p>
            <a:pPr marL="0" indent="0">
              <a:buNone/>
            </a:pPr>
            <a:r>
              <a:rPr lang="en-US" altLang="zh-CN" sz="2000" dirty="0"/>
              <a:t>The right side of the equation is the variance of the weighted average returns of individual securities. Portfolio risk or variance measures the amount of uncertainty in portfolio returns.</a:t>
            </a:r>
          </a:p>
          <a:p>
            <a:pPr marL="0" indent="0">
              <a:buNone/>
            </a:pPr>
            <a:endParaRPr lang="en-US" altLang="zh-CN" sz="2000" dirty="0"/>
          </a:p>
          <a:p>
            <a:endParaRPr lang="en-US" altLang="zh-CN" dirty="0"/>
          </a:p>
          <a:p>
            <a:endParaRPr lang="en-US" altLang="zh-CN" dirty="0"/>
          </a:p>
          <a:p>
            <a:endParaRPr lang="zh-CN" altLang="en-US" dirty="0"/>
          </a:p>
        </p:txBody>
      </p:sp>
      <p:pic>
        <p:nvPicPr>
          <p:cNvPr id="4" name="图片 3">
            <a:extLst>
              <a:ext uri="{FF2B5EF4-FFF2-40B4-BE49-F238E27FC236}">
                <a16:creationId xmlns:a16="http://schemas.microsoft.com/office/drawing/2014/main" id="{C63A96D4-D4D5-44A2-A9CF-9B064CC74C64}"/>
              </a:ext>
            </a:extLst>
          </p:cNvPr>
          <p:cNvPicPr>
            <a:picLocks noChangeAspect="1"/>
          </p:cNvPicPr>
          <p:nvPr/>
        </p:nvPicPr>
        <p:blipFill>
          <a:blip r:embed="rId2"/>
          <a:stretch>
            <a:fillRect/>
          </a:stretch>
        </p:blipFill>
        <p:spPr>
          <a:xfrm>
            <a:off x="2971800" y="2092032"/>
            <a:ext cx="2981325" cy="1357683"/>
          </a:xfrm>
          <a:prstGeom prst="rect">
            <a:avLst/>
          </a:prstGeom>
        </p:spPr>
      </p:pic>
      <p:pic>
        <p:nvPicPr>
          <p:cNvPr id="5" name="图片 4">
            <a:extLst>
              <a:ext uri="{FF2B5EF4-FFF2-40B4-BE49-F238E27FC236}">
                <a16:creationId xmlns:a16="http://schemas.microsoft.com/office/drawing/2014/main" id="{02B0A4B1-AF62-451F-BCCB-B4FB4932D7A7}"/>
              </a:ext>
            </a:extLst>
          </p:cNvPr>
          <p:cNvPicPr>
            <a:picLocks noChangeAspect="1"/>
          </p:cNvPicPr>
          <p:nvPr/>
        </p:nvPicPr>
        <p:blipFill>
          <a:blip r:embed="rId3"/>
          <a:stretch>
            <a:fillRect/>
          </a:stretch>
        </p:blipFill>
        <p:spPr>
          <a:xfrm>
            <a:off x="2562225" y="4552950"/>
            <a:ext cx="4019550" cy="1466850"/>
          </a:xfrm>
          <a:prstGeom prst="rect">
            <a:avLst/>
          </a:prstGeom>
        </p:spPr>
      </p:pic>
    </p:spTree>
    <p:extLst>
      <p:ext uri="{BB962C8B-B14F-4D97-AF65-F5344CB8AC3E}">
        <p14:creationId xmlns:p14="http://schemas.microsoft.com/office/powerpoint/2010/main" val="312000306"/>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419100" y="762000"/>
            <a:ext cx="8229600" cy="762000"/>
          </a:xfrm>
        </p:spPr>
        <p:txBody>
          <a:bodyPr/>
          <a:lstStyle/>
          <a:p>
            <a:r>
              <a:rPr lang="en-US" altLang="zh-CN" dirty="0">
                <a:solidFill>
                  <a:srgbClr val="C00000"/>
                </a:solidFill>
              </a:rPr>
              <a:t>Investment Characteristics of Portfolio</a:t>
            </a:r>
            <a:endParaRPr lang="en-US" dirty="0">
              <a:solidFill>
                <a:srgbClr val="C00000"/>
              </a:solidFill>
            </a:endParaRPr>
          </a:p>
        </p:txBody>
      </p:sp>
      <p:sp>
        <p:nvSpPr>
          <p:cNvPr id="631811" name="Rectangle 3"/>
          <p:cNvSpPr>
            <a:spLocks noGrp="1" noChangeArrowheads="1"/>
          </p:cNvSpPr>
          <p:nvPr>
            <p:ph idx="1"/>
          </p:nvPr>
        </p:nvSpPr>
        <p:spPr>
          <a:xfrm>
            <a:off x="0" y="1371600"/>
            <a:ext cx="9144000" cy="4876800"/>
          </a:xfrm>
        </p:spPr>
        <p:txBody>
          <a:bodyPr/>
          <a:lstStyle/>
          <a:p>
            <a:pPr eaLnBrk="0" hangingPunct="0">
              <a:spcAft>
                <a:spcPts val="600"/>
              </a:spcAft>
            </a:pPr>
            <a:endParaRPr lang="en-US" altLang="zh-CN" dirty="0"/>
          </a:p>
          <a:p>
            <a:pPr eaLnBrk="0" hangingPunct="0">
              <a:spcAft>
                <a:spcPts val="600"/>
              </a:spcAft>
            </a:pPr>
            <a:endParaRPr lang="en-US" altLang="zh-CN" dirty="0"/>
          </a:p>
          <a:p>
            <a:pPr eaLnBrk="0" hangingPunct="0">
              <a:spcAft>
                <a:spcPts val="600"/>
              </a:spcAft>
            </a:pPr>
            <a:r>
              <a:rPr lang="en-US" altLang="zh-CN" dirty="0"/>
              <a:t>For a two asset portfolio</a:t>
            </a:r>
          </a:p>
          <a:p>
            <a:pPr eaLnBrk="0" hangingPunct="0">
              <a:spcAft>
                <a:spcPts val="600"/>
              </a:spcAft>
            </a:pPr>
            <a:endParaRPr lang="en-US" altLang="zh-CN" dirty="0"/>
          </a:p>
          <a:p>
            <a:pPr eaLnBrk="0" hangingPunct="0">
              <a:spcAft>
                <a:spcPts val="600"/>
              </a:spcAft>
            </a:pPr>
            <a:r>
              <a:rPr lang="en-US" altLang="zh-CN" dirty="0"/>
              <a:t>The standard deviation of a two asset portfolio is given by the square root of the portfolio’s variance:</a:t>
            </a:r>
          </a:p>
          <a:p>
            <a:pPr eaLnBrk="0" hangingPunct="0">
              <a:spcAft>
                <a:spcPts val="600"/>
              </a:spcAft>
            </a:pPr>
            <a:endParaRPr lang="en-US" altLang="zh-CN" dirty="0"/>
          </a:p>
          <a:p>
            <a:pPr eaLnBrk="0" hangingPunct="0">
              <a:spcAft>
                <a:spcPts val="600"/>
              </a:spcAft>
            </a:pPr>
            <a:endParaRPr lang="en-US" dirty="0"/>
          </a:p>
          <a:p>
            <a:pPr eaLnBrk="0" hangingPunct="0">
              <a:spcAft>
                <a:spcPts val="600"/>
              </a:spcAft>
            </a:pPr>
            <a:endParaRPr lang="en-US" dirty="0"/>
          </a:p>
        </p:txBody>
      </p:sp>
      <p:pic>
        <p:nvPicPr>
          <p:cNvPr id="3" name="图片 2">
            <a:extLst>
              <a:ext uri="{FF2B5EF4-FFF2-40B4-BE49-F238E27FC236}">
                <a16:creationId xmlns:a16="http://schemas.microsoft.com/office/drawing/2014/main" id="{74AF2481-4829-45ED-9DB3-AC89807E6E84}"/>
              </a:ext>
            </a:extLst>
          </p:cNvPr>
          <p:cNvPicPr>
            <a:picLocks noChangeAspect="1"/>
          </p:cNvPicPr>
          <p:nvPr/>
        </p:nvPicPr>
        <p:blipFill>
          <a:blip r:embed="rId3"/>
          <a:stretch>
            <a:fillRect/>
          </a:stretch>
        </p:blipFill>
        <p:spPr>
          <a:xfrm>
            <a:off x="2524124" y="2944473"/>
            <a:ext cx="3390900" cy="409575"/>
          </a:xfrm>
          <a:prstGeom prst="rect">
            <a:avLst/>
          </a:prstGeom>
        </p:spPr>
      </p:pic>
      <p:pic>
        <p:nvPicPr>
          <p:cNvPr id="4" name="图片 3">
            <a:extLst>
              <a:ext uri="{FF2B5EF4-FFF2-40B4-BE49-F238E27FC236}">
                <a16:creationId xmlns:a16="http://schemas.microsoft.com/office/drawing/2014/main" id="{B373856C-77E7-481E-8EB4-448BDC5F056A}"/>
              </a:ext>
            </a:extLst>
          </p:cNvPr>
          <p:cNvPicPr>
            <a:picLocks noChangeAspect="1"/>
          </p:cNvPicPr>
          <p:nvPr/>
        </p:nvPicPr>
        <p:blipFill>
          <a:blip r:embed="rId4"/>
          <a:stretch>
            <a:fillRect/>
          </a:stretch>
        </p:blipFill>
        <p:spPr>
          <a:xfrm>
            <a:off x="2386012" y="4343400"/>
            <a:ext cx="3667125" cy="552450"/>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B0D33B-94E6-48BE-BA3C-B60169E08495}"/>
              </a:ext>
            </a:extLst>
          </p:cNvPr>
          <p:cNvSpPr>
            <a:spLocks noGrp="1"/>
          </p:cNvSpPr>
          <p:nvPr>
            <p:ph type="title"/>
          </p:nvPr>
        </p:nvSpPr>
        <p:spPr/>
        <p:txBody>
          <a:bodyPr/>
          <a:lstStyle/>
          <a:p>
            <a:r>
              <a:rPr lang="en-US" altLang="zh-CN" dirty="0">
                <a:solidFill>
                  <a:srgbClr val="C00000"/>
                </a:solidFill>
              </a:rPr>
              <a:t>Investment Characteristics of Portfolio</a:t>
            </a:r>
            <a:endParaRPr lang="zh-CN" altLang="en-US" dirty="0"/>
          </a:p>
        </p:txBody>
      </p:sp>
      <p:sp>
        <p:nvSpPr>
          <p:cNvPr id="3" name="内容占位符 2">
            <a:extLst>
              <a:ext uri="{FF2B5EF4-FFF2-40B4-BE49-F238E27FC236}">
                <a16:creationId xmlns:a16="http://schemas.microsoft.com/office/drawing/2014/main" id="{C286058D-4E98-480D-81F9-9161681FF715}"/>
              </a:ext>
            </a:extLst>
          </p:cNvPr>
          <p:cNvSpPr>
            <a:spLocks noGrp="1"/>
          </p:cNvSpPr>
          <p:nvPr>
            <p:ph idx="1"/>
          </p:nvPr>
        </p:nvSpPr>
        <p:spPr>
          <a:xfrm>
            <a:off x="457200" y="1752600"/>
            <a:ext cx="8229600" cy="4724400"/>
          </a:xfrm>
        </p:spPr>
        <p:txBody>
          <a:bodyPr/>
          <a:lstStyle/>
          <a:p>
            <a:r>
              <a:rPr lang="en-US" altLang="zh-CN" dirty="0"/>
              <a:t>Covariance and Correlation (two asset portfolio)</a:t>
            </a:r>
          </a:p>
          <a:p>
            <a:pPr marL="0" indent="0">
              <a:buNone/>
            </a:pPr>
            <a:r>
              <a:rPr lang="en-US" altLang="zh-CN" sz="2000" dirty="0"/>
              <a:t>Covariance is a measure of the co-movement (linear association) between two random variables (here, returns).</a:t>
            </a:r>
          </a:p>
          <a:p>
            <a:pPr marL="0" indent="0">
              <a:buNone/>
            </a:pPr>
            <a:endParaRPr lang="en-US" altLang="zh-CN" sz="2000" dirty="0"/>
          </a:p>
          <a:p>
            <a:pPr marL="0" indent="0">
              <a:buNone/>
            </a:pPr>
            <a:r>
              <a:rPr lang="en-US" altLang="zh-CN" sz="2000" dirty="0"/>
              <a:t>Correlation is a measure of the consistency or tendency for two investments to act in a similar way.</a:t>
            </a:r>
          </a:p>
          <a:p>
            <a:pPr marL="0" indent="0">
              <a:buNone/>
            </a:pPr>
            <a:r>
              <a:rPr lang="en-US" altLang="zh-CN" sz="1600" dirty="0"/>
              <a:t>ρ</a:t>
            </a:r>
            <a:r>
              <a:rPr lang="en-US" altLang="zh-CN" sz="1600" baseline="-25000" dirty="0"/>
              <a:t>12</a:t>
            </a:r>
            <a:r>
              <a:rPr lang="en-US" altLang="zh-CN" sz="1600" dirty="0"/>
              <a:t> = +1: Returns of the two assets are perfectly </a:t>
            </a:r>
            <a:r>
              <a:rPr lang="en-US" altLang="zh-CN" sz="1600" i="1" dirty="0"/>
              <a:t>positively</a:t>
            </a:r>
            <a:r>
              <a:rPr lang="en-US" altLang="zh-CN" sz="1600" dirty="0"/>
              <a:t> correlated. Assets 1 and 2 move together 100 percent of the time. </a:t>
            </a:r>
          </a:p>
          <a:p>
            <a:pPr marL="0" indent="0">
              <a:buNone/>
            </a:pPr>
            <a:r>
              <a:rPr lang="en-US" altLang="zh-CN" sz="1600" dirty="0"/>
              <a:t>ρ</a:t>
            </a:r>
            <a:r>
              <a:rPr lang="en-US" altLang="zh-CN" sz="1600" baseline="-25000" dirty="0"/>
              <a:t>12</a:t>
            </a:r>
            <a:r>
              <a:rPr lang="en-US" altLang="zh-CN" sz="1600" dirty="0"/>
              <a:t> = –1: Returns of the two assets are perfectly </a:t>
            </a:r>
            <a:r>
              <a:rPr lang="en-US" altLang="zh-CN" sz="1600" i="1" dirty="0"/>
              <a:t>negatively</a:t>
            </a:r>
            <a:r>
              <a:rPr lang="en-US" altLang="zh-CN" sz="1600" dirty="0"/>
              <a:t> correlated. Assets 1 and 2 move in opposite directions 100 percent of the time. </a:t>
            </a:r>
          </a:p>
          <a:p>
            <a:pPr marL="0" indent="0">
              <a:buNone/>
            </a:pPr>
            <a:r>
              <a:rPr lang="en-US" altLang="zh-CN" sz="1600" dirty="0"/>
              <a:t>ρ</a:t>
            </a:r>
            <a:r>
              <a:rPr lang="en-US" altLang="zh-CN" sz="1600" baseline="-25000" dirty="0"/>
              <a:t>12</a:t>
            </a:r>
            <a:r>
              <a:rPr lang="en-US" altLang="zh-CN" sz="1600" dirty="0"/>
              <a:t> = 0: Returns of the two assets are </a:t>
            </a:r>
            <a:r>
              <a:rPr lang="en-US" altLang="zh-CN" sz="1600" i="1" dirty="0"/>
              <a:t>uncorrelated</a:t>
            </a:r>
            <a:r>
              <a:rPr lang="en-US" altLang="zh-CN" sz="1600" dirty="0"/>
              <a:t>. Movement of Asset 1 provides no prediction regarding the movement of Asset 2.</a:t>
            </a:r>
          </a:p>
          <a:p>
            <a:pPr marL="0" indent="0">
              <a:buNone/>
            </a:pPr>
            <a:endParaRPr lang="en-US" altLang="zh-CN" sz="2000" dirty="0"/>
          </a:p>
          <a:p>
            <a:pPr marL="0" indent="0">
              <a:buNone/>
            </a:pPr>
            <a:endParaRPr lang="en-US" altLang="zh-CN" sz="2000" dirty="0"/>
          </a:p>
          <a:p>
            <a:pPr marL="0" indent="0">
              <a:buNone/>
            </a:pPr>
            <a:endParaRPr lang="zh-CN" altLang="en-US" sz="2000" dirty="0"/>
          </a:p>
        </p:txBody>
      </p:sp>
      <p:pic>
        <p:nvPicPr>
          <p:cNvPr id="4" name="图片 3">
            <a:extLst>
              <a:ext uri="{FF2B5EF4-FFF2-40B4-BE49-F238E27FC236}">
                <a16:creationId xmlns:a16="http://schemas.microsoft.com/office/drawing/2014/main" id="{171895AA-8F4A-43D7-AB61-2EAA27B97080}"/>
              </a:ext>
            </a:extLst>
          </p:cNvPr>
          <p:cNvPicPr>
            <a:picLocks noChangeAspect="1"/>
          </p:cNvPicPr>
          <p:nvPr/>
        </p:nvPicPr>
        <p:blipFill>
          <a:blip r:embed="rId2"/>
          <a:stretch>
            <a:fillRect/>
          </a:stretch>
        </p:blipFill>
        <p:spPr>
          <a:xfrm>
            <a:off x="2971800" y="3048000"/>
            <a:ext cx="2996902" cy="557213"/>
          </a:xfrm>
          <a:prstGeom prst="rect">
            <a:avLst/>
          </a:prstGeom>
        </p:spPr>
      </p:pic>
    </p:spTree>
    <p:extLst>
      <p:ext uri="{BB962C8B-B14F-4D97-AF65-F5344CB8AC3E}">
        <p14:creationId xmlns:p14="http://schemas.microsoft.com/office/powerpoint/2010/main" val="1726432930"/>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EB4743-CBF0-4624-B719-0345F1A2A1F8}"/>
              </a:ext>
            </a:extLst>
          </p:cNvPr>
          <p:cNvSpPr>
            <a:spLocks noGrp="1"/>
          </p:cNvSpPr>
          <p:nvPr>
            <p:ph type="title"/>
          </p:nvPr>
        </p:nvSpPr>
        <p:spPr/>
        <p:txBody>
          <a:bodyPr/>
          <a:lstStyle/>
          <a:p>
            <a:r>
              <a:rPr lang="en-US" altLang="zh-CN" dirty="0">
                <a:solidFill>
                  <a:srgbClr val="C00000"/>
                </a:solidFill>
              </a:rPr>
              <a:t>Investment Characteristics of Portfolio</a:t>
            </a:r>
            <a:endParaRPr lang="zh-CN" altLang="en-US" dirty="0"/>
          </a:p>
        </p:txBody>
      </p:sp>
      <p:sp>
        <p:nvSpPr>
          <p:cNvPr id="3" name="内容占位符 2">
            <a:extLst>
              <a:ext uri="{FF2B5EF4-FFF2-40B4-BE49-F238E27FC236}">
                <a16:creationId xmlns:a16="http://schemas.microsoft.com/office/drawing/2014/main" id="{BE7EA4DF-1E09-46D1-AB16-7FB704B3489E}"/>
              </a:ext>
            </a:extLst>
          </p:cNvPr>
          <p:cNvSpPr>
            <a:spLocks noGrp="1"/>
          </p:cNvSpPr>
          <p:nvPr>
            <p:ph idx="1"/>
          </p:nvPr>
        </p:nvSpPr>
        <p:spPr>
          <a:xfrm>
            <a:off x="457200" y="1752600"/>
            <a:ext cx="8229600" cy="5105400"/>
          </a:xfrm>
        </p:spPr>
        <p:txBody>
          <a:bodyPr/>
          <a:lstStyle/>
          <a:p>
            <a:r>
              <a:rPr lang="en-US" altLang="zh-CN" dirty="0"/>
              <a:t>Relationship between Risk and Return</a:t>
            </a:r>
            <a:endParaRPr lang="zh-CN" altLang="en-US" dirty="0"/>
          </a:p>
        </p:txBody>
      </p:sp>
      <p:pic>
        <p:nvPicPr>
          <p:cNvPr id="5" name="图片 4">
            <a:extLst>
              <a:ext uri="{FF2B5EF4-FFF2-40B4-BE49-F238E27FC236}">
                <a16:creationId xmlns:a16="http://schemas.microsoft.com/office/drawing/2014/main" id="{F322B130-949C-4DFA-B36C-20F06DB424D9}"/>
              </a:ext>
            </a:extLst>
          </p:cNvPr>
          <p:cNvPicPr>
            <a:picLocks noChangeAspect="1"/>
          </p:cNvPicPr>
          <p:nvPr/>
        </p:nvPicPr>
        <p:blipFill>
          <a:blip r:embed="rId2"/>
          <a:stretch>
            <a:fillRect/>
          </a:stretch>
        </p:blipFill>
        <p:spPr>
          <a:xfrm>
            <a:off x="1752600" y="2209800"/>
            <a:ext cx="5638800" cy="4141728"/>
          </a:xfrm>
          <a:prstGeom prst="rect">
            <a:avLst/>
          </a:prstGeom>
        </p:spPr>
      </p:pic>
    </p:spTree>
    <p:extLst>
      <p:ext uri="{BB962C8B-B14F-4D97-AF65-F5344CB8AC3E}">
        <p14:creationId xmlns:p14="http://schemas.microsoft.com/office/powerpoint/2010/main" val="4184184771"/>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6FBC49-C5F8-45B2-BC7C-3483A83A2148}"/>
              </a:ext>
            </a:extLst>
          </p:cNvPr>
          <p:cNvSpPr>
            <a:spLocks noGrp="1"/>
          </p:cNvSpPr>
          <p:nvPr>
            <p:ph type="title"/>
          </p:nvPr>
        </p:nvSpPr>
        <p:spPr/>
        <p:txBody>
          <a:bodyPr/>
          <a:lstStyle/>
          <a:p>
            <a:r>
              <a:rPr lang="en-GB" altLang="zh-CN" dirty="0">
                <a:solidFill>
                  <a:srgbClr val="C00000"/>
                </a:solidFill>
              </a:rPr>
              <a:t>Risk Aversion and Portfolio Selection</a:t>
            </a:r>
            <a:endParaRPr lang="zh-CN" altLang="en-US" dirty="0">
              <a:solidFill>
                <a:srgbClr val="C00000"/>
              </a:solidFill>
            </a:endParaRPr>
          </a:p>
        </p:txBody>
      </p:sp>
      <p:sp>
        <p:nvSpPr>
          <p:cNvPr id="3" name="内容占位符 2">
            <a:extLst>
              <a:ext uri="{FF2B5EF4-FFF2-40B4-BE49-F238E27FC236}">
                <a16:creationId xmlns:a16="http://schemas.microsoft.com/office/drawing/2014/main" id="{9612DE3A-5022-4326-B2B1-F5929B117DDB}"/>
              </a:ext>
            </a:extLst>
          </p:cNvPr>
          <p:cNvSpPr>
            <a:spLocks noGrp="1"/>
          </p:cNvSpPr>
          <p:nvPr>
            <p:ph idx="1"/>
          </p:nvPr>
        </p:nvSpPr>
        <p:spPr>
          <a:xfrm>
            <a:off x="457200" y="1752600"/>
            <a:ext cx="8229600" cy="4724400"/>
          </a:xfrm>
        </p:spPr>
        <p:txBody>
          <a:bodyPr/>
          <a:lstStyle/>
          <a:p>
            <a:r>
              <a:rPr lang="en-US" altLang="zh-CN" dirty="0"/>
              <a:t>The Concept of Risk Aversion</a:t>
            </a:r>
          </a:p>
          <a:p>
            <a:pPr marL="0" indent="0">
              <a:buNone/>
            </a:pPr>
            <a:r>
              <a:rPr lang="en-US" altLang="zh-CN" sz="2000" dirty="0"/>
              <a:t>The </a:t>
            </a:r>
            <a:r>
              <a:rPr lang="en-US" altLang="zh-CN" sz="2000" b="1" dirty="0"/>
              <a:t>concept of risk aversion</a:t>
            </a:r>
            <a:r>
              <a:rPr lang="en-US" altLang="zh-CN" sz="2000" dirty="0"/>
              <a:t> is related to the </a:t>
            </a:r>
            <a:r>
              <a:rPr lang="en-GB" altLang="zh-CN" sz="2000" dirty="0"/>
              <a:t>behaviour</a:t>
            </a:r>
            <a:r>
              <a:rPr lang="en-US" altLang="zh-CN" sz="2000" dirty="0"/>
              <a:t> of individuals under uncertainty, that is, the degree of an investor’s inability and unwillingness to take risk.</a:t>
            </a:r>
          </a:p>
          <a:p>
            <a:pPr marL="457200" indent="-457200">
              <a:buAutoNum type="arabicPeriod"/>
            </a:pPr>
            <a:r>
              <a:rPr lang="en-US" altLang="zh-CN" sz="2000" dirty="0"/>
              <a:t>Risk Seeking</a:t>
            </a:r>
          </a:p>
          <a:p>
            <a:pPr marL="457200" indent="-457200">
              <a:buAutoNum type="arabicPeriod"/>
            </a:pPr>
            <a:r>
              <a:rPr lang="en-US" altLang="zh-CN" sz="2000" dirty="0"/>
              <a:t>Risk Neutral </a:t>
            </a:r>
          </a:p>
          <a:p>
            <a:pPr marL="457200" indent="-457200">
              <a:buAutoNum type="arabicPeriod"/>
            </a:pPr>
            <a:r>
              <a:rPr lang="en-US" altLang="zh-CN" sz="2000" dirty="0"/>
              <a:t>Risk Averse</a:t>
            </a:r>
          </a:p>
          <a:p>
            <a:pPr marL="0" indent="0">
              <a:buNone/>
            </a:pPr>
            <a:r>
              <a:rPr lang="en-US" altLang="zh-CN" sz="2000" b="1" dirty="0"/>
              <a:t>Risk tolerance</a:t>
            </a:r>
            <a:r>
              <a:rPr lang="en-US" altLang="zh-CN" sz="2000" dirty="0"/>
              <a:t> refers to the amount of risk an investor is willing to tolerate to achieve an investment goal. The higher the risk tolerance, the greater is the willingness to take risk. Thus, risk tolerance is negatively related to risk aversion. </a:t>
            </a:r>
          </a:p>
          <a:p>
            <a:endParaRPr lang="zh-CN" altLang="en-US" dirty="0"/>
          </a:p>
        </p:txBody>
      </p:sp>
    </p:spTree>
    <p:extLst>
      <p:ext uri="{BB962C8B-B14F-4D97-AF65-F5344CB8AC3E}">
        <p14:creationId xmlns:p14="http://schemas.microsoft.com/office/powerpoint/2010/main" val="2785241731"/>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5_Efficient Markets</Template>
  <TotalTime>3561</TotalTime>
  <Pages>8</Pages>
  <Words>1246</Words>
  <Application>Microsoft Office PowerPoint</Application>
  <PresentationFormat>On-screen Show (4:3)</PresentationFormat>
  <Paragraphs>110</Paragraphs>
  <Slides>23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Verdana</vt:lpstr>
      <vt:lpstr>Brooke Weston</vt:lpstr>
      <vt:lpstr>Introduction to  Portfolio Management   FINM014 Dr Xun Lei</vt:lpstr>
      <vt:lpstr>PowerPoint Presentation</vt:lpstr>
      <vt:lpstr>Portfolio Management Assumptions</vt:lpstr>
      <vt:lpstr>Investment Characteristics of Portfolio</vt:lpstr>
      <vt:lpstr>Investment Characteristics of Portfolio</vt:lpstr>
      <vt:lpstr>Investment Characteristics of Portfolio</vt:lpstr>
      <vt:lpstr>Investment Characteristics of Portfolio</vt:lpstr>
      <vt:lpstr>Investment Characteristics of Portfolio</vt:lpstr>
      <vt:lpstr>Risk Aversion and Portfolio Selection</vt:lpstr>
      <vt:lpstr>Utility Theory and Indifference Curves</vt:lpstr>
      <vt:lpstr>Utility Theory and Indifference Curves</vt:lpstr>
      <vt:lpstr>Application of Utility Theory to Portfolio Selection</vt:lpstr>
      <vt:lpstr>Application of Utility Theory to Portfolio Selection</vt:lpstr>
      <vt:lpstr>Application of Utility Theory to Portfolio Selection</vt:lpstr>
      <vt:lpstr>Efficient Frontier and Investor’s Optimal Portfolio</vt:lpstr>
      <vt:lpstr>Efficient Frontier and Investor’s Optimal Portfolio</vt:lpstr>
      <vt:lpstr>Efficient Frontier of Risky Assets</vt:lpstr>
      <vt:lpstr>A Risk-Free Asset and Many Risky Assets</vt:lpstr>
      <vt:lpstr>Optimal Investor Portfolio</vt:lpstr>
      <vt:lpstr>Optimal Investor Portfolio</vt:lpstr>
      <vt:lpstr>Investor Preferences and Optimal Portfolios </vt:lpstr>
      <vt:lpstr>Summary</vt:lpstr>
      <vt:lpstr>Summary</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Portfolio Management</dc:subject>
  <dc:creator>Frank K. Reilly &amp; Keith C. Brown</dc:creator>
  <cp:keywords>Lecture</cp:keywords>
  <cp:lastModifiedBy>Nguyen Thi</cp:lastModifiedBy>
  <cp:revision>191</cp:revision>
  <cp:lastPrinted>1998-08-13T04:13:10Z</cp:lastPrinted>
  <dcterms:created xsi:type="dcterms:W3CDTF">1998-10-24T16:58:48Z</dcterms:created>
  <dcterms:modified xsi:type="dcterms:W3CDTF">2019-03-26T10:08:21Z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