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64"/>
  </p:notesMasterIdLst>
  <p:handoutMasterIdLst>
    <p:handoutMasterId r:id="rId65"/>
  </p:handoutMasterIdLst>
  <p:sldIdLst>
    <p:sldId id="659" r:id="rId2"/>
    <p:sldId id="661" r:id="rId3"/>
    <p:sldId id="574" r:id="rId4"/>
    <p:sldId id="575" r:id="rId5"/>
    <p:sldId id="590" r:id="rId6"/>
    <p:sldId id="608" r:id="rId7"/>
    <p:sldId id="591" r:id="rId8"/>
    <p:sldId id="609" r:id="rId9"/>
    <p:sldId id="592" r:id="rId10"/>
    <p:sldId id="593" r:id="rId11"/>
    <p:sldId id="610" r:id="rId12"/>
    <p:sldId id="611" r:id="rId13"/>
    <p:sldId id="594" r:id="rId14"/>
    <p:sldId id="612" r:id="rId15"/>
    <p:sldId id="613" r:id="rId16"/>
    <p:sldId id="511" r:id="rId17"/>
    <p:sldId id="512" r:id="rId18"/>
    <p:sldId id="595" r:id="rId19"/>
    <p:sldId id="515" r:id="rId20"/>
    <p:sldId id="516" r:id="rId21"/>
    <p:sldId id="517" r:id="rId22"/>
    <p:sldId id="519" r:id="rId23"/>
    <p:sldId id="520" r:id="rId24"/>
    <p:sldId id="521" r:id="rId25"/>
    <p:sldId id="522" r:id="rId26"/>
    <p:sldId id="523" r:id="rId27"/>
    <p:sldId id="524" r:id="rId28"/>
    <p:sldId id="578" r:id="rId29"/>
    <p:sldId id="525" r:id="rId30"/>
    <p:sldId id="528" r:id="rId31"/>
    <p:sldId id="530" r:id="rId32"/>
    <p:sldId id="596" r:id="rId33"/>
    <p:sldId id="597" r:id="rId34"/>
    <p:sldId id="539" r:id="rId35"/>
    <p:sldId id="540" r:id="rId36"/>
    <p:sldId id="541" r:id="rId37"/>
    <p:sldId id="542" r:id="rId38"/>
    <p:sldId id="543" r:id="rId39"/>
    <p:sldId id="582" r:id="rId40"/>
    <p:sldId id="544" r:id="rId41"/>
    <p:sldId id="616" r:id="rId42"/>
    <p:sldId id="617" r:id="rId43"/>
    <p:sldId id="619" r:id="rId44"/>
    <p:sldId id="622" r:id="rId45"/>
    <p:sldId id="623" r:id="rId46"/>
    <p:sldId id="624" r:id="rId47"/>
    <p:sldId id="628" r:id="rId48"/>
    <p:sldId id="630" r:id="rId49"/>
    <p:sldId id="633" r:id="rId50"/>
    <p:sldId id="634" r:id="rId51"/>
    <p:sldId id="635" r:id="rId52"/>
    <p:sldId id="637" r:id="rId53"/>
    <p:sldId id="638" r:id="rId54"/>
    <p:sldId id="643" r:id="rId55"/>
    <p:sldId id="644" r:id="rId56"/>
    <p:sldId id="645" r:id="rId57"/>
    <p:sldId id="646" r:id="rId58"/>
    <p:sldId id="649" r:id="rId59"/>
    <p:sldId id="651" r:id="rId60"/>
    <p:sldId id="656" r:id="rId61"/>
    <p:sldId id="657" r:id="rId62"/>
    <p:sldId id="658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ECECEC"/>
    <a:srgbClr val="777777"/>
    <a:srgbClr val="AC1CC0"/>
    <a:srgbClr val="EEF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30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4988790D-3FF6-434C-9534-FBA29AC21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06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fld id="{5747475B-D007-4E00-BB4C-B4096954A7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9688" y="8748713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r"/>
            <a:fld id="{4D3FED88-7326-4B37-AA81-8B5676D6427D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543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475B-D007-4E00-BB4C-B4096954A7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0CF0A-385A-4D8E-A7A6-9BB5B775A212}" type="slidenum">
              <a:rPr lang="en-US"/>
              <a:pPr/>
              <a:t>41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070AC-8586-41F2-8C77-3DF1B39F04B8}" type="slidenum">
              <a:rPr lang="en-US"/>
              <a:pPr/>
              <a:t>42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2C508-F7B1-452E-9946-153497D0680E}" type="slidenum">
              <a:rPr lang="en-US"/>
              <a:pPr/>
              <a:t>43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ltGray"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invGray">
          <a:xfrm>
            <a:off x="0" y="0"/>
            <a:ext cx="9144000" cy="1524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6" name="AutoShape 3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3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4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43" descr="N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5125"/>
            <a:ext cx="7924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/>
          <p:cNvGraphicFramePr>
            <a:graphicFrameLocks noChangeAspect="1"/>
          </p:cNvGraphicFramePr>
          <p:nvPr/>
        </p:nvGraphicFramePr>
        <p:xfrm>
          <a:off x="2362200" y="1447800"/>
          <a:ext cx="43021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72" name="Photo Editor Photo" r:id="rId4" imgW="4933333" imgH="6171429" progId="MSPhotoEd.3">
                  <p:embed/>
                </p:oleObj>
              </mc:Choice>
              <mc:Fallback>
                <p:oleObj name="Photo Editor Photo" r:id="rId4" imgW="4933333" imgH="6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43021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40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239000" cy="1447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674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124200"/>
            <a:ext cx="71628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1090613" lvl="1" indent="285750">
              <a:defRPr/>
            </a:lvl2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39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/>
          <a:lstStyle>
            <a:lvl1pPr algn="ctr">
              <a:defRPr sz="1000" smtClean="0"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42661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B1205CB4-FD69-43AA-9B79-C082FB6A0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0955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1341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103D08CA-E35B-48CF-9429-70CE49772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6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44D8109D-3931-4624-AF66-3F78C231E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1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0"/>
            <a:ext cx="38862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10000"/>
            <a:ext cx="38862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44D8109D-3931-4624-AF66-3F78C231E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400"/>
            <a:ext cx="9144000" cy="639600"/>
          </a:xfrm>
          <a:solidFill>
            <a:schemeClr val="tx2">
              <a:lumMod val="25000"/>
            </a:schemeClr>
          </a:solidFill>
          <a:ln>
            <a:noFill/>
          </a:ln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/>
          <a:lstStyle>
            <a:lvl1pPr>
              <a:defRPr sz="2400" b="0" i="0">
                <a:solidFill>
                  <a:schemeClr val="bg2"/>
                </a:solidFill>
                <a:latin typeface="+mj-lt"/>
                <a:ea typeface="Courier" charset="0"/>
                <a:cs typeface="Courier" charset="0"/>
              </a:defRPr>
            </a:lvl1pPr>
            <a:lvl2pPr>
              <a:defRPr sz="2000" b="0" i="0">
                <a:solidFill>
                  <a:schemeClr val="bg2"/>
                </a:solidFill>
                <a:latin typeface="+mj-lt"/>
                <a:ea typeface="Courier" charset="0"/>
                <a:cs typeface="Courier" charset="0"/>
              </a:defRPr>
            </a:lvl2pPr>
            <a:lvl3pPr>
              <a:defRPr sz="2000" b="0" i="0">
                <a:solidFill>
                  <a:schemeClr val="bg2"/>
                </a:solidFill>
                <a:latin typeface="+mj-lt"/>
                <a:ea typeface="Courier" charset="0"/>
                <a:cs typeface="Courier" charset="0"/>
              </a:defRPr>
            </a:lvl3pPr>
            <a:lvl4pPr>
              <a:defRPr sz="1800" b="0" i="0">
                <a:solidFill>
                  <a:schemeClr val="bg2"/>
                </a:solidFill>
                <a:latin typeface="+mj-lt"/>
                <a:ea typeface="Courier" charset="0"/>
                <a:cs typeface="Courier" charset="0"/>
              </a:defRPr>
            </a:lvl4pPr>
            <a:lvl5pPr>
              <a:defRPr sz="1800" b="0" i="0">
                <a:solidFill>
                  <a:schemeClr val="bg2"/>
                </a:solidFill>
                <a:latin typeface="+mj-lt"/>
                <a:ea typeface="Courier" charset="0"/>
                <a:cs typeface="Courie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51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2FDE129-71B9-4239-9F7E-EE4CB84AD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C85BFEFE-A09E-40BD-995E-CCAE74CF5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F9E2612F-7E1D-42A7-B1EA-667B028F2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62429B00-9A1A-43B9-8BF3-58538EDF8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2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E9FA1ED8-FEDF-4E03-889B-F527E23EA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1FA9C754-E1B6-4EE6-B175-FE89D45158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5C1510E7-17C2-41B9-B6E3-0F00C1EF9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920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8" name="Group 53"/>
          <p:cNvGrpSpPr>
            <a:grpSpLocks/>
          </p:cNvGrpSpPr>
          <p:nvPr/>
        </p:nvGrpSpPr>
        <p:grpSpPr bwMode="auto">
          <a:xfrm>
            <a:off x="0" y="0"/>
            <a:ext cx="9158288" cy="6804000"/>
            <a:chOff x="0" y="0"/>
            <a:chExt cx="5769" cy="4320"/>
          </a:xfrm>
        </p:grpSpPr>
        <p:sp>
          <p:nvSpPr>
            <p:cNvPr id="1058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CC66"/>
                </a:solidFill>
              </a:defRPr>
            </a:lvl1pPr>
          </a:lstStyle>
          <a:p>
            <a:r>
              <a:rPr lang="en-US"/>
              <a:t>3-</a:t>
            </a:r>
            <a:fld id="{44D8109D-3931-4624-AF66-3F78C231E1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5742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4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ln>
            <a:noFill/>
          </a:ln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804863" indent="-2873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1138238" indent="-2190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bg2"/>
          </a:solidFill>
          <a:latin typeface="+mn-lt"/>
        </a:defRPr>
      </a:lvl3pPr>
      <a:lvl4pPr marL="15398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18859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3431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003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5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147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de-DE" sz="2000" b="0" cap="none" dirty="0"/>
              <a:t>Week 2</a:t>
            </a:r>
            <a:br>
              <a:rPr lang="de-DE" sz="2000" b="0" cap="none" dirty="0"/>
            </a:br>
            <a:r>
              <a:rPr lang="de-DE" sz="2000" b="0" cap="none" dirty="0"/>
              <a:t>FINM014</a:t>
            </a:r>
            <a:br>
              <a:rPr lang="de-DE" sz="2000" b="0" cap="none" dirty="0"/>
            </a:br>
            <a:br>
              <a:rPr lang="de-DE" sz="2000" b="0" cap="none" dirty="0"/>
            </a:br>
            <a:r>
              <a:rPr lang="de-DE" sz="2000" b="0" cap="none" dirty="0"/>
              <a:t>Dr Xun Lei</a:t>
            </a:r>
            <a:br>
              <a:rPr lang="de-DE" sz="2000" b="0" cap="none" dirty="0"/>
            </a:br>
            <a:endParaRPr lang="en-GB" sz="2000" b="0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1500187"/>
          </a:xfrm>
          <a:solidFill>
            <a:schemeClr val="tx2">
              <a:lumMod val="25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3200">
                <a:solidFill>
                  <a:srgbClr val="FFC000"/>
                </a:solidFill>
              </a:rPr>
              <a:t>Global </a:t>
            </a:r>
            <a:r>
              <a:rPr lang="en-US" sz="3200" dirty="0">
                <a:solidFill>
                  <a:srgbClr val="FFC000"/>
                </a:solidFill>
              </a:rPr>
              <a:t>Market Investment Decision and Securities Markets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719B53E5-27AE-4822-B16C-605E388242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0" hangingPunct="0"/>
            <a:r>
              <a:rPr lang="en-US" dirty="0">
                <a:solidFill>
                  <a:srgbClr val="FFFF00"/>
                </a:solidFill>
              </a:rPr>
              <a:t>Global Bond Portfolio Risk 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85800" lvl="1" indent="-228600">
              <a:lnSpc>
                <a:spcPct val="110000"/>
              </a:lnSpc>
            </a:pPr>
            <a:r>
              <a:rPr lang="en-US" dirty="0"/>
              <a:t>Low positive correlation (Exhibit 3.4)</a:t>
            </a:r>
          </a:p>
          <a:p>
            <a:pPr marL="1028700" lvl="2" indent="-228600"/>
            <a:r>
              <a:rPr lang="en-US" dirty="0"/>
              <a:t>For a U.S. investor, the average correlation between foreign bond return and U.S. bond return in U.S. dollars is about </a:t>
            </a:r>
            <a:r>
              <a:rPr lang="en-US" dirty="0">
                <a:solidFill>
                  <a:srgbClr val="C00000"/>
                </a:solidFill>
              </a:rPr>
              <a:t>0.58</a:t>
            </a:r>
            <a:r>
              <a:rPr lang="en-US" dirty="0"/>
              <a:t> from 1986 to 2010.</a:t>
            </a:r>
          </a:p>
          <a:p>
            <a:pPr marL="1544637" lvl="3" indent="-342900">
              <a:buFont typeface="+mj-lt"/>
              <a:buAutoNum type="alphaLcParenR"/>
            </a:pPr>
            <a:r>
              <a:rPr lang="en-US" dirty="0"/>
              <a:t>The U.S.–Canada correlation is </a:t>
            </a:r>
            <a:r>
              <a:rPr lang="en-US" dirty="0">
                <a:solidFill>
                  <a:srgbClr val="C00000"/>
                </a:solidFill>
              </a:rPr>
              <a:t>0.75</a:t>
            </a:r>
            <a:r>
              <a:rPr lang="en-US" dirty="0"/>
              <a:t>, whereas </a:t>
            </a:r>
          </a:p>
          <a:p>
            <a:pPr marL="1544637" lvl="3" indent="-342900">
              <a:buFont typeface="+mj-lt"/>
              <a:buAutoNum type="alphaLcParenR"/>
            </a:pPr>
            <a:r>
              <a:rPr lang="en-US" dirty="0"/>
              <a:t>the U.S.–Japan correlation is only 0.34.</a:t>
            </a:r>
          </a:p>
          <a:p>
            <a:pPr marL="685800" lvl="1" indent="-228600">
              <a:lnSpc>
                <a:spcPct val="110000"/>
              </a:lnSpc>
            </a:pPr>
            <a:endParaRPr lang="en-US" dirty="0"/>
          </a:p>
          <a:p>
            <a:pPr marL="685800" lvl="1" indent="-228600">
              <a:lnSpc>
                <a:spcPct val="110000"/>
              </a:lnSpc>
            </a:pPr>
            <a:r>
              <a:rPr lang="en-US" dirty="0"/>
              <a:t>Opportunities for U.S. investors to reduce risk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dirty="0"/>
              <a:t>Correlation changes over time</a:t>
            </a:r>
          </a:p>
          <a:p>
            <a:pPr marL="685800" lvl="1" indent="-228600">
              <a:lnSpc>
                <a:spcPct val="110000"/>
              </a:lnSpc>
            </a:pPr>
            <a:r>
              <a:rPr lang="en-US" dirty="0"/>
              <a:t>Adding non-correlated foreign bonds to a portfolio of U.S. bonds increases the rate of return and reduces the risk of the portfolio. (Exhibit 3.5)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9806B188-CF85-4FB9-B9EA-6C856EC0A1C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3-</a:t>
            </a:r>
            <a:fld id="{E9FA1ED8-FEDF-4E03-889B-F527E23EA4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1"/>
            <a:ext cx="82296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Exhibit 3.4</a:t>
            </a:r>
          </a:p>
        </p:txBody>
      </p:sp>
      <p:pic>
        <p:nvPicPr>
          <p:cNvPr id="72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7" y="1219201"/>
            <a:ext cx="9042459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0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3-</a:t>
            </a:r>
            <a:fld id="{E9FA1ED8-FEDF-4E03-889B-F527E23EA4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3819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Exhibit 3.5</a:t>
            </a:r>
          </a:p>
        </p:txBody>
      </p:sp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6260"/>
            <a:ext cx="8229600" cy="481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80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0" hangingPunct="0"/>
            <a:r>
              <a:rPr lang="en-US" dirty="0">
                <a:solidFill>
                  <a:srgbClr val="FFFF00"/>
                </a:solidFill>
              </a:rPr>
              <a:t>Global Equity Portfolio Risk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9300" lvl="1" indent="-292100" eaLnBrk="0" hangingPunct="0"/>
            <a:r>
              <a:rPr lang="en-US" dirty="0"/>
              <a:t>Low positive correlation (Exhibit 3.6)</a:t>
            </a:r>
          </a:p>
          <a:p>
            <a:pPr marL="1092200" lvl="2" indent="-228600"/>
            <a:r>
              <a:rPr lang="en-US" dirty="0"/>
              <a:t>The correlation of world equity markets resembles that for bonds; however, the average correlation between U.S. and foreign markets is about </a:t>
            </a:r>
            <a:r>
              <a:rPr lang="en-US" dirty="0">
                <a:solidFill>
                  <a:srgbClr val="C00000"/>
                </a:solidFill>
              </a:rPr>
              <a:t>0.65</a:t>
            </a:r>
            <a:r>
              <a:rPr lang="en-US" dirty="0"/>
              <a:t>, lower than that for bonds from 1988 to 2010.</a:t>
            </a:r>
          </a:p>
          <a:p>
            <a:pPr marL="1722437" lvl="3" indent="-457200">
              <a:buFont typeface="+mj-lt"/>
              <a:buAutoNum type="alphaLcParenR"/>
            </a:pPr>
            <a:r>
              <a:rPr lang="en-US" dirty="0"/>
              <a:t>Again, the U.S.–Canada correlation is 0.76, whereas </a:t>
            </a:r>
          </a:p>
          <a:p>
            <a:pPr marL="1722437" lvl="3" indent="-457200">
              <a:buFont typeface="+mj-lt"/>
              <a:buAutoNum type="alphaLcParenR"/>
            </a:pPr>
            <a:r>
              <a:rPr lang="en-US" dirty="0"/>
              <a:t>the U.S.–Japan correlation is only 0.42.</a:t>
            </a:r>
          </a:p>
          <a:p>
            <a:pPr marL="749300" lvl="1" indent="-292100">
              <a:lnSpc>
                <a:spcPct val="110000"/>
              </a:lnSpc>
            </a:pPr>
            <a:endParaRPr lang="en-US" dirty="0"/>
          </a:p>
          <a:p>
            <a:pPr marL="749300" lvl="1" indent="-292100">
              <a:lnSpc>
                <a:spcPct val="110000"/>
              </a:lnSpc>
            </a:pPr>
            <a:r>
              <a:rPr lang="en-US" dirty="0"/>
              <a:t>Opportunities to reduce risk of a stock portfolio by including foreign stocks, as illustrated in Exhibit 3.7.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C22959CC-95C5-4BEF-AD93-2D00A04B49A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3-</a:t>
            </a:r>
            <a:fld id="{E9FA1ED8-FEDF-4E03-889B-F527E23EA4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7159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Exhibit 3.6</a:t>
            </a:r>
          </a:p>
        </p:txBody>
      </p:sp>
      <p:pic>
        <p:nvPicPr>
          <p:cNvPr id="72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9" y="1173163"/>
            <a:ext cx="8472719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9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3-</a:t>
            </a:r>
            <a:fld id="{E9FA1ED8-FEDF-4E03-889B-F527E23EA4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Exhibit 3.7</a:t>
            </a:r>
          </a:p>
        </p:txBody>
      </p:sp>
      <p:pic>
        <p:nvPicPr>
          <p:cNvPr id="72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7788"/>
            <a:ext cx="8229600" cy="53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7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Investment Choices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Fixed-Income Investments</a:t>
            </a:r>
          </a:p>
          <a:p>
            <a:pPr marL="517525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Bonds and preferred stocks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Equity Investments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Special Equity Instruments</a:t>
            </a:r>
          </a:p>
          <a:p>
            <a:pPr marL="517525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Warrants and options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Futures Contracts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Investment Companies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Real Assets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Low Liquidity Investments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40FD2B2F-099C-484F-AFAD-048A51DEF702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1) Fixed-Income Investments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9200"/>
            <a:ext cx="8229600" cy="477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Basic concepts </a:t>
            </a:r>
            <a:r>
              <a:rPr lang="en-US" dirty="0"/>
              <a:t>of fixed-income investments</a:t>
            </a:r>
          </a:p>
          <a:p>
            <a:pPr lvl="1"/>
            <a:r>
              <a:rPr lang="en-US" dirty="0"/>
              <a:t>Contractual payment schedule</a:t>
            </a:r>
          </a:p>
          <a:p>
            <a:pPr lvl="1"/>
            <a:r>
              <a:rPr lang="en-US" dirty="0"/>
              <a:t>Recourse varies by instrument</a:t>
            </a:r>
          </a:p>
          <a:p>
            <a:pPr lvl="1"/>
            <a:r>
              <a:rPr lang="en-US" dirty="0"/>
              <a:t>(Generally) no voting rights</a:t>
            </a:r>
          </a:p>
          <a:p>
            <a:pPr lvl="1"/>
            <a:endParaRPr lang="en-US" dirty="0"/>
          </a:p>
          <a:p>
            <a:pPr marL="974725" lvl="1" indent="-457200">
              <a:buFont typeface="+mj-lt"/>
              <a:buAutoNum type="alphaLcParenR"/>
            </a:pPr>
            <a:r>
              <a:rPr lang="en-US" dirty="0"/>
              <a:t>Bonds</a:t>
            </a:r>
          </a:p>
          <a:p>
            <a:pPr marL="1320800" lvl="3" indent="0">
              <a:buNone/>
            </a:pPr>
            <a:r>
              <a:rPr lang="en-US" dirty="0"/>
              <a:t>Investors are lenders</a:t>
            </a:r>
          </a:p>
          <a:p>
            <a:pPr marL="1320800" lvl="3" indent="0">
              <a:buNone/>
            </a:pPr>
            <a:r>
              <a:rPr lang="en-US" dirty="0"/>
              <a:t>Expect interest payment and return of principal</a:t>
            </a:r>
          </a:p>
          <a:p>
            <a:pPr marL="974725" lvl="1" indent="-457200">
              <a:buFont typeface="+mj-lt"/>
              <a:buAutoNum type="alphaLcParenR"/>
            </a:pPr>
            <a:r>
              <a:rPr lang="en-US" dirty="0"/>
              <a:t>Preferred stocks</a:t>
            </a:r>
          </a:p>
          <a:p>
            <a:pPr marL="1320800" lvl="3" indent="0">
              <a:buNone/>
            </a:pPr>
            <a:r>
              <a:rPr lang="en-US" dirty="0"/>
              <a:t>Dividends require board of directors approval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8F208E3D-9CEF-41A9-8401-FAEF088A812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8153400" cy="5638800"/>
          </a:xfrm>
        </p:spPr>
        <p:txBody>
          <a:bodyPr/>
          <a:lstStyle/>
          <a:p>
            <a:pPr marL="292100" indent="-292100"/>
            <a:r>
              <a:rPr lang="en-US" sz="2400" dirty="0"/>
              <a:t>Savings Accounts</a:t>
            </a:r>
          </a:p>
          <a:p>
            <a:pPr lvl="1" indent="-347663"/>
            <a:r>
              <a:rPr lang="en-US" sz="2000" dirty="0"/>
              <a:t>Fixed earnings</a:t>
            </a:r>
          </a:p>
          <a:p>
            <a:pPr lvl="1" indent="-347663"/>
            <a:r>
              <a:rPr lang="en-US" sz="2000" dirty="0"/>
              <a:t>Convenient</a:t>
            </a:r>
          </a:p>
          <a:p>
            <a:pPr lvl="1" indent="-347663"/>
            <a:r>
              <a:rPr lang="en-US" sz="2000" dirty="0"/>
              <a:t>Liquid and low risk</a:t>
            </a:r>
          </a:p>
          <a:p>
            <a:pPr lvl="1" indent="-347663"/>
            <a:r>
              <a:rPr lang="en-US" sz="2000" dirty="0"/>
              <a:t>Low rates</a:t>
            </a:r>
          </a:p>
          <a:p>
            <a:pPr indent="-347663"/>
            <a:r>
              <a:rPr lang="en-US" sz="2400" dirty="0"/>
              <a:t>Certificates of Deposit (CDs)</a:t>
            </a:r>
          </a:p>
          <a:p>
            <a:pPr indent="-347663"/>
            <a:r>
              <a:rPr lang="en-US" sz="2400" dirty="0"/>
              <a:t>Money Market Certificates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Compete against Treasury bills (T-bills)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$10,000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maturity of six months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Redeemable only at bank of issue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Penalty if withdrawn before maturity</a:t>
            </a:r>
            <a:endParaRPr lang="en-US" sz="20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7EA92D71-3306-4D8F-B878-40F71BC4B6B4}" type="slidenum">
              <a:rPr lang="en-US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22400"/>
            <a:ext cx="9144000" cy="639600"/>
          </a:xfrm>
          <a:prstGeom prst="rect">
            <a:avLst/>
          </a:prstGeom>
          <a:solidFill>
            <a:schemeClr val="tx2">
              <a:lumMod val="2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ln>
                  <a:noFill/>
                </a:ln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rgbClr val="FFC000"/>
                </a:solidFill>
              </a:rPr>
              <a:t>1) Fixed-Income Investments (examples)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9200"/>
            <a:ext cx="8382000" cy="507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Fixed income obligations that trade in secondary market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U.S. Treasury securities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U.S. Government agency securities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Municipal bonds</a:t>
            </a:r>
          </a:p>
          <a:p>
            <a:r>
              <a:rPr lang="en-US" sz="2400" dirty="0"/>
              <a:t>Corporate bonds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Secured bonds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Debentures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Subordinated bonds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Income bonds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Convertible bonds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0BFDF31A-5701-49CB-99FE-5EC194AF095C}" type="slidenum">
              <a:rPr lang="en-US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1) Fixed-Income Investments (examples)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3-</a:t>
            </a:r>
            <a:fld id="{92FDE129-71B9-4239-9F7E-EE4CB84ADDA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31242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These slides have been prepared using learning support material published by Cengage Learning.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© 2012 Cengage Learning.  All Rights Reserved. May not scanned, copied or duplicated, or posted to a publicly accessible website, in whole or in part.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U.S. Treasury Securities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Issued by the U.S. Treasury</a:t>
            </a:r>
          </a:p>
          <a:p>
            <a:r>
              <a:rPr lang="en-US" dirty="0"/>
              <a:t>Depending on the maturity, they are:</a:t>
            </a:r>
          </a:p>
          <a:p>
            <a:pPr lvl="1"/>
            <a:r>
              <a:rPr lang="en-US" dirty="0"/>
              <a:t>Bills with a maturity less than 1 year</a:t>
            </a:r>
          </a:p>
          <a:p>
            <a:pPr lvl="1"/>
            <a:r>
              <a:rPr lang="en-US" dirty="0"/>
              <a:t>Notes with a maturity in 1 - 10 years</a:t>
            </a:r>
          </a:p>
          <a:p>
            <a:pPr lvl="1"/>
            <a:r>
              <a:rPr lang="en-US" dirty="0"/>
              <a:t>Bonds with a maturity over 10 years</a:t>
            </a:r>
          </a:p>
          <a:p>
            <a:pPr>
              <a:lnSpc>
                <a:spcPct val="110000"/>
              </a:lnSpc>
            </a:pPr>
            <a:r>
              <a:rPr lang="en-US" dirty="0"/>
              <a:t>Highly liquid</a:t>
            </a:r>
          </a:p>
          <a:p>
            <a:r>
              <a:rPr lang="en-US" dirty="0"/>
              <a:t>Essentially free of credit risk: They are backed by the full faith and credit of the U.S. Government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E3A3C7B8-C11A-4A34-AAC7-41E07179EAB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U.S. Government Agency Securities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Sold by government agencies</a:t>
            </a:r>
          </a:p>
          <a:p>
            <a:pPr lvl="1"/>
            <a:r>
              <a:rPr lang="en-US" dirty="0"/>
              <a:t>Federal National Mortgage Association (FNMA or Fannie Mae)</a:t>
            </a:r>
          </a:p>
          <a:p>
            <a:pPr lvl="1"/>
            <a:r>
              <a:rPr lang="en-US" dirty="0"/>
              <a:t>Federal Home Loan Bank (FHLB)</a:t>
            </a:r>
          </a:p>
          <a:p>
            <a:pPr lvl="1"/>
            <a:r>
              <a:rPr lang="en-US" dirty="0"/>
              <a:t>Government National Mortgage Association (GNMA or </a:t>
            </a:r>
            <a:r>
              <a:rPr lang="en-US" dirty="0" err="1"/>
              <a:t>Ginnie</a:t>
            </a:r>
            <a:r>
              <a:rPr lang="en-US" dirty="0"/>
              <a:t> Mae)</a:t>
            </a:r>
          </a:p>
          <a:p>
            <a:pPr lvl="1"/>
            <a:r>
              <a:rPr lang="en-US" dirty="0"/>
              <a:t>Federal Housing Administration (FHA)</a:t>
            </a:r>
          </a:p>
          <a:p>
            <a:r>
              <a:rPr lang="en-US" dirty="0"/>
              <a:t>Not direct obligations of the Treasury</a:t>
            </a:r>
          </a:p>
          <a:p>
            <a:pPr lvl="1"/>
            <a:r>
              <a:rPr lang="en-US" dirty="0"/>
              <a:t>Still considered almost default-free and fairly liquid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025E4DA5-4A08-48C1-A7D4-21FF2284D54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2) 	Corporate Bonds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Basic Concepts</a:t>
            </a:r>
          </a:p>
          <a:p>
            <a:pPr lvl="1"/>
            <a:r>
              <a:rPr lang="en-US" dirty="0"/>
              <a:t>Issued by a corporation</a:t>
            </a:r>
          </a:p>
          <a:p>
            <a:pPr lvl="1"/>
            <a:r>
              <a:rPr lang="en-US" dirty="0"/>
              <a:t>Fixed income</a:t>
            </a:r>
          </a:p>
          <a:p>
            <a:pPr lvl="1"/>
            <a:r>
              <a:rPr lang="en-US" dirty="0"/>
              <a:t>Credit quality measured by ratings</a:t>
            </a:r>
          </a:p>
          <a:p>
            <a:pPr lvl="1"/>
            <a:r>
              <a:rPr lang="en-US" dirty="0"/>
              <a:t>Maturity</a:t>
            </a:r>
          </a:p>
          <a:p>
            <a:pPr lvl="1"/>
            <a:r>
              <a:rPr lang="en-US" dirty="0"/>
              <a:t>Features</a:t>
            </a:r>
          </a:p>
          <a:p>
            <a:pPr lvl="2"/>
            <a:r>
              <a:rPr lang="en-US" dirty="0"/>
              <a:t>Indenture</a:t>
            </a:r>
          </a:p>
          <a:p>
            <a:pPr lvl="2"/>
            <a:r>
              <a:rPr lang="en-US" dirty="0"/>
              <a:t>Call provision</a:t>
            </a:r>
          </a:p>
          <a:p>
            <a:pPr lvl="2"/>
            <a:r>
              <a:rPr lang="en-US" dirty="0"/>
              <a:t>Sinking fund</a:t>
            </a:r>
          </a:p>
          <a:p>
            <a:pPr lvl="1"/>
            <a:r>
              <a:rPr lang="en-US" dirty="0"/>
              <a:t>Seniority categories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D1CFAF3C-99FC-4DB9-8173-4607751D20F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2) 	Corporate Bonds</a:t>
            </a:r>
            <a:endParaRPr lang="en-US" b="1" dirty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Secured bonds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C00000"/>
                </a:solidFill>
              </a:rPr>
              <a:t>Senior secured bonds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Most senior bonds in capital structure and have the lowest risk of default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C00000"/>
                </a:solidFill>
              </a:rPr>
              <a:t>Mortgage bonds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Secured by liens on specific assets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C00000"/>
                </a:solidFill>
              </a:rPr>
              <a:t>Collateral trust bonds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Secured by financial assets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C00000"/>
                </a:solidFill>
              </a:rPr>
              <a:t>Equipment trust certificates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Secured by transportation equipment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F8C02272-6776-438C-802E-155E4315EA6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2) 	Corporate Bonds</a:t>
            </a:r>
            <a:endParaRPr lang="en-US" b="1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Debentures</a:t>
            </a:r>
          </a:p>
          <a:p>
            <a:pPr lvl="1"/>
            <a:r>
              <a:rPr lang="en-US"/>
              <a:t>Unsecured promises to pay interest and principal</a:t>
            </a:r>
          </a:p>
          <a:p>
            <a:pPr lvl="1"/>
            <a:r>
              <a:rPr lang="en-US"/>
              <a:t>In case of default, debenture owner can force bankruptcy and claim any unpledged assets to pay off the bonds</a:t>
            </a:r>
          </a:p>
          <a:p>
            <a:r>
              <a:rPr lang="en-US"/>
              <a:t>Subordinated bonds</a:t>
            </a:r>
          </a:p>
          <a:p>
            <a:pPr lvl="1"/>
            <a:r>
              <a:rPr lang="en-US"/>
              <a:t>Unsecured like debentures, but holders of these bonds may claim assets after senior secured and debenture holders claims have been satisfied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1BA0197C-2071-4BAA-A7DC-90DA130F7CF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2) 	Corporate Bonds</a:t>
            </a:r>
            <a:endParaRPr lang="en-US" b="1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Income bonds</a:t>
            </a:r>
          </a:p>
          <a:p>
            <a:pPr lvl="1"/>
            <a:r>
              <a:rPr lang="en-US" dirty="0">
                <a:cs typeface="Times New Roman" pitchFamily="18" charset="0"/>
              </a:rPr>
              <a:t>Interest payment contingent upon earning sufficient income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subsequently earned, it must be paid off</a:t>
            </a:r>
          </a:p>
          <a:p>
            <a:pPr lvl="1"/>
            <a:r>
              <a:rPr lang="en-US" dirty="0"/>
              <a:t>Riskier than debenture bonds</a:t>
            </a:r>
          </a:p>
          <a:p>
            <a:r>
              <a:rPr lang="en-US" dirty="0"/>
              <a:t>Convertible bonds</a:t>
            </a:r>
          </a:p>
          <a:p>
            <a:pPr lvl="1"/>
            <a:r>
              <a:rPr lang="en-US" dirty="0">
                <a:cs typeface="Times New Roman" pitchFamily="18" charset="0"/>
              </a:rPr>
              <a:t>Offer the upside potential of common stock and the downside protection of a bond</a:t>
            </a:r>
          </a:p>
          <a:p>
            <a:pPr lvl="1"/>
            <a:r>
              <a:rPr lang="en-US" dirty="0"/>
              <a:t>Usually have lower interest rates</a:t>
            </a:r>
          </a:p>
          <a:p>
            <a:pPr lvl="1"/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FAAF7FF8-53AD-4DB4-8DD4-611888C47431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2) 	Corporate Bonds</a:t>
            </a:r>
            <a:endParaRPr lang="en-US" b="1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Warrants</a:t>
            </a:r>
          </a:p>
          <a:p>
            <a:pPr lvl="1"/>
            <a:r>
              <a:rPr lang="en-US" dirty="0"/>
              <a:t>Allows bondholder to purchase the firm’s common stock at a fixed price for a given time period</a:t>
            </a:r>
          </a:p>
          <a:p>
            <a:pPr lvl="1"/>
            <a:r>
              <a:rPr lang="en-US" dirty="0"/>
              <a:t>Interest rates usually lower on bonds with warrants attached</a:t>
            </a:r>
          </a:p>
          <a:p>
            <a:r>
              <a:rPr lang="en-US" dirty="0"/>
              <a:t>Zero coupon bond</a:t>
            </a:r>
          </a:p>
          <a:p>
            <a:pPr lvl="1"/>
            <a:r>
              <a:rPr lang="en-US" dirty="0"/>
              <a:t>Offered at a deep discount from the face value</a:t>
            </a:r>
          </a:p>
          <a:p>
            <a:pPr lvl="1"/>
            <a:r>
              <a:rPr lang="en-US" dirty="0"/>
              <a:t>No interest during the life of the bond, only the principal payment at maturity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D385D3B5-AA89-44BC-94EC-E9347E93E11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3)	Preferred Stock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Hybrid security</a:t>
            </a:r>
          </a:p>
          <a:p>
            <a:r>
              <a:rPr lang="en-US" sz="2000" dirty="0"/>
              <a:t>Fixed dividends</a:t>
            </a:r>
          </a:p>
          <a:p>
            <a:r>
              <a:rPr lang="en-US" sz="2000" dirty="0"/>
              <a:t>Dividend obligations are not legally binding, but must be voted on by the board of directors to be paid</a:t>
            </a:r>
          </a:p>
          <a:p>
            <a:r>
              <a:rPr lang="en-US" sz="2000" dirty="0"/>
              <a:t>Most preferred stock is cumulative</a:t>
            </a:r>
          </a:p>
          <a:p>
            <a:r>
              <a:rPr lang="en-US" sz="2000" dirty="0"/>
              <a:t>Credit implications of missing dividends</a:t>
            </a:r>
          </a:p>
          <a:p>
            <a:r>
              <a:rPr lang="en-US" sz="2000" dirty="0"/>
              <a:t>Corporations may exclude 80% of dividend income from taxable income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BB80F525-86A4-4D5A-A7F9-F80DBE80534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Bond Investing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Investors should be aware that there is a very substantial fixed income market outside the United States that offers additional opportunity for diversification and returns.</a:t>
            </a:r>
          </a:p>
          <a:p>
            <a:pPr>
              <a:lnSpc>
                <a:spcPct val="110000"/>
              </a:lnSpc>
            </a:pPr>
            <a:r>
              <a:rPr lang="en-US" dirty="0"/>
              <a:t>Bond identification characteristics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Country of origin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Location of primary trading market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Home country of the major buyers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Currency of the security denomination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0F435910-BC66-457F-882A-E3854C9EF29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Bond Investing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181600"/>
          </a:xfrm>
        </p:spPr>
        <p:txBody>
          <a:bodyPr/>
          <a:lstStyle/>
          <a:p>
            <a:r>
              <a:rPr lang="en-US" dirty="0"/>
              <a:t>Eurobond</a:t>
            </a:r>
          </a:p>
          <a:p>
            <a:pPr lvl="1"/>
            <a:r>
              <a:rPr lang="en-US" dirty="0"/>
              <a:t>An international bond denominated in a currency other than the country where it is issued</a:t>
            </a:r>
          </a:p>
          <a:p>
            <a:r>
              <a:rPr lang="en-US" dirty="0"/>
              <a:t>Yankee bonds</a:t>
            </a:r>
          </a:p>
          <a:p>
            <a:pPr lvl="1"/>
            <a:r>
              <a:rPr lang="en-US" dirty="0"/>
              <a:t>Sold in the United States and denominated in U.S. dollars, but issued by foreign corporations or governments</a:t>
            </a:r>
          </a:p>
          <a:p>
            <a:pPr lvl="2"/>
            <a:r>
              <a:rPr lang="en-US" dirty="0"/>
              <a:t>Eliminates exchange risk to U.S. investors</a:t>
            </a:r>
          </a:p>
          <a:p>
            <a:r>
              <a:rPr lang="en-US" dirty="0"/>
              <a:t>International domestic bonds</a:t>
            </a:r>
          </a:p>
          <a:p>
            <a:pPr lvl="1"/>
            <a:r>
              <a:rPr lang="en-US" dirty="0"/>
              <a:t>Sold by issuer within its own country in that country’s currency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822ACE7C-2CA2-4D9A-85D0-42C4FDB619EE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Growing Investment Opportunities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15400" cy="5029200"/>
          </a:xfrm>
        </p:spPr>
        <p:txBody>
          <a:bodyPr/>
          <a:lstStyle/>
          <a:p>
            <a:pPr marL="342900" indent="-342900"/>
            <a:r>
              <a:rPr lang="en-US" sz="2400" dirty="0">
                <a:cs typeface="Times New Roman" pitchFamily="18" charset="0"/>
              </a:rPr>
              <a:t>More investment instruments available in  the financial markets as a results of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technological advances </a:t>
            </a:r>
            <a:r>
              <a:rPr lang="en-US" sz="2400" dirty="0">
                <a:cs typeface="Times New Roman" pitchFamily="18" charset="0"/>
              </a:rPr>
              <a:t>and new regulations</a:t>
            </a:r>
          </a:p>
          <a:p>
            <a:pPr marL="342900" indent="-342900"/>
            <a:endParaRPr lang="en-US" sz="2400" dirty="0">
              <a:cs typeface="Times New Roman" pitchFamily="18" charset="0"/>
            </a:endParaRPr>
          </a:p>
          <a:p>
            <a:pPr marL="342900" indent="-342900"/>
            <a:r>
              <a:rPr lang="en-US" sz="2400" dirty="0">
                <a:cs typeface="Times New Roman" pitchFamily="18" charset="0"/>
              </a:rPr>
              <a:t>Ability to invest from a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global perspective </a:t>
            </a:r>
            <a:r>
              <a:rPr lang="en-US" sz="2400" dirty="0">
                <a:cs typeface="Times New Roman" pitchFamily="18" charset="0"/>
              </a:rPr>
              <a:t>thanks to the globalization or integration of domestic and foreign financial markets</a:t>
            </a:r>
          </a:p>
          <a:p>
            <a:pPr marL="342900" indent="-342900"/>
            <a:endParaRPr lang="en-US" sz="2400" dirty="0">
              <a:cs typeface="Times New Roman" pitchFamily="18" charset="0"/>
            </a:endParaRPr>
          </a:p>
          <a:p>
            <a:pPr marL="342900" indent="-342900"/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New investment vehicles </a:t>
            </a:r>
            <a:r>
              <a:rPr lang="en-US" sz="2400" dirty="0">
                <a:cs typeface="Times New Roman" pitchFamily="18" charset="0"/>
              </a:rPr>
              <a:t>with a variety of maturities, risk-return characteristics, and cash flow patterns being spawned due to competition and deregulations in the financial sector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EEE19A40-F7F7-4570-BEF3-046276B42FBB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Equity Investments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Common Stock</a:t>
            </a:r>
          </a:p>
          <a:p>
            <a:pPr lvl="1"/>
            <a:r>
              <a:rPr lang="en-US" dirty="0"/>
              <a:t>Represents ownership of a firm</a:t>
            </a:r>
          </a:p>
          <a:p>
            <a:pPr lvl="1"/>
            <a:r>
              <a:rPr lang="en-US" dirty="0"/>
              <a:t>Investor’s return tied to the performance of the company and may result in loss or gain</a:t>
            </a:r>
          </a:p>
          <a:p>
            <a:r>
              <a:rPr lang="en-US" dirty="0"/>
              <a:t>Common Stock Classifications </a:t>
            </a:r>
          </a:p>
          <a:p>
            <a:pPr lvl="1"/>
            <a:r>
              <a:rPr lang="en-US" dirty="0"/>
              <a:t>Industrial: manufacturers of automobiles, machinery, chemicals, beverages</a:t>
            </a:r>
          </a:p>
          <a:p>
            <a:pPr lvl="1"/>
            <a:r>
              <a:rPr lang="en-US" dirty="0"/>
              <a:t>Utilities: electrical power companies, gas suppliers, water industry</a:t>
            </a:r>
          </a:p>
          <a:p>
            <a:pPr lvl="1"/>
            <a:r>
              <a:rPr lang="en-US" dirty="0"/>
              <a:t>Transportation: airlines, truck lines, railroads</a:t>
            </a:r>
          </a:p>
          <a:p>
            <a:pPr lvl="1"/>
            <a:r>
              <a:rPr lang="en-US" dirty="0"/>
              <a:t>Financial: banks, savings and loans, credit unions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622C1B94-8B31-4D1C-8527-DCCB0F97EFF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Acquiring Foreign Equities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Depository Receipts (ADRs)</a:t>
            </a:r>
          </a:p>
          <a:p>
            <a:pPr lvl="1"/>
            <a:r>
              <a:rPr lang="en-US" dirty="0"/>
              <a:t>Easiest way to directly acquire foreign shares</a:t>
            </a:r>
          </a:p>
          <a:p>
            <a:pPr lvl="1"/>
            <a:r>
              <a:rPr lang="en-US" dirty="0">
                <a:cs typeface="Times New Roman" pitchFamily="18" charset="0"/>
              </a:rPr>
              <a:t>Certificates of ownership issued by a U.S. bank that represents indirect ownership of a certain number of shares of a specific foreign firm on deposit in a U.S. bank in the firm’s home country</a:t>
            </a:r>
          </a:p>
          <a:p>
            <a:pPr lvl="1"/>
            <a:r>
              <a:rPr lang="en-US" dirty="0"/>
              <a:t>Buy and sell in U.S. dollars</a:t>
            </a:r>
          </a:p>
          <a:p>
            <a:pPr lvl="1"/>
            <a:r>
              <a:rPr lang="en-US" dirty="0"/>
              <a:t>Dividends in U.S. dollars</a:t>
            </a:r>
          </a:p>
          <a:p>
            <a:pPr lvl="1"/>
            <a:r>
              <a:rPr lang="en-US" dirty="0"/>
              <a:t>May represent multiple shares</a:t>
            </a:r>
          </a:p>
          <a:p>
            <a:pPr lvl="1"/>
            <a:r>
              <a:rPr lang="en-US" dirty="0"/>
              <a:t>Listed on U.S. exchanges</a:t>
            </a:r>
          </a:p>
          <a:p>
            <a:pPr lvl="1"/>
            <a:r>
              <a:rPr lang="en-US" dirty="0"/>
              <a:t>Very popular, 361 out of 474 foreign companies on NYSE at the end of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5E0CB327-0264-4E16-A845-1563B8C0F7E0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Acquiring Foreign Equities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of American Shares</a:t>
            </a:r>
          </a:p>
          <a:p>
            <a:pPr lvl="1"/>
            <a:r>
              <a:rPr lang="en-US" dirty="0"/>
              <a:t>Issued in the US by transfer agent on behalf of a foreign firm</a:t>
            </a:r>
          </a:p>
          <a:p>
            <a:pPr lvl="1"/>
            <a:r>
              <a:rPr lang="en-US" dirty="0"/>
              <a:t>Higher expenses</a:t>
            </a:r>
          </a:p>
          <a:p>
            <a:pPr lvl="1"/>
            <a:r>
              <a:rPr lang="en-US" dirty="0"/>
              <a:t>Limited availability</a:t>
            </a:r>
            <a:endParaRPr lang="en-US" sz="2000" dirty="0"/>
          </a:p>
          <a:p>
            <a:r>
              <a:rPr lang="en-US" dirty="0"/>
              <a:t>Direct Purchase of Foreign Shares </a:t>
            </a:r>
          </a:p>
          <a:p>
            <a:pPr lvl="1"/>
            <a:r>
              <a:rPr lang="en-US" dirty="0"/>
              <a:t>In the foreign firms’ own country</a:t>
            </a:r>
          </a:p>
          <a:p>
            <a:pPr lvl="1"/>
            <a:r>
              <a:rPr lang="en-US" dirty="0"/>
              <a:t>Listed on a foreign stock exchange outside the home country (e.g., French firms on LSE)</a:t>
            </a:r>
          </a:p>
          <a:p>
            <a:pPr lvl="1"/>
            <a:r>
              <a:rPr lang="en-US" dirty="0"/>
              <a:t>Listed on a U.S. stock exchange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A4F03B29-91EC-450F-A7D5-1B64F8A2705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Acquiring Foreign Equities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Global Mutual Funds or ETFs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Global funds: Invest in both U.S. and foreign stocks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International funds: Invest mostly outside the U.S.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Funds can specialize</a:t>
            </a:r>
          </a:p>
          <a:p>
            <a:pPr lvl="2"/>
            <a:r>
              <a:rPr lang="en-US" dirty="0"/>
              <a:t>Diversification across many countries</a:t>
            </a:r>
          </a:p>
          <a:p>
            <a:pPr lvl="2"/>
            <a:r>
              <a:rPr lang="en-US" dirty="0"/>
              <a:t>Concentrate in a segment of the world</a:t>
            </a:r>
          </a:p>
          <a:p>
            <a:pPr lvl="2"/>
            <a:r>
              <a:rPr lang="en-US" dirty="0"/>
              <a:t>Concentrate in a specific country</a:t>
            </a:r>
          </a:p>
          <a:p>
            <a:pPr lvl="2"/>
            <a:r>
              <a:rPr lang="en-US" dirty="0"/>
              <a:t>Concentrate in types of markets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Exchange-traded funds or ETFs are a recent innovation with about 900 in earlier 2011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F11EFC69-05B1-4AB6-92E2-A44CFD662BFC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Investment Companies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 dirty="0"/>
              <a:t>Rather than buy individual securities directly from the issuer they can be acquired indirectly through shares in an investment company</a:t>
            </a:r>
          </a:p>
          <a:p>
            <a:r>
              <a:rPr lang="en-US" dirty="0"/>
              <a:t>Investment companies sell shares in itself and uses proceeds to buy securities</a:t>
            </a:r>
          </a:p>
          <a:p>
            <a:r>
              <a:rPr lang="en-US" dirty="0"/>
              <a:t>Investors own part of the portfolio of investments</a:t>
            </a:r>
          </a:p>
          <a:p>
            <a:endParaRPr lang="en-US" dirty="0"/>
          </a:p>
          <a:p>
            <a:pPr marL="974725" lvl="1" indent="-457200">
              <a:buFont typeface="+mj-lt"/>
              <a:buAutoNum type="arabicParenR"/>
            </a:pPr>
            <a:r>
              <a:rPr lang="en-US" dirty="0"/>
              <a:t>Money market fund</a:t>
            </a:r>
          </a:p>
          <a:p>
            <a:pPr marL="974725" lvl="1" indent="-457200">
              <a:buFont typeface="+mj-lt"/>
              <a:buAutoNum type="arabicParenR"/>
            </a:pPr>
            <a:r>
              <a:rPr lang="en-US" dirty="0"/>
              <a:t>Bond fund</a:t>
            </a:r>
          </a:p>
          <a:p>
            <a:pPr marL="974725" lvl="1" indent="-457200">
              <a:buFont typeface="+mj-lt"/>
              <a:buAutoNum type="arabicParenR"/>
            </a:pPr>
            <a:r>
              <a:rPr lang="en-US" dirty="0"/>
              <a:t>Common Stock fund</a:t>
            </a:r>
          </a:p>
          <a:p>
            <a:pPr marL="974725" lvl="1" indent="-457200">
              <a:buFont typeface="+mj-lt"/>
              <a:buAutoNum type="arabicParenR"/>
            </a:pPr>
            <a:r>
              <a:rPr lang="en-US" dirty="0"/>
              <a:t>Balanced fund</a:t>
            </a:r>
          </a:p>
          <a:p>
            <a:pPr marL="974725" lvl="1" indent="-457200">
              <a:buFont typeface="+mj-lt"/>
              <a:buAutoNum type="arabicParenR"/>
            </a:pPr>
            <a:r>
              <a:rPr lang="en-US" dirty="0"/>
              <a:t>Index fund</a:t>
            </a:r>
          </a:p>
          <a:p>
            <a:pPr marL="974725" lvl="1" indent="-457200">
              <a:buFont typeface="+mj-lt"/>
              <a:buAutoNum type="arabicParenR"/>
            </a:pPr>
            <a:r>
              <a:rPr lang="en-US" dirty="0"/>
              <a:t>Exchange traded fund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80A0527D-AB1D-4F90-BB2E-E23A1B76851C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Investment Companies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91600" cy="4724400"/>
          </a:xfrm>
        </p:spPr>
        <p:txBody>
          <a:bodyPr/>
          <a:lstStyle/>
          <a:p>
            <a:r>
              <a:rPr lang="en-US" dirty="0"/>
              <a:t>Money Market Funds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Acquire high-quality, short-term investments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Yields are higher than normal bank CDs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Typical minimum investment is $1,000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 sales commission charges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Withdrawal is by check with no penalty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Investments usually are not insured</a:t>
            </a:r>
          </a:p>
          <a:p>
            <a:pPr lvl="1"/>
            <a:r>
              <a:rPr lang="en-US" dirty="0"/>
              <a:t>The total value of these funds reached almost $4 trillion in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97CD8D0D-FB8D-4C98-860A-D1D2C372CBD1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Investment Companies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4419600"/>
          </a:xfrm>
        </p:spPr>
        <p:txBody>
          <a:bodyPr/>
          <a:lstStyle/>
          <a:p>
            <a:r>
              <a:rPr lang="en-US" dirty="0"/>
              <a:t>Bond Funds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Invest in long-term government, corporate, or municipal bonds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Bond funds vary in bond quality from the risk-free government bonds to the high-yield or junk bonds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Expected returns also differ reflecting the risk level of bonds in the fund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B593C99D-1D10-40AA-8E1D-C06728597079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Investment Companies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686800" cy="5029200"/>
          </a:xfrm>
        </p:spPr>
        <p:txBody>
          <a:bodyPr/>
          <a:lstStyle/>
          <a:p>
            <a:r>
              <a:rPr lang="en-US" sz="2600"/>
              <a:t>Common Stock Funds</a:t>
            </a:r>
          </a:p>
          <a:p>
            <a:pPr lvl="1"/>
            <a:r>
              <a:rPr lang="en-US" dirty="0"/>
              <a:t>Many different funds with varying stated investment objectives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Aggressive growth, income, precious metals, international stocks</a:t>
            </a:r>
          </a:p>
          <a:p>
            <a:pPr lvl="1"/>
            <a:r>
              <a:rPr lang="en-US" dirty="0"/>
              <a:t>Offer diversification to smaller investors</a:t>
            </a:r>
          </a:p>
          <a:p>
            <a:pPr lvl="1"/>
            <a:r>
              <a:rPr lang="en-US" dirty="0"/>
              <a:t>Sector funds concentrate in an industry</a:t>
            </a:r>
          </a:p>
          <a:p>
            <a:pPr lvl="1"/>
            <a:r>
              <a:rPr lang="en-US" dirty="0"/>
              <a:t>International funds invest outside the United States</a:t>
            </a:r>
          </a:p>
          <a:p>
            <a:pPr lvl="1"/>
            <a:r>
              <a:rPr lang="en-US" dirty="0"/>
              <a:t>Global funds invest in the U.S. and other countries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0F8B189F-B6C8-4543-97C4-F2FECB8F6B46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Investment Companies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763000" cy="5029200"/>
          </a:xfrm>
        </p:spPr>
        <p:txBody>
          <a:bodyPr/>
          <a:lstStyle/>
          <a:p>
            <a:r>
              <a:rPr lang="en-US"/>
              <a:t>Balanced Funds</a:t>
            </a:r>
          </a:p>
          <a:p>
            <a:pPr lvl="1"/>
            <a:r>
              <a:rPr lang="en-US" dirty="0"/>
              <a:t>Invest in a combination of stocks and bonds depending on their stated objectives</a:t>
            </a:r>
          </a:p>
          <a:p>
            <a:r>
              <a:rPr lang="en-US" dirty="0"/>
              <a:t>Index Funds</a:t>
            </a:r>
          </a:p>
          <a:p>
            <a:pPr lvl="1"/>
            <a:r>
              <a:rPr lang="en-US" dirty="0"/>
              <a:t>These are mutual funds created to track the performance of a market index like the S&amp;P 500</a:t>
            </a:r>
          </a:p>
          <a:p>
            <a:pPr lvl="1"/>
            <a:r>
              <a:rPr lang="en-US" dirty="0"/>
              <a:t>Appeal to passive investors who want to simply experience returns equal to some market index</a:t>
            </a:r>
          </a:p>
          <a:p>
            <a:pPr lvl="1"/>
            <a:r>
              <a:rPr lang="en-US" dirty="0"/>
              <a:t>Numerous non-stock indexes including various bond indexes have been created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33DBD02E-3565-45D5-8FC2-B162B2658C5D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Investment Companies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6868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Exchange-Traded Funds (ETFs)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These are depository receipts for a portfolio of securities deposited at a financial institution in a unit trust that issues a certificate of ownership for the portfolio of stocks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stocks in a portfolio are those in an index like the S&amp;P 500 and dozens of country or industry indexes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ETFs can be bought and sold continuously on an exchange like common stock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E703DE2F-3A4A-462C-A005-7AE3D09A7F2B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Case for Global Investments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Three reasons investors should think of constructing global investment portfolios</a:t>
            </a:r>
          </a:p>
          <a:p>
            <a:pPr marL="0" indent="0">
              <a:buNone/>
            </a:pPr>
            <a:endParaRPr lang="en-US" dirty="0">
              <a:latin typeface="+mj-lt"/>
              <a:cs typeface="Times New Roman" pitchFamily="18" charset="0"/>
            </a:endParaRPr>
          </a:p>
          <a:p>
            <a:pPr marL="336550" indent="-279400"/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Opportunities:</a:t>
            </a:r>
            <a:r>
              <a:rPr lang="en-US" sz="2000" dirty="0">
                <a:latin typeface="+mj-lt"/>
                <a:cs typeface="Times New Roman" pitchFamily="18" charset="0"/>
              </a:rPr>
              <a:t> Ignoring foreign markets can substantially reduce the investment choices for domestic investors.</a:t>
            </a:r>
          </a:p>
          <a:p>
            <a:pPr marL="336550" indent="-279400"/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Return:</a:t>
            </a:r>
            <a:r>
              <a:rPr lang="en-US" sz="2000" dirty="0">
                <a:latin typeface="+mj-lt"/>
                <a:cs typeface="Times New Roman" pitchFamily="18" charset="0"/>
              </a:rPr>
              <a:t> The rates of return on foreign securities often have substantially exceeded those for domestic securities</a:t>
            </a:r>
          </a:p>
          <a:p>
            <a:pPr marL="336550" indent="-279400"/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 low correlation </a:t>
            </a:r>
            <a:r>
              <a:rPr lang="en-US" sz="2000" dirty="0">
                <a:latin typeface="+mj-lt"/>
                <a:cs typeface="Times New Roman" pitchFamily="18" charset="0"/>
              </a:rPr>
              <a:t>between local stock markets and many foreign markets can help to substantially reduce portfolio risk</a:t>
            </a:r>
          </a:p>
          <a:p>
            <a:pPr marL="342900" indent="-342900" algn="just"/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EACA0727-DC48-407F-98BE-69A651B3A313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Estate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Estate Investment Trusts (REITs)</a:t>
            </a:r>
          </a:p>
          <a:p>
            <a:pPr lvl="1"/>
            <a:r>
              <a:rPr lang="en-US" dirty="0"/>
              <a:t>Investment fund that invests in a variety of real estate properties, similar to a stock or bond mutual fund</a:t>
            </a:r>
          </a:p>
          <a:p>
            <a:pPr lvl="1"/>
            <a:r>
              <a:rPr lang="en-US" dirty="0"/>
              <a:t>Construction and development trusts provide builders with construction financing</a:t>
            </a:r>
          </a:p>
          <a:p>
            <a:pPr lvl="1"/>
            <a:r>
              <a:rPr lang="en-US" dirty="0"/>
              <a:t>Mortgage trusts provide long-term financing for properties</a:t>
            </a:r>
          </a:p>
          <a:p>
            <a:pPr lvl="1"/>
            <a:r>
              <a:rPr lang="en-US" dirty="0"/>
              <a:t>Equity trusts own various income-producing properties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3DAF119F-F960-47B3-901A-D7B62772A463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A Market?</a:t>
            </a:r>
            <a:endParaRPr lang="en-US"/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Basic Concepts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 brings buyers and sellers together to aid in the transfer of goods and services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 does not need to have a physical location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market does not necessarily have to own the goods and services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 can deal in any variety of goods and services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Both buyers and sellers benefit from the market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B4DD9DA9-47DC-4535-B800-951F67292F53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727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A Market?</a:t>
            </a:r>
            <a:endParaRPr lang="en-US"/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Characteristics of a Good Market</a:t>
            </a:r>
          </a:p>
          <a:p>
            <a:pPr lvl="1"/>
            <a:r>
              <a:rPr lang="en-US" dirty="0"/>
              <a:t>Availability of past transaction information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must be timely and accurate</a:t>
            </a:r>
          </a:p>
          <a:p>
            <a:pPr lvl="1"/>
            <a:r>
              <a:rPr lang="en-US" dirty="0"/>
              <a:t>Liquidity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Marketability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Price continuity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Depth</a:t>
            </a:r>
          </a:p>
          <a:p>
            <a:pPr lvl="1"/>
            <a:r>
              <a:rPr lang="en-US" dirty="0"/>
              <a:t>Low transaction costs: Internal efficiency</a:t>
            </a:r>
          </a:p>
          <a:p>
            <a:pPr lvl="1"/>
            <a:r>
              <a:rPr lang="en-US" dirty="0"/>
              <a:t>Rapid adjustment of prices to new information: External efficiency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A6E7DC86-F206-489B-8A28-FEB860E645CD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941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A Market?</a:t>
            </a:r>
            <a:endParaRPr lang="en-US"/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5181600"/>
          </a:xfrm>
        </p:spPr>
        <p:txBody>
          <a:bodyPr/>
          <a:lstStyle/>
          <a:p>
            <a:r>
              <a:rPr lang="en-US" dirty="0"/>
              <a:t>Primary markets</a:t>
            </a:r>
          </a:p>
          <a:p>
            <a:pPr lvl="1"/>
            <a:r>
              <a:rPr lang="en-US" dirty="0"/>
              <a:t>Market </a:t>
            </a:r>
            <a:r>
              <a:rPr lang="en-US" dirty="0">
                <a:cs typeface="Times New Roman" pitchFamily="18" charset="0"/>
              </a:rPr>
              <a:t>where new securities are sold and funds go to issuing unit</a:t>
            </a:r>
            <a:r>
              <a:rPr lang="en-US" dirty="0"/>
              <a:t> </a:t>
            </a:r>
          </a:p>
          <a:p>
            <a:r>
              <a:rPr lang="en-US" dirty="0"/>
              <a:t>Secondary markets</a:t>
            </a:r>
          </a:p>
          <a:p>
            <a:pPr lvl="1"/>
            <a:r>
              <a:rPr lang="en-US" dirty="0"/>
              <a:t>Market </a:t>
            </a:r>
            <a:r>
              <a:rPr lang="en-US" dirty="0">
                <a:cs typeface="Times New Roman" pitchFamily="18" charset="0"/>
              </a:rPr>
              <a:t>where outstanding securities are bought and sold by investors.  The issuing unit does not receive any funds in a secondary market transaction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988F3716-BBAE-442A-B8F8-D70FE5726B89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2151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Primary Capital Markets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Corporate Bond and Stock Issues</a:t>
            </a:r>
          </a:p>
          <a:p>
            <a:pPr marL="511175" indent="-457200"/>
            <a:r>
              <a:rPr lang="en-US" sz="2000" dirty="0"/>
              <a:t>Corporate bond issues are almost always sold through a negotiated arrangement with an investment banking firm that maintains a relationship with the issuing firm.</a:t>
            </a:r>
          </a:p>
          <a:p>
            <a:pPr marL="511175" indent="-457200"/>
            <a:r>
              <a:rPr lang="en-US" sz="2000" dirty="0"/>
              <a:t>New Stock Issues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Seasoned new issues: N</a:t>
            </a:r>
            <a:r>
              <a:rPr lang="en-US" sz="1800" dirty="0">
                <a:cs typeface="Times New Roman" pitchFamily="18" charset="0"/>
              </a:rPr>
              <a:t>ew shares offered by firms that already have stock outstanding</a:t>
            </a:r>
            <a:endParaRPr lang="en-US" sz="1800" dirty="0"/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Initial public offerings (IPOs): A</a:t>
            </a:r>
            <a:r>
              <a:rPr lang="en-US" sz="1800" dirty="0">
                <a:cs typeface="Times New Roman" pitchFamily="18" charset="0"/>
              </a:rPr>
              <a:t> firm selling its common stock to the public for the first time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These new issues are typically underwritten by investment bankers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73884DCC-85E9-41CD-8C73-5BEE0544DDBC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941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Underwriting Function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cs typeface="Times New Roman" pitchFamily="18" charset="0"/>
              </a:rPr>
              <a:t>The investment banker purchases the entire issue from the issuer and resells the security to the investing public.</a:t>
            </a:r>
          </a:p>
          <a:p>
            <a:pPr>
              <a:lnSpc>
                <a:spcPct val="90000"/>
              </a:lnSpc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The firm charges a commission for providing this service.</a:t>
            </a:r>
          </a:p>
          <a:p>
            <a:pPr>
              <a:lnSpc>
                <a:spcPct val="90000"/>
              </a:lnSpc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For municipal bonds, the underwriting function is performed by both investment banking firms and commercial banks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underwriting organization structure (Exhibit 4.1)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01CC6859-266D-4E7A-97B8-5556D3ABBAED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4943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4.1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B6DC443A-24B2-433D-A478-F6802BC92DE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64578" name="Picture 2" descr="C:\LB-FIN650\LB-FIN650Edit\JPG files of exhibits\Ch 04\Reilly10e_Exhibit0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48600" cy="51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18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FFFF00"/>
                </a:solidFill>
              </a:rPr>
              <a:t>Why secondary financial markets are important?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/>
              <a:t>Provides liquidity to investors who acquire securities in the primary market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Results in lower required returns than if issuers had to compensate for lower liquidity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Helps determine market pricing for new issues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D58B94E8-80A4-4AD6-BF5F-F56458AA1624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06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Secondary Bond Market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5029200"/>
          </a:xfrm>
        </p:spPr>
        <p:txBody>
          <a:bodyPr/>
          <a:lstStyle/>
          <a:p>
            <a:r>
              <a:rPr lang="en-US" sz="2000" dirty="0"/>
              <a:t>Secondary market for U.S. government and municipal bonds</a:t>
            </a:r>
          </a:p>
          <a:p>
            <a:pPr lvl="1"/>
            <a:r>
              <a:rPr lang="en-US" sz="1800" dirty="0"/>
              <a:t>U.S. government bonds traded by bond dealers</a:t>
            </a:r>
          </a:p>
          <a:p>
            <a:pPr lvl="1"/>
            <a:r>
              <a:rPr lang="en-US" sz="1800" dirty="0"/>
              <a:t>Banks and investment firms make up municipal market makers</a:t>
            </a:r>
          </a:p>
          <a:p>
            <a:r>
              <a:rPr lang="en-US" sz="2000" dirty="0"/>
              <a:t>Secondary corporate bond market</a:t>
            </a:r>
          </a:p>
          <a:p>
            <a:pPr lvl="1"/>
            <a:r>
              <a:rPr lang="en-US" sz="1800" dirty="0"/>
              <a:t>Traded through an OTC market</a:t>
            </a:r>
          </a:p>
          <a:p>
            <a:pPr lvl="1"/>
            <a:r>
              <a:rPr lang="en-US" sz="1800" dirty="0"/>
              <a:t>Limited trading in corporate bonds compared to the fairly active trading in government bonds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D4B1DD94-4502-466B-92A3-5BD7EC42A049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8873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Secondary Equity Markets Classification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Primary Listing Markets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NYSE, AMEX, Tokyo, and LSE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Regional Markets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Chicago, San Francisco, Boston, Osaka, Nagoya, Dublin, Cincinnati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Third Market Dealers/Brokers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Madoff Investment Securities, Knight Trading Group, Jefferies Group, ITG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Alternative Trading Systems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Electronic Communications Networks (ECNs)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Electronic Crossing Systems (ECSs)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See Exhibit 4.3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906DB88D-CC61-4C84-9C86-DF4380277674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82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Case for Global Investments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dirty="0">
                <a:latin typeface="+mj-lt"/>
              </a:rPr>
              <a:t>Relative Size of U.S. Financial Markets</a:t>
            </a:r>
            <a:endParaRPr lang="en-US" dirty="0">
              <a:latin typeface="+mj-lt"/>
              <a:cs typeface="Times New Roman" pitchFamily="18" charset="0"/>
            </a:endParaRPr>
          </a:p>
          <a:p>
            <a:pPr marL="800100" lvl="1" indent="-342900"/>
            <a:r>
              <a:rPr lang="en-US" dirty="0">
                <a:latin typeface="+mj-lt"/>
              </a:rPr>
              <a:t>Overall value of the securities available in world capital market has increased from $2.3 Trillion in 1969 to $113.6 Trillion in 2010 and the U.S. portion has declined to less than half.</a:t>
            </a:r>
          </a:p>
          <a:p>
            <a:pPr marL="800100" lvl="1" indent="-342900"/>
            <a:endParaRPr lang="en-US" dirty="0">
              <a:latin typeface="+mj-lt"/>
            </a:endParaRPr>
          </a:p>
          <a:p>
            <a:pPr marL="800100" lvl="1" indent="-342900"/>
            <a:r>
              <a:rPr lang="en-US" dirty="0">
                <a:latin typeface="+mj-lt"/>
              </a:rPr>
              <a:t>The US share in world stock and bond markets has dropped from about 65 percent of the total in 1969 to about 47 percent in 2010.</a:t>
            </a:r>
          </a:p>
          <a:p>
            <a:pPr marL="800100" lvl="1" indent="-342900"/>
            <a:endParaRPr lang="en-US" dirty="0">
              <a:latin typeface="+mj-lt"/>
            </a:endParaRPr>
          </a:p>
          <a:p>
            <a:pPr marL="800100" lvl="1" indent="-342900"/>
            <a:r>
              <a:rPr lang="en-US" dirty="0">
                <a:latin typeface="+mj-lt"/>
              </a:rPr>
              <a:t>The growing importance of foreign securities in world capital markets is likely to continue.</a:t>
            </a:r>
          </a:p>
          <a:p>
            <a:pPr marL="800100" lvl="1" indent="-342900"/>
            <a:endParaRPr lang="en-US" dirty="0">
              <a:latin typeface="+mj-lt"/>
            </a:endParaRPr>
          </a:p>
          <a:p>
            <a:pPr marL="800100" lvl="1" indent="-342900"/>
            <a:r>
              <a:rPr lang="en-US" dirty="0">
                <a:latin typeface="+mj-lt"/>
              </a:rPr>
              <a:t>Exhibit 3.1 shows the breakdown of securities in the global capital market. </a:t>
            </a:r>
          </a:p>
          <a:p>
            <a:pPr marL="292100" indent="-292100" algn="just">
              <a:lnSpc>
                <a:spcPct val="9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B04C61FC-3324-4E6A-92F4-604BCF57D710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4.3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B6DC443A-24B2-433D-A478-F6802BC92DE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6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3350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8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z="2800"/>
              <a:t>New York Stock Exchange (NYSE)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4876800"/>
          </a:xfrm>
        </p:spPr>
        <p:txBody>
          <a:bodyPr/>
          <a:lstStyle/>
          <a:p>
            <a:r>
              <a:rPr lang="en-US" sz="2000" dirty="0"/>
              <a:t>Largest organized securities market in the United States</a:t>
            </a:r>
          </a:p>
          <a:p>
            <a:r>
              <a:rPr lang="en-US" sz="2000" dirty="0"/>
              <a:t>Established in 1817, but dates back to the 1792 Buttonwood Agreement by 24 brokers</a:t>
            </a:r>
          </a:p>
          <a:p>
            <a:r>
              <a:rPr lang="en-US" sz="2000" dirty="0"/>
              <a:t>At the end of 2010, approximately 2,850 companies with securities listed on NYSE</a:t>
            </a:r>
          </a:p>
          <a:p>
            <a:r>
              <a:rPr lang="en-US" sz="2000" dirty="0"/>
              <a:t>Total market value nearly $14 trillion</a:t>
            </a:r>
          </a:p>
          <a:p>
            <a:r>
              <a:rPr lang="en-US" sz="2000" dirty="0"/>
              <a:t>2010 average daily volume of about 3.5 billion shares.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7954A2D5-0FF1-43B9-914D-0691DEBEC973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919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Global Stock Exchanges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major markets are </a:t>
            </a:r>
          </a:p>
          <a:p>
            <a:pPr lvl="1"/>
            <a:r>
              <a:rPr lang="en-US" sz="1600" dirty="0"/>
              <a:t>Tokyo Stock Exchange, </a:t>
            </a:r>
          </a:p>
          <a:p>
            <a:pPr lvl="1"/>
            <a:r>
              <a:rPr lang="en-US" sz="1600" dirty="0"/>
              <a:t>London Stock Exchange, </a:t>
            </a:r>
          </a:p>
          <a:p>
            <a:pPr lvl="1"/>
            <a:r>
              <a:rPr lang="en-US" sz="1600" dirty="0"/>
              <a:t>Frankfurt Stock Exchange, and </a:t>
            </a:r>
          </a:p>
          <a:p>
            <a:pPr lvl="1"/>
            <a:r>
              <a:rPr lang="en-US" sz="1600" dirty="0"/>
              <a:t>Paris Bourse.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Trend toward consolidations or affiliations that will provide more liquidity and greater economies of scale to support the technology required by investors.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The existence of the strong international exchanges has made possible a global equity market wherein stocks that have a global constituency can be traded around the world continuously, </a:t>
            </a:r>
            <a:r>
              <a:rPr lang="en-US" sz="2000" dirty="0">
                <a:solidFill>
                  <a:srgbClr val="C00000"/>
                </a:solidFill>
              </a:rPr>
              <a:t>creating the global 24-hour market.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73F54599-7E00-4698-919C-1BD28CE8C481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545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sz="2800" b="1" dirty="0"/>
              <a:t>The NASDAQ Market (NMS)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9154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Calibri" panose="020F0502020204030204" pitchFamily="34" charset="0"/>
              </a:rPr>
              <a:t>Historically known as the over-the-counter market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panose="020F0502020204030204" pitchFamily="34" charset="0"/>
              </a:rPr>
              <a:t>Largest segment of the U.S. secondary market in terms of number of issues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panose="020F0502020204030204" pitchFamily="34" charset="0"/>
              </a:rPr>
              <a:t>It is a dealer market and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</a:rPr>
              <a:t>trades electronically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panose="020F0502020204030204" pitchFamily="34" charset="0"/>
              </a:rPr>
              <a:t>Lenient requirements for listing on the NASDAQ NMS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Calibri" panose="020F0502020204030204" pitchFamily="34" charset="0"/>
              </a:rPr>
              <a:t>More than 2800 issues are actively traded on the NASDAQ NMS and almost 700 on the NASDAQ Small-Cap Market (SCM)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Any stock can be traded on the NASDAQ market as long as there are dealers willing to make a market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1A969471-1A16-4852-BA5F-A35D930EB68E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884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Types of Orders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4800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Market Orders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Buy or sell at the best current price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Provides immediate liquidity</a:t>
            </a:r>
          </a:p>
          <a:p>
            <a:pPr>
              <a:lnSpc>
                <a:spcPct val="110000"/>
              </a:lnSpc>
            </a:pPr>
            <a:r>
              <a:rPr lang="en-US" dirty="0"/>
              <a:t>Limit Orders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Order specifies the buy or sell price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Time specifications for order may vary: Instantaneous “fill or kill”, part of a day, a full day,  several days, a week, a month, or good until canceled (GTC)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1DCACD81-6FE4-4EB8-8589-CFE4CA1D5021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489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Types of Orders</a:t>
            </a:r>
          </a:p>
        </p:txBody>
      </p:sp>
      <p:sp>
        <p:nvSpPr>
          <p:cNvPr id="64614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109133"/>
            <a:ext cx="8915400" cy="5334000"/>
          </a:xfrm>
          <a:noFill/>
          <a:ln/>
        </p:spPr>
        <p:txBody>
          <a:bodyPr/>
          <a:lstStyle/>
          <a:p>
            <a:pPr marL="342900" indent="-342900"/>
            <a:r>
              <a:rPr lang="en-US" dirty="0"/>
              <a:t>Special Orders</a:t>
            </a:r>
          </a:p>
          <a:p>
            <a:pPr marL="742950" lvl="1" indent="-285750"/>
            <a:r>
              <a:rPr lang="en-US" dirty="0"/>
              <a:t>Stop Loss Order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/>
              <a:t>A conditional market order to sell stock if it drops to a given price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/>
              <a:t>Does not guarantee price you will get upon sale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/>
              <a:t>Market disruptions can cancel such orders</a:t>
            </a:r>
          </a:p>
          <a:p>
            <a:pPr marL="742950" lvl="1" indent="-285750"/>
            <a:r>
              <a:rPr lang="en-US" dirty="0"/>
              <a:t>Stop Buy Order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/>
              <a:t>A conditional market order to buy stock if it increases to a specified price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/>
              <a:t>Investor who sold short may want to limit loss if stock increases in price</a:t>
            </a:r>
          </a:p>
          <a:p>
            <a:pPr marL="342900" indent="-342900"/>
            <a:r>
              <a:rPr lang="en-US" dirty="0"/>
              <a:t>Margin Transactions and Short Sales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2DE822AE-F465-4E12-BC32-5B84A3A731BE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6896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 Transactions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6106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/>
              <a:t>On any type order, instead of paying 100% cash, investors can borrow a portion of the transaction and use the stock as collateral</a:t>
            </a:r>
          </a:p>
          <a:p>
            <a:endParaRPr lang="en-US" sz="2000" dirty="0"/>
          </a:p>
          <a:p>
            <a:r>
              <a:rPr lang="en-US" sz="2000" dirty="0"/>
              <a:t>Interest rate on the money borrowed is normally 1.50% above the bank rate, referred to as the call money rate. 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Changes in stock price change the total market value of the stock bought and affect the investor’s equity position in the stock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4529A944-5D3D-4131-8C8B-E91D7B72AB95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18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b="1" dirty="0"/>
              <a:t>Margin Transactions: </a:t>
            </a:r>
            <a:r>
              <a:rPr lang="en-US" sz="2800" dirty="0"/>
              <a:t>Margin Requirement</a:t>
            </a:r>
            <a:r>
              <a:rPr lang="en-US" sz="2400" dirty="0"/>
              <a:t> </a:t>
            </a:r>
            <a:endParaRPr lang="en-US" sz="2800" b="1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49200"/>
            <a:ext cx="8534400" cy="4999200"/>
          </a:xfrm>
          <a:noFill/>
          <a:ln/>
        </p:spPr>
        <p:txBody>
          <a:bodyPr/>
          <a:lstStyle/>
          <a:p>
            <a:r>
              <a:rPr lang="en-US" sz="2400" dirty="0"/>
              <a:t>The initial margin requirement is set by the Federal Reserve at 50%, although individual investment firms can require higher percentages</a:t>
            </a:r>
          </a:p>
          <a:p>
            <a:r>
              <a:rPr lang="en-US" sz="2400" dirty="0"/>
              <a:t>Maintenance Margin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Required proportion of equity to stock after purchase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Protects broker if stock price declines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Minimum requirement is 25%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Margin call on </a:t>
            </a:r>
            <a:r>
              <a:rPr lang="en-US" sz="2000" dirty="0" err="1"/>
              <a:t>undermargined</a:t>
            </a:r>
            <a:r>
              <a:rPr lang="en-US" sz="2000" dirty="0"/>
              <a:t> account to meet margin requirement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If margin call is not met, the stock will be sold to pay off the loan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4055B82C-84BD-4DB7-9FC5-62C62A682806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5193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Short Sales</a:t>
            </a:r>
          </a:p>
        </p:txBody>
      </p:sp>
      <p:sp>
        <p:nvSpPr>
          <p:cNvPr id="65024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49200"/>
            <a:ext cx="8305800" cy="4618200"/>
          </a:xfrm>
          <a:noFill/>
          <a:ln/>
        </p:spPr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en-US" sz="2400" dirty="0"/>
              <a:t>Short sales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000" dirty="0"/>
              <a:t>Sell overpriced stock that you don’t own and purchase it back later (hopefully at a lower price)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000" dirty="0"/>
              <a:t>Borrow the stock from another investor (through your broker)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000" dirty="0"/>
              <a:t>Must pay any dividends to lender</a:t>
            </a:r>
          </a:p>
          <a:p>
            <a:pPr marL="742950" lvl="1" indent="-285750">
              <a:lnSpc>
                <a:spcPct val="110000"/>
              </a:lnSpc>
            </a:pPr>
            <a:r>
              <a:rPr lang="en-US" sz="2000" dirty="0"/>
              <a:t>Margin requirements apply</a:t>
            </a:r>
          </a:p>
          <a:p>
            <a:pPr marL="742950" lvl="1" indent="-285750">
              <a:lnSpc>
                <a:spcPct val="110000"/>
              </a:lnSpc>
              <a:buFontTx/>
              <a:buNone/>
            </a:pPr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56EDC948-A293-42A4-A9B6-2191A8076B40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3513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Exchange Market Makers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9200"/>
            <a:ext cx="8305800" cy="446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They are referred to as specialist or designated market makers (DMM)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specialist is a member of the exchange who applies to the exchange to be assigned stocks to handle (usually 10-15)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specialist has two major functions: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As broker to match buyers and sellers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As dealer to maintain fair and orderly market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67E01D6F-5B2A-49D2-8D61-D02CE96DD35F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294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3.1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3-</a:t>
            </a:r>
            <a:fld id="{62429B00-9A1A-43B9-8BF3-58538EDF84F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2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1707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041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Exchange Merger Mania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Two Major Reasons </a:t>
            </a:r>
          </a:p>
          <a:p>
            <a:pPr lvl="1"/>
            <a:r>
              <a:rPr lang="en-US" dirty="0"/>
              <a:t>The trend toward portfolios that are diversified both between countries (globally) and among asset classes</a:t>
            </a:r>
          </a:p>
          <a:p>
            <a:pPr lvl="1"/>
            <a:r>
              <a:rPr lang="en-US" dirty="0"/>
              <a:t>The economics of high technology trading</a:t>
            </a:r>
          </a:p>
          <a:p>
            <a:endParaRPr lang="en-US" dirty="0"/>
          </a:p>
          <a:p>
            <a:r>
              <a:rPr lang="en-US" dirty="0"/>
              <a:t>Some Past Mergers</a:t>
            </a:r>
          </a:p>
          <a:p>
            <a:pPr lvl="1"/>
            <a:r>
              <a:rPr lang="en-US" dirty="0"/>
              <a:t>NYSE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Acquired Archipelago Holdings Co. and became a publicly traded entity, the NYSE Group, Inc. in 2006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In 2007, merged with Euronext NV which itself was the product of earlier mergers of several European exchanges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27544CF7-A591-4EC9-9D92-7DEBF6D5F093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7461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Exchange Merger Mania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NASDAQ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/>
              <a:t>Acquired the Instinet Group, an ECN and became a public company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/>
              <a:t>Acquired the Philadelphia Stock Exchange and OMX, an ECN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CME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/>
              <a:t>The Chicago Mercantile Exchange (CME) Holding went public in 2006, and the Chicago Board of Trade (CBOT) subsequently went public. 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/>
              <a:t>In late 2007 these two exchanges merged to CME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London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/>
              <a:t>Acquired the </a:t>
            </a:r>
            <a:r>
              <a:rPr lang="en-US" sz="2000" dirty="0" err="1"/>
              <a:t>Borsa</a:t>
            </a:r>
            <a:r>
              <a:rPr lang="en-US" sz="2000" dirty="0"/>
              <a:t> </a:t>
            </a:r>
            <a:r>
              <a:rPr lang="en-US" sz="2000" dirty="0" err="1"/>
              <a:t>Italiana</a:t>
            </a:r>
            <a:r>
              <a:rPr lang="en-US" sz="2000" dirty="0"/>
              <a:t> in 2007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/>
              <a:t>Acquired the Toronto Exchange (TMX Group) in early 2011.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27544CF7-A591-4EC9-9D92-7DEBF6D5F093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765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Exchange Merger Mania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Present and Future</a:t>
            </a:r>
          </a:p>
          <a:p>
            <a:r>
              <a:rPr lang="en-US" sz="2400" dirty="0"/>
              <a:t>There will be a few global holding companies that own global exchanges for stocks, bonds, and derivatives.</a:t>
            </a:r>
          </a:p>
          <a:p>
            <a:r>
              <a:rPr lang="en-US" sz="2400" dirty="0"/>
              <a:t>Examples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German Stock Exchange (Deutsche </a:t>
            </a:r>
            <a:r>
              <a:rPr lang="en-US" sz="2000" dirty="0" err="1"/>
              <a:t>Borse</a:t>
            </a:r>
            <a:r>
              <a:rPr lang="en-US" sz="2000" dirty="0"/>
              <a:t>) and the NYSE announced a potential merger in early 2011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The NASDAQ and the Intercontinental Exchange (ICE) came out with a competing bid for the NYSE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The potential merger between the Singapore Stock Exchange (SGX) and the Australian Stock Exchange (ASX)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4-</a:t>
            </a:r>
            <a:fld id="{27544CF7-A591-4EC9-9D92-7DEBF6D5F093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84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Case for Global Investments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chemeClr val="bg2"/>
                </a:solidFill>
              </a:rPr>
              <a:t>Rates of Return on U.S. and Foreign Securities</a:t>
            </a:r>
            <a:endParaRPr lang="en-US" dirty="0">
              <a:solidFill>
                <a:schemeClr val="bg2"/>
              </a:solidFill>
              <a:cs typeface="Times New Roman" pitchFamily="18" charset="0"/>
            </a:endParaRPr>
          </a:p>
          <a:p>
            <a:pPr marL="800100" lvl="1" indent="-279400"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Global Bond-Market Return: </a:t>
            </a:r>
          </a:p>
          <a:p>
            <a:pPr marL="1257300" lvl="2" indent="-342900"/>
            <a:r>
              <a:rPr lang="en-US" dirty="0">
                <a:solidFill>
                  <a:schemeClr val="bg2"/>
                </a:solidFill>
              </a:rPr>
              <a:t>From 1986–2010, the return performance of the U.S. bond market ranked </a:t>
            </a:r>
            <a:r>
              <a:rPr lang="en-US" dirty="0">
                <a:solidFill>
                  <a:srgbClr val="FF0000"/>
                </a:solidFill>
              </a:rPr>
              <a:t>sixth out of the six countries </a:t>
            </a:r>
            <a:r>
              <a:rPr lang="en-US" dirty="0">
                <a:solidFill>
                  <a:schemeClr val="bg2"/>
                </a:solidFill>
              </a:rPr>
              <a:t>when the returns are measured in U.S. dollar.</a:t>
            </a:r>
          </a:p>
          <a:p>
            <a:pPr marL="1257300" lvl="2" indent="-342900"/>
            <a:r>
              <a:rPr lang="en-US" dirty="0">
                <a:solidFill>
                  <a:schemeClr val="bg2"/>
                </a:solidFill>
              </a:rPr>
              <a:t>The better performance of the non-U.S. markets is partly due to the weakened dollar in this time frame</a:t>
            </a:r>
          </a:p>
          <a:p>
            <a:pPr marL="1257300" lvl="2" indent="-342900"/>
            <a:r>
              <a:rPr lang="en-US" dirty="0">
                <a:solidFill>
                  <a:schemeClr val="bg2"/>
                </a:solidFill>
              </a:rPr>
              <a:t>See Exhibit 3.2</a:t>
            </a:r>
          </a:p>
          <a:p>
            <a:pPr marL="800100" lvl="1" indent="-279400"/>
            <a:r>
              <a:rPr lang="en-US" b="1" dirty="0">
                <a:solidFill>
                  <a:srgbClr val="C00000"/>
                </a:solidFill>
              </a:rPr>
              <a:t>Global Equity-Market Return</a:t>
            </a:r>
          </a:p>
          <a:p>
            <a:pPr marL="1257300" lvl="2" indent="-342900"/>
            <a:r>
              <a:rPr lang="en-US" dirty="0">
                <a:solidFill>
                  <a:schemeClr val="bg2"/>
                </a:solidFill>
              </a:rPr>
              <a:t>From 2007 through 2010, the United States’ average rank in annual return measured in U.S. dollar was 17.5 out of 34 countries.</a:t>
            </a:r>
          </a:p>
          <a:p>
            <a:pPr marL="342900" indent="-342900" algn="just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8938C328-4D95-47AC-B159-F77DF38091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3-</a:t>
            </a:r>
            <a:fld id="{E9FA1ED8-FEDF-4E03-889B-F527E23EA4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944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Exhibit 3.2</a:t>
            </a:r>
          </a:p>
        </p:txBody>
      </p:sp>
      <p:pic>
        <p:nvPicPr>
          <p:cNvPr id="72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71600"/>
            <a:ext cx="7924800" cy="42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98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Case for Global Investments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2100" indent="-292100"/>
            <a:r>
              <a:rPr lang="en-US" dirty="0"/>
              <a:t>Risk of Combined Country Investments</a:t>
            </a:r>
          </a:p>
          <a:p>
            <a:pPr marL="685800" lvl="1" indent="-228600"/>
            <a:endParaRPr lang="en-US" dirty="0">
              <a:solidFill>
                <a:srgbClr val="C00000"/>
              </a:solidFill>
            </a:endParaRPr>
          </a:p>
          <a:p>
            <a:pPr marL="685800" lvl="1" indent="-228600"/>
            <a:r>
              <a:rPr lang="en-US" dirty="0">
                <a:solidFill>
                  <a:srgbClr val="C00000"/>
                </a:solidFill>
              </a:rPr>
              <a:t>Diversification</a:t>
            </a:r>
            <a:r>
              <a:rPr lang="en-US" dirty="0"/>
              <a:t> with foreign securities can help reduce portfolio risk because foreign markets have low correlation with U.S. capital markets.</a:t>
            </a:r>
          </a:p>
          <a:p>
            <a:pPr marL="685800" lvl="1" indent="-228600"/>
            <a:r>
              <a:rPr lang="en-US" dirty="0">
                <a:cs typeface="Times New Roman" pitchFamily="18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correlation of returns </a:t>
            </a:r>
            <a:r>
              <a:rPr lang="en-US" dirty="0">
                <a:cs typeface="Times New Roman" pitchFamily="18" charset="0"/>
              </a:rPr>
              <a:t>between a single pair of countries </a:t>
            </a:r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changes over time</a:t>
            </a:r>
            <a:r>
              <a:rPr lang="en-US" dirty="0">
                <a:cs typeface="Times New Roman" pitchFamily="18" charset="0"/>
              </a:rPr>
              <a:t> because the factors influencing the correlation change over time.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Diversified portfolios reduce variability of returns over time.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Correlation coefficients measure diversification contribution.</a:t>
            </a:r>
          </a:p>
          <a:p>
            <a:pPr marL="685800" lvl="1" indent="-228600"/>
            <a:endParaRPr lang="en-US" dirty="0"/>
          </a:p>
          <a:p>
            <a:pPr marL="292100" indent="-292100" algn="just">
              <a:buFontTx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066800" cy="381000"/>
          </a:xfrm>
        </p:spPr>
        <p:txBody>
          <a:bodyPr/>
          <a:lstStyle/>
          <a:p>
            <a:r>
              <a:rPr lang="en-US"/>
              <a:t>3-</a:t>
            </a:r>
            <a:fld id="{3D850A00-6892-46F3-856D-4FA8BA569D7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Chapter5.YulongMa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mpleChapter5.Yulong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Chapter5.YulongMa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3653</TotalTime>
  <Pages>8</Pages>
  <Words>3492</Words>
  <Application>Microsoft Office PowerPoint</Application>
  <PresentationFormat>On-screen Show (4:3)</PresentationFormat>
  <Paragraphs>505</Paragraphs>
  <Slides>62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Courier</vt:lpstr>
      <vt:lpstr>Helvetica</vt:lpstr>
      <vt:lpstr>Times New Roman</vt:lpstr>
      <vt:lpstr>Wingdings</vt:lpstr>
      <vt:lpstr>SampleChapter5.YulongMa</vt:lpstr>
      <vt:lpstr>Photo Editor Photo</vt:lpstr>
      <vt:lpstr>Week 2 FINM014  Dr Xun Lei </vt:lpstr>
      <vt:lpstr>PowerPoint Presentation</vt:lpstr>
      <vt:lpstr>Growing Investment Opportunities</vt:lpstr>
      <vt:lpstr>The Case for Global Investments</vt:lpstr>
      <vt:lpstr>The Case for Global Investments</vt:lpstr>
      <vt:lpstr>Exhibit 3.1</vt:lpstr>
      <vt:lpstr>The Case for Global Investments</vt:lpstr>
      <vt:lpstr>PowerPoint Presentation</vt:lpstr>
      <vt:lpstr>The Case for Global Investments</vt:lpstr>
      <vt:lpstr>Global Bond Portfolio Risk </vt:lpstr>
      <vt:lpstr>PowerPoint Presentation</vt:lpstr>
      <vt:lpstr>PowerPoint Presentation</vt:lpstr>
      <vt:lpstr>Global Equity Portfolio Risk</vt:lpstr>
      <vt:lpstr>PowerPoint Presentation</vt:lpstr>
      <vt:lpstr>PowerPoint Presentation</vt:lpstr>
      <vt:lpstr>Global Investment Choices</vt:lpstr>
      <vt:lpstr>1) Fixed-Income Investments</vt:lpstr>
      <vt:lpstr>PowerPoint Presentation</vt:lpstr>
      <vt:lpstr>1) Fixed-Income Investments (examples)</vt:lpstr>
      <vt:lpstr>U.S. Treasury Securities</vt:lpstr>
      <vt:lpstr>U.S. Government Agency Securities</vt:lpstr>
      <vt:lpstr>2)  Corporate Bonds</vt:lpstr>
      <vt:lpstr>2)  Corporate Bonds</vt:lpstr>
      <vt:lpstr>2)  Corporate Bonds</vt:lpstr>
      <vt:lpstr>2)  Corporate Bonds</vt:lpstr>
      <vt:lpstr>2)  Corporate Bonds</vt:lpstr>
      <vt:lpstr>3) Preferred Stock</vt:lpstr>
      <vt:lpstr>International Bond Investing</vt:lpstr>
      <vt:lpstr>International Bond Investing</vt:lpstr>
      <vt:lpstr>Equity Investments</vt:lpstr>
      <vt:lpstr>Acquiring Foreign Equities</vt:lpstr>
      <vt:lpstr>Acquiring Foreign Equities</vt:lpstr>
      <vt:lpstr>Acquiring Foreign Equities</vt:lpstr>
      <vt:lpstr>Investment Companies</vt:lpstr>
      <vt:lpstr>Investment Companies</vt:lpstr>
      <vt:lpstr>Investment Companies</vt:lpstr>
      <vt:lpstr>Investment Companies</vt:lpstr>
      <vt:lpstr>Investment Companies</vt:lpstr>
      <vt:lpstr>Investment Companies</vt:lpstr>
      <vt:lpstr>Real Estate</vt:lpstr>
      <vt:lpstr>What Is A Market?</vt:lpstr>
      <vt:lpstr>What Is A Market?</vt:lpstr>
      <vt:lpstr>What Is A Market?</vt:lpstr>
      <vt:lpstr>Primary Capital Markets</vt:lpstr>
      <vt:lpstr>The Underwriting Function</vt:lpstr>
      <vt:lpstr>Exhibit 4.1</vt:lpstr>
      <vt:lpstr>Why secondary financial markets are important?</vt:lpstr>
      <vt:lpstr>Secondary Bond Market</vt:lpstr>
      <vt:lpstr>Secondary Equity Markets Classification</vt:lpstr>
      <vt:lpstr>Exhibit 4.3</vt:lpstr>
      <vt:lpstr>New York Stock Exchange (NYSE)</vt:lpstr>
      <vt:lpstr>Global Stock Exchanges</vt:lpstr>
      <vt:lpstr>The NASDAQ Market (NMS)</vt:lpstr>
      <vt:lpstr>Major Types of Orders</vt:lpstr>
      <vt:lpstr>Major Types of Orders</vt:lpstr>
      <vt:lpstr>Margin Transactions</vt:lpstr>
      <vt:lpstr>Margin Transactions: Margin Requirement </vt:lpstr>
      <vt:lpstr>Short Sales</vt:lpstr>
      <vt:lpstr>Exchange Market Makers</vt:lpstr>
      <vt:lpstr>Exchange Merger Mania</vt:lpstr>
      <vt:lpstr>Exchange Merger Mania</vt:lpstr>
      <vt:lpstr>Exchange Merger Mania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Presentation to accompany Investment Analysis &amp; Portfolio Management, 6e</dc:title>
  <dc:subject>Selecting Investments in a Global Market</dc:subject>
  <dc:creator>Frank K. Reilly &amp; Keith C. Brown</dc:creator>
  <cp:keywords>Lecture</cp:keywords>
  <cp:lastModifiedBy>Nguyen Thi</cp:lastModifiedBy>
  <cp:revision>207</cp:revision>
  <cp:lastPrinted>1998-08-13T04:13:10Z</cp:lastPrinted>
  <dcterms:created xsi:type="dcterms:W3CDTF">1998-10-24T16:58:48Z</dcterms:created>
  <dcterms:modified xsi:type="dcterms:W3CDTF">2019-03-26T10:06:41Z</dcterms:modified>
  <cp:category>Finance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Harcourt Brace College Publishers</vt:lpwstr>
  </property>
  <property fmtid="{D5CDD505-2E9C-101B-9397-08002B2CF9AE}" pid="3" name="Editor">
    <vt:lpwstr>Terri House</vt:lpwstr>
  </property>
</Properties>
</file>