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362" r:id="rId1"/>
  </p:sldMasterIdLst>
  <p:notesMasterIdLst>
    <p:notesMasterId r:id="rId61"/>
  </p:notesMasterIdLst>
  <p:handoutMasterIdLst>
    <p:handoutMasterId r:id="rId62"/>
  </p:handoutMasterIdLst>
  <p:sldIdLst>
    <p:sldId id="516" r:id="rId2"/>
    <p:sldId id="525" r:id="rId3"/>
    <p:sldId id="526" r:id="rId4"/>
    <p:sldId id="527" r:id="rId5"/>
    <p:sldId id="370" r:id="rId6"/>
    <p:sldId id="454" r:id="rId7"/>
    <p:sldId id="521" r:id="rId8"/>
    <p:sldId id="455" r:id="rId9"/>
    <p:sldId id="456" r:id="rId10"/>
    <p:sldId id="519" r:id="rId11"/>
    <p:sldId id="458" r:id="rId12"/>
    <p:sldId id="459" r:id="rId13"/>
    <p:sldId id="531" r:id="rId14"/>
    <p:sldId id="460" r:id="rId15"/>
    <p:sldId id="461" r:id="rId16"/>
    <p:sldId id="463" r:id="rId17"/>
    <p:sldId id="392" r:id="rId18"/>
    <p:sldId id="528" r:id="rId19"/>
    <p:sldId id="529" r:id="rId20"/>
    <p:sldId id="465" r:id="rId21"/>
    <p:sldId id="394" r:id="rId22"/>
    <p:sldId id="396" r:id="rId23"/>
    <p:sldId id="397" r:id="rId24"/>
    <p:sldId id="523" r:id="rId25"/>
    <p:sldId id="395" r:id="rId26"/>
    <p:sldId id="466" r:id="rId27"/>
    <p:sldId id="467" r:id="rId28"/>
    <p:sldId id="524" r:id="rId29"/>
    <p:sldId id="530" r:id="rId30"/>
    <p:sldId id="474" r:id="rId31"/>
    <p:sldId id="475" r:id="rId32"/>
    <p:sldId id="476" r:id="rId33"/>
    <p:sldId id="517" r:id="rId34"/>
    <p:sldId id="481" r:id="rId35"/>
    <p:sldId id="488" r:id="rId36"/>
    <p:sldId id="489" r:id="rId37"/>
    <p:sldId id="490" r:id="rId38"/>
    <p:sldId id="491" r:id="rId39"/>
    <p:sldId id="492" r:id="rId40"/>
    <p:sldId id="494" r:id="rId41"/>
    <p:sldId id="493" r:id="rId42"/>
    <p:sldId id="495" r:id="rId43"/>
    <p:sldId id="496" r:id="rId44"/>
    <p:sldId id="499" r:id="rId45"/>
    <p:sldId id="500" r:id="rId46"/>
    <p:sldId id="501" r:id="rId47"/>
    <p:sldId id="502" r:id="rId48"/>
    <p:sldId id="503" r:id="rId49"/>
    <p:sldId id="504" r:id="rId50"/>
    <p:sldId id="505" r:id="rId51"/>
    <p:sldId id="506" r:id="rId52"/>
    <p:sldId id="507" r:id="rId53"/>
    <p:sldId id="508" r:id="rId54"/>
    <p:sldId id="509" r:id="rId55"/>
    <p:sldId id="511" r:id="rId56"/>
    <p:sldId id="512" r:id="rId57"/>
    <p:sldId id="513" r:id="rId58"/>
    <p:sldId id="514" r:id="rId59"/>
    <p:sldId id="515" r:id="rId6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4B"/>
    <a:srgbClr val="000000"/>
    <a:srgbClr val="ECECEC"/>
    <a:srgbClr val="777777"/>
    <a:srgbClr val="AC1CC0"/>
    <a:srgbClr val="EEFC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9" autoAdjust="0"/>
    <p:restoredTop sz="94630" autoAdjust="0"/>
  </p:normalViewPr>
  <p:slideViewPr>
    <p:cSldViewPr>
      <p:cViewPr varScale="1">
        <p:scale>
          <a:sx n="68" d="100"/>
          <a:sy n="68" d="100"/>
        </p:scale>
        <p:origin x="144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524"/>
    </p:cViewPr>
  </p:sorterViewPr>
  <p:notesViewPr>
    <p:cSldViewPr>
      <p:cViewPr varScale="1">
        <p:scale>
          <a:sx n="28" d="100"/>
          <a:sy n="28" d="100"/>
        </p:scale>
        <p:origin x="-126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 Id="rId4"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vl1pPr>
          </a:lstStyle>
          <a:p>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vl1pPr>
          </a:lstStyle>
          <a:p>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vl1pPr>
          </a:lstStyle>
          <a:p>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vl1pPr>
          </a:lstStyle>
          <a:p>
            <a:fld id="{642C05FB-2C5F-4373-8445-8A1D9EEDC800}" type="slidenum">
              <a:rPr lang="en-US"/>
              <a:pPr/>
              <a:t>‹#›</a:t>
            </a:fld>
            <a:endParaRPr lang="en-US"/>
          </a:p>
        </p:txBody>
      </p:sp>
    </p:spTree>
    <p:extLst>
      <p:ext uri="{BB962C8B-B14F-4D97-AF65-F5344CB8AC3E}">
        <p14:creationId xmlns:p14="http://schemas.microsoft.com/office/powerpoint/2010/main" val="5130137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atin typeface="Times New Roman" pitchFamily="18" charset="0"/>
              </a:defRPr>
            </a:lvl1pPr>
          </a:lstStyle>
          <a:p>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atin typeface="Times New Roman" pitchFamily="18" charset="0"/>
              </a:defRPr>
            </a:lvl1pPr>
          </a:lstStyle>
          <a:p>
            <a:endParaRPr 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atin typeface="Times New Roman" pitchFamily="18" charset="0"/>
              </a:defRPr>
            </a:lvl1pPr>
          </a:lstStyle>
          <a:p>
            <a:endParaRPr 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atin typeface="Times New Roman" pitchFamily="18" charset="0"/>
              </a:defRPr>
            </a:lvl1pPr>
          </a:lstStyle>
          <a:p>
            <a:fld id="{45B385A0-B9F4-460F-9A2F-54F33648081A}" type="slidenum">
              <a:rPr lang="en-US"/>
              <a:pPr/>
              <a:t>‹#›</a:t>
            </a:fld>
            <a:endParaRPr lang="en-US"/>
          </a:p>
        </p:txBody>
      </p:sp>
      <p:sp>
        <p:nvSpPr>
          <p:cNvPr id="2054" name="Rectangle 6"/>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7895" name="Rectangle 7"/>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ChangeArrowheads="1"/>
          </p:cNvSpPr>
          <p:nvPr/>
        </p:nvSpPr>
        <p:spPr bwMode="auto">
          <a:xfrm>
            <a:off x="6389688" y="8748713"/>
            <a:ext cx="400050" cy="304800"/>
          </a:xfrm>
          <a:prstGeom prst="rect">
            <a:avLst/>
          </a:prstGeom>
          <a:noFill/>
          <a:ln w="9525">
            <a:noFill/>
            <a:miter lim="800000"/>
            <a:headEnd/>
            <a:tailEnd/>
          </a:ln>
          <a:effectLst/>
        </p:spPr>
        <p:txBody>
          <a:bodyPr wrap="none" lIns="92075" tIns="46038" rIns="92075" bIns="46038" anchor="ctr">
            <a:spAutoFit/>
          </a:bodyPr>
          <a:lstStyle/>
          <a:p>
            <a:pPr algn="r"/>
            <a:fld id="{34289BC5-AFD7-4282-A654-AF008EC2B0C2}" type="slidenum">
              <a:rPr lang="en-US" sz="1400" i="1">
                <a:effectLst>
                  <a:outerShdw blurRad="38100" dist="38100" dir="2700000" algn="tl">
                    <a:srgbClr val="C0C0C0"/>
                  </a:outerShdw>
                </a:effectLst>
              </a:rPr>
              <a:pPr algn="r"/>
              <a:t>‹#›</a:t>
            </a:fld>
            <a:endParaRPr lang="en-US" sz="1400" i="1">
              <a:effectLst>
                <a:outerShdw blurRad="38100" dist="38100" dir="2700000" algn="tl">
                  <a:srgbClr val="C0C0C0"/>
                </a:outerShdw>
              </a:effectLst>
            </a:endParaRPr>
          </a:p>
        </p:txBody>
      </p:sp>
    </p:spTree>
    <p:extLst>
      <p:ext uri="{BB962C8B-B14F-4D97-AF65-F5344CB8AC3E}">
        <p14:creationId xmlns:p14="http://schemas.microsoft.com/office/powerpoint/2010/main" val="39483182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E6E00E4E-E2BF-46FA-A62F-5B1C98143111}" type="slidenum">
              <a:rPr lang="en-US">
                <a:latin typeface="Times New Roman" pitchFamily="18" charset="0"/>
              </a:rPr>
              <a:pPr/>
              <a:t>5</a:t>
            </a:fld>
            <a:endParaRPr lang="en-US">
              <a:latin typeface="Times New Roman" pitchFamily="18" charset="0"/>
            </a:endParaRPr>
          </a:p>
        </p:txBody>
      </p:sp>
      <p:sp>
        <p:nvSpPr>
          <p:cNvPr id="39939" name="Rectangle 2"/>
          <p:cNvSpPr>
            <a:spLocks noGrp="1" noRot="1" noChangeAspect="1" noChangeArrowheads="1" noTextEdit="1"/>
          </p:cNvSpPr>
          <p:nvPr>
            <p:ph type="sldImg"/>
          </p:nvPr>
        </p:nvSpPr>
        <p:spPr>
          <a:xfrm>
            <a:off x="1150938" y="692150"/>
            <a:ext cx="4556125" cy="3416300"/>
          </a:xfrm>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431F58E1-EDC9-4113-86E3-3B32A1EF730D}" type="slidenum">
              <a:rPr lang="en-US">
                <a:latin typeface="Times New Roman" pitchFamily="18" charset="0"/>
              </a:rPr>
              <a:pPr/>
              <a:t>16</a:t>
            </a:fld>
            <a:endParaRPr lang="en-US">
              <a:latin typeface="Times New Roman" pitchFamily="18" charset="0"/>
            </a:endParaRPr>
          </a:p>
        </p:txBody>
      </p:sp>
      <p:sp>
        <p:nvSpPr>
          <p:cNvPr id="49155" name="Rectangle 2"/>
          <p:cNvSpPr>
            <a:spLocks noGrp="1" noRot="1" noChangeAspect="1" noChangeArrowheads="1" noTextEdit="1"/>
          </p:cNvSpPr>
          <p:nvPr>
            <p:ph type="sldImg"/>
          </p:nvPr>
        </p:nvSpPr>
        <p:spPr>
          <a:xfrm>
            <a:off x="1150938" y="692150"/>
            <a:ext cx="4556125" cy="3416300"/>
          </a:xfrm>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B385A0-B9F4-460F-9A2F-54F33648081A}" type="slidenum">
              <a:rPr lang="en-US" smtClean="0"/>
              <a:pPr/>
              <a:t>31</a:t>
            </a:fld>
            <a:endParaRPr lang="en-US"/>
          </a:p>
        </p:txBody>
      </p:sp>
    </p:spTree>
    <p:extLst>
      <p:ext uri="{BB962C8B-B14F-4D97-AF65-F5344CB8AC3E}">
        <p14:creationId xmlns:p14="http://schemas.microsoft.com/office/powerpoint/2010/main" val="3354472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4215563-E3B9-49F3-AE8B-2628E63F9CC4}" type="slidenum">
              <a:rPr lang="en-US">
                <a:latin typeface="Times New Roman" pitchFamily="18" charset="0"/>
              </a:rPr>
              <a:pPr/>
              <a:t>34</a:t>
            </a:fld>
            <a:endParaRPr lang="en-US">
              <a:latin typeface="Times New Roman" pitchFamily="18" charset="0"/>
            </a:endParaRPr>
          </a:p>
        </p:txBody>
      </p:sp>
      <p:sp>
        <p:nvSpPr>
          <p:cNvPr id="41987" name="Rectangle 2"/>
          <p:cNvSpPr>
            <a:spLocks noGrp="1" noRot="1" noChangeAspect="1" noChangeArrowheads="1" noTextEdit="1"/>
          </p:cNvSpPr>
          <p:nvPr>
            <p:ph type="sldImg"/>
          </p:nvPr>
        </p:nvSpPr>
        <p:spPr>
          <a:xfrm>
            <a:off x="1150938" y="692150"/>
            <a:ext cx="4556125" cy="3416300"/>
          </a:xfrm>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6E16DB-028A-4D69-9639-D3AFD8DA4201}" type="slidenum">
              <a:rPr lang="en-US" smtClean="0"/>
              <a:pPr/>
              <a:t>47</a:t>
            </a:fld>
            <a:endParaRPr lang="en-US"/>
          </a:p>
        </p:txBody>
      </p:sp>
    </p:spTree>
    <p:extLst>
      <p:ext uri="{BB962C8B-B14F-4D97-AF65-F5344CB8AC3E}">
        <p14:creationId xmlns:p14="http://schemas.microsoft.com/office/powerpoint/2010/main" val="18865979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6E16DB-028A-4D69-9639-D3AFD8DA4201}" type="slidenum">
              <a:rPr lang="en-US" smtClean="0"/>
              <a:pPr/>
              <a:t>48</a:t>
            </a:fld>
            <a:endParaRPr lang="en-US"/>
          </a:p>
        </p:txBody>
      </p:sp>
    </p:spTree>
    <p:extLst>
      <p:ext uri="{BB962C8B-B14F-4D97-AF65-F5344CB8AC3E}">
        <p14:creationId xmlns:p14="http://schemas.microsoft.com/office/powerpoint/2010/main" val="18865979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6E16DB-028A-4D69-9639-D3AFD8DA4201}" type="slidenum">
              <a:rPr lang="en-US" smtClean="0"/>
              <a:pPr/>
              <a:t>52</a:t>
            </a:fld>
            <a:endParaRPr lang="en-US"/>
          </a:p>
        </p:txBody>
      </p:sp>
    </p:spTree>
    <p:extLst>
      <p:ext uri="{BB962C8B-B14F-4D97-AF65-F5344CB8AC3E}">
        <p14:creationId xmlns:p14="http://schemas.microsoft.com/office/powerpoint/2010/main" val="12106147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9C97A4D-42C3-455E-8443-AD2A58917C1E}" type="slidenum">
              <a:rPr lang="en-US">
                <a:latin typeface="Times New Roman" pitchFamily="18" charset="0"/>
              </a:rPr>
              <a:pPr/>
              <a:t>55</a:t>
            </a:fld>
            <a:endParaRPr lang="en-US">
              <a:latin typeface="Times New Roman" pitchFamily="18" charset="0"/>
            </a:endParaRPr>
          </a:p>
        </p:txBody>
      </p:sp>
      <p:sp>
        <p:nvSpPr>
          <p:cNvPr id="44035" name="Rectangle 2"/>
          <p:cNvSpPr>
            <a:spLocks noGrp="1" noRot="1" noChangeAspect="1" noChangeArrowheads="1" noTextEdit="1"/>
          </p:cNvSpPr>
          <p:nvPr>
            <p:ph type="sldImg"/>
          </p:nvPr>
        </p:nvSpPr>
        <p:spPr>
          <a:xfrm>
            <a:off x="1150938" y="692150"/>
            <a:ext cx="4556125" cy="3416300"/>
          </a:xfrm>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5"/>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fld id="{679F0FC5-9DD2-414C-9C2B-1CFBB99E8048}" type="slidenum">
              <a:rPr lang="en-US" sz="1000" i="1">
                <a:latin typeface="Times New Roman" pitchFamily="18" charset="0"/>
              </a:rPr>
              <a:pPr algn="r"/>
              <a:t>56</a:t>
            </a:fld>
            <a:endParaRPr lang="en-US" sz="1000" i="1">
              <a:latin typeface="Times New Roman" pitchFamily="18" charset="0"/>
            </a:endParaRPr>
          </a:p>
        </p:txBody>
      </p:sp>
      <p:sp>
        <p:nvSpPr>
          <p:cNvPr id="62467" name="Rectangle 2"/>
          <p:cNvSpPr>
            <a:spLocks noGrp="1" noRot="1" noChangeAspect="1" noChangeArrowheads="1" noTextEdit="1"/>
          </p:cNvSpPr>
          <p:nvPr>
            <p:ph type="sldImg"/>
          </p:nvPr>
        </p:nvSpPr>
        <p:spPr>
          <a:xfrm>
            <a:off x="1150938" y="692150"/>
            <a:ext cx="4556125" cy="3416300"/>
          </a:xfrm>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5"/>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fld id="{6067F75F-8B5E-4746-B3B4-DDE9F4D1B3E0}" type="slidenum">
              <a:rPr lang="en-US" sz="1000" i="1">
                <a:latin typeface="Times New Roman" pitchFamily="18" charset="0"/>
              </a:rPr>
              <a:pPr algn="r"/>
              <a:t>57</a:t>
            </a:fld>
            <a:endParaRPr lang="en-US" sz="1000" i="1">
              <a:latin typeface="Times New Roman" pitchFamily="18" charset="0"/>
            </a:endParaRPr>
          </a:p>
        </p:txBody>
      </p:sp>
      <p:sp>
        <p:nvSpPr>
          <p:cNvPr id="64515" name="Rectangle 2"/>
          <p:cNvSpPr>
            <a:spLocks noGrp="1" noRot="1" noChangeAspect="1" noChangeArrowheads="1" noTextEdit="1"/>
          </p:cNvSpPr>
          <p:nvPr>
            <p:ph type="sldImg"/>
          </p:nvPr>
        </p:nvSpPr>
        <p:spPr>
          <a:xfrm>
            <a:off x="1150938" y="692150"/>
            <a:ext cx="4556125" cy="3416300"/>
          </a:xfrm>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5"/>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fld id="{D93036B0-A612-4ECF-A6AA-FBEC4E52FB33}" type="slidenum">
              <a:rPr lang="en-US" sz="1000" i="1">
                <a:latin typeface="Times New Roman" pitchFamily="18" charset="0"/>
              </a:rPr>
              <a:pPr algn="r"/>
              <a:t>58</a:t>
            </a:fld>
            <a:endParaRPr lang="en-US" sz="1000" i="1">
              <a:latin typeface="Times New Roman" pitchFamily="18" charset="0"/>
            </a:endParaRPr>
          </a:p>
        </p:txBody>
      </p:sp>
      <p:sp>
        <p:nvSpPr>
          <p:cNvPr id="66563" name="Rectangle 2"/>
          <p:cNvSpPr>
            <a:spLocks noGrp="1" noRot="1" noChangeAspect="1" noChangeArrowheads="1" noTextEdit="1"/>
          </p:cNvSpPr>
          <p:nvPr>
            <p:ph type="sldImg"/>
          </p:nvPr>
        </p:nvSpPr>
        <p:spPr>
          <a:xfrm>
            <a:off x="1150938" y="692150"/>
            <a:ext cx="4556125" cy="3416300"/>
          </a:xfrm>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7E9BD988-D5F1-46BE-AD5C-5B84BFE4AB31}" type="slidenum">
              <a:rPr lang="en-US">
                <a:latin typeface="Times New Roman" pitchFamily="18" charset="0"/>
              </a:rPr>
              <a:pPr/>
              <a:t>6</a:t>
            </a:fld>
            <a:endParaRPr lang="en-US">
              <a:latin typeface="Times New Roman" pitchFamily="18" charset="0"/>
            </a:endParaRPr>
          </a:p>
        </p:txBody>
      </p:sp>
      <p:sp>
        <p:nvSpPr>
          <p:cNvPr id="40963" name="Rectangle 2"/>
          <p:cNvSpPr>
            <a:spLocks noGrp="1" noRot="1" noChangeAspect="1" noChangeArrowheads="1" noTextEdit="1"/>
          </p:cNvSpPr>
          <p:nvPr>
            <p:ph type="sldImg"/>
          </p:nvPr>
        </p:nvSpPr>
        <p:spPr>
          <a:xfrm>
            <a:off x="1150938" y="692150"/>
            <a:ext cx="4556125" cy="3416300"/>
          </a:xfrm>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5"/>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50" tIns="0" rIns="19050" bIns="0"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fld id="{5BB228D0-BD5C-4F9F-A136-ACB0373CDD71}" type="slidenum">
              <a:rPr lang="en-US" sz="1000" i="1">
                <a:latin typeface="Times New Roman" pitchFamily="18" charset="0"/>
              </a:rPr>
              <a:pPr algn="r"/>
              <a:t>59</a:t>
            </a:fld>
            <a:endParaRPr lang="en-US" sz="1000" i="1">
              <a:latin typeface="Times New Roman" pitchFamily="18" charset="0"/>
            </a:endParaRPr>
          </a:p>
        </p:txBody>
      </p:sp>
      <p:sp>
        <p:nvSpPr>
          <p:cNvPr id="68611" name="Rectangle 2"/>
          <p:cNvSpPr>
            <a:spLocks noGrp="1" noRot="1" noChangeAspect="1" noChangeArrowheads="1" noTextEdit="1"/>
          </p:cNvSpPr>
          <p:nvPr>
            <p:ph type="sldImg"/>
          </p:nvPr>
        </p:nvSpPr>
        <p:spPr>
          <a:xfrm>
            <a:off x="1150938" y="692150"/>
            <a:ext cx="4556125" cy="3416300"/>
          </a:xfrm>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xfrm>
            <a:off x="1150938" y="692150"/>
            <a:ext cx="4556125"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altLang="x-none"/>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Arial"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F1704A5B-BEDF-1644-BBB7-4B79C5EFD5DD}" type="slidenum">
              <a:rPr lang="en-GB" altLang="x-none"/>
              <a:pPr eaLnBrk="1" hangingPunct="1"/>
              <a:t>7</a:t>
            </a:fld>
            <a:endParaRPr lang="en-GB" altLang="x-none"/>
          </a:p>
        </p:txBody>
      </p:sp>
    </p:spTree>
    <p:extLst>
      <p:ext uri="{BB962C8B-B14F-4D97-AF65-F5344CB8AC3E}">
        <p14:creationId xmlns:p14="http://schemas.microsoft.com/office/powerpoint/2010/main" val="776673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65FCDDAE-909D-44FB-A6B1-0D09546A00C9}" type="slidenum">
              <a:rPr lang="en-US">
                <a:latin typeface="Times New Roman" pitchFamily="18" charset="0"/>
              </a:rPr>
              <a:pPr/>
              <a:t>8</a:t>
            </a:fld>
            <a:endParaRPr lang="en-US">
              <a:latin typeface="Times New Roman" pitchFamily="18" charset="0"/>
            </a:endParaRPr>
          </a:p>
        </p:txBody>
      </p:sp>
      <p:sp>
        <p:nvSpPr>
          <p:cNvPr id="41987" name="Rectangle 2"/>
          <p:cNvSpPr>
            <a:spLocks noGrp="1" noRot="1" noChangeAspect="1" noChangeArrowheads="1" noTextEdit="1"/>
          </p:cNvSpPr>
          <p:nvPr>
            <p:ph type="sldImg"/>
          </p:nvPr>
        </p:nvSpPr>
        <p:spPr>
          <a:xfrm>
            <a:off x="1150938" y="692150"/>
            <a:ext cx="4556125" cy="3416300"/>
          </a:xfrm>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6848CA88-45CF-4F85-9E41-1EEC9EDBD88C}" type="slidenum">
              <a:rPr lang="en-US">
                <a:latin typeface="Times New Roman" pitchFamily="18" charset="0"/>
              </a:rPr>
              <a:pPr/>
              <a:t>9</a:t>
            </a:fld>
            <a:endParaRPr lang="en-US">
              <a:latin typeface="Times New Roman" pitchFamily="18" charset="0"/>
            </a:endParaRPr>
          </a:p>
        </p:txBody>
      </p:sp>
      <p:sp>
        <p:nvSpPr>
          <p:cNvPr id="43011" name="Rectangle 2"/>
          <p:cNvSpPr>
            <a:spLocks noGrp="1" noRot="1" noChangeAspect="1" noChangeArrowheads="1" noTextEdit="1"/>
          </p:cNvSpPr>
          <p:nvPr>
            <p:ph type="sldImg"/>
          </p:nvPr>
        </p:nvSpPr>
        <p:spPr>
          <a:xfrm>
            <a:off x="1150938" y="692150"/>
            <a:ext cx="4556125" cy="3416300"/>
          </a:xfrm>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358B7BC3-1E1A-46D4-B0F2-2F7BBF6AF2C7}" type="slidenum">
              <a:rPr lang="en-US">
                <a:latin typeface="Times New Roman" pitchFamily="18" charset="0"/>
              </a:rPr>
              <a:pPr/>
              <a:t>11</a:t>
            </a:fld>
            <a:endParaRPr lang="en-US">
              <a:latin typeface="Times New Roman" pitchFamily="18" charset="0"/>
            </a:endParaRPr>
          </a:p>
        </p:txBody>
      </p:sp>
      <p:sp>
        <p:nvSpPr>
          <p:cNvPr id="45059" name="Rectangle 2"/>
          <p:cNvSpPr>
            <a:spLocks noGrp="1" noRot="1" noChangeAspect="1" noChangeArrowheads="1" noTextEdit="1"/>
          </p:cNvSpPr>
          <p:nvPr>
            <p:ph type="sldImg"/>
          </p:nvPr>
        </p:nvSpPr>
        <p:spPr>
          <a:xfrm>
            <a:off x="1150938" y="692150"/>
            <a:ext cx="4556125" cy="3416300"/>
          </a:xfrm>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25EB03F2-615E-4438-A067-8EEC04AE94A5}" type="slidenum">
              <a:rPr lang="en-US">
                <a:latin typeface="Times New Roman" pitchFamily="18" charset="0"/>
              </a:rPr>
              <a:pPr/>
              <a:t>12</a:t>
            </a:fld>
            <a:endParaRPr lang="en-US">
              <a:latin typeface="Times New Roman" pitchFamily="18" charset="0"/>
            </a:endParaRPr>
          </a:p>
        </p:txBody>
      </p:sp>
      <p:sp>
        <p:nvSpPr>
          <p:cNvPr id="46083" name="Rectangle 2"/>
          <p:cNvSpPr>
            <a:spLocks noGrp="1" noRot="1" noChangeAspect="1" noChangeArrowheads="1" noTextEdit="1"/>
          </p:cNvSpPr>
          <p:nvPr>
            <p:ph type="sldImg"/>
          </p:nvPr>
        </p:nvSpPr>
        <p:spPr>
          <a:xfrm>
            <a:off x="1150938" y="692150"/>
            <a:ext cx="4556125" cy="3416300"/>
          </a:xfrm>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D0511D32-1259-4CD1-A293-0201D854E4D0}" type="slidenum">
              <a:rPr lang="en-US">
                <a:latin typeface="Times New Roman" pitchFamily="18" charset="0"/>
              </a:rPr>
              <a:pPr/>
              <a:t>14</a:t>
            </a:fld>
            <a:endParaRPr lang="en-US">
              <a:latin typeface="Times New Roman" pitchFamily="18" charset="0"/>
            </a:endParaRPr>
          </a:p>
        </p:txBody>
      </p:sp>
      <p:sp>
        <p:nvSpPr>
          <p:cNvPr id="47107" name="Rectangle 2"/>
          <p:cNvSpPr>
            <a:spLocks noGrp="1" noRot="1" noChangeAspect="1" noChangeArrowheads="1" noTextEdit="1"/>
          </p:cNvSpPr>
          <p:nvPr>
            <p:ph type="sldImg"/>
          </p:nvPr>
        </p:nvSpPr>
        <p:spPr>
          <a:xfrm>
            <a:off x="1150938" y="692150"/>
            <a:ext cx="4556125" cy="3416300"/>
          </a:xfrm>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6B5A9101-43D2-4630-8D01-2AE9A01D6780}" type="slidenum">
              <a:rPr lang="en-US">
                <a:latin typeface="Times New Roman" pitchFamily="18" charset="0"/>
              </a:rPr>
              <a:pPr/>
              <a:t>15</a:t>
            </a:fld>
            <a:endParaRPr lang="en-US">
              <a:latin typeface="Times New Roman" pitchFamily="18" charset="0"/>
            </a:endParaRPr>
          </a:p>
        </p:txBody>
      </p:sp>
      <p:sp>
        <p:nvSpPr>
          <p:cNvPr id="48131" name="Rectangle 2"/>
          <p:cNvSpPr>
            <a:spLocks noGrp="1" noRot="1" noChangeAspect="1" noChangeArrowheads="1" noTextEdit="1"/>
          </p:cNvSpPr>
          <p:nvPr>
            <p:ph type="sldImg"/>
          </p:nvPr>
        </p:nvSpPr>
        <p:spPr>
          <a:xfrm>
            <a:off x="1150938" y="692150"/>
            <a:ext cx="4556125" cy="3416300"/>
          </a:xfrm>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96DFF08F-DC6B-4601-B491-B0F83F6DD2DA}" type="datetimeFigureOut">
              <a:rPr lang="en-US" smtClean="0"/>
              <a:t>3/26/2019</a:t>
            </a:fld>
            <a:endParaRPr lang="en-US" dirty="0"/>
          </a:p>
        </p:txBody>
      </p:sp>
      <p:sp>
        <p:nvSpPr>
          <p:cNvPr id="5" name="Footer Placeholder 4"/>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DFF08F-DC6B-4601-B491-B0F83F6DD2DA}" type="datetimeFigureOut">
              <a:rPr lang="en-US" smtClean="0"/>
              <a:t>3/26/2019</a:t>
            </a:fld>
            <a:endParaRPr lang="en-US" dirty="0"/>
          </a:p>
        </p:txBody>
      </p:sp>
      <p:sp>
        <p:nvSpPr>
          <p:cNvPr id="5" name="Footer Placeholder 4"/>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6" name="Slide Number Placeholder 5"/>
          <p:cNvSpPr>
            <a:spLocks noGrp="1"/>
          </p:cNvSpPr>
          <p:nvPr>
            <p:ph type="sldNum" sz="quarter" idx="12"/>
          </p:nvPr>
        </p:nvSpPr>
        <p:spPr/>
        <p:txBody>
          <a:bodyPr/>
          <a:lstStyle/>
          <a:p>
            <a:r>
              <a:rPr lang="en-US"/>
              <a:t>1-</a:t>
            </a:r>
            <a:fld id="{2E923BEE-51CC-4DEC-A4E2-D69158973F9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DFF08F-DC6B-4601-B491-B0F83F6DD2DA}" type="datetimeFigureOut">
              <a:rPr lang="en-US" smtClean="0"/>
              <a:t>3/26/2019</a:t>
            </a:fld>
            <a:endParaRPr lang="en-US" dirty="0"/>
          </a:p>
        </p:txBody>
      </p:sp>
      <p:sp>
        <p:nvSpPr>
          <p:cNvPr id="5" name="Footer Placeholder 4"/>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6" name="Slide Number Placeholder 5"/>
          <p:cNvSpPr>
            <a:spLocks noGrp="1"/>
          </p:cNvSpPr>
          <p:nvPr>
            <p:ph type="sldNum" sz="quarter" idx="12"/>
          </p:nvPr>
        </p:nvSpPr>
        <p:spPr/>
        <p:txBody>
          <a:bodyPr/>
          <a:lstStyle/>
          <a:p>
            <a:r>
              <a:rPr lang="en-US"/>
              <a:t>1-</a:t>
            </a:r>
            <a:fld id="{8F067CDD-6ED4-4B21-8203-777D1EFC80F6}" type="slidenum">
              <a:rPr lang="en-US" smtClean="0"/>
              <a:pPr/>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944562"/>
          </a:xfrm>
        </p:spPr>
        <p:txBody>
          <a:bodyPr/>
          <a:lstStyle/>
          <a:p>
            <a:r>
              <a:rPr lang="en-US"/>
              <a:t>Click to edit Master title style</a:t>
            </a:r>
          </a:p>
        </p:txBody>
      </p:sp>
      <p:sp>
        <p:nvSpPr>
          <p:cNvPr id="3" name="Text Placeholder 2"/>
          <p:cNvSpPr>
            <a:spLocks noGrp="1"/>
          </p:cNvSpPr>
          <p:nvPr>
            <p:ph type="body" sz="half" idx="1"/>
          </p:nvPr>
        </p:nvSpPr>
        <p:spPr>
          <a:xfrm>
            <a:off x="914400" y="1295400"/>
            <a:ext cx="38862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53000" y="1295400"/>
            <a:ext cx="38862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0"/>
          <p:cNvSpPr>
            <a:spLocks noGrp="1" noChangeArrowheads="1"/>
          </p:cNvSpPr>
          <p:nvPr>
            <p:ph type="ftr" sz="quarter" idx="10"/>
          </p:nvPr>
        </p:nvSpPr>
        <p:spPr>
          <a:ln/>
        </p:spPr>
        <p:txBody>
          <a:bodyPr/>
          <a:lstStyle>
            <a:lvl1pPr>
              <a:defRPr sz="1000"/>
            </a:lvl1pPr>
          </a:lstStyle>
          <a:p>
            <a:r>
              <a:rPr lang="en-US"/>
              <a:t>© 2012 </a:t>
            </a:r>
            <a:r>
              <a:rPr lang="en-US" err="1"/>
              <a:t>Cengage</a:t>
            </a:r>
            <a:r>
              <a:rPr lang="en-US"/>
              <a:t> Learning.  All Rights Reserved. May not scanned, copied or duplicated, or posted to a publicly accessible website, in whole or in part.</a:t>
            </a:r>
          </a:p>
          <a:p>
            <a:endParaRPr lang="en-US"/>
          </a:p>
        </p:txBody>
      </p:sp>
      <p:sp>
        <p:nvSpPr>
          <p:cNvPr id="6" name="Rectangle 61"/>
          <p:cNvSpPr>
            <a:spLocks noGrp="1" noChangeArrowheads="1"/>
          </p:cNvSpPr>
          <p:nvPr>
            <p:ph type="sldNum" sz="quarter" idx="11"/>
          </p:nvPr>
        </p:nvSpPr>
        <p:spPr>
          <a:ln/>
        </p:spPr>
        <p:txBody>
          <a:bodyPr/>
          <a:lstStyle>
            <a:lvl1pPr>
              <a:defRPr/>
            </a:lvl1pPr>
          </a:lstStyle>
          <a:p>
            <a:r>
              <a:rPr lang="en-US"/>
              <a:t>1-</a:t>
            </a:r>
            <a:fld id="{746719B8-E3F0-4B44-84C6-55D82821F6AA}" type="slidenum">
              <a:rPr lang="en-US" smtClean="0"/>
              <a:pPr/>
              <a:t>‹#›</a:t>
            </a:fld>
            <a:endParaRPr lang="en-US"/>
          </a:p>
        </p:txBody>
      </p:sp>
    </p:spTree>
    <p:extLst>
      <p:ext uri="{BB962C8B-B14F-4D97-AF65-F5344CB8AC3E}">
        <p14:creationId xmlns:p14="http://schemas.microsoft.com/office/powerpoint/2010/main" val="18414577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944562"/>
          </a:xfrm>
        </p:spPr>
        <p:txBody>
          <a:bodyPr/>
          <a:lstStyle/>
          <a:p>
            <a:r>
              <a:rPr lang="en-US"/>
              <a:t>Click to edit Master title style</a:t>
            </a:r>
          </a:p>
        </p:txBody>
      </p:sp>
      <p:sp>
        <p:nvSpPr>
          <p:cNvPr id="3" name="Text Placeholder 2"/>
          <p:cNvSpPr>
            <a:spLocks noGrp="1"/>
          </p:cNvSpPr>
          <p:nvPr>
            <p:ph type="body" sz="half" idx="1"/>
          </p:nvPr>
        </p:nvSpPr>
        <p:spPr>
          <a:xfrm>
            <a:off x="914400" y="1295400"/>
            <a:ext cx="38862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953000" y="1295400"/>
            <a:ext cx="3886200" cy="2362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953000" y="3810000"/>
            <a:ext cx="3886200" cy="2362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0"/>
          <p:cNvSpPr>
            <a:spLocks noGrp="1" noChangeArrowheads="1"/>
          </p:cNvSpPr>
          <p:nvPr>
            <p:ph type="ftr" sz="quarter" idx="10"/>
          </p:nvPr>
        </p:nvSpPr>
        <p:spPr>
          <a:ln/>
        </p:spPr>
        <p:txBody>
          <a:bodyPr/>
          <a:lstStyle>
            <a:lvl1pPr>
              <a:defRPr sz="1000"/>
            </a:lvl1pPr>
          </a:lstStyle>
          <a:p>
            <a:r>
              <a:rPr lang="en-US"/>
              <a:t>© 2012 Cengage Learning.  All Rights Reserved. May not scanned, copied or duplicated, or posted to a publicly accessible website, in whole or in part. </a:t>
            </a:r>
          </a:p>
        </p:txBody>
      </p:sp>
      <p:sp>
        <p:nvSpPr>
          <p:cNvPr id="7" name="Rectangle 61"/>
          <p:cNvSpPr>
            <a:spLocks noGrp="1" noChangeArrowheads="1"/>
          </p:cNvSpPr>
          <p:nvPr>
            <p:ph type="sldNum" sz="quarter" idx="11"/>
          </p:nvPr>
        </p:nvSpPr>
        <p:spPr>
          <a:ln/>
        </p:spPr>
        <p:txBody>
          <a:bodyPr/>
          <a:lstStyle>
            <a:lvl1pPr>
              <a:defRPr/>
            </a:lvl1pPr>
          </a:lstStyle>
          <a:p>
            <a:r>
              <a:rPr lang="en-US"/>
              <a:t>1-</a:t>
            </a:r>
            <a:fld id="{27A7C06C-7A35-49CA-9A4C-5C762018165C}" type="slidenum">
              <a:rPr lang="en-US" smtClean="0"/>
              <a:pPr/>
              <a:t>‹#›</a:t>
            </a:fld>
            <a:endParaRPr lang="en-US"/>
          </a:p>
        </p:txBody>
      </p:sp>
    </p:spTree>
    <p:extLst>
      <p:ext uri="{BB962C8B-B14F-4D97-AF65-F5344CB8AC3E}">
        <p14:creationId xmlns:p14="http://schemas.microsoft.com/office/powerpoint/2010/main" val="1994340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00"/>
            <a:ext cx="7886700" cy="582612"/>
          </a:xfrm>
        </p:spPr>
        <p:txBody>
          <a:bodyPr>
            <a:normAutofit/>
          </a:bodyPr>
          <a:lstStyle>
            <a:lvl1pPr>
              <a:defRPr sz="3200" b="1"/>
            </a:lvl1pPr>
          </a:lstStyle>
          <a:p>
            <a:r>
              <a:rPr lang="en-US"/>
              <a:t>Click to edit Master title style</a:t>
            </a:r>
          </a:p>
        </p:txBody>
      </p:sp>
      <p:sp>
        <p:nvSpPr>
          <p:cNvPr id="3" name="Content Placeholder 2"/>
          <p:cNvSpPr>
            <a:spLocks noGrp="1"/>
          </p:cNvSpPr>
          <p:nvPr>
            <p:ph idx="1"/>
          </p:nvPr>
        </p:nvSpPr>
        <p:spPr>
          <a:xfrm>
            <a:off x="628650" y="914400"/>
            <a:ext cx="7886700" cy="54594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628650" y="6477000"/>
            <a:ext cx="7886700" cy="365125"/>
          </a:xfrm>
        </p:spPr>
        <p:txBody>
          <a:bodyPr/>
          <a:lstStyle/>
          <a:p>
            <a:r>
              <a:rPr lang="en-US"/>
              <a:t>© 2012 Cengage Learning.  </a:t>
            </a:r>
            <a:r>
              <a:rPr lang="en-US" dirty="0"/>
              <a:t>All Rights Reserved. May not scanned, copied or duplicated, or posted to a publicly accessible website, in whole or in part. </a:t>
            </a:r>
          </a:p>
        </p:txBody>
      </p:sp>
      <p:cxnSp>
        <p:nvCxnSpPr>
          <p:cNvPr id="8" name="Straight Connector 7"/>
          <p:cNvCxnSpPr/>
          <p:nvPr userDrawn="1"/>
        </p:nvCxnSpPr>
        <p:spPr>
          <a:xfrm>
            <a:off x="628650" y="838200"/>
            <a:ext cx="7886700" cy="0"/>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3/26/2019</a:t>
            </a:fld>
            <a:endParaRPr lang="en-US" dirty="0"/>
          </a:p>
        </p:txBody>
      </p:sp>
      <p:sp>
        <p:nvSpPr>
          <p:cNvPr id="5" name="Footer Placeholder 4"/>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6" name="Slide Number Placeholder 5"/>
          <p:cNvSpPr>
            <a:spLocks noGrp="1"/>
          </p:cNvSpPr>
          <p:nvPr>
            <p:ph type="sldNum" sz="quarter" idx="12"/>
          </p:nvPr>
        </p:nvSpPr>
        <p:spPr/>
        <p:txBody>
          <a:bodyPr/>
          <a:lstStyle/>
          <a:p>
            <a:r>
              <a:rPr lang="en-US"/>
              <a:t>1-</a:t>
            </a:r>
            <a:fld id="{32F3B725-534A-4366-BFF8-6951B8154C93}" type="slidenum">
              <a:rPr lang="en-US" smtClean="0"/>
              <a:pPr/>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DFF08F-DC6B-4601-B491-B0F83F6DD2DA}" type="datetimeFigureOut">
              <a:rPr lang="en-US" smtClean="0"/>
              <a:t>3/26/2019</a:t>
            </a:fld>
            <a:endParaRPr lang="en-US" dirty="0"/>
          </a:p>
        </p:txBody>
      </p:sp>
      <p:sp>
        <p:nvSpPr>
          <p:cNvPr id="6" name="Footer Placeholder 5"/>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7" name="Slide Number Placeholder 6"/>
          <p:cNvSpPr>
            <a:spLocks noGrp="1"/>
          </p:cNvSpPr>
          <p:nvPr>
            <p:ph type="sldNum" sz="quarter" idx="12"/>
          </p:nvPr>
        </p:nvSpPr>
        <p:spPr/>
        <p:txBody>
          <a:bodyPr/>
          <a:lstStyle/>
          <a:p>
            <a:r>
              <a:rPr lang="en-US"/>
              <a:t>1-</a:t>
            </a:r>
            <a:fld id="{A2D595B9-B2A8-4780-B7AE-B3AE870DDD73}" type="slidenum">
              <a:rPr lang="en-US" smtClean="0"/>
              <a:pPr/>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DFF08F-DC6B-4601-B491-B0F83F6DD2DA}" type="datetimeFigureOut">
              <a:rPr lang="en-US" smtClean="0"/>
              <a:t>3/26/2019</a:t>
            </a:fld>
            <a:endParaRPr lang="en-US" dirty="0"/>
          </a:p>
        </p:txBody>
      </p:sp>
      <p:sp>
        <p:nvSpPr>
          <p:cNvPr id="8" name="Footer Placeholder 7"/>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9" name="Slide Number Placeholder 8"/>
          <p:cNvSpPr>
            <a:spLocks noGrp="1"/>
          </p:cNvSpPr>
          <p:nvPr>
            <p:ph type="sldNum" sz="quarter" idx="12"/>
          </p:nvPr>
        </p:nvSpPr>
        <p:spPr/>
        <p:txBody>
          <a:bodyPr/>
          <a:lstStyle/>
          <a:p>
            <a:r>
              <a:rPr lang="en-US"/>
              <a:t>1-</a:t>
            </a:r>
            <a:fld id="{BEAF6939-7B7E-437A-B4C9-E154AF5E0DFF}" type="slidenum">
              <a:rPr lang="en-US" smtClean="0"/>
              <a:pPr/>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DFF08F-DC6B-4601-B491-B0F83F6DD2DA}" type="datetimeFigureOut">
              <a:rPr lang="en-US" smtClean="0"/>
              <a:t>3/26/2019</a:t>
            </a:fld>
            <a:endParaRPr lang="en-US" dirty="0"/>
          </a:p>
        </p:txBody>
      </p:sp>
      <p:sp>
        <p:nvSpPr>
          <p:cNvPr id="4" name="Footer Placeholder 3"/>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5" name="Slide Number Placeholder 4"/>
          <p:cNvSpPr>
            <a:spLocks noGrp="1"/>
          </p:cNvSpPr>
          <p:nvPr>
            <p:ph type="sldNum" sz="quarter" idx="12"/>
          </p:nvPr>
        </p:nvSpPr>
        <p:spPr/>
        <p:txBody>
          <a:bodyPr/>
          <a:lstStyle/>
          <a:p>
            <a:r>
              <a:rPr lang="en-US"/>
              <a:t>1-</a:t>
            </a:r>
            <a:fld id="{BF457F77-A677-40DB-910F-4BF9C49FBD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pPr/>
              <a:t>3/26/2019</a:t>
            </a:fld>
            <a:endParaRPr lang="en-US" dirty="0"/>
          </a:p>
        </p:txBody>
      </p:sp>
      <p:sp>
        <p:nvSpPr>
          <p:cNvPr id="3" name="Footer Placeholder 2"/>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4" name="Slide Number Placeholder 3"/>
          <p:cNvSpPr>
            <a:spLocks noGrp="1"/>
          </p:cNvSpPr>
          <p:nvPr>
            <p:ph type="sldNum" sz="quarter" idx="12"/>
          </p:nvPr>
        </p:nvSpPr>
        <p:spPr/>
        <p:txBody>
          <a:bodyPr/>
          <a:lstStyle/>
          <a:p>
            <a:r>
              <a:rPr lang="en-US"/>
              <a:t>1-</a:t>
            </a:r>
            <a:fld id="{29EE7957-377E-49E9-8C00-00C1AD2BE9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pPr/>
              <a:t>3/26/2019</a:t>
            </a:fld>
            <a:endParaRPr lang="en-US" dirty="0"/>
          </a:p>
        </p:txBody>
      </p:sp>
      <p:sp>
        <p:nvSpPr>
          <p:cNvPr id="6" name="Footer Placeholder 5"/>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7" name="Slide Number Placeholder 6"/>
          <p:cNvSpPr>
            <a:spLocks noGrp="1"/>
          </p:cNvSpPr>
          <p:nvPr>
            <p:ph type="sldNum" sz="quarter" idx="12"/>
          </p:nvPr>
        </p:nvSpPr>
        <p:spPr/>
        <p:txBody>
          <a:bodyPr/>
          <a:lstStyle/>
          <a:p>
            <a:r>
              <a:rPr lang="en-US"/>
              <a:t>1-</a:t>
            </a:r>
            <a:fld id="{EEA1E640-618B-4493-859C-08E9AD795F4A}" type="slidenum">
              <a:rPr lang="en-US" smtClean="0"/>
              <a:pPr/>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3/26/2019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r>
              <a:rPr lang="en-US"/>
              <a:t>1-</a:t>
            </a:r>
            <a:fld id="{23DFC63F-7135-4BE6-8117-690E6A08B9B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6DFF08F-DC6B-4601-B491-B0F83F6DD2DA}" type="datetimeFigureOut">
              <a:rPr lang="en-US" smtClean="0"/>
              <a:pPr/>
              <a:t>3/26/2019</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 2012 Cengage Learning.  All Rights Reserved. May not scanned, copied or duplicated, or posted to a publicly accessible website, in whole or in part. </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t>1-</a:t>
            </a:r>
            <a:fld id="{86AD6605-58EF-4A40-ABF5-983F43847B1B}" type="slidenum">
              <a:rPr lang="en-US" smtClean="0"/>
              <a:pPr/>
              <a:t>‹#›</a:t>
            </a:fld>
            <a:endParaRPr lang="en-US"/>
          </a:p>
        </p:txBody>
      </p:sp>
    </p:spTree>
    <p:extLst>
      <p:ext uri="{BB962C8B-B14F-4D97-AF65-F5344CB8AC3E}">
        <p14:creationId xmlns:p14="http://schemas.microsoft.com/office/powerpoint/2010/main" val="590038285"/>
      </p:ext>
    </p:extLst>
  </p:cSld>
  <p:clrMap bg1="lt1" tx1="dk1" bg2="lt2" tx2="dk2" accent1="accent1" accent2="accent2" accent3="accent3" accent4="accent4" accent5="accent5" accent6="accent6" hlink="hlink" folHlink="folHlink"/>
  <p:sldLayoutIdLst>
    <p:sldLayoutId id="2147484363" r:id="rId1"/>
    <p:sldLayoutId id="2147484364" r:id="rId2"/>
    <p:sldLayoutId id="2147484365" r:id="rId3"/>
    <p:sldLayoutId id="2147484366" r:id="rId4"/>
    <p:sldLayoutId id="2147484367" r:id="rId5"/>
    <p:sldLayoutId id="2147484368" r:id="rId6"/>
    <p:sldLayoutId id="2147484369" r:id="rId7"/>
    <p:sldLayoutId id="2147484370" r:id="rId8"/>
    <p:sldLayoutId id="2147484371" r:id="rId9"/>
    <p:sldLayoutId id="2147484372" r:id="rId10"/>
    <p:sldLayoutId id="2147484373" r:id="rId11"/>
    <p:sldLayoutId id="2147484374" r:id="rId12"/>
    <p:sldLayoutId id="2147484375" r:id="rId13"/>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5.e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7.wmf"/><Relationship Id="rId4" Type="http://schemas.openxmlformats.org/officeDocument/2006/relationships/image" Target="../media/image4.emf"/><Relationship Id="rId9" Type="http://schemas.openxmlformats.org/officeDocument/2006/relationships/oleObject" Target="../embeddings/oleObject4.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8.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e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0.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43000" y="3414515"/>
            <a:ext cx="6858000" cy="2452885"/>
          </a:xfrm>
        </p:spPr>
        <p:txBody>
          <a:bodyPr anchor="ctr">
            <a:normAutofit/>
          </a:bodyPr>
          <a:lstStyle/>
          <a:p>
            <a:r>
              <a:rPr lang="de-DE" sz="2400" b="1" dirty="0"/>
              <a:t>FINM014</a:t>
            </a:r>
            <a:br>
              <a:rPr lang="de-DE" sz="2400" b="1" dirty="0"/>
            </a:br>
            <a:r>
              <a:rPr lang="de-DE" sz="2400" b="1" dirty="0"/>
              <a:t>Spring </a:t>
            </a:r>
            <a:r>
              <a:rPr lang="en-US" altLang="zh-CN" sz="2400" b="1" dirty="0"/>
              <a:t>2019</a:t>
            </a:r>
            <a:br>
              <a:rPr lang="de-DE" sz="2400" b="1" dirty="0"/>
            </a:br>
            <a:r>
              <a:rPr lang="de-DE" sz="2400" b="1" dirty="0"/>
              <a:t>Week 1</a:t>
            </a:r>
            <a:br>
              <a:rPr lang="de-DE" sz="2400" b="1" dirty="0"/>
            </a:br>
            <a:br>
              <a:rPr lang="de-DE" sz="2400" b="1" dirty="0"/>
            </a:br>
            <a:r>
              <a:rPr lang="de-DE" sz="2400" b="1" dirty="0"/>
              <a:t>Dr Xun Lei</a:t>
            </a:r>
            <a:endParaRPr lang="en-GB" sz="2400" b="1" dirty="0"/>
          </a:p>
        </p:txBody>
      </p:sp>
      <p:sp>
        <p:nvSpPr>
          <p:cNvPr id="7" name="Content Placeholder 6"/>
          <p:cNvSpPr>
            <a:spLocks noGrp="1"/>
          </p:cNvSpPr>
          <p:nvPr>
            <p:ph type="subTitle" idx="1"/>
          </p:nvPr>
        </p:nvSpPr>
        <p:spPr>
          <a:xfrm>
            <a:off x="0" y="1164829"/>
            <a:ext cx="9144000" cy="1655762"/>
          </a:xfrm>
          <a:solidFill>
            <a:srgbClr val="002060"/>
          </a:solidFill>
        </p:spPr>
        <p:txBody>
          <a:bodyPr>
            <a:noAutofit/>
          </a:bodyPr>
          <a:lstStyle/>
          <a:p>
            <a:pPr marL="0" indent="0" algn="ctr">
              <a:buNone/>
            </a:pPr>
            <a:endParaRPr lang="en-US" sz="2800" dirty="0">
              <a:solidFill>
                <a:schemeClr val="bg1"/>
              </a:solidFill>
              <a:latin typeface="Al Bayan Plain" charset="-78"/>
              <a:ea typeface="Al Bayan Plain" charset="-78"/>
              <a:cs typeface="Al Bayan Plain" charset="-78"/>
            </a:endParaRPr>
          </a:p>
          <a:p>
            <a:pPr marL="0" indent="0" algn="ctr">
              <a:buNone/>
            </a:pPr>
            <a:r>
              <a:rPr lang="en-US" sz="2800" dirty="0">
                <a:solidFill>
                  <a:schemeClr val="bg1"/>
                </a:solidFill>
                <a:latin typeface="Al Bayan Plain" charset="-78"/>
                <a:ea typeface="Al Bayan Plain" charset="-78"/>
                <a:cs typeface="Al Bayan Plain" charset="-78"/>
              </a:rPr>
              <a:t>The Investment Setting &amp; the Asset Allocation Decision</a:t>
            </a:r>
            <a:endParaRPr lang="en-GB" sz="2800" dirty="0">
              <a:solidFill>
                <a:schemeClr val="bg1"/>
              </a:solidFill>
              <a:latin typeface="Al Bayan Plain" charset="-78"/>
              <a:ea typeface="Al Bayan Plain" charset="-78"/>
              <a:cs typeface="Al Bayan Plain" charset="-78"/>
            </a:endParaRPr>
          </a:p>
        </p:txBody>
      </p:sp>
      <p:sp>
        <p:nvSpPr>
          <p:cNvPr id="5" name="Slide Number Placeholder 4"/>
          <p:cNvSpPr>
            <a:spLocks noGrp="1"/>
          </p:cNvSpPr>
          <p:nvPr>
            <p:ph type="sldNum" sz="quarter" idx="12"/>
          </p:nvPr>
        </p:nvSpPr>
        <p:spPr/>
        <p:txBody>
          <a:bodyPr/>
          <a:lstStyle/>
          <a:p>
            <a:r>
              <a:rPr lang="en-US"/>
              <a:t>1-</a:t>
            </a:r>
            <a:fld id="{719B53E5-27AE-4822-B16C-605E388242C8}" type="slidenum">
              <a:rPr lang="en-US" smtClean="0"/>
              <a:pPr/>
              <a:t>1</a:t>
            </a:fld>
            <a:endParaRPr lang="en-US"/>
          </a:p>
        </p:txBody>
      </p:sp>
    </p:spTree>
    <p:extLst>
      <p:ext uri="{BB962C8B-B14F-4D97-AF65-F5344CB8AC3E}">
        <p14:creationId xmlns:p14="http://schemas.microsoft.com/office/powerpoint/2010/main" val="16159961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2883"/>
            <a:ext cx="7886700" cy="582612"/>
          </a:xfrm>
          <a:solidFill>
            <a:srgbClr val="002060"/>
          </a:solidFill>
        </p:spPr>
        <p:txBody>
          <a:bodyPr/>
          <a:lstStyle/>
          <a:p>
            <a:r>
              <a:rPr lang="en-US" dirty="0">
                <a:solidFill>
                  <a:schemeClr val="bg1"/>
                </a:solidFill>
              </a:rPr>
              <a:t>Return definitions</a:t>
            </a:r>
          </a:p>
        </p:txBody>
      </p:sp>
      <p:sp>
        <p:nvSpPr>
          <p:cNvPr id="5" name="Rectangle 3"/>
          <p:cNvSpPr>
            <a:spLocks noGrp="1" noChangeArrowheads="1"/>
          </p:cNvSpPr>
          <p:nvPr>
            <p:ph idx="1"/>
          </p:nvPr>
        </p:nvSpPr>
        <p:spPr/>
        <p:txBody>
          <a:bodyPr>
            <a:normAutofit/>
          </a:bodyPr>
          <a:lstStyle/>
          <a:p>
            <a:pPr marL="0" indent="0" eaLnBrk="1" hangingPunct="1">
              <a:buNone/>
              <a:tabLst>
                <a:tab pos="1371600" algn="l"/>
              </a:tabLst>
            </a:pPr>
            <a:r>
              <a:rPr lang="en-US" sz="2000" dirty="0">
                <a:solidFill>
                  <a:srgbClr val="C00000"/>
                </a:solidFill>
              </a:rPr>
              <a:t>Holding Period Return (HPR)</a:t>
            </a:r>
          </a:p>
          <a:p>
            <a:pPr marL="342900" lvl="1" indent="0" eaLnBrk="1" hangingPunct="1">
              <a:lnSpc>
                <a:spcPct val="110000"/>
              </a:lnSpc>
              <a:buNone/>
              <a:tabLst>
                <a:tab pos="1371600" algn="l"/>
              </a:tabLst>
            </a:pPr>
            <a:r>
              <a:rPr lang="en-US" sz="2000" dirty="0"/>
              <a:t>HPR = Ending value of investment / Beginning value of investment</a:t>
            </a:r>
          </a:p>
          <a:p>
            <a:pPr lvl="1" eaLnBrk="1" hangingPunct="1">
              <a:lnSpc>
                <a:spcPct val="110000"/>
              </a:lnSpc>
              <a:tabLst>
                <a:tab pos="1371600" algn="l"/>
              </a:tabLst>
            </a:pPr>
            <a:endParaRPr lang="en-US" sz="2000" dirty="0"/>
          </a:p>
          <a:p>
            <a:pPr marL="0" indent="0">
              <a:lnSpc>
                <a:spcPct val="110000"/>
              </a:lnSpc>
              <a:buNone/>
              <a:tabLst>
                <a:tab pos="1371600" algn="l"/>
              </a:tabLst>
            </a:pPr>
            <a:r>
              <a:rPr lang="en-US" sz="2000" dirty="0">
                <a:solidFill>
                  <a:srgbClr val="C00000"/>
                </a:solidFill>
              </a:rPr>
              <a:t>Holding Period Yield (HPY)</a:t>
            </a:r>
          </a:p>
          <a:p>
            <a:pPr lvl="1" eaLnBrk="1" hangingPunct="1">
              <a:lnSpc>
                <a:spcPct val="110000"/>
              </a:lnSpc>
              <a:buFontTx/>
              <a:buNone/>
              <a:tabLst>
                <a:tab pos="1371600" algn="l"/>
              </a:tabLst>
            </a:pPr>
            <a:r>
              <a:rPr lang="en-US" sz="2000" dirty="0"/>
              <a:t>HPY=HPR-1</a:t>
            </a:r>
          </a:p>
          <a:p>
            <a:pPr lvl="1" eaLnBrk="1" hangingPunct="1">
              <a:lnSpc>
                <a:spcPct val="110000"/>
              </a:lnSpc>
              <a:tabLst>
                <a:tab pos="1371600" algn="l"/>
              </a:tabLst>
            </a:pPr>
            <a:endParaRPr lang="en-US" sz="2000" dirty="0"/>
          </a:p>
          <a:p>
            <a:pPr marL="0" indent="0">
              <a:lnSpc>
                <a:spcPct val="110000"/>
              </a:lnSpc>
              <a:buNone/>
              <a:tabLst>
                <a:tab pos="1371600" algn="l"/>
              </a:tabLst>
            </a:pPr>
            <a:r>
              <a:rPr lang="en-US" sz="2000" dirty="0">
                <a:solidFill>
                  <a:srgbClr val="C00000"/>
                </a:solidFill>
              </a:rPr>
              <a:t>Annual HPR and HPY</a:t>
            </a:r>
          </a:p>
          <a:p>
            <a:pPr lvl="1" eaLnBrk="1" hangingPunct="1">
              <a:lnSpc>
                <a:spcPct val="110000"/>
              </a:lnSpc>
              <a:buFontTx/>
              <a:buNone/>
              <a:tabLst>
                <a:tab pos="1371600" algn="l"/>
              </a:tabLst>
            </a:pPr>
            <a:r>
              <a:rPr lang="en-US" sz="2000" dirty="0"/>
              <a:t>Annual HPR=HPR</a:t>
            </a:r>
            <a:r>
              <a:rPr lang="en-US" sz="2000" baseline="30000" dirty="0"/>
              <a:t>1/n</a:t>
            </a:r>
            <a:endParaRPr lang="en-US" sz="2000" dirty="0"/>
          </a:p>
          <a:p>
            <a:pPr lvl="1" eaLnBrk="1" hangingPunct="1">
              <a:lnSpc>
                <a:spcPct val="110000"/>
              </a:lnSpc>
              <a:buFontTx/>
              <a:buNone/>
              <a:tabLst>
                <a:tab pos="1371600" algn="l"/>
              </a:tabLst>
            </a:pPr>
            <a:r>
              <a:rPr lang="en-US" sz="2000" dirty="0"/>
              <a:t>Annual HPY= Annual HPR -1=HPR</a:t>
            </a:r>
            <a:r>
              <a:rPr lang="en-US" sz="2000" baseline="30000" dirty="0"/>
              <a:t>1/n </a:t>
            </a:r>
            <a:r>
              <a:rPr lang="en-US" sz="2000" dirty="0"/>
              <a:t>– 1</a:t>
            </a:r>
          </a:p>
          <a:p>
            <a:pPr lvl="1" eaLnBrk="1" hangingPunct="1">
              <a:lnSpc>
                <a:spcPct val="110000"/>
              </a:lnSpc>
              <a:buFontTx/>
              <a:buNone/>
              <a:tabLst>
                <a:tab pos="1371600" algn="l"/>
              </a:tabLst>
            </a:pPr>
            <a:endParaRPr lang="en-US" sz="2000" dirty="0"/>
          </a:p>
          <a:p>
            <a:pPr lvl="1" eaLnBrk="1" hangingPunct="1">
              <a:lnSpc>
                <a:spcPct val="110000"/>
              </a:lnSpc>
              <a:buFontTx/>
              <a:buNone/>
              <a:tabLst>
                <a:tab pos="1371600" algn="l"/>
              </a:tabLst>
            </a:pPr>
            <a:r>
              <a:rPr lang="en-US" sz="2000" dirty="0"/>
              <a:t>where n=number of years of the investment</a:t>
            </a:r>
            <a:endParaRPr lang="en-US" sz="2000" baseline="30000" dirty="0"/>
          </a:p>
        </p:txBody>
      </p:sp>
      <p:sp>
        <p:nvSpPr>
          <p:cNvPr id="4" name="Footer Placeholder 3"/>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endParaRPr lang="en-US" dirty="0"/>
          </a:p>
        </p:txBody>
      </p:sp>
    </p:spTree>
    <p:extLst>
      <p:ext uri="{BB962C8B-B14F-4D97-AF65-F5344CB8AC3E}">
        <p14:creationId xmlns:p14="http://schemas.microsoft.com/office/powerpoint/2010/main" val="569444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a:xfrm>
            <a:off x="457200" y="198438"/>
            <a:ext cx="8229600" cy="701674"/>
          </a:xfrm>
          <a:solidFill>
            <a:srgbClr val="002060"/>
          </a:solidFill>
        </p:spPr>
        <p:txBody>
          <a:bodyPr/>
          <a:lstStyle/>
          <a:p>
            <a:pPr algn="ctr" eaLnBrk="1" hangingPunct="1">
              <a:defRPr/>
            </a:pPr>
            <a:r>
              <a:rPr lang="en-US" b="1" dirty="0">
                <a:solidFill>
                  <a:schemeClr val="bg1"/>
                </a:solidFill>
              </a:rPr>
              <a:t>Historical Rates of Return</a:t>
            </a:r>
          </a:p>
        </p:txBody>
      </p:sp>
      <p:sp>
        <p:nvSpPr>
          <p:cNvPr id="471063" name="AutoShape 23"/>
          <p:cNvSpPr>
            <a:spLocks noGrp="1" noChangeArrowheads="1"/>
          </p:cNvSpPr>
          <p:nvPr>
            <p:ph type="body" sz="half" idx="1"/>
          </p:nvPr>
        </p:nvSpPr>
        <p:spPr>
          <a:xfrm>
            <a:off x="476250" y="1181100"/>
            <a:ext cx="7848600" cy="1905000"/>
          </a:xfrm>
          <a:prstGeom prst="roundRect">
            <a:avLst>
              <a:gd name="adj" fmla="val 16667"/>
            </a:avLst>
          </a:prstGeom>
          <a:noFill/>
          <a:ln w="12700">
            <a:solidFill>
              <a:srgbClr val="FF9900"/>
            </a:solidFill>
            <a:round/>
            <a:headEnd type="none" w="med" len="med"/>
            <a:tailEnd type="none" w="med" len="med"/>
          </a:ln>
        </p:spPr>
        <p:txBody>
          <a:bodyPr>
            <a:normAutofit lnSpcReduction="10000"/>
          </a:bodyPr>
          <a:lstStyle/>
          <a:p>
            <a:pPr marL="342900" indent="-342900" eaLnBrk="1" hangingPunct="1">
              <a:lnSpc>
                <a:spcPct val="110000"/>
              </a:lnSpc>
              <a:buFontTx/>
              <a:buNone/>
            </a:pPr>
            <a:r>
              <a:rPr lang="en-US" sz="2400" dirty="0"/>
              <a:t>Example: </a:t>
            </a:r>
          </a:p>
          <a:p>
            <a:pPr marL="12700" indent="0" eaLnBrk="1" hangingPunct="1">
              <a:lnSpc>
                <a:spcPct val="110000"/>
              </a:lnSpc>
              <a:buFontTx/>
              <a:buNone/>
            </a:pPr>
            <a:r>
              <a:rPr lang="en-US" sz="2400" dirty="0"/>
              <a:t>Assume that you invest £200 at the beginning of the year and get back £220 at the end of the year. What are the HPR and the HPY for your investment?</a:t>
            </a:r>
          </a:p>
        </p:txBody>
      </p:sp>
      <p:sp>
        <p:nvSpPr>
          <p:cNvPr id="14338" name="Slide Number Placeholder 6"/>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0D43118E-7C44-4111-827C-418440AAC69A}" type="slidenum">
              <a:rPr lang="en-US"/>
              <a:pPr/>
              <a:t>11</a:t>
            </a:fld>
            <a:endParaRPr lang="en-US"/>
          </a:p>
        </p:txBody>
      </p:sp>
      <p:sp>
        <p:nvSpPr>
          <p:cNvPr id="471064" name="Rectangle 24"/>
          <p:cNvSpPr>
            <a:spLocks noChangeArrowheads="1"/>
          </p:cNvSpPr>
          <p:nvPr/>
        </p:nvSpPr>
        <p:spPr bwMode="auto">
          <a:xfrm>
            <a:off x="381000" y="3240088"/>
            <a:ext cx="82296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143000" lvl="2" indent="-228600" eaLnBrk="1" hangingPunct="1">
              <a:lnSpc>
                <a:spcPct val="120000"/>
              </a:lnSpc>
              <a:spcBef>
                <a:spcPct val="20000"/>
              </a:spcBef>
            </a:pPr>
            <a:r>
              <a:rPr lang="en-US" sz="2400" dirty="0"/>
              <a:t> HPR=Ending value / Beginning value</a:t>
            </a:r>
          </a:p>
          <a:p>
            <a:pPr marL="1143000" lvl="2" indent="-228600" eaLnBrk="1" hangingPunct="1">
              <a:lnSpc>
                <a:spcPct val="120000"/>
              </a:lnSpc>
              <a:spcBef>
                <a:spcPct val="20000"/>
              </a:spcBef>
            </a:pPr>
            <a:r>
              <a:rPr lang="en-US" sz="2400" dirty="0"/>
              <a:t>		=£220/200</a:t>
            </a:r>
          </a:p>
          <a:p>
            <a:pPr marL="1143000" lvl="2" indent="-228600" eaLnBrk="1" hangingPunct="1">
              <a:lnSpc>
                <a:spcPct val="120000"/>
              </a:lnSpc>
              <a:spcBef>
                <a:spcPct val="20000"/>
              </a:spcBef>
            </a:pPr>
            <a:r>
              <a:rPr lang="en-US" sz="2400" dirty="0"/>
              <a:t>		=1.1</a:t>
            </a:r>
          </a:p>
          <a:p>
            <a:pPr marL="1143000" lvl="2" indent="-228600" eaLnBrk="1" hangingPunct="1">
              <a:lnSpc>
                <a:spcPct val="120000"/>
              </a:lnSpc>
              <a:spcBef>
                <a:spcPct val="20000"/>
              </a:spcBef>
            </a:pPr>
            <a:r>
              <a:rPr lang="en-US" sz="2400" dirty="0"/>
              <a:t> HPY = HPR-1 =1.1-1=0.1</a:t>
            </a:r>
          </a:p>
          <a:p>
            <a:pPr marL="1143000" lvl="2" indent="-228600" eaLnBrk="1" hangingPunct="1">
              <a:lnSpc>
                <a:spcPct val="120000"/>
              </a:lnSpc>
              <a:spcBef>
                <a:spcPct val="20000"/>
              </a:spcBef>
            </a:pPr>
            <a:r>
              <a:rPr lang="en-US" sz="2400" dirty="0"/>
              <a:t>		=10%</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7106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7106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710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10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3" grpId="0" build="p" animBg="1"/>
      <p:bldP spid="47106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1" name="AutoShape 3"/>
          <p:cNvSpPr>
            <a:spLocks noGrp="1" noChangeArrowheads="1"/>
          </p:cNvSpPr>
          <p:nvPr>
            <p:ph type="body" sz="half" idx="1"/>
          </p:nvPr>
        </p:nvSpPr>
        <p:spPr>
          <a:xfrm>
            <a:off x="533400" y="1219200"/>
            <a:ext cx="8305800" cy="1676400"/>
          </a:xfrm>
          <a:prstGeom prst="roundRect">
            <a:avLst>
              <a:gd name="adj" fmla="val 16667"/>
            </a:avLst>
          </a:prstGeom>
          <a:noFill/>
          <a:ln w="12700">
            <a:solidFill>
              <a:srgbClr val="FF9900"/>
            </a:solidFill>
            <a:round/>
            <a:headEnd type="none" w="med" len="med"/>
            <a:tailEnd type="none" w="med" len="med"/>
          </a:ln>
        </p:spPr>
        <p:txBody>
          <a:bodyPr>
            <a:normAutofit fontScale="92500"/>
          </a:bodyPr>
          <a:lstStyle/>
          <a:p>
            <a:pPr marL="342900" indent="-342900" eaLnBrk="1" hangingPunct="1">
              <a:buFontTx/>
              <a:buNone/>
            </a:pPr>
            <a:r>
              <a:rPr lang="en-US" sz="2400" dirty="0"/>
              <a:t>Example: </a:t>
            </a:r>
          </a:p>
          <a:p>
            <a:pPr marL="41275" indent="14288" eaLnBrk="1" hangingPunct="1">
              <a:buFontTx/>
              <a:buNone/>
            </a:pPr>
            <a:r>
              <a:rPr lang="en-US" sz="2400" dirty="0"/>
              <a:t>Your investment of $250 in Stock A is worth $350 in two years while the investment of $100 in Stock B is worth $112 in six months. What are the annual HPRs and the HPYs on these two stocks?</a:t>
            </a:r>
          </a:p>
        </p:txBody>
      </p:sp>
      <p:sp>
        <p:nvSpPr>
          <p:cNvPr id="15362" name="Slide Number Placeholder 6"/>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FDA70DF4-F747-4211-BD6E-DFC56BA996A4}" type="slidenum">
              <a:rPr lang="en-US"/>
              <a:pPr/>
              <a:t>12</a:t>
            </a:fld>
            <a:endParaRPr lang="en-US"/>
          </a:p>
        </p:txBody>
      </p:sp>
      <p:sp>
        <p:nvSpPr>
          <p:cNvPr id="473092" name="Rectangle 4"/>
          <p:cNvSpPr>
            <a:spLocks noChangeArrowheads="1"/>
          </p:cNvSpPr>
          <p:nvPr/>
        </p:nvSpPr>
        <p:spPr bwMode="auto">
          <a:xfrm>
            <a:off x="609600" y="3048000"/>
            <a:ext cx="80010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1" hangingPunct="1">
              <a:spcBef>
                <a:spcPct val="20000"/>
              </a:spcBef>
              <a:buFontTx/>
              <a:buChar char="•"/>
            </a:pPr>
            <a:r>
              <a:rPr lang="en-US" sz="2400" dirty="0"/>
              <a:t>Stock A</a:t>
            </a:r>
          </a:p>
          <a:p>
            <a:pPr marL="742950" lvl="1" indent="-285750" eaLnBrk="1" hangingPunct="1">
              <a:spcBef>
                <a:spcPct val="20000"/>
              </a:spcBef>
              <a:buFontTx/>
              <a:buChar char="–"/>
            </a:pPr>
            <a:r>
              <a:rPr lang="en-US" sz="2000" dirty="0"/>
              <a:t>Annual HPR=HPR</a:t>
            </a:r>
            <a:r>
              <a:rPr lang="en-US" sz="2000" baseline="30000" dirty="0"/>
              <a:t>1/n</a:t>
            </a:r>
            <a:r>
              <a:rPr lang="en-US" sz="2000" dirty="0"/>
              <a:t> = ($350/$250)</a:t>
            </a:r>
            <a:r>
              <a:rPr lang="en-US" sz="2000" baseline="30000" dirty="0"/>
              <a:t>1/2</a:t>
            </a:r>
            <a:r>
              <a:rPr lang="en-US" sz="2000" dirty="0"/>
              <a:t> =1.1832</a:t>
            </a:r>
          </a:p>
          <a:p>
            <a:pPr marL="742950" lvl="1" indent="-285750" eaLnBrk="1" hangingPunct="1">
              <a:spcBef>
                <a:spcPct val="20000"/>
              </a:spcBef>
              <a:buFontTx/>
              <a:buChar char="–"/>
            </a:pPr>
            <a:r>
              <a:rPr lang="en-US" sz="2000" dirty="0"/>
              <a:t>Annual HPY=Annual HPR-1=1.1832-1=18.32%</a:t>
            </a:r>
          </a:p>
          <a:p>
            <a:pPr marL="342900" indent="-342900" eaLnBrk="1" hangingPunct="1">
              <a:spcBef>
                <a:spcPct val="20000"/>
              </a:spcBef>
              <a:buFontTx/>
              <a:buChar char="•"/>
            </a:pPr>
            <a:r>
              <a:rPr lang="en-US" sz="2400" dirty="0"/>
              <a:t> Stock B</a:t>
            </a:r>
          </a:p>
          <a:p>
            <a:pPr marL="742950" lvl="1" indent="-285750" eaLnBrk="1" hangingPunct="1">
              <a:spcBef>
                <a:spcPct val="20000"/>
              </a:spcBef>
              <a:buFontTx/>
              <a:buChar char="–"/>
            </a:pPr>
            <a:r>
              <a:rPr lang="en-US" sz="2000" dirty="0"/>
              <a:t>Annual HPR=HPR</a:t>
            </a:r>
            <a:r>
              <a:rPr lang="en-US" sz="2000" baseline="30000" dirty="0"/>
              <a:t>1/n</a:t>
            </a:r>
            <a:r>
              <a:rPr lang="en-US" sz="2000" dirty="0"/>
              <a:t> = ($112/$100)</a:t>
            </a:r>
            <a:r>
              <a:rPr lang="en-US" sz="2000" baseline="30000" dirty="0"/>
              <a:t>1/0.5</a:t>
            </a:r>
            <a:r>
              <a:rPr lang="en-US" sz="2000" dirty="0"/>
              <a:t> =1.2544</a:t>
            </a:r>
          </a:p>
          <a:p>
            <a:pPr marL="742950" lvl="1" indent="-285750" eaLnBrk="1" hangingPunct="1">
              <a:spcBef>
                <a:spcPct val="20000"/>
              </a:spcBef>
              <a:buFontTx/>
              <a:buChar char="–"/>
            </a:pPr>
            <a:r>
              <a:rPr lang="en-US" sz="2000" dirty="0"/>
              <a:t>Annual HPY=Annual HPR-1=1.2544-1=25.44%</a:t>
            </a:r>
          </a:p>
        </p:txBody>
      </p:sp>
      <p:sp>
        <p:nvSpPr>
          <p:cNvPr id="8" name="Rectangle 2"/>
          <p:cNvSpPr>
            <a:spLocks noGrp="1" noChangeArrowheads="1"/>
          </p:cNvSpPr>
          <p:nvPr>
            <p:ph type="title"/>
          </p:nvPr>
        </p:nvSpPr>
        <p:spPr>
          <a:xfrm>
            <a:off x="457200" y="198438"/>
            <a:ext cx="8229600" cy="701674"/>
          </a:xfrm>
          <a:solidFill>
            <a:srgbClr val="002060"/>
          </a:solidFill>
        </p:spPr>
        <p:txBody>
          <a:bodyPr/>
          <a:lstStyle/>
          <a:p>
            <a:pPr algn="ctr" eaLnBrk="1" hangingPunct="1">
              <a:defRPr/>
            </a:pPr>
            <a:r>
              <a:rPr lang="en-US" b="1" dirty="0">
                <a:solidFill>
                  <a:schemeClr val="bg1"/>
                </a:solidFill>
              </a:rPr>
              <a:t>Historical Rates of Return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73091">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73091">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730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30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3091" grpId="0" build="p" animBg="1"/>
      <p:bldP spid="47309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8C86136-3700-4D2D-9E54-27068EC5CC15}"/>
              </a:ext>
            </a:extLst>
          </p:cNvPr>
          <p:cNvSpPr>
            <a:spLocks noGrp="1"/>
          </p:cNvSpPr>
          <p:nvPr>
            <p:ph type="title"/>
          </p:nvPr>
        </p:nvSpPr>
        <p:spPr/>
        <p:txBody>
          <a:bodyPr/>
          <a:lstStyle/>
          <a:p>
            <a:endParaRPr lang="zh-CN" altLang="en-US"/>
          </a:p>
        </p:txBody>
      </p:sp>
      <p:sp>
        <p:nvSpPr>
          <p:cNvPr id="4" name="页脚占位符 3">
            <a:extLst>
              <a:ext uri="{FF2B5EF4-FFF2-40B4-BE49-F238E27FC236}">
                <a16:creationId xmlns:a16="http://schemas.microsoft.com/office/drawing/2014/main" id="{CFA4D314-3EB6-42DD-943B-E1C1CC1BA7C9}"/>
              </a:ext>
            </a:extLst>
          </p:cNvPr>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endParaRPr lang="en-US" dirty="0"/>
          </a:p>
        </p:txBody>
      </p:sp>
      <mc:AlternateContent xmlns:mc="http://schemas.openxmlformats.org/markup-compatibility/2006" xmlns:a14="http://schemas.microsoft.com/office/drawing/2010/main">
        <mc:Choice Requires="a14">
          <p:sp>
            <p:nvSpPr>
              <p:cNvPr id="5" name="Content Placeholder 2">
                <a:extLst>
                  <a:ext uri="{FF2B5EF4-FFF2-40B4-BE49-F238E27FC236}">
                    <a16:creationId xmlns:a16="http://schemas.microsoft.com/office/drawing/2014/main" id="{D60B22C9-4106-4721-847C-521C2A218953}"/>
                  </a:ext>
                </a:extLst>
              </p:cNvPr>
              <p:cNvSpPr>
                <a:spLocks noGrp="1"/>
              </p:cNvSpPr>
              <p:nvPr>
                <p:ph idx="1"/>
              </p:nvPr>
            </p:nvSpPr>
            <p:spPr>
              <a:xfrm>
                <a:off x="628650" y="914400"/>
                <a:ext cx="7886700" cy="5459413"/>
              </a:xfrm>
            </p:spPr>
            <p:txBody>
              <a:bodyPr>
                <a:normAutofit/>
              </a:bodyPr>
              <a:lstStyle/>
              <a:p>
                <a:pPr marL="274320" lvl="1">
                  <a:spcBef>
                    <a:spcPts val="600"/>
                  </a:spcBef>
                  <a:buSzPct val="70000"/>
                  <a:buFont typeface="Wingdings"/>
                  <a:buChar char=""/>
                  <a:defRPr/>
                </a:pPr>
                <a:r>
                  <a:rPr lang="en-GB" altLang="de-DE" sz="2400" dirty="0">
                    <a:sym typeface="Wingdings" panose="05000000000000000000" pitchFamily="2" charset="2"/>
                  </a:rPr>
                  <a:t>Rate of return: Single period</a:t>
                </a:r>
              </a:p>
              <a:p>
                <a:pPr marL="0" lvl="1" indent="0" algn="ctr">
                  <a:spcBef>
                    <a:spcPts val="600"/>
                  </a:spcBef>
                  <a:buSzPct val="70000"/>
                  <a:buNone/>
                  <a:defRPr/>
                </a:pPr>
                <a:endParaRPr lang="de-DE" altLang="de-DE" sz="3600" i="1" dirty="0">
                  <a:latin typeface="Cambria Math" panose="02040503050406030204" pitchFamily="18" charset="0"/>
                  <a:sym typeface="Wingdings" panose="05000000000000000000" pitchFamily="2" charset="2"/>
                </a:endParaRPr>
              </a:p>
              <a:p>
                <a:pPr marL="0" lvl="1" indent="0" algn="ctr">
                  <a:spcBef>
                    <a:spcPts val="600"/>
                  </a:spcBef>
                  <a:buSzPct val="70000"/>
                  <a:buNone/>
                  <a:defRPr/>
                </a:pPr>
                <a14:m>
                  <m:oMath xmlns:m="http://schemas.openxmlformats.org/officeDocument/2006/math">
                    <m:sSub>
                      <m:sSubPr>
                        <m:ctrlPr>
                          <a:rPr lang="de-DE" altLang="de-DE" sz="3600" i="1" smtClean="0">
                            <a:latin typeface="Cambria Math" panose="02040503050406030204" pitchFamily="18" charset="0"/>
                            <a:sym typeface="Wingdings" panose="05000000000000000000" pitchFamily="2" charset="2"/>
                          </a:rPr>
                        </m:ctrlPr>
                      </m:sSubPr>
                      <m:e>
                        <m:r>
                          <a:rPr lang="en-GB" altLang="de-DE" sz="3600" b="0" i="1" smtClean="0">
                            <a:latin typeface="Cambria Math" panose="02040503050406030204" pitchFamily="18" charset="0"/>
                            <a:sym typeface="Wingdings" panose="05000000000000000000" pitchFamily="2" charset="2"/>
                          </a:rPr>
                          <m:t>𝑟</m:t>
                        </m:r>
                      </m:e>
                      <m:sub>
                        <m:r>
                          <a:rPr lang="en-GB" altLang="de-DE" sz="3600" b="0" i="1" smtClean="0">
                            <a:latin typeface="Cambria Math" panose="02040503050406030204" pitchFamily="18" charset="0"/>
                            <a:sym typeface="Wingdings" panose="05000000000000000000" pitchFamily="2" charset="2"/>
                          </a:rPr>
                          <m:t>𝑡</m:t>
                        </m:r>
                      </m:sub>
                    </m:sSub>
                    <m:r>
                      <a:rPr lang="de-DE" altLang="de-DE" sz="3600" i="1" smtClean="0">
                        <a:latin typeface="Cambria Math" panose="02040503050406030204" pitchFamily="18" charset="0"/>
                        <a:ea typeface="Cambria Math" panose="02040503050406030204" pitchFamily="18" charset="0"/>
                        <a:sym typeface="Wingdings" panose="05000000000000000000" pitchFamily="2" charset="2"/>
                      </a:rPr>
                      <m:t>=</m:t>
                    </m:r>
                    <m:f>
                      <m:fPr>
                        <m:ctrlPr>
                          <a:rPr lang="de-DE" altLang="de-DE" sz="3600" i="1" smtClean="0">
                            <a:latin typeface="Cambria Math" panose="02040503050406030204" pitchFamily="18" charset="0"/>
                            <a:ea typeface="Cambria Math" panose="02040503050406030204" pitchFamily="18" charset="0"/>
                            <a:sym typeface="Wingdings" panose="05000000000000000000" pitchFamily="2" charset="2"/>
                          </a:rPr>
                        </m:ctrlPr>
                      </m:fPr>
                      <m:num>
                        <m:sSub>
                          <m:sSubPr>
                            <m:ctrlPr>
                              <a:rPr lang="de-DE" altLang="de-DE" sz="3600" i="1" smtClean="0">
                                <a:latin typeface="Cambria Math" panose="02040503050406030204" pitchFamily="18" charset="0"/>
                                <a:ea typeface="Cambria Math" panose="02040503050406030204" pitchFamily="18" charset="0"/>
                                <a:sym typeface="Wingdings" panose="05000000000000000000" pitchFamily="2" charset="2"/>
                              </a:rPr>
                            </m:ctrlPr>
                          </m:sSubPr>
                          <m:e>
                            <m:r>
                              <a:rPr lang="en-GB" altLang="de-DE" sz="3600" b="0" i="1" smtClean="0">
                                <a:latin typeface="Cambria Math" panose="02040503050406030204" pitchFamily="18" charset="0"/>
                                <a:ea typeface="Cambria Math" panose="02040503050406030204" pitchFamily="18" charset="0"/>
                                <a:sym typeface="Wingdings" panose="05000000000000000000" pitchFamily="2" charset="2"/>
                              </a:rPr>
                              <m:t>𝑃</m:t>
                            </m:r>
                          </m:e>
                          <m:sub>
                            <m:r>
                              <a:rPr lang="en-GB" altLang="de-DE" sz="3600" b="0" i="1" smtClean="0">
                                <a:latin typeface="Cambria Math" panose="02040503050406030204" pitchFamily="18" charset="0"/>
                                <a:ea typeface="Cambria Math" panose="02040503050406030204" pitchFamily="18" charset="0"/>
                                <a:sym typeface="Wingdings" panose="05000000000000000000" pitchFamily="2" charset="2"/>
                              </a:rPr>
                              <m:t>1</m:t>
                            </m:r>
                          </m:sub>
                        </m:sSub>
                        <m:r>
                          <a:rPr lang="en-GB" altLang="de-DE" sz="3600" b="0" i="1" smtClean="0">
                            <a:latin typeface="Cambria Math" panose="02040503050406030204" pitchFamily="18" charset="0"/>
                            <a:ea typeface="Cambria Math" panose="02040503050406030204" pitchFamily="18" charset="0"/>
                            <a:sym typeface="Wingdings" panose="05000000000000000000" pitchFamily="2" charset="2"/>
                          </a:rPr>
                          <m:t>−</m:t>
                        </m:r>
                        <m:sSub>
                          <m:sSubPr>
                            <m:ctrlPr>
                              <a:rPr lang="de-DE" altLang="de-DE" sz="3600" i="1">
                                <a:latin typeface="Cambria Math" panose="02040503050406030204" pitchFamily="18" charset="0"/>
                                <a:ea typeface="Cambria Math" panose="02040503050406030204" pitchFamily="18" charset="0"/>
                                <a:sym typeface="Wingdings" panose="05000000000000000000" pitchFamily="2" charset="2"/>
                              </a:rPr>
                            </m:ctrlPr>
                          </m:sSubPr>
                          <m:e>
                            <m:r>
                              <a:rPr lang="en-GB" altLang="de-DE" sz="3600" i="1">
                                <a:latin typeface="Cambria Math" panose="02040503050406030204" pitchFamily="18" charset="0"/>
                                <a:ea typeface="Cambria Math" panose="02040503050406030204" pitchFamily="18" charset="0"/>
                                <a:sym typeface="Wingdings" panose="05000000000000000000" pitchFamily="2" charset="2"/>
                              </a:rPr>
                              <m:t>𝑃</m:t>
                            </m:r>
                          </m:e>
                          <m:sub>
                            <m:r>
                              <a:rPr lang="en-GB" altLang="de-DE" sz="3600" b="0" i="1" smtClean="0">
                                <a:latin typeface="Cambria Math" panose="02040503050406030204" pitchFamily="18" charset="0"/>
                                <a:ea typeface="Cambria Math" panose="02040503050406030204" pitchFamily="18" charset="0"/>
                                <a:sym typeface="Wingdings" panose="05000000000000000000" pitchFamily="2" charset="2"/>
                              </a:rPr>
                              <m:t>0</m:t>
                            </m:r>
                          </m:sub>
                        </m:sSub>
                        <m:r>
                          <a:rPr lang="en-GB" altLang="de-DE" sz="3600" b="0" i="1" smtClean="0">
                            <a:latin typeface="Cambria Math" panose="02040503050406030204" pitchFamily="18" charset="0"/>
                            <a:ea typeface="Cambria Math" panose="02040503050406030204" pitchFamily="18" charset="0"/>
                            <a:sym typeface="Wingdings" panose="05000000000000000000" pitchFamily="2" charset="2"/>
                          </a:rPr>
                          <m:t>+</m:t>
                        </m:r>
                        <m:sSub>
                          <m:sSubPr>
                            <m:ctrlPr>
                              <a:rPr lang="de-DE" altLang="de-DE" sz="3600" i="1">
                                <a:latin typeface="Cambria Math" panose="02040503050406030204" pitchFamily="18" charset="0"/>
                                <a:ea typeface="Cambria Math" panose="02040503050406030204" pitchFamily="18" charset="0"/>
                                <a:sym typeface="Wingdings" panose="05000000000000000000" pitchFamily="2" charset="2"/>
                              </a:rPr>
                            </m:ctrlPr>
                          </m:sSubPr>
                          <m:e>
                            <m:r>
                              <a:rPr lang="en-GB" altLang="de-DE" sz="3600" b="0" i="1" smtClean="0">
                                <a:latin typeface="Cambria Math" panose="02040503050406030204" pitchFamily="18" charset="0"/>
                                <a:ea typeface="Cambria Math" panose="02040503050406030204" pitchFamily="18" charset="0"/>
                                <a:sym typeface="Wingdings" panose="05000000000000000000" pitchFamily="2" charset="2"/>
                              </a:rPr>
                              <m:t>𝐷</m:t>
                            </m:r>
                          </m:e>
                          <m:sub>
                            <m:r>
                              <a:rPr lang="en-GB" altLang="de-DE" sz="3600" i="1">
                                <a:latin typeface="Cambria Math" panose="02040503050406030204" pitchFamily="18" charset="0"/>
                                <a:ea typeface="Cambria Math" panose="02040503050406030204" pitchFamily="18" charset="0"/>
                                <a:sym typeface="Wingdings" panose="05000000000000000000" pitchFamily="2" charset="2"/>
                              </a:rPr>
                              <m:t>1</m:t>
                            </m:r>
                          </m:sub>
                        </m:sSub>
                      </m:num>
                      <m:den>
                        <m:sSub>
                          <m:sSubPr>
                            <m:ctrlPr>
                              <a:rPr lang="de-DE" altLang="de-DE" sz="3600" i="1">
                                <a:latin typeface="Cambria Math" panose="02040503050406030204" pitchFamily="18" charset="0"/>
                                <a:ea typeface="Cambria Math" panose="02040503050406030204" pitchFamily="18" charset="0"/>
                                <a:sym typeface="Wingdings" panose="05000000000000000000" pitchFamily="2" charset="2"/>
                              </a:rPr>
                            </m:ctrlPr>
                          </m:sSubPr>
                          <m:e>
                            <m:r>
                              <a:rPr lang="en-GB" altLang="de-DE" sz="3600" i="1">
                                <a:latin typeface="Cambria Math" panose="02040503050406030204" pitchFamily="18" charset="0"/>
                                <a:ea typeface="Cambria Math" panose="02040503050406030204" pitchFamily="18" charset="0"/>
                                <a:sym typeface="Wingdings" panose="05000000000000000000" pitchFamily="2" charset="2"/>
                              </a:rPr>
                              <m:t>𝑃</m:t>
                            </m:r>
                          </m:e>
                          <m:sub>
                            <m:r>
                              <a:rPr lang="en-GB" altLang="de-DE" sz="3600" b="0" i="1" smtClean="0">
                                <a:latin typeface="Cambria Math" panose="02040503050406030204" pitchFamily="18" charset="0"/>
                                <a:ea typeface="Cambria Math" panose="02040503050406030204" pitchFamily="18" charset="0"/>
                                <a:sym typeface="Wingdings" panose="05000000000000000000" pitchFamily="2" charset="2"/>
                              </a:rPr>
                              <m:t>0</m:t>
                            </m:r>
                          </m:sub>
                        </m:sSub>
                      </m:den>
                    </m:f>
                    <m:r>
                      <a:rPr lang="de-DE" altLang="de-DE" sz="3600" i="1" smtClean="0">
                        <a:latin typeface="Cambria Math" panose="02040503050406030204" pitchFamily="18" charset="0"/>
                        <a:ea typeface="Cambria Math" panose="02040503050406030204" pitchFamily="18" charset="0"/>
                        <a:sym typeface="Wingdings" panose="05000000000000000000" pitchFamily="2" charset="2"/>
                      </a:rPr>
                      <m:t>=</m:t>
                    </m:r>
                    <m:f>
                      <m:fPr>
                        <m:ctrlPr>
                          <a:rPr lang="de-DE" altLang="de-DE" sz="3600" i="1">
                            <a:latin typeface="Cambria Math" panose="02040503050406030204" pitchFamily="18" charset="0"/>
                            <a:ea typeface="Cambria Math" panose="02040503050406030204" pitchFamily="18" charset="0"/>
                            <a:sym typeface="Wingdings" panose="05000000000000000000" pitchFamily="2" charset="2"/>
                          </a:rPr>
                        </m:ctrlPr>
                      </m:fPr>
                      <m:num>
                        <m:sSub>
                          <m:sSubPr>
                            <m:ctrlPr>
                              <a:rPr lang="de-DE" altLang="de-DE" sz="3600" i="1">
                                <a:latin typeface="Cambria Math" panose="02040503050406030204" pitchFamily="18" charset="0"/>
                                <a:ea typeface="Cambria Math" panose="02040503050406030204" pitchFamily="18" charset="0"/>
                                <a:sym typeface="Wingdings" panose="05000000000000000000" pitchFamily="2" charset="2"/>
                              </a:rPr>
                            </m:ctrlPr>
                          </m:sSubPr>
                          <m:e>
                            <m:r>
                              <a:rPr lang="en-GB" altLang="de-DE" sz="3600" i="1">
                                <a:latin typeface="Cambria Math" panose="02040503050406030204" pitchFamily="18" charset="0"/>
                                <a:ea typeface="Cambria Math" panose="02040503050406030204" pitchFamily="18" charset="0"/>
                                <a:sym typeface="Wingdings" panose="05000000000000000000" pitchFamily="2" charset="2"/>
                              </a:rPr>
                              <m:t>𝑃</m:t>
                            </m:r>
                          </m:e>
                          <m:sub>
                            <m:r>
                              <a:rPr lang="en-GB" altLang="de-DE" sz="3600" i="1">
                                <a:latin typeface="Cambria Math" panose="02040503050406030204" pitchFamily="18" charset="0"/>
                                <a:ea typeface="Cambria Math" panose="02040503050406030204" pitchFamily="18" charset="0"/>
                                <a:sym typeface="Wingdings" panose="05000000000000000000" pitchFamily="2" charset="2"/>
                              </a:rPr>
                              <m:t>1</m:t>
                            </m:r>
                          </m:sub>
                        </m:sSub>
                        <m:r>
                          <a:rPr lang="en-GB" altLang="de-DE" sz="3600" i="1">
                            <a:latin typeface="Cambria Math" panose="02040503050406030204" pitchFamily="18" charset="0"/>
                            <a:ea typeface="Cambria Math" panose="02040503050406030204" pitchFamily="18" charset="0"/>
                            <a:sym typeface="Wingdings" panose="05000000000000000000" pitchFamily="2" charset="2"/>
                          </a:rPr>
                          <m:t>−</m:t>
                        </m:r>
                        <m:sSub>
                          <m:sSubPr>
                            <m:ctrlPr>
                              <a:rPr lang="de-DE" altLang="de-DE" sz="3600" i="1">
                                <a:latin typeface="Cambria Math" panose="02040503050406030204" pitchFamily="18" charset="0"/>
                                <a:ea typeface="Cambria Math" panose="02040503050406030204" pitchFamily="18" charset="0"/>
                                <a:sym typeface="Wingdings" panose="05000000000000000000" pitchFamily="2" charset="2"/>
                              </a:rPr>
                            </m:ctrlPr>
                          </m:sSubPr>
                          <m:e>
                            <m:r>
                              <a:rPr lang="en-GB" altLang="de-DE" sz="3600" i="1">
                                <a:latin typeface="Cambria Math" panose="02040503050406030204" pitchFamily="18" charset="0"/>
                                <a:ea typeface="Cambria Math" panose="02040503050406030204" pitchFamily="18" charset="0"/>
                                <a:sym typeface="Wingdings" panose="05000000000000000000" pitchFamily="2" charset="2"/>
                              </a:rPr>
                              <m:t>𝑃</m:t>
                            </m:r>
                          </m:e>
                          <m:sub>
                            <m:r>
                              <a:rPr lang="en-GB" altLang="de-DE" sz="3600" i="1">
                                <a:latin typeface="Cambria Math" panose="02040503050406030204" pitchFamily="18" charset="0"/>
                                <a:ea typeface="Cambria Math" panose="02040503050406030204" pitchFamily="18" charset="0"/>
                                <a:sym typeface="Wingdings" panose="05000000000000000000" pitchFamily="2" charset="2"/>
                              </a:rPr>
                              <m:t>0</m:t>
                            </m:r>
                          </m:sub>
                        </m:sSub>
                      </m:num>
                      <m:den>
                        <m:sSub>
                          <m:sSubPr>
                            <m:ctrlPr>
                              <a:rPr lang="de-DE" altLang="de-DE" sz="3600" i="1">
                                <a:latin typeface="Cambria Math" panose="02040503050406030204" pitchFamily="18" charset="0"/>
                                <a:ea typeface="Cambria Math" panose="02040503050406030204" pitchFamily="18" charset="0"/>
                                <a:sym typeface="Wingdings" panose="05000000000000000000" pitchFamily="2" charset="2"/>
                              </a:rPr>
                            </m:ctrlPr>
                          </m:sSubPr>
                          <m:e>
                            <m:r>
                              <a:rPr lang="en-GB" altLang="de-DE" sz="3600" i="1">
                                <a:latin typeface="Cambria Math" panose="02040503050406030204" pitchFamily="18" charset="0"/>
                                <a:ea typeface="Cambria Math" panose="02040503050406030204" pitchFamily="18" charset="0"/>
                                <a:sym typeface="Wingdings" panose="05000000000000000000" pitchFamily="2" charset="2"/>
                              </a:rPr>
                              <m:t>𝑃</m:t>
                            </m:r>
                          </m:e>
                          <m:sub>
                            <m:r>
                              <a:rPr lang="en-GB" altLang="de-DE" sz="3600" i="1">
                                <a:latin typeface="Cambria Math" panose="02040503050406030204" pitchFamily="18" charset="0"/>
                                <a:ea typeface="Cambria Math" panose="02040503050406030204" pitchFamily="18" charset="0"/>
                                <a:sym typeface="Wingdings" panose="05000000000000000000" pitchFamily="2" charset="2"/>
                              </a:rPr>
                              <m:t>0</m:t>
                            </m:r>
                          </m:sub>
                        </m:sSub>
                      </m:den>
                    </m:f>
                    <m:r>
                      <a:rPr lang="en-GB" altLang="de-DE" sz="3600" b="0" i="1" smtClean="0">
                        <a:latin typeface="Cambria Math" panose="02040503050406030204" pitchFamily="18" charset="0"/>
                        <a:ea typeface="Cambria Math" panose="02040503050406030204" pitchFamily="18" charset="0"/>
                        <a:sym typeface="Wingdings" panose="05000000000000000000" pitchFamily="2" charset="2"/>
                      </a:rPr>
                      <m:t>+</m:t>
                    </m:r>
                  </m:oMath>
                </a14:m>
                <a:r>
                  <a:rPr lang="de-DE" altLang="de-DE" sz="3600" dirty="0">
                    <a:ea typeface="Cambria Math" panose="02040503050406030204" pitchFamily="18" charset="0"/>
                    <a:sym typeface="Wingdings" panose="05000000000000000000" pitchFamily="2" charset="2"/>
                  </a:rPr>
                  <a:t> </a:t>
                </a:r>
                <a14:m>
                  <m:oMath xmlns:m="http://schemas.openxmlformats.org/officeDocument/2006/math">
                    <m:f>
                      <m:fPr>
                        <m:ctrlPr>
                          <a:rPr lang="de-DE" altLang="de-DE" sz="3600" i="1">
                            <a:latin typeface="Cambria Math" panose="02040503050406030204" pitchFamily="18" charset="0"/>
                            <a:ea typeface="Cambria Math" panose="02040503050406030204" pitchFamily="18" charset="0"/>
                            <a:sym typeface="Wingdings" panose="05000000000000000000" pitchFamily="2" charset="2"/>
                          </a:rPr>
                        </m:ctrlPr>
                      </m:fPr>
                      <m:num>
                        <m:sSub>
                          <m:sSubPr>
                            <m:ctrlPr>
                              <a:rPr lang="de-DE" altLang="de-DE" sz="3600" i="1">
                                <a:latin typeface="Cambria Math" panose="02040503050406030204" pitchFamily="18" charset="0"/>
                                <a:ea typeface="Cambria Math" panose="02040503050406030204" pitchFamily="18" charset="0"/>
                                <a:sym typeface="Wingdings" panose="05000000000000000000" pitchFamily="2" charset="2"/>
                              </a:rPr>
                            </m:ctrlPr>
                          </m:sSubPr>
                          <m:e>
                            <m:r>
                              <a:rPr lang="en-GB" altLang="de-DE" sz="3600" i="1">
                                <a:latin typeface="Cambria Math" panose="02040503050406030204" pitchFamily="18" charset="0"/>
                                <a:ea typeface="Cambria Math" panose="02040503050406030204" pitchFamily="18" charset="0"/>
                                <a:sym typeface="Wingdings" panose="05000000000000000000" pitchFamily="2" charset="2"/>
                              </a:rPr>
                              <m:t>𝐷</m:t>
                            </m:r>
                          </m:e>
                          <m:sub>
                            <m:r>
                              <a:rPr lang="en-GB" altLang="de-DE" sz="3600" i="1">
                                <a:latin typeface="Cambria Math" panose="02040503050406030204" pitchFamily="18" charset="0"/>
                                <a:ea typeface="Cambria Math" panose="02040503050406030204" pitchFamily="18" charset="0"/>
                                <a:sym typeface="Wingdings" panose="05000000000000000000" pitchFamily="2" charset="2"/>
                              </a:rPr>
                              <m:t>1</m:t>
                            </m:r>
                          </m:sub>
                        </m:sSub>
                      </m:num>
                      <m:den>
                        <m:sSub>
                          <m:sSubPr>
                            <m:ctrlPr>
                              <a:rPr lang="de-DE" altLang="de-DE" sz="3600" i="1">
                                <a:latin typeface="Cambria Math" panose="02040503050406030204" pitchFamily="18" charset="0"/>
                                <a:ea typeface="Cambria Math" panose="02040503050406030204" pitchFamily="18" charset="0"/>
                                <a:sym typeface="Wingdings" panose="05000000000000000000" pitchFamily="2" charset="2"/>
                              </a:rPr>
                            </m:ctrlPr>
                          </m:sSubPr>
                          <m:e>
                            <m:r>
                              <a:rPr lang="en-GB" altLang="de-DE" sz="3600" i="1">
                                <a:latin typeface="Cambria Math" panose="02040503050406030204" pitchFamily="18" charset="0"/>
                                <a:ea typeface="Cambria Math" panose="02040503050406030204" pitchFamily="18" charset="0"/>
                                <a:sym typeface="Wingdings" panose="05000000000000000000" pitchFamily="2" charset="2"/>
                              </a:rPr>
                              <m:t>𝑃</m:t>
                            </m:r>
                          </m:e>
                          <m:sub>
                            <m:r>
                              <a:rPr lang="en-GB" altLang="de-DE" sz="3600" i="1">
                                <a:latin typeface="Cambria Math" panose="02040503050406030204" pitchFamily="18" charset="0"/>
                                <a:ea typeface="Cambria Math" panose="02040503050406030204" pitchFamily="18" charset="0"/>
                                <a:sym typeface="Wingdings" panose="05000000000000000000" pitchFamily="2" charset="2"/>
                              </a:rPr>
                              <m:t>0</m:t>
                            </m:r>
                          </m:sub>
                        </m:sSub>
                      </m:den>
                    </m:f>
                  </m:oMath>
                </a14:m>
                <a:endParaRPr lang="de-DE" altLang="de-DE" sz="3600" dirty="0">
                  <a:sym typeface="Wingdings" panose="05000000000000000000" pitchFamily="2" charset="2"/>
                </a:endParaRPr>
              </a:p>
              <a:p>
                <a:pPr marL="274320" lvl="1">
                  <a:spcBef>
                    <a:spcPts val="600"/>
                  </a:spcBef>
                  <a:buSzPct val="70000"/>
                  <a:buFont typeface="Wingdings"/>
                  <a:buChar char=""/>
                  <a:defRPr/>
                </a:pPr>
                <a:endParaRPr lang="de-DE" altLang="de-DE" sz="2400" dirty="0"/>
              </a:p>
              <a:p>
                <a:pPr lvl="1">
                  <a:lnSpc>
                    <a:spcPct val="80000"/>
                  </a:lnSpc>
                  <a:spcBef>
                    <a:spcPct val="50000"/>
                  </a:spcBef>
                  <a:buClr>
                    <a:srgbClr val="C00000"/>
                  </a:buClr>
                  <a:buFont typeface="Arial" panose="020B0604020202020204" pitchFamily="34" charset="0"/>
                  <a:buChar char="•"/>
                </a:pPr>
                <a14:m>
                  <m:oMath xmlns:m="http://schemas.openxmlformats.org/officeDocument/2006/math">
                    <m:sSub>
                      <m:sSubPr>
                        <m:ctrlPr>
                          <a:rPr lang="de-DE" altLang="de-DE" sz="2000" i="1">
                            <a:latin typeface="Cambria Math" panose="02040503050406030204" pitchFamily="18" charset="0"/>
                            <a:sym typeface="Wingdings" panose="05000000000000000000" pitchFamily="2" charset="2"/>
                          </a:rPr>
                        </m:ctrlPr>
                      </m:sSubPr>
                      <m:e>
                        <m:r>
                          <a:rPr lang="en-GB" altLang="de-DE" sz="2000" i="1">
                            <a:latin typeface="Cambria Math" panose="02040503050406030204" pitchFamily="18" charset="0"/>
                            <a:sym typeface="Wingdings" panose="05000000000000000000" pitchFamily="2" charset="2"/>
                          </a:rPr>
                          <m:t>𝑟</m:t>
                        </m:r>
                      </m:e>
                      <m:sub>
                        <m:r>
                          <a:rPr lang="en-GB" altLang="de-DE" sz="2000" i="1">
                            <a:latin typeface="Cambria Math" panose="02040503050406030204" pitchFamily="18" charset="0"/>
                            <a:sym typeface="Wingdings" panose="05000000000000000000" pitchFamily="2" charset="2"/>
                          </a:rPr>
                          <m:t>𝑡</m:t>
                        </m:r>
                      </m:sub>
                    </m:sSub>
                  </m:oMath>
                </a14:m>
                <a:r>
                  <a:rPr lang="en-GB" altLang="en-US" sz="2000" dirty="0">
                    <a:solidFill>
                      <a:srgbClr val="000000"/>
                    </a:solidFill>
                  </a:rPr>
                  <a:t> = Holding period return</a:t>
                </a:r>
              </a:p>
              <a:p>
                <a:pPr lvl="1">
                  <a:lnSpc>
                    <a:spcPct val="80000"/>
                  </a:lnSpc>
                  <a:spcBef>
                    <a:spcPct val="50000"/>
                  </a:spcBef>
                  <a:buClr>
                    <a:srgbClr val="C00000"/>
                  </a:buClr>
                  <a:buFont typeface="Arial" panose="020B0604020202020204" pitchFamily="34" charset="0"/>
                  <a:buChar char="•"/>
                </a:pPr>
                <a:r>
                  <a:rPr lang="en-GB" altLang="en-US" sz="2000" i="1" dirty="0">
                    <a:solidFill>
                      <a:srgbClr val="000000"/>
                    </a:solidFill>
                  </a:rPr>
                  <a:t>P</a:t>
                </a:r>
                <a:r>
                  <a:rPr lang="en-GB" altLang="en-US" sz="2000" baseline="-25000" dirty="0">
                    <a:solidFill>
                      <a:srgbClr val="000000"/>
                    </a:solidFill>
                  </a:rPr>
                  <a:t>0</a:t>
                </a:r>
                <a:r>
                  <a:rPr lang="en-GB" altLang="en-US" sz="2000" dirty="0">
                    <a:solidFill>
                      <a:srgbClr val="000000"/>
                    </a:solidFill>
                  </a:rPr>
                  <a:t> = Beginning price</a:t>
                </a:r>
              </a:p>
              <a:p>
                <a:pPr lvl="1">
                  <a:lnSpc>
                    <a:spcPct val="80000"/>
                  </a:lnSpc>
                  <a:spcBef>
                    <a:spcPct val="50000"/>
                  </a:spcBef>
                  <a:buClr>
                    <a:srgbClr val="C00000"/>
                  </a:buClr>
                  <a:buFont typeface="Arial" panose="020B0604020202020204" pitchFamily="34" charset="0"/>
                  <a:buChar char="•"/>
                </a:pPr>
                <a:r>
                  <a:rPr lang="en-GB" altLang="en-US" sz="2000" i="1" dirty="0">
                    <a:solidFill>
                      <a:srgbClr val="000000"/>
                    </a:solidFill>
                  </a:rPr>
                  <a:t>P</a:t>
                </a:r>
                <a:r>
                  <a:rPr lang="en-GB" altLang="en-US" sz="2000" baseline="-25000" dirty="0">
                    <a:solidFill>
                      <a:srgbClr val="000000"/>
                    </a:solidFill>
                  </a:rPr>
                  <a:t>1</a:t>
                </a:r>
                <a:r>
                  <a:rPr lang="en-GB" altLang="en-US" sz="2000" dirty="0">
                    <a:solidFill>
                      <a:srgbClr val="000000"/>
                    </a:solidFill>
                  </a:rPr>
                  <a:t> = Ending price</a:t>
                </a:r>
              </a:p>
              <a:p>
                <a:pPr lvl="1">
                  <a:lnSpc>
                    <a:spcPct val="80000"/>
                  </a:lnSpc>
                  <a:spcBef>
                    <a:spcPct val="50000"/>
                  </a:spcBef>
                  <a:buClr>
                    <a:srgbClr val="C00000"/>
                  </a:buClr>
                  <a:buFont typeface="Arial" panose="020B0604020202020204" pitchFamily="34" charset="0"/>
                  <a:buChar char="•"/>
                </a:pPr>
                <a:r>
                  <a:rPr lang="en-GB" altLang="en-US" sz="2000" i="1" dirty="0">
                    <a:solidFill>
                      <a:srgbClr val="000000"/>
                    </a:solidFill>
                  </a:rPr>
                  <a:t>D</a:t>
                </a:r>
                <a:r>
                  <a:rPr lang="en-GB" altLang="en-US" sz="2000" baseline="-25000" dirty="0">
                    <a:solidFill>
                      <a:srgbClr val="000000"/>
                    </a:solidFill>
                  </a:rPr>
                  <a:t>1</a:t>
                </a:r>
                <a:r>
                  <a:rPr lang="en-GB" altLang="en-US" sz="2000" dirty="0">
                    <a:solidFill>
                      <a:srgbClr val="000000"/>
                    </a:solidFill>
                  </a:rPr>
                  <a:t> = Dividend during period one</a:t>
                </a:r>
              </a:p>
              <a:p>
                <a:pPr marL="274320" lvl="1">
                  <a:spcBef>
                    <a:spcPts val="600"/>
                  </a:spcBef>
                  <a:buSzPct val="70000"/>
                  <a:buFont typeface="Wingdings"/>
                  <a:buChar char=""/>
                  <a:defRPr/>
                </a:pPr>
                <a:endParaRPr lang="en-US" altLang="de-DE" dirty="0"/>
              </a:p>
              <a:p>
                <a:pPr lvl="1">
                  <a:defRPr/>
                </a:pPr>
                <a:endParaRPr lang="en-US" altLang="de-DE" dirty="0"/>
              </a:p>
              <a:p>
                <a:pPr marL="640080" lvl="3" indent="0">
                  <a:spcBef>
                    <a:spcPts val="600"/>
                  </a:spcBef>
                  <a:buSzPct val="70000"/>
                  <a:buNone/>
                  <a:defRPr/>
                </a:pPr>
                <a:endParaRPr lang="en-US" altLang="de-DE" sz="2100" dirty="0"/>
              </a:p>
              <a:p>
                <a:pPr marL="0" indent="0">
                  <a:buNone/>
                  <a:defRPr/>
                </a:pPr>
                <a:endParaRPr lang="en-GB" altLang="de-DE" dirty="0"/>
              </a:p>
              <a:p>
                <a:pPr>
                  <a:defRPr/>
                </a:pPr>
                <a:endParaRPr lang="en-GB" altLang="de-DE" dirty="0"/>
              </a:p>
              <a:p>
                <a:pPr lvl="1">
                  <a:buFont typeface="Courier New" panose="02070309020205020404" pitchFamily="49" charset="0"/>
                  <a:buChar char="o"/>
                  <a:defRPr/>
                </a:pPr>
                <a:endParaRPr lang="en-GB" altLang="de-DE" dirty="0"/>
              </a:p>
              <a:p>
                <a:pPr marL="0" indent="0">
                  <a:buNone/>
                </a:pPr>
                <a:endParaRPr lang="en-GB" b="1" dirty="0"/>
              </a:p>
              <a:p>
                <a:endParaRPr lang="en-GB" dirty="0"/>
              </a:p>
              <a:p>
                <a:pPr marL="0" indent="0">
                  <a:buNone/>
                </a:pPr>
                <a:endParaRPr lang="en-GB" dirty="0"/>
              </a:p>
              <a:p>
                <a:pPr marL="0" indent="0">
                  <a:buNone/>
                </a:pPr>
                <a:endParaRPr lang="en-GB" dirty="0"/>
              </a:p>
              <a:p>
                <a:endParaRPr lang="en-GB" dirty="0"/>
              </a:p>
            </p:txBody>
          </p:sp>
        </mc:Choice>
        <mc:Fallback xmlns="">
          <p:sp>
            <p:nvSpPr>
              <p:cNvPr id="5" name="Content Placeholder 2">
                <a:extLst>
                  <a:ext uri="{FF2B5EF4-FFF2-40B4-BE49-F238E27FC236}">
                    <a16:creationId xmlns:a16="http://schemas.microsoft.com/office/drawing/2014/main" id="{D60B22C9-4106-4721-847C-521C2A218953}"/>
                  </a:ext>
                </a:extLst>
              </p:cNvPr>
              <p:cNvSpPr>
                <a:spLocks noGrp="1" noRot="1" noChangeAspect="1" noMove="1" noResize="1" noEditPoints="1" noAdjustHandles="1" noChangeArrowheads="1" noChangeShapeType="1" noTextEdit="1"/>
              </p:cNvSpPr>
              <p:nvPr>
                <p:ph idx="1"/>
              </p:nvPr>
            </p:nvSpPr>
            <p:spPr>
              <a:xfrm>
                <a:off x="628650" y="914400"/>
                <a:ext cx="7886700" cy="5459413"/>
              </a:xfrm>
              <a:blipFill>
                <a:blip r:embed="rId2"/>
                <a:stretch>
                  <a:fillRect t="-1563"/>
                </a:stretch>
              </a:blipFill>
            </p:spPr>
            <p:txBody>
              <a:bodyPr/>
              <a:lstStyle/>
              <a:p>
                <a:r>
                  <a:rPr lang="zh-CN" altLang="en-US">
                    <a:noFill/>
                  </a:rPr>
                  <a:t> </a:t>
                </a:r>
              </a:p>
            </p:txBody>
          </p:sp>
        </mc:Fallback>
      </mc:AlternateContent>
      <p:sp>
        <p:nvSpPr>
          <p:cNvPr id="6" name="Callout: Up Arrow 4">
            <a:extLst>
              <a:ext uri="{FF2B5EF4-FFF2-40B4-BE49-F238E27FC236}">
                <a16:creationId xmlns:a16="http://schemas.microsoft.com/office/drawing/2014/main" id="{348279B4-59EC-4AB2-972F-4F8C276F5AB4}"/>
              </a:ext>
            </a:extLst>
          </p:cNvPr>
          <p:cNvSpPr/>
          <p:nvPr/>
        </p:nvSpPr>
        <p:spPr>
          <a:xfrm>
            <a:off x="4938074" y="2971800"/>
            <a:ext cx="1368152" cy="1656184"/>
          </a:xfrm>
          <a:prstGeom prst="upArrowCallout">
            <a:avLst/>
          </a:prstGeom>
          <a:solidFill>
            <a:srgbClr val="D4E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Capital Gain</a:t>
            </a:r>
          </a:p>
        </p:txBody>
      </p:sp>
      <p:sp>
        <p:nvSpPr>
          <p:cNvPr id="7" name="Callout: Up Arrow 5">
            <a:extLst>
              <a:ext uri="{FF2B5EF4-FFF2-40B4-BE49-F238E27FC236}">
                <a16:creationId xmlns:a16="http://schemas.microsoft.com/office/drawing/2014/main" id="{46601BE3-A4F5-4ECA-B20F-E9FE20C4E3FE}"/>
              </a:ext>
            </a:extLst>
          </p:cNvPr>
          <p:cNvSpPr/>
          <p:nvPr/>
        </p:nvSpPr>
        <p:spPr>
          <a:xfrm>
            <a:off x="6321152" y="2971800"/>
            <a:ext cx="1368152" cy="1656184"/>
          </a:xfrm>
          <a:prstGeom prst="upArrowCallout">
            <a:avLst/>
          </a:prstGeom>
          <a:solidFill>
            <a:srgbClr val="D4E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Dividend yield</a:t>
            </a:r>
          </a:p>
        </p:txBody>
      </p:sp>
      <p:sp>
        <p:nvSpPr>
          <p:cNvPr id="8" name="Oval 6">
            <a:extLst>
              <a:ext uri="{FF2B5EF4-FFF2-40B4-BE49-F238E27FC236}">
                <a16:creationId xmlns:a16="http://schemas.microsoft.com/office/drawing/2014/main" id="{A8013239-B834-409D-A2E2-1A643E199294}"/>
              </a:ext>
            </a:extLst>
          </p:cNvPr>
          <p:cNvSpPr/>
          <p:nvPr/>
        </p:nvSpPr>
        <p:spPr>
          <a:xfrm>
            <a:off x="5046086" y="1563235"/>
            <a:ext cx="1152128" cy="130537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7">
            <a:extLst>
              <a:ext uri="{FF2B5EF4-FFF2-40B4-BE49-F238E27FC236}">
                <a16:creationId xmlns:a16="http://schemas.microsoft.com/office/drawing/2014/main" id="{23CDBA30-21F1-414A-AF24-5441C1CF4750}"/>
              </a:ext>
            </a:extLst>
          </p:cNvPr>
          <p:cNvSpPr/>
          <p:nvPr/>
        </p:nvSpPr>
        <p:spPr>
          <a:xfrm>
            <a:off x="6456682" y="1614829"/>
            <a:ext cx="900100" cy="130537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87396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6"/>
          <p:cNvSpPr>
            <a:spLocks noGrp="1" noChangeArrowheads="1"/>
          </p:cNvSpPr>
          <p:nvPr>
            <p:ph type="body" sz="half" idx="1"/>
          </p:nvPr>
        </p:nvSpPr>
        <p:spPr>
          <a:xfrm>
            <a:off x="914400" y="1219200"/>
            <a:ext cx="8001000" cy="4953000"/>
          </a:xfrm>
          <a:noFill/>
        </p:spPr>
        <p:txBody>
          <a:bodyPr/>
          <a:lstStyle/>
          <a:p>
            <a:pPr marL="342900" indent="-342900" eaLnBrk="1" hangingPunct="1">
              <a:lnSpc>
                <a:spcPct val="90000"/>
              </a:lnSpc>
            </a:pPr>
            <a:r>
              <a:rPr lang="en-US" dirty="0"/>
              <a:t>Computing Mean Historical Returns</a:t>
            </a:r>
          </a:p>
          <a:p>
            <a:pPr marL="742950" lvl="1" indent="-285750" eaLnBrk="1" hangingPunct="1">
              <a:lnSpc>
                <a:spcPct val="90000"/>
              </a:lnSpc>
              <a:buFontTx/>
              <a:buNone/>
            </a:pPr>
            <a:r>
              <a:rPr lang="en-US" dirty="0"/>
              <a:t>	Suppose you have a set of annual rates of return (HPYs or HPRs) for an investment. How do you measure the mean annual return?</a:t>
            </a:r>
          </a:p>
          <a:p>
            <a:pPr marL="742950" lvl="1" indent="-285750" eaLnBrk="1" hangingPunct="1">
              <a:lnSpc>
                <a:spcPct val="90000"/>
              </a:lnSpc>
            </a:pPr>
            <a:endParaRPr lang="en-US" dirty="0"/>
          </a:p>
          <a:p>
            <a:pPr marL="742950" lvl="1" indent="-285750" eaLnBrk="1" hangingPunct="1">
              <a:lnSpc>
                <a:spcPct val="90000"/>
              </a:lnSpc>
            </a:pPr>
            <a:r>
              <a:rPr lang="en-US" b="1" dirty="0">
                <a:solidFill>
                  <a:srgbClr val="C00000"/>
                </a:solidFill>
              </a:rPr>
              <a:t>Arithmetic Mean Return (AM)</a:t>
            </a:r>
          </a:p>
          <a:p>
            <a:pPr marL="1143000" lvl="2" indent="-228600" eaLnBrk="1" hangingPunct="1">
              <a:lnSpc>
                <a:spcPct val="130000"/>
              </a:lnSpc>
              <a:buFontTx/>
              <a:buNone/>
            </a:pPr>
            <a:r>
              <a:rPr lang="en-US" dirty="0"/>
              <a:t>		</a:t>
            </a:r>
            <a:r>
              <a:rPr lang="en-US" sz="2400" b="1" dirty="0"/>
              <a:t>AM= </a:t>
            </a:r>
            <a:r>
              <a:rPr lang="en-US" sz="2400" b="1" dirty="0">
                <a:sym typeface="Symbol" pitchFamily="18" charset="2"/>
              </a:rPr>
              <a:t> </a:t>
            </a:r>
            <a:r>
              <a:rPr lang="en-US" sz="2400" b="1" dirty="0"/>
              <a:t>HPY / n</a:t>
            </a:r>
          </a:p>
          <a:p>
            <a:pPr marL="1143000" lvl="2" indent="-228600" eaLnBrk="1" hangingPunct="1">
              <a:buFontTx/>
              <a:buNone/>
            </a:pPr>
            <a:r>
              <a:rPr lang="en-US" sz="2000" dirty="0"/>
              <a:t>where </a:t>
            </a:r>
            <a:r>
              <a:rPr lang="en-US" sz="2000" dirty="0">
                <a:sym typeface="Symbol" pitchFamily="18" charset="2"/>
              </a:rPr>
              <a:t> </a:t>
            </a:r>
            <a:r>
              <a:rPr lang="en-US" sz="2000" dirty="0"/>
              <a:t>HPY=the sum of all the annual HPYs</a:t>
            </a:r>
          </a:p>
          <a:p>
            <a:pPr marL="1143000" lvl="2" indent="-228600" eaLnBrk="1" hangingPunct="1">
              <a:lnSpc>
                <a:spcPct val="90000"/>
              </a:lnSpc>
              <a:buFontTx/>
              <a:buNone/>
            </a:pPr>
            <a:r>
              <a:rPr lang="en-US" sz="2000" dirty="0"/>
              <a:t>	        n=number of years</a:t>
            </a:r>
          </a:p>
          <a:p>
            <a:pPr marL="742950" lvl="1" indent="-285750" eaLnBrk="1" hangingPunct="1">
              <a:lnSpc>
                <a:spcPct val="90000"/>
              </a:lnSpc>
            </a:pPr>
            <a:endParaRPr lang="en-US" dirty="0"/>
          </a:p>
          <a:p>
            <a:pPr marL="742950" lvl="1" indent="-285750" eaLnBrk="1" hangingPunct="1">
              <a:lnSpc>
                <a:spcPct val="90000"/>
              </a:lnSpc>
            </a:pPr>
            <a:r>
              <a:rPr lang="en-US" b="1" dirty="0">
                <a:solidFill>
                  <a:srgbClr val="C00000"/>
                </a:solidFill>
              </a:rPr>
              <a:t>Geometric Mean Return (GM)</a:t>
            </a:r>
          </a:p>
          <a:p>
            <a:pPr marL="1143000" lvl="2" indent="-228600" eaLnBrk="1" hangingPunct="1">
              <a:lnSpc>
                <a:spcPct val="130000"/>
              </a:lnSpc>
              <a:buFontTx/>
              <a:buNone/>
            </a:pPr>
            <a:r>
              <a:rPr lang="en-US" sz="2400" b="1" dirty="0"/>
              <a:t>		GM= [</a:t>
            </a:r>
            <a:r>
              <a:rPr lang="en-US" sz="2400" b="1" dirty="0">
                <a:sym typeface="Symbol" pitchFamily="18" charset="2"/>
              </a:rPr>
              <a:t> </a:t>
            </a:r>
            <a:r>
              <a:rPr lang="en-US" sz="2400" b="1" dirty="0"/>
              <a:t>HPY] </a:t>
            </a:r>
            <a:r>
              <a:rPr lang="en-US" sz="2400" b="1" baseline="30000" dirty="0"/>
              <a:t>1/n </a:t>
            </a:r>
            <a:r>
              <a:rPr lang="en-US" sz="2400" b="1" dirty="0"/>
              <a:t>-1</a:t>
            </a:r>
            <a:endParaRPr lang="en-US" sz="2400" b="1" baseline="30000" dirty="0"/>
          </a:p>
          <a:p>
            <a:pPr marL="1143000" lvl="2" indent="-228600" eaLnBrk="1" hangingPunct="1">
              <a:buFontTx/>
              <a:buNone/>
            </a:pPr>
            <a:r>
              <a:rPr lang="en-US" sz="2000" dirty="0"/>
              <a:t>where </a:t>
            </a:r>
            <a:r>
              <a:rPr lang="en-US" sz="2000" dirty="0">
                <a:sym typeface="Symbol" pitchFamily="18" charset="2"/>
              </a:rPr>
              <a:t> </a:t>
            </a:r>
            <a:r>
              <a:rPr lang="en-US" sz="2000" dirty="0"/>
              <a:t>HPR=the product of all the annual HPRs</a:t>
            </a:r>
          </a:p>
          <a:p>
            <a:pPr marL="1143000" lvl="2" indent="-228600" eaLnBrk="1" hangingPunct="1">
              <a:lnSpc>
                <a:spcPct val="90000"/>
              </a:lnSpc>
              <a:buFontTx/>
              <a:buNone/>
            </a:pPr>
            <a:r>
              <a:rPr lang="en-US" sz="2000" dirty="0"/>
              <a:t>	        n=number of years</a:t>
            </a:r>
          </a:p>
          <a:p>
            <a:pPr marL="742950" lvl="1" indent="-285750" eaLnBrk="1" hangingPunct="1">
              <a:lnSpc>
                <a:spcPct val="90000"/>
              </a:lnSpc>
            </a:pPr>
            <a:endParaRPr lang="en-US" dirty="0"/>
          </a:p>
        </p:txBody>
      </p:sp>
      <p:sp>
        <p:nvSpPr>
          <p:cNvPr id="16386" name="Slide Number Placeholder 6"/>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198B1973-19F7-452C-90E4-4BBD112F4D6F}" type="slidenum">
              <a:rPr lang="en-US"/>
              <a:pPr/>
              <a:t>14</a:t>
            </a:fld>
            <a:endParaRPr lang="en-US"/>
          </a:p>
        </p:txBody>
      </p:sp>
      <p:sp>
        <p:nvSpPr>
          <p:cNvPr id="7" name="Rectangle 2"/>
          <p:cNvSpPr txBox="1">
            <a:spLocks noChangeArrowheads="1"/>
          </p:cNvSpPr>
          <p:nvPr/>
        </p:nvSpPr>
        <p:spPr>
          <a:xfrm>
            <a:off x="457200" y="198438"/>
            <a:ext cx="8229600" cy="701674"/>
          </a:xfrm>
          <a:prstGeom prst="rect">
            <a:avLst/>
          </a:prstGeom>
          <a:solidFill>
            <a:srgbClr val="002060"/>
          </a:solidFill>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auto">
              <a:spcAft>
                <a:spcPts val="0"/>
              </a:spcAft>
              <a:defRPr/>
            </a:pPr>
            <a:r>
              <a:rPr lang="en-US" b="1">
                <a:solidFill>
                  <a:schemeClr val="bg1"/>
                </a:solidFill>
              </a:rPr>
              <a:t>Historical Rates of Return</a:t>
            </a:r>
            <a:endParaRPr lang="en-US" b="1" dirty="0">
              <a:solidFill>
                <a:schemeClr val="bg1"/>
              </a:solidFill>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p:txBody>
          <a:bodyPr/>
          <a:lstStyle/>
          <a:p>
            <a:pPr eaLnBrk="1" hangingPunct="1">
              <a:defRPr/>
            </a:pPr>
            <a:r>
              <a:rPr lang="en-US" b="1"/>
              <a:t>Historical Rates of Return</a:t>
            </a:r>
          </a:p>
        </p:txBody>
      </p:sp>
      <p:sp>
        <p:nvSpPr>
          <p:cNvPr id="477189" name="AutoShape 5"/>
          <p:cNvSpPr>
            <a:spLocks noGrp="1" noChangeArrowheads="1"/>
          </p:cNvSpPr>
          <p:nvPr>
            <p:ph type="body" sz="half" idx="1"/>
          </p:nvPr>
        </p:nvSpPr>
        <p:spPr>
          <a:xfrm>
            <a:off x="457200" y="1276351"/>
            <a:ext cx="7924800" cy="1924049"/>
          </a:xfrm>
          <a:prstGeom prst="roundRect">
            <a:avLst>
              <a:gd name="adj" fmla="val 16667"/>
            </a:avLst>
          </a:prstGeom>
          <a:noFill/>
          <a:ln w="12700">
            <a:solidFill>
              <a:srgbClr val="FF9900"/>
            </a:solidFill>
            <a:round/>
            <a:headEnd type="none" w="med" len="med"/>
            <a:tailEnd type="none" w="med" len="med"/>
          </a:ln>
        </p:spPr>
        <p:txBody>
          <a:bodyPr>
            <a:noAutofit/>
          </a:bodyPr>
          <a:lstStyle/>
          <a:p>
            <a:pPr marL="342900" indent="-342900" eaLnBrk="1" hangingPunct="1">
              <a:buFontTx/>
              <a:buNone/>
            </a:pPr>
            <a:r>
              <a:rPr lang="en-US" sz="2400"/>
              <a:t>	Suppose you invested $100 three years ago and it is worth $110.40 today. </a:t>
            </a:r>
            <a:r>
              <a:rPr lang="en-US" sz="2400" dirty="0"/>
              <a:t>The information below shows the annual ending values and HPR and HPY. This example illustrates the computation of the AM and the GM over a three-year period for an investment.</a:t>
            </a:r>
          </a:p>
        </p:txBody>
      </p:sp>
      <p:sp>
        <p:nvSpPr>
          <p:cNvPr id="17410" name="Slide Number Placeholder 6"/>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922B5465-36D9-4006-BA5A-65DC2B7BAD31}" type="slidenum">
              <a:rPr lang="en-US"/>
              <a:pPr/>
              <a:t>15</a:t>
            </a:fld>
            <a:endParaRPr lang="en-US"/>
          </a:p>
        </p:txBody>
      </p:sp>
      <p:grpSp>
        <p:nvGrpSpPr>
          <p:cNvPr id="2" name="Group 10"/>
          <p:cNvGrpSpPr>
            <a:grpSpLocks/>
          </p:cNvGrpSpPr>
          <p:nvPr/>
        </p:nvGrpSpPr>
        <p:grpSpPr bwMode="auto">
          <a:xfrm>
            <a:off x="314325" y="3505200"/>
            <a:ext cx="8229600" cy="2438400"/>
            <a:chOff x="576" y="1632"/>
            <a:chExt cx="5184" cy="1536"/>
          </a:xfrm>
        </p:grpSpPr>
        <p:sp>
          <p:nvSpPr>
            <p:cNvPr id="17414" name="Rectangle 6"/>
            <p:cNvSpPr>
              <a:spLocks noChangeArrowheads="1"/>
            </p:cNvSpPr>
            <p:nvPr/>
          </p:nvSpPr>
          <p:spPr bwMode="auto">
            <a:xfrm>
              <a:off x="576" y="1632"/>
              <a:ext cx="5184" cy="1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1" hangingPunct="1">
                <a:spcBef>
                  <a:spcPct val="20000"/>
                </a:spcBef>
              </a:pPr>
              <a:r>
                <a:rPr lang="en-US" sz="2200"/>
                <a:t>	    </a:t>
              </a:r>
              <a:r>
                <a:rPr lang="en-US" sz="2400"/>
                <a:t>Year	Beginning      Ending	HPR	  HPY </a:t>
              </a:r>
            </a:p>
            <a:p>
              <a:pPr marL="342900" indent="-342900" eaLnBrk="1" hangingPunct="1">
                <a:lnSpc>
                  <a:spcPct val="70000"/>
                </a:lnSpc>
                <a:spcBef>
                  <a:spcPct val="20000"/>
                </a:spcBef>
              </a:pPr>
              <a:r>
                <a:rPr lang="en-US" sz="2400" dirty="0"/>
                <a:t>			   Value	 Value</a:t>
              </a:r>
              <a:r>
                <a:rPr lang="en-US" sz="2500" dirty="0"/>
                <a:t>     </a:t>
              </a:r>
            </a:p>
            <a:p>
              <a:pPr marL="1092200" lvl="2" indent="-177800" eaLnBrk="1" hangingPunct="1">
                <a:lnSpc>
                  <a:spcPct val="90000"/>
                </a:lnSpc>
                <a:spcBef>
                  <a:spcPct val="20000"/>
                </a:spcBef>
              </a:pPr>
              <a:r>
                <a:rPr lang="en-US" sz="2400" dirty="0"/>
                <a:t>1              100            115.0           	1.15 	   0.15</a:t>
              </a:r>
            </a:p>
            <a:p>
              <a:pPr marL="1092200" lvl="2" indent="-177800" eaLnBrk="1" hangingPunct="1">
                <a:lnSpc>
                  <a:spcPct val="90000"/>
                </a:lnSpc>
                <a:spcBef>
                  <a:spcPct val="20000"/>
                </a:spcBef>
              </a:pPr>
              <a:r>
                <a:rPr lang="en-US" sz="2400" dirty="0"/>
                <a:t>2              115            138.0          	1.20	   0.20</a:t>
              </a:r>
            </a:p>
            <a:p>
              <a:pPr marL="1092200" lvl="2" indent="-177800" eaLnBrk="1" hangingPunct="1">
                <a:lnSpc>
                  <a:spcPct val="90000"/>
                </a:lnSpc>
                <a:spcBef>
                  <a:spcPct val="20000"/>
                </a:spcBef>
              </a:pPr>
              <a:r>
                <a:rPr lang="en-US" sz="2400" dirty="0"/>
                <a:t>3              138            110.4            0.80	  -0.20</a:t>
              </a:r>
            </a:p>
            <a:p>
              <a:pPr marL="1092200" lvl="2" indent="-177800" eaLnBrk="1" hangingPunct="1">
                <a:lnSpc>
                  <a:spcPct val="90000"/>
                </a:lnSpc>
                <a:spcBef>
                  <a:spcPct val="20000"/>
                </a:spcBef>
              </a:pPr>
              <a:endParaRPr lang="en-US" sz="2000" dirty="0"/>
            </a:p>
          </p:txBody>
        </p:sp>
        <p:sp>
          <p:nvSpPr>
            <p:cNvPr id="17415" name="Line 7"/>
            <p:cNvSpPr>
              <a:spLocks noChangeShapeType="1"/>
            </p:cNvSpPr>
            <p:nvPr/>
          </p:nvSpPr>
          <p:spPr bwMode="auto">
            <a:xfrm>
              <a:off x="1056" y="2112"/>
              <a:ext cx="4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16" name="Line 8"/>
            <p:cNvSpPr>
              <a:spLocks noChangeShapeType="1"/>
            </p:cNvSpPr>
            <p:nvPr/>
          </p:nvSpPr>
          <p:spPr bwMode="auto">
            <a:xfrm>
              <a:off x="1104" y="2928"/>
              <a:ext cx="412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77189">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77189">
                                            <p:txEl>
                                              <p:pRg st="0" end="0"/>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7189"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Rectangle 2"/>
          <p:cNvSpPr>
            <a:spLocks noGrp="1" noChangeArrowheads="1"/>
          </p:cNvSpPr>
          <p:nvPr>
            <p:ph type="title"/>
          </p:nvPr>
        </p:nvSpPr>
        <p:spPr/>
        <p:txBody>
          <a:bodyPr/>
          <a:lstStyle/>
          <a:p>
            <a:pPr eaLnBrk="1" hangingPunct="1">
              <a:defRPr/>
            </a:pPr>
            <a:r>
              <a:rPr lang="en-US" b="1"/>
              <a:t>Historical Rates of Return</a:t>
            </a:r>
          </a:p>
        </p:txBody>
      </p:sp>
      <p:sp>
        <p:nvSpPr>
          <p:cNvPr id="18436" name="Rectangle 8"/>
          <p:cNvSpPr>
            <a:spLocks noGrp="1" noChangeArrowheads="1"/>
          </p:cNvSpPr>
          <p:nvPr>
            <p:ph idx="1"/>
          </p:nvPr>
        </p:nvSpPr>
        <p:spPr>
          <a:noFill/>
        </p:spPr>
        <p:txBody>
          <a:bodyPr/>
          <a:lstStyle/>
          <a:p>
            <a:pPr marL="342900" indent="-342900" eaLnBrk="1" hangingPunct="1">
              <a:lnSpc>
                <a:spcPct val="90000"/>
              </a:lnSpc>
              <a:buFontTx/>
              <a:buNone/>
            </a:pPr>
            <a:r>
              <a:rPr lang="en-US" sz="2900" dirty="0"/>
              <a:t>		</a:t>
            </a:r>
            <a:r>
              <a:rPr lang="en-US" sz="2400" dirty="0"/>
              <a:t>AM=[(0.15)+(0.20)+(-0.20)] / 3 </a:t>
            </a:r>
          </a:p>
          <a:p>
            <a:pPr marL="742950" lvl="1" indent="-285750" eaLnBrk="1" hangingPunct="1">
              <a:lnSpc>
                <a:spcPct val="90000"/>
              </a:lnSpc>
              <a:buFontTx/>
              <a:buNone/>
            </a:pPr>
            <a:r>
              <a:rPr lang="en-US" dirty="0"/>
              <a:t>    	     = 0.15/3=5%</a:t>
            </a:r>
          </a:p>
          <a:p>
            <a:pPr marL="342900" indent="-342900" eaLnBrk="1" hangingPunct="1">
              <a:lnSpc>
                <a:spcPct val="110000"/>
              </a:lnSpc>
              <a:buFontTx/>
              <a:buNone/>
            </a:pPr>
            <a:r>
              <a:rPr lang="en-US" sz="2400" dirty="0"/>
              <a:t>		GM=[(1.15) x (1.20) x (0.80)]</a:t>
            </a:r>
            <a:r>
              <a:rPr lang="en-US" sz="2400" baseline="30000" dirty="0"/>
              <a:t>1/3 </a:t>
            </a:r>
            <a:r>
              <a:rPr lang="en-US" sz="2400" dirty="0"/>
              <a:t>– 1</a:t>
            </a:r>
          </a:p>
          <a:p>
            <a:pPr marL="742950" lvl="1" indent="-285750" eaLnBrk="1" hangingPunct="1">
              <a:lnSpc>
                <a:spcPct val="110000"/>
              </a:lnSpc>
              <a:buFontTx/>
              <a:buNone/>
            </a:pPr>
            <a:r>
              <a:rPr lang="en-US" dirty="0"/>
              <a:t>		     =(1.104)</a:t>
            </a:r>
            <a:r>
              <a:rPr lang="en-US" baseline="30000" dirty="0"/>
              <a:t>1/3 </a:t>
            </a:r>
            <a:r>
              <a:rPr lang="en-US" dirty="0"/>
              <a:t>-1=1.03353 -1 =3.353% </a:t>
            </a:r>
          </a:p>
          <a:p>
            <a:pPr marL="342900" indent="-342900" eaLnBrk="1" hangingPunct="1"/>
            <a:endParaRPr lang="en-US" dirty="0"/>
          </a:p>
          <a:p>
            <a:pPr marL="342900" indent="-342900" eaLnBrk="1" hangingPunct="1"/>
            <a:r>
              <a:rPr lang="en-US" dirty="0"/>
              <a:t>Comparison of AM and GM</a:t>
            </a:r>
          </a:p>
          <a:p>
            <a:pPr marL="742950" lvl="1" indent="-285750" eaLnBrk="1" hangingPunct="1"/>
            <a:r>
              <a:rPr lang="en-US" sz="2000" dirty="0"/>
              <a:t>When rates of return are the same for all years, the AM and the GM will be equal.</a:t>
            </a:r>
          </a:p>
          <a:p>
            <a:pPr marL="742950" lvl="1" indent="-285750" eaLnBrk="1" hangingPunct="1"/>
            <a:r>
              <a:rPr lang="en-US" sz="2000" dirty="0"/>
              <a:t>When rates of return are not the same for all years, the AM will always be higher than the GM.</a:t>
            </a:r>
          </a:p>
          <a:p>
            <a:pPr marL="742950" lvl="1" indent="-285750" eaLnBrk="1" hangingPunct="1"/>
            <a:r>
              <a:rPr lang="en-US" sz="2000" dirty="0"/>
              <a:t>While the AM is best used as an “expected value” for an individual year, while the GM is the best measure of an asset’s long-term performance.</a:t>
            </a:r>
          </a:p>
        </p:txBody>
      </p:sp>
      <p:sp>
        <p:nvSpPr>
          <p:cNvPr id="2" name="Footer Placeholder 1"/>
          <p:cNvSpPr>
            <a:spLocks noGrp="1"/>
          </p:cNvSpPr>
          <p:nvPr>
            <p:ph type="ftr" sz="quarter" idx="11"/>
          </p:nvPr>
        </p:nvSpPr>
        <p:spPr/>
        <p:txBody>
          <a:bodyPr/>
          <a:lstStyle/>
          <a:p>
            <a:r>
              <a:rPr lang="en-US"/>
              <a:t>© 2012 Cengage Learning.  All Rights Reserved. May not scanned, copied or duplicated, or posted to a publicly accessible website, in whole or in part.</a:t>
            </a:r>
          </a:p>
          <a:p>
            <a:endParaRPr lang="en-US"/>
          </a:p>
        </p:txBody>
      </p:sp>
      <p:sp>
        <p:nvSpPr>
          <p:cNvPr id="18434" name="Slide Number Placeholder 6"/>
          <p:cNvSpPr>
            <a:spLocks noGrp="1"/>
          </p:cNvSpPr>
          <p:nvPr>
            <p:ph type="sldNum" sz="quarter" idx="4294967295"/>
          </p:nvPr>
        </p:nvSpPr>
        <p:spPr>
          <a:xfrm>
            <a:off x="7086600" y="6356350"/>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E070BBCA-5337-4C5F-9B8E-30B44BD5DD52}" type="slidenum">
              <a:rPr lang="en-US"/>
              <a:pPr/>
              <a:t>16</a:t>
            </a:fld>
            <a:endParaRPr 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a:extLst>
              <a:ext uri="{FF2B5EF4-FFF2-40B4-BE49-F238E27FC236}">
                <a16:creationId xmlns:a16="http://schemas.microsoft.com/office/drawing/2014/main" id="{9099E339-DD0E-468D-9FD2-EB882D4260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2895600"/>
            <a:ext cx="3720716" cy="155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0994" name="Rectangle 2"/>
          <p:cNvSpPr>
            <a:spLocks noGrp="1" noChangeArrowheads="1"/>
          </p:cNvSpPr>
          <p:nvPr>
            <p:ph type="title"/>
          </p:nvPr>
        </p:nvSpPr>
        <p:spPr/>
        <p:txBody>
          <a:bodyPr/>
          <a:lstStyle/>
          <a:p>
            <a:pPr eaLnBrk="1" hangingPunct="1"/>
            <a:r>
              <a:rPr lang="en-US" b="1" dirty="0"/>
              <a:t>Expected Rates of Return</a:t>
            </a:r>
            <a:endParaRPr lang="en-US" b="1" dirty="0">
              <a:solidFill>
                <a:schemeClr val="bg2"/>
              </a:solidFill>
            </a:endParaRPr>
          </a:p>
        </p:txBody>
      </p:sp>
      <p:sp>
        <p:nvSpPr>
          <p:cNvPr id="21508" name="Rectangle 3"/>
          <p:cNvSpPr>
            <a:spLocks noGrp="1" noChangeArrowheads="1"/>
          </p:cNvSpPr>
          <p:nvPr>
            <p:ph idx="1"/>
          </p:nvPr>
        </p:nvSpPr>
        <p:spPr>
          <a:xfrm>
            <a:off x="457200" y="914401"/>
            <a:ext cx="8305800" cy="914400"/>
          </a:xfrm>
        </p:spPr>
        <p:txBody>
          <a:bodyPr>
            <a:normAutofit lnSpcReduction="10000"/>
          </a:bodyPr>
          <a:lstStyle/>
          <a:p>
            <a:pPr eaLnBrk="1" hangingPunct="1"/>
            <a:r>
              <a:rPr lang="en-US" dirty="0"/>
              <a:t>In previous examples, we </a:t>
            </a:r>
            <a:r>
              <a:rPr lang="en-US" b="1" dirty="0">
                <a:solidFill>
                  <a:srgbClr val="FF0000"/>
                </a:solidFill>
              </a:rPr>
              <a:t>discussed realized </a:t>
            </a:r>
            <a:r>
              <a:rPr lang="en-US" dirty="0"/>
              <a:t>historical rates of return. In contrast, an investor would be more interested in the </a:t>
            </a:r>
            <a:r>
              <a:rPr lang="en-US" b="1" dirty="0">
                <a:solidFill>
                  <a:srgbClr val="FF0000"/>
                </a:solidFill>
              </a:rPr>
              <a:t>expected return </a:t>
            </a:r>
            <a:r>
              <a:rPr lang="en-US" dirty="0"/>
              <a:t>on a future risky investment.</a:t>
            </a:r>
          </a:p>
        </p:txBody>
      </p:sp>
      <p:sp>
        <p:nvSpPr>
          <p:cNvPr id="2" name="Footer Placeholder 1"/>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21506"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F4205CA6-CADC-46A2-8004-817D54C8E1C8}" type="slidenum">
              <a:rPr lang="en-US"/>
              <a:pPr/>
              <a:t>17</a:t>
            </a:fld>
            <a:endParaRPr lang="en-US"/>
          </a:p>
        </p:txBody>
      </p:sp>
      <p:sp>
        <p:nvSpPr>
          <p:cNvPr id="6" name="Content Placeholder 2">
            <a:extLst>
              <a:ext uri="{FF2B5EF4-FFF2-40B4-BE49-F238E27FC236}">
                <a16:creationId xmlns:a16="http://schemas.microsoft.com/office/drawing/2014/main" id="{EFF659B3-7974-425A-B28E-CD4BCA6D15F9}"/>
              </a:ext>
            </a:extLst>
          </p:cNvPr>
          <p:cNvSpPr txBox="1">
            <a:spLocks/>
          </p:cNvSpPr>
          <p:nvPr/>
        </p:nvSpPr>
        <p:spPr>
          <a:xfrm>
            <a:off x="457200" y="1828801"/>
            <a:ext cx="8058150" cy="4648199"/>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marL="102870" lvl="1" indent="0" fontAlgn="auto">
              <a:spcBef>
                <a:spcPts val="600"/>
              </a:spcBef>
              <a:spcAft>
                <a:spcPts val="0"/>
              </a:spcAft>
              <a:buSzPct val="70000"/>
              <a:buNone/>
              <a:defRPr/>
            </a:pPr>
            <a:r>
              <a:rPr lang="en-US" sz="2400" dirty="0"/>
              <a:t>All investment returns (all future cash flows) are dependent on future states of the world.</a:t>
            </a:r>
          </a:p>
          <a:p>
            <a:pPr marL="617220" lvl="2" indent="-342900" fontAlgn="auto">
              <a:spcBef>
                <a:spcPts val="600"/>
              </a:spcBef>
              <a:spcAft>
                <a:spcPts val="0"/>
              </a:spcAft>
              <a:buSzPct val="70000"/>
              <a:buFont typeface="Wingdings" panose="05000000000000000000" pitchFamily="2" charset="2"/>
              <a:buChar char="§"/>
              <a:defRPr/>
            </a:pPr>
            <a:r>
              <a:rPr lang="de-DE" altLang="de-DE" sz="2100" dirty="0"/>
              <a:t>The set of feasible actions X</a:t>
            </a:r>
          </a:p>
          <a:p>
            <a:pPr marL="617220" lvl="2" indent="-342900" fontAlgn="auto">
              <a:spcBef>
                <a:spcPts val="600"/>
              </a:spcBef>
              <a:spcAft>
                <a:spcPts val="0"/>
              </a:spcAft>
              <a:buSzPct val="70000"/>
              <a:buFont typeface="Wingdings" panose="05000000000000000000" pitchFamily="2" charset="2"/>
              <a:buChar char="§"/>
              <a:defRPr/>
            </a:pPr>
            <a:r>
              <a:rPr lang="de-DE" altLang="de-DE" sz="2100" dirty="0"/>
              <a:t>The set of possible states of the world S</a:t>
            </a:r>
          </a:p>
          <a:p>
            <a:pPr marL="617220" lvl="2" indent="-342900" fontAlgn="auto">
              <a:spcBef>
                <a:spcPts val="600"/>
              </a:spcBef>
              <a:spcAft>
                <a:spcPts val="0"/>
              </a:spcAft>
              <a:buSzPct val="70000"/>
              <a:buFont typeface="Wingdings" panose="05000000000000000000" pitchFamily="2" charset="2"/>
              <a:buChar char="§"/>
              <a:defRPr/>
            </a:pPr>
            <a:r>
              <a:rPr lang="de-DE" altLang="de-DE" sz="2100" dirty="0"/>
              <a:t>The set of consequences C		</a:t>
            </a:r>
          </a:p>
          <a:p>
            <a:pPr marL="0" lvl="1" indent="0" fontAlgn="auto">
              <a:spcBef>
                <a:spcPts val="600"/>
              </a:spcBef>
              <a:spcAft>
                <a:spcPts val="0"/>
              </a:spcAft>
              <a:buSzPct val="70000"/>
              <a:buFont typeface="Arial"/>
              <a:buNone/>
              <a:defRPr/>
            </a:pPr>
            <a:r>
              <a:rPr lang="de-DE" altLang="de-DE" sz="2400" dirty="0"/>
              <a:t>	</a:t>
            </a:r>
            <a:r>
              <a:rPr lang="de-DE" altLang="de-DE" dirty="0"/>
              <a:t>Payoff </a:t>
            </a:r>
            <a:r>
              <a:rPr lang="de-DE" altLang="de-DE" dirty="0">
                <a:sym typeface="Wingdings" panose="05000000000000000000" pitchFamily="2" charset="2"/>
              </a:rPr>
              <a:t>c = f(s,x)</a:t>
            </a:r>
            <a:r>
              <a:rPr lang="de-DE" altLang="de-DE" sz="2400" dirty="0">
                <a:sym typeface="Wingdings" panose="05000000000000000000" pitchFamily="2" charset="2"/>
              </a:rPr>
              <a:t>	</a:t>
            </a:r>
            <a:endParaRPr lang="de-DE" altLang="de-DE" sz="2400" dirty="0"/>
          </a:p>
          <a:p>
            <a:pPr marL="102870" lvl="1" indent="0" fontAlgn="auto">
              <a:spcBef>
                <a:spcPts val="600"/>
              </a:spcBef>
              <a:spcAft>
                <a:spcPts val="0"/>
              </a:spcAft>
              <a:buSzPct val="70000"/>
              <a:buNone/>
              <a:defRPr/>
            </a:pPr>
            <a:r>
              <a:rPr lang="de-DE" altLang="de-DE" sz="2400" dirty="0"/>
              <a:t>Decision under certainty: </a:t>
            </a:r>
          </a:p>
          <a:p>
            <a:pPr marL="617220" lvl="2" indent="-342900" fontAlgn="auto">
              <a:spcBef>
                <a:spcPts val="600"/>
              </a:spcBef>
              <a:spcAft>
                <a:spcPts val="0"/>
              </a:spcAft>
              <a:buSzPct val="70000"/>
              <a:buFont typeface="Wingdings" panose="05000000000000000000" pitchFamily="2" charset="2"/>
              <a:buChar char="§"/>
              <a:defRPr/>
            </a:pPr>
            <a:r>
              <a:rPr lang="de-DE" altLang="de-DE" sz="2100" dirty="0"/>
              <a:t>f is constant with respect to the state of the world</a:t>
            </a:r>
          </a:p>
          <a:p>
            <a:pPr marL="274320" lvl="1" fontAlgn="auto">
              <a:spcBef>
                <a:spcPts val="600"/>
              </a:spcBef>
              <a:spcAft>
                <a:spcPts val="0"/>
              </a:spcAft>
              <a:buSzPct val="70000"/>
              <a:buFont typeface="Wingdings"/>
              <a:buChar char=""/>
              <a:defRPr/>
            </a:pPr>
            <a:endParaRPr lang="de-DE" altLang="de-DE" sz="2400" dirty="0"/>
          </a:p>
          <a:p>
            <a:pPr marL="102870" lvl="1" indent="0" fontAlgn="auto">
              <a:spcBef>
                <a:spcPts val="600"/>
              </a:spcBef>
              <a:spcAft>
                <a:spcPts val="0"/>
              </a:spcAft>
              <a:buSzPct val="70000"/>
              <a:buNone/>
              <a:defRPr/>
            </a:pPr>
            <a:r>
              <a:rPr lang="de-DE" altLang="de-DE" sz="2400" dirty="0"/>
              <a:t>Decision under uncertainty: </a:t>
            </a:r>
          </a:p>
          <a:p>
            <a:pPr marL="708660" lvl="2" indent="-342900" fontAlgn="auto">
              <a:spcBef>
                <a:spcPts val="600"/>
              </a:spcBef>
              <a:spcAft>
                <a:spcPts val="0"/>
              </a:spcAft>
              <a:buSzPct val="70000"/>
              <a:buFont typeface="Wingdings" panose="05000000000000000000" pitchFamily="2" charset="2"/>
              <a:buChar char="§"/>
              <a:defRPr/>
            </a:pPr>
            <a:r>
              <a:rPr lang="de-DE" altLang="de-DE" sz="2100" dirty="0"/>
              <a:t>different states lead to different consequenses </a:t>
            </a:r>
          </a:p>
          <a:p>
            <a:pPr lvl="1" fontAlgn="auto">
              <a:spcAft>
                <a:spcPts val="0"/>
              </a:spcAft>
              <a:defRPr/>
            </a:pPr>
            <a:endParaRPr lang="en-US" altLang="de-DE" dirty="0"/>
          </a:p>
          <a:p>
            <a:pPr lvl="1" fontAlgn="auto">
              <a:spcAft>
                <a:spcPts val="0"/>
              </a:spcAft>
              <a:defRPr/>
            </a:pPr>
            <a:endParaRPr lang="en-US" altLang="de-DE" dirty="0"/>
          </a:p>
          <a:p>
            <a:pPr marL="640080" lvl="3" indent="0" fontAlgn="auto">
              <a:spcBef>
                <a:spcPts val="600"/>
              </a:spcBef>
              <a:spcAft>
                <a:spcPts val="0"/>
              </a:spcAft>
              <a:buSzPct val="70000"/>
              <a:buFont typeface="Arial"/>
              <a:buNone/>
              <a:defRPr/>
            </a:pPr>
            <a:endParaRPr lang="en-US" altLang="de-DE" sz="2100" dirty="0"/>
          </a:p>
          <a:p>
            <a:pPr marL="0" indent="0" fontAlgn="auto">
              <a:spcAft>
                <a:spcPts val="0"/>
              </a:spcAft>
              <a:buFont typeface="Arial"/>
              <a:buNone/>
              <a:defRPr/>
            </a:pPr>
            <a:endParaRPr lang="en-GB" altLang="de-DE" dirty="0"/>
          </a:p>
          <a:p>
            <a:pPr fontAlgn="auto">
              <a:spcAft>
                <a:spcPts val="0"/>
              </a:spcAft>
              <a:defRPr/>
            </a:pPr>
            <a:endParaRPr lang="en-GB" altLang="de-DE" dirty="0"/>
          </a:p>
          <a:p>
            <a:pPr lvl="1" fontAlgn="auto">
              <a:spcAft>
                <a:spcPts val="0"/>
              </a:spcAft>
              <a:buFont typeface="Courier New" panose="02070309020205020404" pitchFamily="49" charset="0"/>
              <a:buChar char="o"/>
              <a:defRPr/>
            </a:pPr>
            <a:endParaRPr lang="en-GB" altLang="de-DE" dirty="0"/>
          </a:p>
          <a:p>
            <a:pPr marL="0" indent="0" fontAlgn="auto">
              <a:spcAft>
                <a:spcPts val="0"/>
              </a:spcAft>
              <a:buFont typeface="Arial"/>
              <a:buNone/>
            </a:pPr>
            <a:endParaRPr lang="en-GB" b="1" dirty="0"/>
          </a:p>
          <a:p>
            <a:pPr fontAlgn="auto">
              <a:spcAft>
                <a:spcPts val="0"/>
              </a:spcAft>
            </a:pPr>
            <a:endParaRPr lang="en-GB" dirty="0"/>
          </a:p>
          <a:p>
            <a:pPr marL="0" indent="0" fontAlgn="auto">
              <a:spcAft>
                <a:spcPts val="0"/>
              </a:spcAft>
              <a:buFont typeface="Arial"/>
              <a:buNone/>
            </a:pPr>
            <a:endParaRPr lang="en-GB" dirty="0"/>
          </a:p>
          <a:p>
            <a:pPr marL="0" indent="0" fontAlgn="auto">
              <a:spcAft>
                <a:spcPts val="0"/>
              </a:spcAft>
              <a:buFont typeface="Arial"/>
              <a:buNone/>
            </a:pPr>
            <a:endParaRPr lang="en-GB" dirty="0"/>
          </a:p>
          <a:p>
            <a:pPr fontAlgn="auto">
              <a:spcAft>
                <a:spcPts val="0"/>
              </a:spcAft>
            </a:pPr>
            <a:endParaRPr lang="en-GB"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17AAD1-4221-4971-9072-F6F0C090CFFD}"/>
              </a:ext>
            </a:extLst>
          </p:cNvPr>
          <p:cNvSpPr>
            <a:spLocks noGrp="1"/>
          </p:cNvSpPr>
          <p:nvPr>
            <p:ph type="title"/>
          </p:nvPr>
        </p:nvSpPr>
        <p:spPr/>
        <p:txBody>
          <a:bodyPr/>
          <a:lstStyle/>
          <a:p>
            <a:r>
              <a:rPr lang="en-US" altLang="zh-CN" dirty="0"/>
              <a:t>Expected Rates of Return</a:t>
            </a:r>
            <a:endParaRPr lang="zh-CN" altLang="en-US" dirty="0"/>
          </a:p>
        </p:txBody>
      </p:sp>
      <p:sp>
        <p:nvSpPr>
          <p:cNvPr id="4" name="页脚占位符 3">
            <a:extLst>
              <a:ext uri="{FF2B5EF4-FFF2-40B4-BE49-F238E27FC236}">
                <a16:creationId xmlns:a16="http://schemas.microsoft.com/office/drawing/2014/main" id="{DA2AA0C6-FC62-409A-859A-E452AB614426}"/>
              </a:ext>
            </a:extLst>
          </p:cNvPr>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endParaRPr lang="en-US" dirty="0"/>
          </a:p>
        </p:txBody>
      </p:sp>
      <p:sp>
        <p:nvSpPr>
          <p:cNvPr id="5" name="Content Placeholder 2">
            <a:extLst>
              <a:ext uri="{FF2B5EF4-FFF2-40B4-BE49-F238E27FC236}">
                <a16:creationId xmlns:a16="http://schemas.microsoft.com/office/drawing/2014/main" id="{A812D70D-2011-40A3-8476-924E97405722}"/>
              </a:ext>
            </a:extLst>
          </p:cNvPr>
          <p:cNvSpPr>
            <a:spLocks noGrp="1"/>
          </p:cNvSpPr>
          <p:nvPr>
            <p:ph idx="1"/>
          </p:nvPr>
        </p:nvSpPr>
        <p:spPr>
          <a:xfrm>
            <a:off x="628650" y="914400"/>
            <a:ext cx="7886700" cy="5459413"/>
          </a:xfrm>
        </p:spPr>
        <p:txBody>
          <a:bodyPr>
            <a:normAutofit/>
          </a:bodyPr>
          <a:lstStyle/>
          <a:p>
            <a:pPr marL="102870" lvl="1" indent="0">
              <a:spcBef>
                <a:spcPts val="600"/>
              </a:spcBef>
              <a:buSzPct val="70000"/>
              <a:buNone/>
              <a:defRPr/>
            </a:pPr>
            <a:r>
              <a:rPr lang="en-US" sz="2400" dirty="0"/>
              <a:t>All investment returns (all future cash flows) are dependent on future events.</a:t>
            </a:r>
          </a:p>
          <a:p>
            <a:pPr lvl="1">
              <a:spcBef>
                <a:spcPct val="0"/>
              </a:spcBef>
              <a:buFont typeface="Wingdings" panose="05000000000000000000" pitchFamily="2" charset="2"/>
              <a:buChar char="§"/>
            </a:pPr>
            <a:r>
              <a:rPr lang="en-GB" altLang="de-DE" sz="2000" dirty="0"/>
              <a:t>a probability distribution on S is defined as </a:t>
            </a:r>
            <a:r>
              <a:rPr lang="en-GB" altLang="de-DE" sz="2000" b="1" dirty="0"/>
              <a:t>risk situation</a:t>
            </a:r>
          </a:p>
          <a:p>
            <a:pPr lvl="1">
              <a:spcBef>
                <a:spcPct val="0"/>
              </a:spcBef>
              <a:buFont typeface="Wingdings" panose="05000000000000000000" pitchFamily="2" charset="2"/>
              <a:buChar char="§"/>
            </a:pPr>
            <a:r>
              <a:rPr lang="de-DE" altLang="de-DE" sz="2000" dirty="0"/>
              <a:t>for each action x </a:t>
            </a:r>
            <a:r>
              <a:rPr lang="el-GR" altLang="de-DE" sz="2000" dirty="0"/>
              <a:t>ϵ</a:t>
            </a:r>
            <a:r>
              <a:rPr lang="de-DE" altLang="de-DE" sz="2000" dirty="0"/>
              <a:t> X, there is a probability distribution </a:t>
            </a:r>
          </a:p>
          <a:p>
            <a:pPr marL="365760" lvl="1" indent="0">
              <a:spcBef>
                <a:spcPct val="0"/>
              </a:spcBef>
              <a:buNone/>
            </a:pPr>
            <a:r>
              <a:rPr lang="de-DE" altLang="de-DE" sz="2000" dirty="0"/>
              <a:t>on C defined as follows:</a:t>
            </a:r>
          </a:p>
          <a:p>
            <a:pPr marL="365760" lvl="1" indent="0">
              <a:spcBef>
                <a:spcPct val="0"/>
              </a:spcBef>
              <a:buNone/>
            </a:pPr>
            <a:r>
              <a:rPr lang="de-DE" altLang="de-DE" sz="1800" dirty="0"/>
              <a:t>	</a:t>
            </a:r>
          </a:p>
          <a:p>
            <a:pPr>
              <a:spcBef>
                <a:spcPct val="0"/>
              </a:spcBef>
              <a:buNone/>
            </a:pPr>
            <a:r>
              <a:rPr lang="de-DE" altLang="de-DE" sz="2000" b="1" dirty="0"/>
              <a:t>prob of a particular consequence </a:t>
            </a:r>
            <a:r>
              <a:rPr lang="de-DE" altLang="de-DE" sz="2000" dirty="0"/>
              <a:t>= </a:t>
            </a:r>
          </a:p>
          <a:p>
            <a:pPr>
              <a:spcBef>
                <a:spcPct val="0"/>
              </a:spcBef>
              <a:buNone/>
            </a:pPr>
            <a:r>
              <a:rPr lang="de-DE" altLang="de-DE" sz="2000" dirty="0"/>
              <a:t>prob of the state of the world s which leads </a:t>
            </a:r>
          </a:p>
          <a:p>
            <a:pPr>
              <a:spcBef>
                <a:spcPct val="0"/>
              </a:spcBef>
              <a:buNone/>
            </a:pPr>
            <a:r>
              <a:rPr lang="de-DE" altLang="de-DE" sz="2000" dirty="0"/>
              <a:t>to this </a:t>
            </a:r>
            <a:r>
              <a:rPr lang="en-GB" altLang="de-DE" sz="2000" dirty="0"/>
              <a:t>consequence</a:t>
            </a:r>
            <a:r>
              <a:rPr lang="de-DE" altLang="de-DE" sz="2000" dirty="0"/>
              <a:t> </a:t>
            </a:r>
          </a:p>
          <a:p>
            <a:pPr>
              <a:spcBef>
                <a:spcPct val="0"/>
              </a:spcBef>
              <a:buNone/>
            </a:pPr>
            <a:r>
              <a:rPr lang="de-DE" altLang="de-DE" sz="2000" dirty="0"/>
              <a:t>given a particular action x</a:t>
            </a:r>
          </a:p>
          <a:p>
            <a:pPr>
              <a:spcBef>
                <a:spcPct val="0"/>
              </a:spcBef>
              <a:buNone/>
            </a:pPr>
            <a:endParaRPr lang="de-DE" altLang="de-DE" sz="2400" dirty="0">
              <a:sym typeface="Wingdings" panose="05000000000000000000" pitchFamily="2" charset="2"/>
            </a:endParaRPr>
          </a:p>
          <a:p>
            <a:pPr>
              <a:spcBef>
                <a:spcPct val="0"/>
              </a:spcBef>
              <a:buFont typeface="Wingdings" panose="05000000000000000000" pitchFamily="2" charset="2"/>
              <a:buChar char="à"/>
            </a:pPr>
            <a:r>
              <a:rPr lang="de-DE" altLang="de-DE" sz="2000" dirty="0">
                <a:sym typeface="Wingdings" panose="05000000000000000000" pitchFamily="2" charset="2"/>
              </a:rPr>
              <a:t>the choice of an action = </a:t>
            </a:r>
          </a:p>
          <a:p>
            <a:pPr marL="0" indent="0">
              <a:spcBef>
                <a:spcPct val="0"/>
              </a:spcBef>
              <a:buNone/>
            </a:pPr>
            <a:r>
              <a:rPr lang="de-DE" altLang="de-DE" sz="2000" dirty="0">
                <a:sym typeface="Wingdings" panose="05000000000000000000" pitchFamily="2" charset="2"/>
              </a:rPr>
              <a:t>the choice of probability </a:t>
            </a:r>
          </a:p>
          <a:p>
            <a:pPr marL="0" indent="0">
              <a:spcBef>
                <a:spcPct val="0"/>
              </a:spcBef>
              <a:buNone/>
            </a:pPr>
            <a:r>
              <a:rPr lang="de-DE" altLang="de-DE" sz="2000" dirty="0">
                <a:sym typeface="Wingdings" panose="05000000000000000000" pitchFamily="2" charset="2"/>
              </a:rPr>
              <a:t>distribution on consequences </a:t>
            </a:r>
          </a:p>
          <a:p>
            <a:pPr marL="0" indent="0">
              <a:spcBef>
                <a:spcPct val="0"/>
              </a:spcBef>
              <a:buNone/>
            </a:pPr>
            <a:endParaRPr lang="de-DE" altLang="de-DE" sz="2000" dirty="0"/>
          </a:p>
          <a:p>
            <a:pPr marL="640080" lvl="3" indent="0">
              <a:spcBef>
                <a:spcPts val="600"/>
              </a:spcBef>
              <a:buSzPct val="70000"/>
              <a:buNone/>
              <a:defRPr/>
            </a:pPr>
            <a:endParaRPr lang="en-US" altLang="de-DE" sz="2100" dirty="0"/>
          </a:p>
          <a:p>
            <a:pPr marL="0" indent="0">
              <a:buNone/>
              <a:defRPr/>
            </a:pPr>
            <a:endParaRPr lang="en-GB" altLang="de-DE" dirty="0"/>
          </a:p>
          <a:p>
            <a:pPr>
              <a:defRPr/>
            </a:pPr>
            <a:endParaRPr lang="en-GB" altLang="de-DE" dirty="0"/>
          </a:p>
          <a:p>
            <a:pPr lvl="1">
              <a:buFont typeface="Courier New" panose="02070309020205020404" pitchFamily="49" charset="0"/>
              <a:buChar char="o"/>
              <a:defRPr/>
            </a:pPr>
            <a:endParaRPr lang="en-GB" altLang="de-DE" dirty="0"/>
          </a:p>
          <a:p>
            <a:pPr marL="0" indent="0">
              <a:buNone/>
            </a:pPr>
            <a:endParaRPr lang="en-GB" b="1" dirty="0"/>
          </a:p>
          <a:p>
            <a:endParaRPr lang="en-GB" dirty="0"/>
          </a:p>
          <a:p>
            <a:pPr marL="0" indent="0">
              <a:buNone/>
            </a:pPr>
            <a:endParaRPr lang="en-GB" dirty="0"/>
          </a:p>
          <a:p>
            <a:pPr marL="0" indent="0">
              <a:buNone/>
            </a:pPr>
            <a:endParaRPr lang="en-GB" dirty="0"/>
          </a:p>
          <a:p>
            <a:endParaRPr lang="en-GB" dirty="0"/>
          </a:p>
        </p:txBody>
      </p:sp>
      <p:pic>
        <p:nvPicPr>
          <p:cNvPr id="6" name="Picture 2">
            <a:extLst>
              <a:ext uri="{FF2B5EF4-FFF2-40B4-BE49-F238E27FC236}">
                <a16:creationId xmlns:a16="http://schemas.microsoft.com/office/drawing/2014/main" id="{641AF8CC-6C03-4FA2-89D2-C68E15B224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3429000"/>
            <a:ext cx="4295775"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Geschweifte Klammer rechts 6">
            <a:extLst>
              <a:ext uri="{FF2B5EF4-FFF2-40B4-BE49-F238E27FC236}">
                <a16:creationId xmlns:a16="http://schemas.microsoft.com/office/drawing/2014/main" id="{57E67489-AD5E-4409-A34D-FB3D25788A84}"/>
              </a:ext>
            </a:extLst>
          </p:cNvPr>
          <p:cNvSpPr/>
          <p:nvPr/>
        </p:nvSpPr>
        <p:spPr>
          <a:xfrm rot="16200000">
            <a:off x="6806111" y="2749549"/>
            <a:ext cx="341313" cy="914400"/>
          </a:xfrm>
          <a:prstGeom prst="righ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a:p>
        </p:txBody>
      </p:sp>
      <p:sp>
        <p:nvSpPr>
          <p:cNvPr id="8" name="Textfeld 11">
            <a:extLst>
              <a:ext uri="{FF2B5EF4-FFF2-40B4-BE49-F238E27FC236}">
                <a16:creationId xmlns:a16="http://schemas.microsoft.com/office/drawing/2014/main" id="{04BBDC6E-045F-41E0-8E00-46FB86598D99}"/>
              </a:ext>
            </a:extLst>
          </p:cNvPr>
          <p:cNvSpPr txBox="1">
            <a:spLocks noChangeArrowheads="1"/>
          </p:cNvSpPr>
          <p:nvPr/>
        </p:nvSpPr>
        <p:spPr bwMode="auto">
          <a:xfrm>
            <a:off x="5867400" y="2459503"/>
            <a:ext cx="237648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de-DE" sz="1800" b="1" dirty="0">
                <a:latin typeface="Calibri" panose="020F0502020204030204" pitchFamily="34" charset="0"/>
              </a:rPr>
              <a:t>Probability distribution</a:t>
            </a:r>
          </a:p>
          <a:p>
            <a:pPr eaLnBrk="1" hangingPunct="1">
              <a:spcBef>
                <a:spcPct val="0"/>
              </a:spcBef>
              <a:buFontTx/>
              <a:buNone/>
            </a:pPr>
            <a:r>
              <a:rPr lang="en-US" altLang="de-DE" sz="1800" b="1" dirty="0">
                <a:latin typeface="Calibri" panose="020F0502020204030204" pitchFamily="34" charset="0"/>
              </a:rPr>
              <a:t>        p1                  p2 </a:t>
            </a:r>
          </a:p>
        </p:txBody>
      </p:sp>
    </p:spTree>
    <p:extLst>
      <p:ext uri="{BB962C8B-B14F-4D97-AF65-F5344CB8AC3E}">
        <p14:creationId xmlns:p14="http://schemas.microsoft.com/office/powerpoint/2010/main" val="752898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2733F42-F3F6-4F91-90E2-B782D57A774D}"/>
              </a:ext>
            </a:extLst>
          </p:cNvPr>
          <p:cNvSpPr>
            <a:spLocks noGrp="1"/>
          </p:cNvSpPr>
          <p:nvPr>
            <p:ph type="title"/>
          </p:nvPr>
        </p:nvSpPr>
        <p:spPr/>
        <p:txBody>
          <a:bodyPr/>
          <a:lstStyle/>
          <a:p>
            <a:r>
              <a:rPr lang="en-US" altLang="zh-CN" dirty="0"/>
              <a:t>Expected Rates of Return</a:t>
            </a:r>
            <a:endParaRPr lang="zh-CN" altLang="en-US" dirty="0"/>
          </a:p>
        </p:txBody>
      </p:sp>
      <p:sp>
        <p:nvSpPr>
          <p:cNvPr id="4" name="页脚占位符 3">
            <a:extLst>
              <a:ext uri="{FF2B5EF4-FFF2-40B4-BE49-F238E27FC236}">
                <a16:creationId xmlns:a16="http://schemas.microsoft.com/office/drawing/2014/main" id="{C9C1FCF3-FF1E-4F31-9CBD-142C7FF79518}"/>
              </a:ext>
            </a:extLst>
          </p:cNvPr>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endParaRPr lang="en-US" dirty="0"/>
          </a:p>
        </p:txBody>
      </p:sp>
      <p:sp>
        <p:nvSpPr>
          <p:cNvPr id="6" name="Content Placeholder 2">
            <a:extLst>
              <a:ext uri="{FF2B5EF4-FFF2-40B4-BE49-F238E27FC236}">
                <a16:creationId xmlns:a16="http://schemas.microsoft.com/office/drawing/2014/main" id="{A7524755-453C-4BE9-8EB7-A6C47117F3C2}"/>
              </a:ext>
            </a:extLst>
          </p:cNvPr>
          <p:cNvSpPr>
            <a:spLocks noGrp="1"/>
          </p:cNvSpPr>
          <p:nvPr>
            <p:ph idx="1"/>
          </p:nvPr>
        </p:nvSpPr>
        <p:spPr>
          <a:xfrm>
            <a:off x="628650" y="914400"/>
            <a:ext cx="7886700" cy="5459413"/>
          </a:xfrm>
        </p:spPr>
        <p:txBody>
          <a:bodyPr>
            <a:normAutofit/>
          </a:bodyPr>
          <a:lstStyle/>
          <a:p>
            <a:pPr marL="274320" lvl="1">
              <a:spcBef>
                <a:spcPts val="600"/>
              </a:spcBef>
              <a:buSzPct val="70000"/>
              <a:buFont typeface="Wingdings"/>
              <a:buChar char=""/>
              <a:defRPr/>
            </a:pPr>
            <a:r>
              <a:rPr lang="en-GB" altLang="de-DE" sz="2400" dirty="0"/>
              <a:t>Every investment is a gamble (a lottery).</a:t>
            </a:r>
          </a:p>
          <a:p>
            <a:pPr marL="274320" lvl="1">
              <a:spcBef>
                <a:spcPts val="600"/>
              </a:spcBef>
              <a:buSzPct val="70000"/>
              <a:buFont typeface="Wingdings"/>
              <a:buChar char=""/>
              <a:defRPr/>
            </a:pPr>
            <a:endParaRPr lang="en-GB" altLang="de-DE" sz="2400" dirty="0"/>
          </a:p>
          <a:p>
            <a:pPr marL="274320" lvl="1">
              <a:spcBef>
                <a:spcPts val="600"/>
              </a:spcBef>
              <a:buSzPct val="70000"/>
              <a:buFont typeface="Wingdings"/>
              <a:buChar char=""/>
              <a:defRPr/>
            </a:pPr>
            <a:r>
              <a:rPr lang="en-GB" altLang="de-DE" sz="2400" dirty="0"/>
              <a:t>Returns are random. We model a future risky cash-flow as a random variable.</a:t>
            </a:r>
          </a:p>
          <a:p>
            <a:pPr marL="365760" lvl="1" indent="0">
              <a:buNone/>
              <a:defRPr/>
            </a:pPr>
            <a:endParaRPr lang="en-US" altLang="de-DE" dirty="0"/>
          </a:p>
          <a:p>
            <a:pPr lvl="1">
              <a:defRPr/>
            </a:pPr>
            <a:endParaRPr lang="en-US" altLang="de-DE" dirty="0"/>
          </a:p>
          <a:p>
            <a:pPr lvl="1">
              <a:defRPr/>
            </a:pPr>
            <a:endParaRPr lang="en-US" altLang="de-DE" dirty="0"/>
          </a:p>
          <a:p>
            <a:pPr marL="640080" lvl="3" indent="0">
              <a:spcBef>
                <a:spcPts val="600"/>
              </a:spcBef>
              <a:buSzPct val="70000"/>
              <a:buNone/>
              <a:defRPr/>
            </a:pPr>
            <a:endParaRPr lang="en-US" altLang="de-DE" sz="2100" dirty="0"/>
          </a:p>
          <a:p>
            <a:pPr marL="0" indent="0">
              <a:buNone/>
              <a:defRPr/>
            </a:pPr>
            <a:endParaRPr lang="en-GB" altLang="de-DE" dirty="0"/>
          </a:p>
          <a:p>
            <a:pPr marL="274320" lvl="1">
              <a:spcBef>
                <a:spcPts val="600"/>
              </a:spcBef>
              <a:buSzPct val="70000"/>
              <a:buFont typeface="Wingdings"/>
              <a:buChar char=""/>
              <a:defRPr/>
            </a:pPr>
            <a:r>
              <a:rPr lang="en-GB" altLang="de-DE" sz="2400" dirty="0"/>
              <a:t>Expected value</a:t>
            </a:r>
            <a:r>
              <a:rPr lang="de-DE" altLang="de-DE" sz="2400" dirty="0"/>
              <a:t>: pW1  + (1-p) W2 = (0.6 x 150,000) + (0.4 x 60,000) = £114,000</a:t>
            </a:r>
          </a:p>
          <a:p>
            <a:pPr marL="274320" lvl="1">
              <a:spcBef>
                <a:spcPts val="600"/>
              </a:spcBef>
              <a:buSzPct val="70000"/>
              <a:buFont typeface="Wingdings"/>
              <a:buChar char=""/>
              <a:defRPr/>
            </a:pPr>
            <a:endParaRPr lang="de-DE" altLang="de-DE" sz="2400" dirty="0"/>
          </a:p>
          <a:p>
            <a:pPr marL="274320" lvl="1">
              <a:spcBef>
                <a:spcPts val="600"/>
              </a:spcBef>
              <a:buSzPct val="70000"/>
              <a:buFont typeface="Wingdings"/>
              <a:buChar char=""/>
              <a:defRPr/>
            </a:pPr>
            <a:r>
              <a:rPr lang="en-GB" altLang="de-DE" sz="2400" dirty="0"/>
              <a:t>Expected profit: £114,000 - £100,000 = £14,000 </a:t>
            </a:r>
          </a:p>
          <a:p>
            <a:pPr marL="274320" lvl="1">
              <a:spcBef>
                <a:spcPts val="600"/>
              </a:spcBef>
              <a:buSzPct val="70000"/>
              <a:buFont typeface="Wingdings"/>
              <a:buChar char=""/>
              <a:defRPr/>
            </a:pPr>
            <a:endParaRPr lang="de-DE" altLang="de-DE" sz="2400" dirty="0"/>
          </a:p>
          <a:p>
            <a:pPr lvl="1">
              <a:buFont typeface="Courier New" panose="02070309020205020404" pitchFamily="49" charset="0"/>
              <a:buChar char="o"/>
              <a:defRPr/>
            </a:pPr>
            <a:endParaRPr lang="en-GB" altLang="de-DE" dirty="0"/>
          </a:p>
          <a:p>
            <a:pPr marL="0" indent="0">
              <a:buNone/>
            </a:pPr>
            <a:endParaRPr lang="en-GB" b="1" dirty="0"/>
          </a:p>
          <a:p>
            <a:endParaRPr lang="en-GB" dirty="0"/>
          </a:p>
          <a:p>
            <a:pPr marL="0" indent="0">
              <a:buNone/>
            </a:pPr>
            <a:endParaRPr lang="en-GB" dirty="0"/>
          </a:p>
          <a:p>
            <a:pPr marL="0" indent="0">
              <a:buNone/>
            </a:pPr>
            <a:endParaRPr lang="en-GB" dirty="0"/>
          </a:p>
          <a:p>
            <a:endParaRPr lang="en-GB" dirty="0"/>
          </a:p>
        </p:txBody>
      </p:sp>
      <p:grpSp>
        <p:nvGrpSpPr>
          <p:cNvPr id="7" name="组合 6">
            <a:extLst>
              <a:ext uri="{FF2B5EF4-FFF2-40B4-BE49-F238E27FC236}">
                <a16:creationId xmlns:a16="http://schemas.microsoft.com/office/drawing/2014/main" id="{3D32C1B6-A97F-49D2-82FD-E024E6589DC2}"/>
              </a:ext>
            </a:extLst>
          </p:cNvPr>
          <p:cNvGrpSpPr/>
          <p:nvPr/>
        </p:nvGrpSpPr>
        <p:grpSpPr>
          <a:xfrm>
            <a:off x="914400" y="2209800"/>
            <a:ext cx="6908355" cy="1866932"/>
            <a:chOff x="591064" y="2852936"/>
            <a:chExt cx="6908355" cy="1866932"/>
          </a:xfrm>
        </p:grpSpPr>
        <p:cxnSp>
          <p:nvCxnSpPr>
            <p:cNvPr id="8" name="Gerade Verbindung mit Pfeil 7">
              <a:extLst>
                <a:ext uri="{FF2B5EF4-FFF2-40B4-BE49-F238E27FC236}">
                  <a16:creationId xmlns:a16="http://schemas.microsoft.com/office/drawing/2014/main" id="{9EE1702A-F4FE-49B6-A002-995F96293B14}"/>
                </a:ext>
              </a:extLst>
            </p:cNvPr>
            <p:cNvCxnSpPr>
              <a:cxnSpLocks/>
            </p:cNvCxnSpPr>
            <p:nvPr/>
          </p:nvCxnSpPr>
          <p:spPr>
            <a:xfrm flipV="1">
              <a:off x="2753960" y="3211808"/>
              <a:ext cx="1656184" cy="5976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Gerade Verbindung mit Pfeil 11">
              <a:extLst>
                <a:ext uri="{FF2B5EF4-FFF2-40B4-BE49-F238E27FC236}">
                  <a16:creationId xmlns:a16="http://schemas.microsoft.com/office/drawing/2014/main" id="{48455A84-FA21-4C8B-95D8-F4B13AC0B6EA}"/>
                </a:ext>
              </a:extLst>
            </p:cNvPr>
            <p:cNvCxnSpPr>
              <a:cxnSpLocks/>
            </p:cNvCxnSpPr>
            <p:nvPr/>
          </p:nvCxnSpPr>
          <p:spPr>
            <a:xfrm>
              <a:off x="2798218" y="3827295"/>
              <a:ext cx="1667664" cy="48781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feld 14">
              <a:extLst>
                <a:ext uri="{FF2B5EF4-FFF2-40B4-BE49-F238E27FC236}">
                  <a16:creationId xmlns:a16="http://schemas.microsoft.com/office/drawing/2014/main" id="{C3535AA2-8871-4D6E-9DA7-CD2B0B80796B}"/>
                </a:ext>
              </a:extLst>
            </p:cNvPr>
            <p:cNvSpPr txBox="1">
              <a:spLocks noChangeArrowheads="1"/>
            </p:cNvSpPr>
            <p:nvPr/>
          </p:nvSpPr>
          <p:spPr bwMode="auto">
            <a:xfrm>
              <a:off x="2771800" y="3059668"/>
              <a:ext cx="90601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de-DE" altLang="de-DE" sz="1800" dirty="0">
                  <a:latin typeface="+mn-lt"/>
                </a:rPr>
                <a:t>p = 0.6</a:t>
              </a:r>
            </a:p>
          </p:txBody>
        </p:sp>
        <p:sp>
          <p:nvSpPr>
            <p:cNvPr id="11" name="Textfeld 15">
              <a:extLst>
                <a:ext uri="{FF2B5EF4-FFF2-40B4-BE49-F238E27FC236}">
                  <a16:creationId xmlns:a16="http://schemas.microsoft.com/office/drawing/2014/main" id="{267D22E4-DD03-4272-9450-9B614996A8CF}"/>
                </a:ext>
              </a:extLst>
            </p:cNvPr>
            <p:cNvSpPr txBox="1">
              <a:spLocks noChangeArrowheads="1"/>
            </p:cNvSpPr>
            <p:nvPr/>
          </p:nvSpPr>
          <p:spPr bwMode="auto">
            <a:xfrm>
              <a:off x="2758664" y="4207773"/>
              <a:ext cx="12939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de-DE" altLang="de-DE" sz="1800" dirty="0">
                  <a:latin typeface="+mn-lt"/>
                </a:rPr>
                <a:t>1 - p = 0.4 </a:t>
              </a:r>
            </a:p>
          </p:txBody>
        </p:sp>
        <p:sp>
          <p:nvSpPr>
            <p:cNvPr id="12" name="Textfeld 4">
              <a:extLst>
                <a:ext uri="{FF2B5EF4-FFF2-40B4-BE49-F238E27FC236}">
                  <a16:creationId xmlns:a16="http://schemas.microsoft.com/office/drawing/2014/main" id="{FED1161A-604A-46A0-9662-AAB523F56E31}"/>
                </a:ext>
              </a:extLst>
            </p:cNvPr>
            <p:cNvSpPr txBox="1">
              <a:spLocks noChangeArrowheads="1"/>
            </p:cNvSpPr>
            <p:nvPr/>
          </p:nvSpPr>
          <p:spPr bwMode="auto">
            <a:xfrm>
              <a:off x="4410144" y="2967335"/>
              <a:ext cx="30892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de-DE" altLang="de-DE" sz="2400" dirty="0">
                  <a:latin typeface="+mn-lt"/>
                </a:rPr>
                <a:t>W</a:t>
              </a:r>
              <a:r>
                <a:rPr lang="de-DE" altLang="de-DE" sz="2400" baseline="-25000" dirty="0">
                  <a:latin typeface="+mn-lt"/>
                </a:rPr>
                <a:t>1</a:t>
              </a:r>
              <a:r>
                <a:rPr lang="de-DE" altLang="de-DE" sz="2400" dirty="0">
                  <a:latin typeface="+mn-lt"/>
                </a:rPr>
                <a:t> = £150,000</a:t>
              </a:r>
            </a:p>
          </p:txBody>
        </p:sp>
        <p:sp>
          <p:nvSpPr>
            <p:cNvPr id="13" name="Textfeld 4">
              <a:extLst>
                <a:ext uri="{FF2B5EF4-FFF2-40B4-BE49-F238E27FC236}">
                  <a16:creationId xmlns:a16="http://schemas.microsoft.com/office/drawing/2014/main" id="{9D3590DF-3161-438C-8B03-22D1DF1EBE7C}"/>
                </a:ext>
              </a:extLst>
            </p:cNvPr>
            <p:cNvSpPr txBox="1">
              <a:spLocks noChangeArrowheads="1"/>
            </p:cNvSpPr>
            <p:nvPr/>
          </p:nvSpPr>
          <p:spPr bwMode="auto">
            <a:xfrm>
              <a:off x="591064" y="3555869"/>
              <a:ext cx="30892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de-DE" altLang="de-DE" sz="2400" dirty="0">
                  <a:latin typeface="+mn-lt"/>
                </a:rPr>
                <a:t>W</a:t>
              </a:r>
              <a:r>
                <a:rPr lang="de-DE" altLang="de-DE" sz="2400" baseline="-25000" dirty="0">
                  <a:latin typeface="+mn-lt"/>
                </a:rPr>
                <a:t>0</a:t>
              </a:r>
              <a:r>
                <a:rPr lang="de-DE" altLang="de-DE" sz="2400" dirty="0">
                  <a:latin typeface="+mn-lt"/>
                </a:rPr>
                <a:t> = £100,000</a:t>
              </a:r>
            </a:p>
          </p:txBody>
        </p:sp>
        <p:sp>
          <p:nvSpPr>
            <p:cNvPr id="14" name="Textfeld 5">
              <a:extLst>
                <a:ext uri="{FF2B5EF4-FFF2-40B4-BE49-F238E27FC236}">
                  <a16:creationId xmlns:a16="http://schemas.microsoft.com/office/drawing/2014/main" id="{F43FA056-D7CD-4A8C-8DEA-877E7738C1A1}"/>
                </a:ext>
              </a:extLst>
            </p:cNvPr>
            <p:cNvSpPr txBox="1">
              <a:spLocks noChangeArrowheads="1"/>
            </p:cNvSpPr>
            <p:nvPr/>
          </p:nvSpPr>
          <p:spPr bwMode="auto">
            <a:xfrm>
              <a:off x="4465882" y="4207773"/>
              <a:ext cx="2062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de-DE" altLang="de-DE" sz="2400" dirty="0">
                  <a:latin typeface="+mn-lt"/>
                </a:rPr>
                <a:t>W</a:t>
              </a:r>
              <a:r>
                <a:rPr lang="de-DE" altLang="de-DE" sz="2400" baseline="-25000" dirty="0">
                  <a:latin typeface="+mn-lt"/>
                </a:rPr>
                <a:t>2</a:t>
              </a:r>
              <a:r>
                <a:rPr lang="de-DE" altLang="de-DE" sz="2400" dirty="0">
                  <a:latin typeface="+mn-lt"/>
                </a:rPr>
                <a:t> = £60,000</a:t>
              </a:r>
            </a:p>
          </p:txBody>
        </p:sp>
        <p:sp>
          <p:nvSpPr>
            <p:cNvPr id="15" name="Rectangle: Rounded Corners 15">
              <a:extLst>
                <a:ext uri="{FF2B5EF4-FFF2-40B4-BE49-F238E27FC236}">
                  <a16:creationId xmlns:a16="http://schemas.microsoft.com/office/drawing/2014/main" id="{B3A1690C-0F6A-4B39-88BA-4CA6FFB4005C}"/>
                </a:ext>
              </a:extLst>
            </p:cNvPr>
            <p:cNvSpPr/>
            <p:nvPr/>
          </p:nvSpPr>
          <p:spPr>
            <a:xfrm>
              <a:off x="4410144" y="2852936"/>
              <a:ext cx="2250088" cy="62002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Rounded Corners 16">
              <a:extLst>
                <a:ext uri="{FF2B5EF4-FFF2-40B4-BE49-F238E27FC236}">
                  <a16:creationId xmlns:a16="http://schemas.microsoft.com/office/drawing/2014/main" id="{67BC3CBD-11FA-4C2A-945A-9C8B1387B42D}"/>
                </a:ext>
              </a:extLst>
            </p:cNvPr>
            <p:cNvSpPr/>
            <p:nvPr/>
          </p:nvSpPr>
          <p:spPr>
            <a:xfrm>
              <a:off x="4480663" y="4099841"/>
              <a:ext cx="2250088" cy="62002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341805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532D9C-888A-4DAB-9B36-C53DBBEF018D}"/>
              </a:ext>
            </a:extLst>
          </p:cNvPr>
          <p:cNvSpPr>
            <a:spLocks noGrp="1"/>
          </p:cNvSpPr>
          <p:nvPr>
            <p:ph type="title"/>
          </p:nvPr>
        </p:nvSpPr>
        <p:spPr/>
        <p:txBody>
          <a:bodyPr/>
          <a:lstStyle/>
          <a:p>
            <a:r>
              <a:rPr lang="de-DE" altLang="de-DE" dirty="0"/>
              <a:t>Overview of the module</a:t>
            </a:r>
            <a:endParaRPr lang="zh-CN" altLang="en-US" dirty="0"/>
          </a:p>
        </p:txBody>
      </p:sp>
      <p:sp>
        <p:nvSpPr>
          <p:cNvPr id="3" name="内容占位符 2">
            <a:extLst>
              <a:ext uri="{FF2B5EF4-FFF2-40B4-BE49-F238E27FC236}">
                <a16:creationId xmlns:a16="http://schemas.microsoft.com/office/drawing/2014/main" id="{A5B35394-27BC-4B19-A548-B4CB65A415F4}"/>
              </a:ext>
            </a:extLst>
          </p:cNvPr>
          <p:cNvSpPr>
            <a:spLocks noGrp="1"/>
          </p:cNvSpPr>
          <p:nvPr>
            <p:ph idx="1"/>
          </p:nvPr>
        </p:nvSpPr>
        <p:spPr/>
        <p:txBody>
          <a:bodyPr>
            <a:normAutofit/>
          </a:bodyPr>
          <a:lstStyle/>
          <a:p>
            <a:pPr>
              <a:defRPr/>
            </a:pPr>
            <a:r>
              <a:rPr lang="en-GB" altLang="zh-CN" sz="3200" u="sng" dirty="0"/>
              <a:t>What do you learn?</a:t>
            </a:r>
          </a:p>
          <a:p>
            <a:pPr>
              <a:buFontTx/>
              <a:buChar char="-"/>
              <a:defRPr/>
            </a:pPr>
            <a:r>
              <a:rPr lang="en-GB" altLang="zh-CN" sz="2800" dirty="0"/>
              <a:t>Financial markets and instruments</a:t>
            </a:r>
          </a:p>
          <a:p>
            <a:pPr>
              <a:buFontTx/>
              <a:buChar char="-"/>
              <a:defRPr/>
            </a:pPr>
            <a:r>
              <a:rPr lang="en-GB" altLang="zh-CN" sz="2800" dirty="0"/>
              <a:t>Basics of valuation theory</a:t>
            </a:r>
          </a:p>
          <a:p>
            <a:pPr>
              <a:buFontTx/>
              <a:buChar char="-"/>
              <a:defRPr/>
            </a:pPr>
            <a:r>
              <a:rPr lang="en-GB" altLang="zh-CN" sz="2800" dirty="0"/>
              <a:t>Portfolio management</a:t>
            </a:r>
          </a:p>
          <a:p>
            <a:pPr>
              <a:buFontTx/>
              <a:buChar char="-"/>
              <a:defRPr/>
            </a:pPr>
            <a:r>
              <a:rPr lang="en-GB" altLang="zh-CN" sz="2800" dirty="0"/>
              <a:t>Basics of the modern financial theory</a:t>
            </a:r>
          </a:p>
          <a:p>
            <a:pPr>
              <a:defRPr/>
            </a:pPr>
            <a:endParaRPr lang="en-GB" altLang="zh-CN" sz="2800" dirty="0"/>
          </a:p>
          <a:p>
            <a:pPr>
              <a:defRPr/>
            </a:pPr>
            <a:r>
              <a:rPr lang="en-GB" altLang="zh-CN" sz="3200" u="sng" dirty="0"/>
              <a:t>How?</a:t>
            </a:r>
          </a:p>
          <a:p>
            <a:pPr>
              <a:buFontTx/>
              <a:buChar char="-"/>
              <a:defRPr/>
            </a:pPr>
            <a:r>
              <a:rPr lang="en-GB" altLang="zh-CN" sz="2800" dirty="0"/>
              <a:t>1</a:t>
            </a:r>
            <a:r>
              <a:rPr lang="en-US" altLang="zh-CN" sz="2800" dirty="0"/>
              <a:t>4</a:t>
            </a:r>
            <a:r>
              <a:rPr lang="en-GB" altLang="zh-CN" sz="2800" dirty="0"/>
              <a:t> x </a:t>
            </a:r>
            <a:r>
              <a:rPr lang="en-US" altLang="zh-CN" sz="2800" dirty="0"/>
              <a:t>3</a:t>
            </a:r>
            <a:r>
              <a:rPr lang="en-GB" altLang="zh-CN" sz="2800" dirty="0"/>
              <a:t> hours lectures </a:t>
            </a:r>
            <a:r>
              <a:rPr lang="en-US" altLang="zh-CN" sz="2800" dirty="0"/>
              <a:t>(including 2 x 3 hours assignment support)</a:t>
            </a:r>
            <a:endParaRPr lang="en-GB" altLang="zh-CN" sz="2800" dirty="0"/>
          </a:p>
        </p:txBody>
      </p:sp>
      <p:sp>
        <p:nvSpPr>
          <p:cNvPr id="4" name="页脚占位符 3">
            <a:extLst>
              <a:ext uri="{FF2B5EF4-FFF2-40B4-BE49-F238E27FC236}">
                <a16:creationId xmlns:a16="http://schemas.microsoft.com/office/drawing/2014/main" id="{5FC0ECDF-6438-45F1-B419-0AED69240C56}"/>
              </a:ext>
            </a:extLst>
          </p:cNvPr>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endParaRPr lang="en-US" dirty="0"/>
          </a:p>
        </p:txBody>
      </p:sp>
    </p:spTree>
    <p:extLst>
      <p:ext uri="{BB962C8B-B14F-4D97-AF65-F5344CB8AC3E}">
        <p14:creationId xmlns:p14="http://schemas.microsoft.com/office/powerpoint/2010/main" val="20338997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bg>
      <p:bgPr>
        <a:solidFill>
          <a:schemeClr val="accent5">
            <a:lumMod val="75000"/>
          </a:schemeClr>
        </a:solidFill>
        <a:effectLst/>
      </p:bgPr>
    </p:bg>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p:txBody>
          <a:bodyPr/>
          <a:lstStyle/>
          <a:p>
            <a:pPr eaLnBrk="1" hangingPunct="1"/>
            <a:r>
              <a:rPr lang="en-US" b="1" dirty="0"/>
              <a:t>Expected Rates of Return</a:t>
            </a:r>
            <a:endParaRPr lang="en-US" b="1" dirty="0">
              <a:solidFill>
                <a:schemeClr val="bg2"/>
              </a:solidFill>
            </a:endParaRPr>
          </a:p>
        </p:txBody>
      </p:sp>
      <p:sp>
        <p:nvSpPr>
          <p:cNvPr id="1033" name="Rectangle 3"/>
          <p:cNvSpPr>
            <a:spLocks noGrp="1" noChangeArrowheads="1"/>
          </p:cNvSpPr>
          <p:nvPr>
            <p:ph type="body" sz="half" idx="1"/>
          </p:nvPr>
        </p:nvSpPr>
        <p:spPr>
          <a:xfrm>
            <a:off x="457200" y="1295400"/>
            <a:ext cx="8305800" cy="4876800"/>
          </a:xfrm>
        </p:spPr>
        <p:txBody>
          <a:bodyPr/>
          <a:lstStyle/>
          <a:p>
            <a:pPr eaLnBrk="1" hangingPunct="1"/>
            <a:r>
              <a:rPr lang="en-US" dirty="0"/>
              <a:t>Computing Expected Rate of Return</a:t>
            </a:r>
          </a:p>
          <a:p>
            <a:pPr eaLnBrk="1" hangingPunct="1"/>
            <a:endParaRPr lang="en-US" dirty="0"/>
          </a:p>
          <a:p>
            <a:pPr eaLnBrk="1" hangingPunct="1"/>
            <a:endParaRPr lang="en-US" dirty="0"/>
          </a:p>
          <a:p>
            <a:pPr eaLnBrk="1" hangingPunct="1"/>
            <a:endParaRPr lang="en-US" dirty="0"/>
          </a:p>
          <a:p>
            <a:pPr eaLnBrk="1" hangingPunct="1"/>
            <a:endParaRPr lang="en-US" dirty="0"/>
          </a:p>
          <a:p>
            <a:pPr eaLnBrk="1" hangingPunct="1"/>
            <a:endParaRPr lang="en-US" dirty="0"/>
          </a:p>
          <a:p>
            <a:pPr eaLnBrk="1" hangingPunct="1"/>
            <a:endParaRPr lang="en-US" dirty="0"/>
          </a:p>
          <a:p>
            <a:pPr eaLnBrk="1" hangingPunct="1">
              <a:buFontTx/>
              <a:buNone/>
            </a:pPr>
            <a:r>
              <a:rPr lang="en-US" dirty="0"/>
              <a:t>		</a:t>
            </a:r>
          </a:p>
          <a:p>
            <a:pPr eaLnBrk="1" hangingPunct="1">
              <a:buFontTx/>
              <a:buNone/>
            </a:pPr>
            <a:endParaRPr lang="en-US" sz="2400" dirty="0"/>
          </a:p>
          <a:p>
            <a:pPr eaLnBrk="1" hangingPunct="1">
              <a:buFontTx/>
              <a:buNone/>
            </a:pPr>
            <a:r>
              <a:rPr lang="en-US" sz="2400" dirty="0"/>
              <a:t>where P</a:t>
            </a:r>
            <a:r>
              <a:rPr lang="en-US" sz="2400" baseline="-25000" dirty="0"/>
              <a:t>i</a:t>
            </a:r>
            <a:r>
              <a:rPr lang="en-US" sz="2400" dirty="0"/>
              <a:t> = Probability for possible return </a:t>
            </a:r>
            <a:r>
              <a:rPr lang="en-US" sz="2400" dirty="0" err="1"/>
              <a:t>i</a:t>
            </a:r>
            <a:endParaRPr lang="en-US" sz="2400" dirty="0"/>
          </a:p>
          <a:p>
            <a:pPr lvl="1" eaLnBrk="1" hangingPunct="1">
              <a:buFontTx/>
              <a:buNone/>
            </a:pPr>
            <a:r>
              <a:rPr lang="en-US" dirty="0"/>
              <a:t>		  </a:t>
            </a:r>
            <a:r>
              <a:rPr lang="en-US" sz="2400" dirty="0"/>
              <a:t>R </a:t>
            </a:r>
            <a:r>
              <a:rPr lang="en-US" sz="2400" baseline="-25000" dirty="0" err="1"/>
              <a:t>i</a:t>
            </a:r>
            <a:r>
              <a:rPr lang="en-US" sz="2400" baseline="-25000" dirty="0"/>
              <a:t> </a:t>
            </a:r>
            <a:r>
              <a:rPr lang="en-US" sz="2400" dirty="0"/>
              <a:t>= Possible return </a:t>
            </a:r>
            <a:r>
              <a:rPr lang="en-US" sz="2400" dirty="0" err="1"/>
              <a:t>i</a:t>
            </a:r>
            <a:endParaRPr lang="en-US" sz="2400" dirty="0"/>
          </a:p>
          <a:p>
            <a:pPr eaLnBrk="1" hangingPunct="1"/>
            <a:endParaRPr lang="en-US" sz="2400" dirty="0"/>
          </a:p>
          <a:p>
            <a:pPr lvl="1" eaLnBrk="1" hangingPunct="1">
              <a:buFontTx/>
              <a:buNone/>
            </a:pPr>
            <a:endParaRPr lang="en-US" sz="2000" dirty="0"/>
          </a:p>
        </p:txBody>
      </p:sp>
      <p:graphicFrame>
        <p:nvGraphicFramePr>
          <p:cNvPr id="1026" name="Object 4"/>
          <p:cNvGraphicFramePr>
            <a:graphicFrameLocks noGrp="1" noChangeAspect="1"/>
          </p:cNvGraphicFramePr>
          <p:nvPr>
            <p:ph sz="quarter" idx="2"/>
          </p:nvPr>
        </p:nvGraphicFramePr>
        <p:xfrm>
          <a:off x="1295400" y="1908175"/>
          <a:ext cx="7391400" cy="941388"/>
        </p:xfrm>
        <a:graphic>
          <a:graphicData uri="http://schemas.openxmlformats.org/presentationml/2006/ole">
            <mc:AlternateContent xmlns:mc="http://schemas.openxmlformats.org/markup-compatibility/2006">
              <mc:Choice xmlns:v="urn:schemas-microsoft-com:vml" Requires="v">
                <p:oleObj spid="_x0000_s1341" name="Equation" r:id="rId3" imgW="3390840" imgH="431640" progId="Equation.3">
                  <p:embed/>
                </p:oleObj>
              </mc:Choice>
              <mc:Fallback>
                <p:oleObj name="Equation" r:id="rId3" imgW="3390840" imgH="43164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1908175"/>
                        <a:ext cx="7391400" cy="941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7" name="Object 6"/>
          <p:cNvGraphicFramePr>
            <a:graphicFrameLocks noGrp="1" noChangeAspect="1"/>
          </p:cNvGraphicFramePr>
          <p:nvPr>
            <p:ph sz="quarter" idx="3"/>
          </p:nvPr>
        </p:nvGraphicFramePr>
        <p:xfrm>
          <a:off x="2438400" y="2984500"/>
          <a:ext cx="4953000" cy="484188"/>
        </p:xfrm>
        <a:graphic>
          <a:graphicData uri="http://schemas.openxmlformats.org/presentationml/2006/ole">
            <mc:AlternateContent xmlns:mc="http://schemas.openxmlformats.org/markup-compatibility/2006">
              <mc:Choice xmlns:v="urn:schemas-microsoft-com:vml" Requires="v">
                <p:oleObj spid="_x0000_s1342" name="Equation" r:id="rId5" imgW="2209680" imgH="215640" progId="Equation.3">
                  <p:embed/>
                </p:oleObj>
              </mc:Choice>
              <mc:Fallback>
                <p:oleObj name="Equation" r:id="rId5" imgW="2209680" imgH="21564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2984500"/>
                        <a:ext cx="4953000" cy="484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31" name="Slide Number Placeholder 7"/>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D82D971E-114E-4B06-A09F-505D00044893}" type="slidenum">
              <a:rPr lang="en-US"/>
              <a:pPr/>
              <a:t>20</a:t>
            </a:fld>
            <a:endParaRPr lang="en-US"/>
          </a:p>
        </p:txBody>
      </p:sp>
      <p:graphicFrame>
        <p:nvGraphicFramePr>
          <p:cNvPr id="1028" name="Object 8"/>
          <p:cNvGraphicFramePr>
            <a:graphicFrameLocks noChangeAspect="1"/>
          </p:cNvGraphicFramePr>
          <p:nvPr/>
        </p:nvGraphicFramePr>
        <p:xfrm>
          <a:off x="2438400" y="3581400"/>
          <a:ext cx="2278063" cy="996950"/>
        </p:xfrm>
        <a:graphic>
          <a:graphicData uri="http://schemas.openxmlformats.org/presentationml/2006/ole">
            <mc:AlternateContent xmlns:mc="http://schemas.openxmlformats.org/markup-compatibility/2006">
              <mc:Choice xmlns:v="urn:schemas-microsoft-com:vml" Requires="v">
                <p:oleObj spid="_x0000_s1343" name="Equation" r:id="rId7" imgW="812520" imgH="431640" progId="Equation.3">
                  <p:embed/>
                </p:oleObj>
              </mc:Choice>
              <mc:Fallback>
                <p:oleObj name="Equation" r:id="rId7" imgW="812520" imgH="43164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38400" y="3581400"/>
                        <a:ext cx="2278063" cy="996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9" name="Object 9"/>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344" name="Equation" r:id="rId9" imgW="114120" imgH="215640" progId="Equation.3">
                  <p:embed/>
                </p:oleObj>
              </mc:Choice>
              <mc:Fallback>
                <p:oleObj name="Equation" r:id="rId9" imgW="114120" imgH="215640" progId="Equation.3">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30" name="Object 10"/>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345" name="Equation" r:id="rId11" imgW="114120" imgH="215640" progId="Equation.3">
                  <p:embed/>
                </p:oleObj>
              </mc:Choice>
              <mc:Fallback>
                <p:oleObj name="Equation" r:id="rId11" imgW="114120" imgH="215640"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bg>
      <p:bgPr>
        <a:solidFill>
          <a:schemeClr val="accent5">
            <a:lumMod val="75000"/>
          </a:schemeClr>
        </a:solidFill>
        <a:effectLst/>
      </p:bgPr>
    </p:bg>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a:xfrm>
            <a:off x="0" y="152400"/>
            <a:ext cx="9144000" cy="914400"/>
          </a:xfrm>
        </p:spPr>
        <p:txBody>
          <a:bodyPr/>
          <a:lstStyle/>
          <a:p>
            <a:pPr eaLnBrk="1" hangingPunct="1">
              <a:lnSpc>
                <a:spcPct val="80000"/>
              </a:lnSpc>
              <a:defRPr/>
            </a:pPr>
            <a:r>
              <a:rPr lang="en-US"/>
              <a:t>     </a:t>
            </a:r>
            <a:r>
              <a:rPr lang="en-US" b="1"/>
              <a:t>Probability Distributions</a:t>
            </a:r>
          </a:p>
        </p:txBody>
      </p:sp>
      <p:sp>
        <p:nvSpPr>
          <p:cNvPr id="2053" name="Rectangle 3"/>
          <p:cNvSpPr>
            <a:spLocks noGrp="1" noChangeArrowheads="1"/>
          </p:cNvSpPr>
          <p:nvPr>
            <p:ph idx="1"/>
          </p:nvPr>
        </p:nvSpPr>
        <p:spPr>
          <a:xfrm>
            <a:off x="1066800" y="1295400"/>
            <a:ext cx="7772400" cy="914400"/>
          </a:xfrm>
        </p:spPr>
        <p:txBody>
          <a:bodyPr>
            <a:normAutofit/>
          </a:bodyPr>
          <a:lstStyle/>
          <a:p>
            <a:pPr algn="ctr" eaLnBrk="1" hangingPunct="1">
              <a:buFontTx/>
              <a:buNone/>
            </a:pPr>
            <a:r>
              <a:rPr lang="en-US" b="1"/>
              <a:t>Exhibit 1.2</a:t>
            </a:r>
          </a:p>
          <a:p>
            <a:pPr algn="ctr" eaLnBrk="1" hangingPunct="1">
              <a:buFontTx/>
              <a:buNone/>
            </a:pPr>
            <a:r>
              <a:rPr lang="en-US" b="1"/>
              <a:t>Risk-free Investment</a:t>
            </a:r>
          </a:p>
        </p:txBody>
      </p:sp>
      <p:sp>
        <p:nvSpPr>
          <p:cNvPr id="2" name="Footer Placeholder 1"/>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2051"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A12CE9A9-DDDB-41C6-8486-1C3636F36142}" type="slidenum">
              <a:rPr lang="en-US"/>
              <a:pPr/>
              <a:t>21</a:t>
            </a:fld>
            <a:endParaRPr lang="en-US"/>
          </a:p>
        </p:txBody>
      </p:sp>
      <p:graphicFrame>
        <p:nvGraphicFramePr>
          <p:cNvPr id="2050" name="Object 4"/>
          <p:cNvGraphicFramePr>
            <a:graphicFrameLocks noChangeAspect="1"/>
          </p:cNvGraphicFramePr>
          <p:nvPr/>
        </p:nvGraphicFramePr>
        <p:xfrm>
          <a:off x="1066800" y="2479675"/>
          <a:ext cx="7894638" cy="4214813"/>
        </p:xfrm>
        <a:graphic>
          <a:graphicData uri="http://schemas.openxmlformats.org/presentationml/2006/ole">
            <mc:AlternateContent xmlns:mc="http://schemas.openxmlformats.org/markup-compatibility/2006">
              <mc:Choice xmlns:v="urn:schemas-microsoft-com:vml" Requires="v">
                <p:oleObj spid="_x0000_s2117" name="Chart" r:id="rId3" imgW="6096090" imgH="3571830" progId="MSGraph.Chart.8">
                  <p:embed followColorScheme="full"/>
                </p:oleObj>
              </mc:Choice>
              <mc:Fallback>
                <p:oleObj name="Chart" r:id="rId3" imgW="6096090" imgH="3571830" progId="MSGraph.Chart.8">
                  <p:embed followColorScheme="full"/>
                  <p:pic>
                    <p:nvPicPr>
                      <p:cNvPr id="0" name="Object 4"/>
                      <p:cNvPicPr>
                        <a:picLocks noChangeAspect="1" noChangeArrowheads="1"/>
                      </p:cNvPicPr>
                      <p:nvPr/>
                    </p:nvPicPr>
                    <p:blipFill>
                      <a:blip r:embed="rId4"/>
                      <a:srcRect/>
                      <a:stretch>
                        <a:fillRect/>
                      </a:stretch>
                    </p:blipFill>
                    <p:spPr bwMode="auto">
                      <a:xfrm>
                        <a:off x="1066800" y="2479675"/>
                        <a:ext cx="7894638" cy="4214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bg>
      <p:bgPr>
        <a:solidFill>
          <a:schemeClr val="accent5">
            <a:lumMod val="75000"/>
          </a:schemeClr>
        </a:solidFill>
        <a:effectLst/>
      </p:bgPr>
    </p:bg>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a:xfrm>
            <a:off x="0" y="228600"/>
            <a:ext cx="9144000" cy="762000"/>
          </a:xfrm>
        </p:spPr>
        <p:txBody>
          <a:bodyPr/>
          <a:lstStyle/>
          <a:p>
            <a:pPr eaLnBrk="1" hangingPunct="1">
              <a:lnSpc>
                <a:spcPct val="80000"/>
              </a:lnSpc>
              <a:defRPr/>
            </a:pPr>
            <a:r>
              <a:rPr lang="en-US"/>
              <a:t>     </a:t>
            </a:r>
            <a:r>
              <a:rPr lang="en-US" b="1"/>
              <a:t>Probability Distributions</a:t>
            </a:r>
          </a:p>
        </p:txBody>
      </p:sp>
      <p:sp>
        <p:nvSpPr>
          <p:cNvPr id="3077" name="Rectangle 3"/>
          <p:cNvSpPr>
            <a:spLocks noGrp="1" noChangeArrowheads="1"/>
          </p:cNvSpPr>
          <p:nvPr>
            <p:ph idx="1"/>
          </p:nvPr>
        </p:nvSpPr>
        <p:spPr>
          <a:xfrm>
            <a:off x="838200" y="1295400"/>
            <a:ext cx="8077200" cy="1066800"/>
          </a:xfrm>
        </p:spPr>
        <p:txBody>
          <a:bodyPr/>
          <a:lstStyle/>
          <a:p>
            <a:pPr algn="ctr">
              <a:lnSpc>
                <a:spcPct val="80000"/>
              </a:lnSpc>
              <a:spcBef>
                <a:spcPct val="50000"/>
              </a:spcBef>
              <a:buFontTx/>
              <a:buNone/>
            </a:pPr>
            <a:r>
              <a:rPr lang="en-US" b="1"/>
              <a:t>Exhibit 1.3</a:t>
            </a:r>
          </a:p>
          <a:p>
            <a:pPr algn="ctr">
              <a:lnSpc>
                <a:spcPct val="80000"/>
              </a:lnSpc>
              <a:spcBef>
                <a:spcPct val="50000"/>
              </a:spcBef>
              <a:buFontTx/>
              <a:buNone/>
            </a:pPr>
            <a:r>
              <a:rPr lang="en-US" b="1"/>
              <a:t>Risky Investment with 3 Possible Returns</a:t>
            </a:r>
          </a:p>
        </p:txBody>
      </p:sp>
      <p:sp>
        <p:nvSpPr>
          <p:cNvPr id="2" name="Footer Placeholder 1"/>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3075"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0C4A548E-A033-4C5E-8296-6DDD36627CFF}" type="slidenum">
              <a:rPr lang="en-US"/>
              <a:pPr/>
              <a:t>22</a:t>
            </a:fld>
            <a:endParaRPr lang="en-US"/>
          </a:p>
        </p:txBody>
      </p:sp>
      <p:graphicFrame>
        <p:nvGraphicFramePr>
          <p:cNvPr id="3074" name="Object 4"/>
          <p:cNvGraphicFramePr>
            <a:graphicFrameLocks noChangeAspect="1"/>
          </p:cNvGraphicFramePr>
          <p:nvPr/>
        </p:nvGraphicFramePr>
        <p:xfrm>
          <a:off x="914400" y="2362200"/>
          <a:ext cx="7823200" cy="4318000"/>
        </p:xfrm>
        <a:graphic>
          <a:graphicData uri="http://schemas.openxmlformats.org/presentationml/2006/ole">
            <mc:AlternateContent xmlns:mc="http://schemas.openxmlformats.org/markup-compatibility/2006">
              <mc:Choice xmlns:v="urn:schemas-microsoft-com:vml" Requires="v">
                <p:oleObj spid="_x0000_s3141" name="Chart" r:id="rId3" imgW="5429132" imgH="3000510" progId="MSGraph.Chart.8">
                  <p:embed followColorScheme="full"/>
                </p:oleObj>
              </mc:Choice>
              <mc:Fallback>
                <p:oleObj name="Chart" r:id="rId3" imgW="5429132" imgH="3000510" progId="MSGraph.Chart.8">
                  <p:embed followColorScheme="full"/>
                  <p:pic>
                    <p:nvPicPr>
                      <p:cNvPr id="0" name="Object 4"/>
                      <p:cNvPicPr>
                        <a:picLocks noChangeAspect="1" noChangeArrowheads="1"/>
                      </p:cNvPicPr>
                      <p:nvPr/>
                    </p:nvPicPr>
                    <p:blipFill>
                      <a:blip r:embed="rId4"/>
                      <a:srcRect/>
                      <a:stretch>
                        <a:fillRect/>
                      </a:stretch>
                    </p:blipFill>
                    <p:spPr bwMode="auto">
                      <a:xfrm>
                        <a:off x="914400" y="2362200"/>
                        <a:ext cx="782320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bg>
      <p:bgPr>
        <a:solidFill>
          <a:schemeClr val="accent5">
            <a:lumMod val="75000"/>
          </a:schemeClr>
        </a:solidFill>
        <a:effectLst/>
      </p:bgPr>
    </p:bg>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a:xfrm>
            <a:off x="1066800" y="228600"/>
            <a:ext cx="7162800" cy="838200"/>
          </a:xfrm>
        </p:spPr>
        <p:txBody>
          <a:bodyPr/>
          <a:lstStyle/>
          <a:p>
            <a:pPr eaLnBrk="1" hangingPunct="1">
              <a:lnSpc>
                <a:spcPct val="80000"/>
              </a:lnSpc>
            </a:pPr>
            <a:r>
              <a:rPr lang="en-US"/>
              <a:t>     </a:t>
            </a:r>
            <a:r>
              <a:rPr lang="en-US" b="1"/>
              <a:t>Probability Distributions</a:t>
            </a:r>
            <a:endParaRPr lang="en-US" b="1">
              <a:solidFill>
                <a:schemeClr val="bg2"/>
              </a:solidFill>
            </a:endParaRPr>
          </a:p>
        </p:txBody>
      </p:sp>
      <p:sp>
        <p:nvSpPr>
          <p:cNvPr id="4101" name="Rectangle 3"/>
          <p:cNvSpPr>
            <a:spLocks noGrp="1" noChangeArrowheads="1"/>
          </p:cNvSpPr>
          <p:nvPr>
            <p:ph idx="1"/>
          </p:nvPr>
        </p:nvSpPr>
        <p:spPr>
          <a:xfrm>
            <a:off x="1066800" y="1371600"/>
            <a:ext cx="7772400" cy="990600"/>
          </a:xfrm>
        </p:spPr>
        <p:txBody>
          <a:bodyPr/>
          <a:lstStyle/>
          <a:p>
            <a:pPr algn="ctr" eaLnBrk="1" hangingPunct="1">
              <a:lnSpc>
                <a:spcPct val="90000"/>
              </a:lnSpc>
              <a:buFontTx/>
              <a:buNone/>
            </a:pPr>
            <a:r>
              <a:rPr lang="en-US" b="1"/>
              <a:t>Exhibit 1.4 </a:t>
            </a:r>
          </a:p>
          <a:p>
            <a:pPr algn="ctr" eaLnBrk="1" hangingPunct="1">
              <a:lnSpc>
                <a:spcPct val="90000"/>
              </a:lnSpc>
              <a:buFontTx/>
              <a:buNone/>
            </a:pPr>
            <a:r>
              <a:rPr lang="en-US" b="1"/>
              <a:t>Risky investment with ten possible returns</a:t>
            </a:r>
          </a:p>
        </p:txBody>
      </p:sp>
      <p:sp>
        <p:nvSpPr>
          <p:cNvPr id="2" name="Footer Placeholder 1"/>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4099"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CC476A4A-78D0-46FE-8FCD-EBBA449DCBF7}" type="slidenum">
              <a:rPr lang="en-US"/>
              <a:pPr/>
              <a:t>23</a:t>
            </a:fld>
            <a:endParaRPr lang="en-US"/>
          </a:p>
        </p:txBody>
      </p:sp>
      <p:graphicFrame>
        <p:nvGraphicFramePr>
          <p:cNvPr id="4098" name="Object 4"/>
          <p:cNvGraphicFramePr>
            <a:graphicFrameLocks noChangeAspect="1"/>
          </p:cNvGraphicFramePr>
          <p:nvPr/>
        </p:nvGraphicFramePr>
        <p:xfrm>
          <a:off x="762000" y="2341563"/>
          <a:ext cx="8153400" cy="4135437"/>
        </p:xfrm>
        <a:graphic>
          <a:graphicData uri="http://schemas.openxmlformats.org/presentationml/2006/ole">
            <mc:AlternateContent xmlns:mc="http://schemas.openxmlformats.org/markup-compatibility/2006">
              <mc:Choice xmlns:v="urn:schemas-microsoft-com:vml" Requires="v">
                <p:oleObj spid="_x0000_s4166" name="Chart" r:id="rId3" imgW="6096090" imgH="3571830" progId="MSGraph.Chart.8">
                  <p:embed followColorScheme="full"/>
                </p:oleObj>
              </mc:Choice>
              <mc:Fallback>
                <p:oleObj name="Chart" r:id="rId3" imgW="6096090" imgH="3571830" progId="MSGraph.Chart.8">
                  <p:embed followColorScheme="full"/>
                  <p:pic>
                    <p:nvPicPr>
                      <p:cNvPr id="0" name="Object 4"/>
                      <p:cNvPicPr>
                        <a:picLocks noChangeAspect="1" noChangeArrowheads="1"/>
                      </p:cNvPicPr>
                      <p:nvPr/>
                    </p:nvPicPr>
                    <p:blipFill>
                      <a:blip r:embed="rId4"/>
                      <a:srcRect/>
                      <a:stretch>
                        <a:fillRect/>
                      </a:stretch>
                    </p:blipFill>
                    <p:spPr bwMode="auto">
                      <a:xfrm>
                        <a:off x="762000" y="2341563"/>
                        <a:ext cx="8153400" cy="4135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A0B5E0-0DED-42DB-A928-2AC2800E81E2}"/>
              </a:ext>
            </a:extLst>
          </p:cNvPr>
          <p:cNvSpPr>
            <a:spLocks noGrp="1"/>
          </p:cNvSpPr>
          <p:nvPr>
            <p:ph type="title"/>
          </p:nvPr>
        </p:nvSpPr>
        <p:spPr/>
        <p:txBody>
          <a:bodyPr/>
          <a:lstStyle/>
          <a:p>
            <a:r>
              <a:rPr lang="en-US" altLang="zh-CN" dirty="0"/>
              <a:t>Expected Rates of Return</a:t>
            </a:r>
            <a:endParaRPr lang="zh-CN" altLang="en-US" dirty="0"/>
          </a:p>
        </p:txBody>
      </p:sp>
      <p:sp>
        <p:nvSpPr>
          <p:cNvPr id="4" name="页脚占位符 3">
            <a:extLst>
              <a:ext uri="{FF2B5EF4-FFF2-40B4-BE49-F238E27FC236}">
                <a16:creationId xmlns:a16="http://schemas.microsoft.com/office/drawing/2014/main" id="{523ABAF2-2057-40A3-9E5D-368628069766}"/>
              </a:ext>
            </a:extLst>
          </p:cNvPr>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endParaRPr lang="en-US" dirty="0"/>
          </a:p>
        </p:txBody>
      </p:sp>
      <p:sp>
        <p:nvSpPr>
          <p:cNvPr id="7" name="Content Placeholder 2">
            <a:extLst>
              <a:ext uri="{FF2B5EF4-FFF2-40B4-BE49-F238E27FC236}">
                <a16:creationId xmlns:a16="http://schemas.microsoft.com/office/drawing/2014/main" id="{C8D1A859-A6FD-4664-90FF-80B1A7234610}"/>
              </a:ext>
            </a:extLst>
          </p:cNvPr>
          <p:cNvSpPr>
            <a:spLocks noGrp="1"/>
          </p:cNvSpPr>
          <p:nvPr>
            <p:ph idx="1"/>
          </p:nvPr>
        </p:nvSpPr>
        <p:spPr>
          <a:xfrm>
            <a:off x="628650" y="914400"/>
            <a:ext cx="7886700" cy="5459413"/>
          </a:xfrm>
        </p:spPr>
        <p:txBody>
          <a:bodyPr>
            <a:normAutofit/>
          </a:bodyPr>
          <a:lstStyle/>
          <a:p>
            <a:pPr marL="102870" lvl="1" indent="0">
              <a:spcBef>
                <a:spcPts val="600"/>
              </a:spcBef>
              <a:buSzPct val="70000"/>
              <a:buNone/>
              <a:defRPr/>
            </a:pPr>
            <a:r>
              <a:rPr lang="de-DE" altLang="de-DE" sz="2400" b="1" dirty="0"/>
              <a:t>Scenario returns – An example:</a:t>
            </a:r>
          </a:p>
          <a:p>
            <a:pPr marL="274320" lvl="1">
              <a:spcBef>
                <a:spcPts val="600"/>
              </a:spcBef>
              <a:buSzPct val="70000"/>
              <a:buFont typeface="Wingdings"/>
              <a:buChar char=""/>
              <a:defRPr/>
            </a:pPr>
            <a:endParaRPr lang="de-DE" altLang="de-DE" sz="2400" dirty="0"/>
          </a:p>
          <a:p>
            <a:pPr>
              <a:buClr>
                <a:srgbClr val="C00000"/>
              </a:buClr>
              <a:buFontTx/>
              <a:buNone/>
            </a:pPr>
            <a:r>
              <a:rPr lang="en-US" altLang="de-DE" u="sng" dirty="0">
                <a:solidFill>
                  <a:srgbClr val="000000"/>
                </a:solidFill>
              </a:rPr>
              <a:t>State	 	Prob. of State </a:t>
            </a:r>
            <a:r>
              <a:rPr lang="en-US" altLang="de-DE" i="1" u="sng" dirty="0">
                <a:solidFill>
                  <a:srgbClr val="000000"/>
                </a:solidFill>
              </a:rPr>
              <a:t>p(s)		</a:t>
            </a:r>
            <a:r>
              <a:rPr lang="en-US" altLang="de-DE" u="sng" dirty="0">
                <a:solidFill>
                  <a:srgbClr val="000000"/>
                </a:solidFill>
              </a:rPr>
              <a:t>Return </a:t>
            </a:r>
            <a:r>
              <a:rPr lang="en-US" altLang="de-DE" i="1" u="sng" dirty="0">
                <a:solidFill>
                  <a:srgbClr val="000000"/>
                </a:solidFill>
              </a:rPr>
              <a:t>r(s)</a:t>
            </a:r>
            <a:r>
              <a:rPr lang="en-US" altLang="de-DE" dirty="0">
                <a:solidFill>
                  <a:srgbClr val="000000"/>
                </a:solidFill>
              </a:rPr>
              <a:t>	</a:t>
            </a:r>
          </a:p>
          <a:p>
            <a:pPr>
              <a:buClr>
                <a:srgbClr val="C00000"/>
              </a:buClr>
              <a:buFontTx/>
              <a:buNone/>
            </a:pPr>
            <a:r>
              <a:rPr lang="en-US" altLang="de-DE" dirty="0">
                <a:solidFill>
                  <a:srgbClr val="000000"/>
                </a:solidFill>
              </a:rPr>
              <a:t>Excellent		.25	 		0.3100	</a:t>
            </a:r>
          </a:p>
          <a:p>
            <a:pPr>
              <a:buClr>
                <a:srgbClr val="C00000"/>
              </a:buClr>
              <a:buFontTx/>
              <a:buNone/>
            </a:pPr>
            <a:r>
              <a:rPr lang="en-US" altLang="de-DE" dirty="0">
                <a:solidFill>
                  <a:srgbClr val="000000"/>
                </a:solidFill>
              </a:rPr>
              <a:t>Good			.45	 		0.1400</a:t>
            </a:r>
          </a:p>
          <a:p>
            <a:pPr>
              <a:buClr>
                <a:srgbClr val="C00000"/>
              </a:buClr>
              <a:buFontTx/>
              <a:buNone/>
            </a:pPr>
            <a:r>
              <a:rPr lang="en-US" altLang="de-DE" dirty="0">
                <a:solidFill>
                  <a:srgbClr val="000000"/>
                </a:solidFill>
              </a:rPr>
              <a:t>Poor			.25			-0.0675</a:t>
            </a:r>
          </a:p>
          <a:p>
            <a:pPr>
              <a:buClr>
                <a:srgbClr val="C00000"/>
              </a:buClr>
              <a:buFontTx/>
              <a:buNone/>
            </a:pPr>
            <a:r>
              <a:rPr lang="en-US" altLang="de-DE" dirty="0">
                <a:solidFill>
                  <a:srgbClr val="000000"/>
                </a:solidFill>
              </a:rPr>
              <a:t>Crash			.05			-0.5200</a:t>
            </a:r>
          </a:p>
          <a:p>
            <a:pPr marL="0" lvl="1" indent="0">
              <a:spcBef>
                <a:spcPts val="600"/>
              </a:spcBef>
              <a:buSzPct val="70000"/>
              <a:buNone/>
              <a:defRPr/>
            </a:pPr>
            <a:endParaRPr lang="de-DE" altLang="de-DE" sz="2400" dirty="0"/>
          </a:p>
          <a:p>
            <a:pPr marL="0" lvl="1" indent="0">
              <a:spcBef>
                <a:spcPts val="600"/>
              </a:spcBef>
              <a:buSzPct val="70000"/>
              <a:buNone/>
              <a:defRPr/>
            </a:pPr>
            <a:r>
              <a:rPr lang="de-DE" altLang="de-DE" sz="2400" dirty="0"/>
              <a:t>What is the expected return? </a:t>
            </a:r>
          </a:p>
          <a:p>
            <a:pPr marL="0" lvl="1" indent="0">
              <a:spcBef>
                <a:spcPts val="600"/>
              </a:spcBef>
              <a:buSzPct val="70000"/>
              <a:buNone/>
              <a:defRPr/>
            </a:pPr>
            <a:r>
              <a:rPr lang="de-DE" altLang="de-DE" sz="2400" dirty="0"/>
              <a:t> </a:t>
            </a:r>
            <a:r>
              <a:rPr lang="en-US" altLang="de-DE" sz="2400" i="1" dirty="0">
                <a:solidFill>
                  <a:srgbClr val="000000"/>
                </a:solidFill>
              </a:rPr>
              <a:t>E</a:t>
            </a:r>
            <a:r>
              <a:rPr lang="en-US" altLang="de-DE" sz="2400" dirty="0">
                <a:solidFill>
                  <a:srgbClr val="000000"/>
                </a:solidFill>
              </a:rPr>
              <a:t>(</a:t>
            </a:r>
            <a:r>
              <a:rPr lang="en-US" altLang="de-DE" sz="2400" i="1" dirty="0">
                <a:solidFill>
                  <a:srgbClr val="000000"/>
                </a:solidFill>
              </a:rPr>
              <a:t>r</a:t>
            </a:r>
            <a:r>
              <a:rPr lang="en-US" altLang="de-DE" sz="2400" dirty="0">
                <a:solidFill>
                  <a:srgbClr val="000000"/>
                </a:solidFill>
              </a:rPr>
              <a:t>) = (.25)(.31) + (.45)(.14) + (.25)(−.0675) + (0.05)(− 0.52)</a:t>
            </a:r>
          </a:p>
          <a:p>
            <a:pPr>
              <a:buClr>
                <a:srgbClr val="C00000"/>
              </a:buClr>
              <a:buFontTx/>
              <a:buNone/>
            </a:pPr>
            <a:r>
              <a:rPr lang="en-US" altLang="de-DE" i="1" dirty="0">
                <a:solidFill>
                  <a:srgbClr val="000000"/>
                </a:solidFill>
              </a:rPr>
              <a:t> E</a:t>
            </a:r>
            <a:r>
              <a:rPr lang="en-US" altLang="de-DE" dirty="0">
                <a:solidFill>
                  <a:srgbClr val="000000"/>
                </a:solidFill>
              </a:rPr>
              <a:t>(</a:t>
            </a:r>
            <a:r>
              <a:rPr lang="en-US" altLang="de-DE" i="1" dirty="0">
                <a:solidFill>
                  <a:srgbClr val="000000"/>
                </a:solidFill>
              </a:rPr>
              <a:t>r</a:t>
            </a:r>
            <a:r>
              <a:rPr lang="en-US" altLang="de-DE" dirty="0">
                <a:solidFill>
                  <a:srgbClr val="000000"/>
                </a:solidFill>
              </a:rPr>
              <a:t>) = .0976 or 9.76%</a:t>
            </a:r>
          </a:p>
          <a:p>
            <a:pPr marL="274320" lvl="1">
              <a:spcBef>
                <a:spcPts val="600"/>
              </a:spcBef>
              <a:buSzPct val="70000"/>
              <a:buFont typeface="Wingdings"/>
              <a:buChar char=""/>
              <a:defRPr/>
            </a:pPr>
            <a:endParaRPr lang="de-DE" altLang="de-DE" sz="2400" dirty="0"/>
          </a:p>
          <a:p>
            <a:pPr lvl="1">
              <a:buFont typeface="Courier New" panose="02070309020205020404" pitchFamily="49" charset="0"/>
              <a:buChar char="o"/>
              <a:defRPr/>
            </a:pPr>
            <a:endParaRPr lang="en-GB" altLang="de-DE" dirty="0"/>
          </a:p>
          <a:p>
            <a:pPr marL="0" indent="0">
              <a:buNone/>
            </a:pPr>
            <a:endParaRPr lang="en-GB" b="1" dirty="0"/>
          </a:p>
          <a:p>
            <a:pPr marL="0" indent="0">
              <a:buNone/>
            </a:pPr>
            <a:endParaRPr lang="en-GB" dirty="0"/>
          </a:p>
          <a:p>
            <a:endParaRPr lang="en-GB" dirty="0"/>
          </a:p>
        </p:txBody>
      </p:sp>
    </p:spTree>
    <p:extLst>
      <p:ext uri="{BB962C8B-B14F-4D97-AF65-F5344CB8AC3E}">
        <p14:creationId xmlns:p14="http://schemas.microsoft.com/office/powerpoint/2010/main" val="832725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9" end="9"/>
                                            </p:txEl>
                                          </p:spTgt>
                                        </p:tgtEl>
                                        <p:attrNameLst>
                                          <p:attrName>style.visibility</p:attrName>
                                        </p:attrNameLst>
                                      </p:cBhvr>
                                      <p:to>
                                        <p:strVal val="visible"/>
                                      </p:to>
                                    </p:set>
                                    <p:animEffect transition="in" filter="fade">
                                      <p:cBhvr>
                                        <p:cTn id="7" dur="1000"/>
                                        <p:tgtEl>
                                          <p:spTgt spid="7">
                                            <p:txEl>
                                              <p:pRg st="9" end="9"/>
                                            </p:txEl>
                                          </p:spTgt>
                                        </p:tgtEl>
                                      </p:cBhvr>
                                    </p:animEffect>
                                    <p:anim calcmode="lin" valueType="num">
                                      <p:cBhvr>
                                        <p:cTn id="8"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9" end="9"/>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10" end="10"/>
                                            </p:txEl>
                                          </p:spTgt>
                                        </p:tgtEl>
                                        <p:attrNameLst>
                                          <p:attrName>style.visibility</p:attrName>
                                        </p:attrNameLst>
                                      </p:cBhvr>
                                      <p:to>
                                        <p:strVal val="visible"/>
                                      </p:to>
                                    </p:set>
                                    <p:animEffect transition="in" filter="fade">
                                      <p:cBhvr>
                                        <p:cTn id="12" dur="1000"/>
                                        <p:tgtEl>
                                          <p:spTgt spid="7">
                                            <p:txEl>
                                              <p:pRg st="10" end="10"/>
                                            </p:txEl>
                                          </p:spTgt>
                                        </p:tgtEl>
                                      </p:cBhvr>
                                    </p:animEffect>
                                    <p:anim calcmode="lin" valueType="num">
                                      <p:cBhvr>
                                        <p:cTn id="13" dur="1000" fill="hold"/>
                                        <p:tgtEl>
                                          <p:spTgt spid="7">
                                            <p:txEl>
                                              <p:pRg st="10" end="10"/>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a:xfrm>
            <a:off x="628650" y="152400"/>
            <a:ext cx="8515350" cy="658811"/>
          </a:xfrm>
        </p:spPr>
        <p:txBody>
          <a:bodyPr/>
          <a:lstStyle/>
          <a:p>
            <a:pPr eaLnBrk="1" hangingPunct="1">
              <a:lnSpc>
                <a:spcPct val="80000"/>
              </a:lnSpc>
            </a:pPr>
            <a:r>
              <a:rPr lang="en-US" b="1" dirty="0"/>
              <a:t>What is risk?</a:t>
            </a:r>
            <a:endParaRPr lang="en-US" b="1" dirty="0">
              <a:solidFill>
                <a:schemeClr val="bg2"/>
              </a:solidFill>
            </a:endParaRPr>
          </a:p>
        </p:txBody>
      </p:sp>
      <p:sp>
        <p:nvSpPr>
          <p:cNvPr id="22532" name="Rectangle 14"/>
          <p:cNvSpPr>
            <a:spLocks noGrp="1" noChangeArrowheads="1"/>
          </p:cNvSpPr>
          <p:nvPr>
            <p:ph idx="1"/>
          </p:nvPr>
        </p:nvSpPr>
        <p:spPr>
          <a:noFill/>
        </p:spPr>
        <p:txBody>
          <a:bodyPr>
            <a:normAutofit/>
          </a:bodyPr>
          <a:lstStyle/>
          <a:p>
            <a:pPr>
              <a:lnSpc>
                <a:spcPct val="110000"/>
              </a:lnSpc>
            </a:pPr>
            <a:r>
              <a:rPr lang="de-DE" altLang="de-DE" sz="2400" dirty="0"/>
              <a:t>The definition of </a:t>
            </a:r>
            <a:r>
              <a:rPr lang="en-US" altLang="de-DE" sz="2400" dirty="0"/>
              <a:t>“</a:t>
            </a:r>
            <a:r>
              <a:rPr lang="de-DE" altLang="de-DE" sz="2400" dirty="0"/>
              <a:t>risk</a:t>
            </a:r>
            <a:r>
              <a:rPr lang="en-US" altLang="de-DE" sz="2400" dirty="0"/>
              <a:t>” is not clear.</a:t>
            </a:r>
          </a:p>
          <a:p>
            <a:pPr marL="0" indent="0" eaLnBrk="1" hangingPunct="1">
              <a:lnSpc>
                <a:spcPct val="110000"/>
              </a:lnSpc>
              <a:buNone/>
            </a:pPr>
            <a:endParaRPr lang="en-US" sz="2400" dirty="0"/>
          </a:p>
          <a:p>
            <a:pPr eaLnBrk="1" hangingPunct="1">
              <a:lnSpc>
                <a:spcPct val="110000"/>
              </a:lnSpc>
            </a:pPr>
            <a:r>
              <a:rPr lang="en-US" sz="2400" dirty="0"/>
              <a:t>Risk refers to the uncertainty of an investment; therefore the measure of risk should </a:t>
            </a:r>
            <a:r>
              <a:rPr lang="en-US" sz="2400" b="1" dirty="0"/>
              <a:t>reflect the degree of the uncertainty</a:t>
            </a:r>
            <a:r>
              <a:rPr lang="en-US" sz="2400" dirty="0"/>
              <a:t>.</a:t>
            </a:r>
          </a:p>
          <a:p>
            <a:pPr eaLnBrk="1" hangingPunct="1">
              <a:lnSpc>
                <a:spcPct val="110000"/>
              </a:lnSpc>
            </a:pPr>
            <a:endParaRPr lang="en-US" sz="2400" dirty="0"/>
          </a:p>
          <a:p>
            <a:pPr eaLnBrk="1" hangingPunct="1">
              <a:lnSpc>
                <a:spcPct val="110000"/>
              </a:lnSpc>
            </a:pPr>
            <a:r>
              <a:rPr lang="en-US" sz="2400" dirty="0"/>
              <a:t>The </a:t>
            </a:r>
            <a:r>
              <a:rPr lang="en-US" sz="2400" b="1" dirty="0"/>
              <a:t>risk of expected return </a:t>
            </a:r>
            <a:r>
              <a:rPr lang="en-US" sz="2400" dirty="0"/>
              <a:t>reflect the degree of uncertainty that actual return will be different from the expect return.</a:t>
            </a:r>
          </a:p>
          <a:p>
            <a:pPr eaLnBrk="1" hangingPunct="1">
              <a:lnSpc>
                <a:spcPct val="110000"/>
              </a:lnSpc>
            </a:pPr>
            <a:endParaRPr lang="en-US" sz="2400" dirty="0"/>
          </a:p>
          <a:p>
            <a:pPr eaLnBrk="1" hangingPunct="1">
              <a:lnSpc>
                <a:spcPct val="110000"/>
              </a:lnSpc>
            </a:pPr>
            <a:r>
              <a:rPr lang="en-US" sz="2400" dirty="0"/>
              <a:t>The common measures of risk are based on the variance of rates of return distribution of an investment</a:t>
            </a:r>
          </a:p>
          <a:p>
            <a:pPr eaLnBrk="1" hangingPunct="1">
              <a:lnSpc>
                <a:spcPct val="110000"/>
              </a:lnSpc>
            </a:pPr>
            <a:endParaRPr lang="en-US" dirty="0"/>
          </a:p>
        </p:txBody>
      </p:sp>
      <p:sp>
        <p:nvSpPr>
          <p:cNvPr id="2" name="Footer Placeholder 1"/>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22530"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BE6D44AE-FF25-43C3-BDD9-E7F91B14F17C}" type="slidenum">
              <a:rPr lang="en-US"/>
              <a:pPr/>
              <a:t>25</a:t>
            </a:fld>
            <a:endParaRPr lang="en-US"/>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9474" name="Rectangle 2"/>
          <p:cNvSpPr>
            <a:spLocks noGrp="1" noChangeArrowheads="1"/>
          </p:cNvSpPr>
          <p:nvPr>
            <p:ph type="title"/>
          </p:nvPr>
        </p:nvSpPr>
        <p:spPr>
          <a:xfrm>
            <a:off x="628650" y="152401"/>
            <a:ext cx="8515350" cy="669926"/>
          </a:xfrm>
        </p:spPr>
        <p:txBody>
          <a:bodyPr/>
          <a:lstStyle/>
          <a:p>
            <a:pPr eaLnBrk="1" hangingPunct="1">
              <a:lnSpc>
                <a:spcPct val="80000"/>
              </a:lnSpc>
            </a:pPr>
            <a:r>
              <a:rPr lang="en-US" b="1"/>
              <a:t>Risk of Expected Return</a:t>
            </a:r>
            <a:endParaRPr lang="en-US" b="1">
              <a:solidFill>
                <a:schemeClr val="bg2"/>
              </a:solidFill>
            </a:endParaRPr>
          </a:p>
        </p:txBody>
      </p:sp>
      <p:sp>
        <p:nvSpPr>
          <p:cNvPr id="23558" name="Rectangle 54"/>
          <p:cNvSpPr>
            <a:spLocks noGrp="1" noChangeArrowheads="1"/>
          </p:cNvSpPr>
          <p:nvPr>
            <p:ph idx="1"/>
          </p:nvPr>
        </p:nvSpPr>
        <p:spPr>
          <a:xfrm>
            <a:off x="685800" y="1044577"/>
            <a:ext cx="7924800" cy="1625487"/>
          </a:xfrm>
          <a:noFill/>
        </p:spPr>
        <p:txBody>
          <a:bodyPr>
            <a:normAutofit/>
          </a:bodyPr>
          <a:lstStyle/>
          <a:p>
            <a:r>
              <a:rPr lang="en-US" dirty="0"/>
              <a:t>The problem is: The expected return does not tell you enough!</a:t>
            </a:r>
          </a:p>
          <a:p>
            <a:r>
              <a:rPr lang="en-US" dirty="0"/>
              <a:t>You want to know the </a:t>
            </a:r>
            <a:r>
              <a:rPr lang="en-US" b="1" dirty="0"/>
              <a:t>uncertainty</a:t>
            </a:r>
            <a:r>
              <a:rPr lang="en-US" dirty="0"/>
              <a:t> of the return on an investment.</a:t>
            </a:r>
          </a:p>
          <a:p>
            <a:pPr eaLnBrk="1" hangingPunct="1"/>
            <a:r>
              <a:rPr lang="en-US" dirty="0"/>
              <a:t>Measuring the Risk of Expected Return</a:t>
            </a:r>
          </a:p>
          <a:p>
            <a:pPr marL="102870" lvl="1" indent="0">
              <a:spcBef>
                <a:spcPts val="600"/>
              </a:spcBef>
              <a:buSzPct val="70000"/>
              <a:buNone/>
              <a:defRPr/>
            </a:pPr>
            <a:r>
              <a:rPr lang="de-DE" altLang="de-DE" b="1" dirty="0"/>
              <a:t> Risk = volatility </a:t>
            </a:r>
            <a:r>
              <a:rPr lang="de-DE" altLang="de-DE" dirty="0"/>
              <a:t>(measured as </a:t>
            </a:r>
            <a:r>
              <a:rPr lang="de-DE" altLang="de-DE" b="1" u="sng" dirty="0"/>
              <a:t>variance </a:t>
            </a:r>
            <a:r>
              <a:rPr lang="de-DE" altLang="de-DE" b="1" u="sng" dirty="0">
                <a:latin typeface="Cambria Math" panose="02040503050406030204" pitchFamily="18" charset="0"/>
                <a:ea typeface="Calibri" panose="020F0502020204030204" pitchFamily="34" charset="0"/>
                <a:cs typeface="Arial" panose="020B0604020202020204" pitchFamily="34" charset="0"/>
              </a:rPr>
              <a:t>σ</a:t>
            </a:r>
            <a:r>
              <a:rPr lang="en-US" altLang="de-DE" b="1" u="sng" baseline="30000" dirty="0">
                <a:latin typeface="Cambria Math" panose="02040503050406030204" pitchFamily="18" charset="0"/>
                <a:ea typeface="Calibri" panose="020F0502020204030204" pitchFamily="34" charset="0"/>
                <a:cs typeface="Arial" panose="020B0604020202020204" pitchFamily="34" charset="0"/>
              </a:rPr>
              <a:t>2</a:t>
            </a:r>
            <a:r>
              <a:rPr lang="de-DE" altLang="de-DE" dirty="0"/>
              <a:t> and </a:t>
            </a:r>
            <a:r>
              <a:rPr lang="de-DE" altLang="de-DE" b="1" u="sng" dirty="0"/>
              <a:t>standard deviation σ</a:t>
            </a:r>
            <a:r>
              <a:rPr lang="de-DE" altLang="de-DE" dirty="0"/>
              <a:t>)</a:t>
            </a:r>
          </a:p>
        </p:txBody>
      </p:sp>
      <p:sp>
        <p:nvSpPr>
          <p:cNvPr id="2" name="Footer Placeholder 1"/>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23554"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5E54C565-EDE3-4975-BCC9-6D6412D45ABA}" type="slidenum">
              <a:rPr lang="en-US"/>
              <a:pPr/>
              <a:t>26</a:t>
            </a:fld>
            <a:endParaRPr lang="en-US"/>
          </a:p>
        </p:txBody>
      </p:sp>
      <p:sp>
        <p:nvSpPr>
          <p:cNvPr id="23556" name="Rectangle 6"/>
          <p:cNvSpPr>
            <a:spLocks noChangeArrowheads="1"/>
          </p:cNvSpPr>
          <p:nvPr/>
        </p:nvSpPr>
        <p:spPr bwMode="auto">
          <a:xfrm>
            <a:off x="0" y="31003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p>
            <a:endParaRPr lang="en-US"/>
          </a:p>
        </p:txBody>
      </p:sp>
      <p:grpSp>
        <p:nvGrpSpPr>
          <p:cNvPr id="23557" name="Group 55"/>
          <p:cNvGrpSpPr>
            <a:grpSpLocks/>
          </p:cNvGrpSpPr>
          <p:nvPr/>
        </p:nvGrpSpPr>
        <p:grpSpPr bwMode="auto">
          <a:xfrm>
            <a:off x="1066800" y="2971800"/>
            <a:ext cx="7162800" cy="2611438"/>
            <a:chOff x="1056" y="2229"/>
            <a:chExt cx="4512" cy="1645"/>
          </a:xfrm>
        </p:grpSpPr>
        <p:sp>
          <p:nvSpPr>
            <p:cNvPr id="23559" name="AutoShape 7"/>
            <p:cNvSpPr>
              <a:spLocks noChangeAspect="1" noChangeArrowheads="1" noTextEdit="1"/>
            </p:cNvSpPr>
            <p:nvPr/>
          </p:nvSpPr>
          <p:spPr bwMode="auto">
            <a:xfrm>
              <a:off x="1056" y="2256"/>
              <a:ext cx="4512" cy="1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3560" name="Line 9"/>
            <p:cNvSpPr>
              <a:spLocks noChangeShapeType="1"/>
            </p:cNvSpPr>
            <p:nvPr/>
          </p:nvSpPr>
          <p:spPr bwMode="auto">
            <a:xfrm>
              <a:off x="3449" y="2896"/>
              <a:ext cx="803" cy="1"/>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1" name="Line 10"/>
            <p:cNvSpPr>
              <a:spLocks noChangeShapeType="1"/>
            </p:cNvSpPr>
            <p:nvPr/>
          </p:nvSpPr>
          <p:spPr bwMode="auto">
            <a:xfrm>
              <a:off x="4464" y="2896"/>
              <a:ext cx="880" cy="1"/>
            </a:xfrm>
            <a:prstGeom prst="line">
              <a:avLst/>
            </a:prstGeom>
            <a:noFill/>
            <a:ln w="1428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2" name="Rectangle 11"/>
            <p:cNvSpPr>
              <a:spLocks noChangeArrowheads="1"/>
            </p:cNvSpPr>
            <p:nvPr/>
          </p:nvSpPr>
          <p:spPr bwMode="auto">
            <a:xfrm>
              <a:off x="1719" y="3325"/>
              <a:ext cx="240"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4200">
                  <a:latin typeface="Symbol" pitchFamily="18" charset="2"/>
                </a:rPr>
                <a:t>å</a:t>
              </a:r>
              <a:endParaRPr lang="en-US"/>
            </a:p>
          </p:txBody>
        </p:sp>
        <p:sp>
          <p:nvSpPr>
            <p:cNvPr id="23563" name="Rectangle 12"/>
            <p:cNvSpPr>
              <a:spLocks noChangeArrowheads="1"/>
            </p:cNvSpPr>
            <p:nvPr/>
          </p:nvSpPr>
          <p:spPr bwMode="auto">
            <a:xfrm>
              <a:off x="1719" y="2664"/>
              <a:ext cx="240"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4200">
                  <a:latin typeface="Symbol" pitchFamily="18" charset="2"/>
                </a:rPr>
                <a:t>å</a:t>
              </a:r>
              <a:endParaRPr lang="en-US"/>
            </a:p>
          </p:txBody>
        </p:sp>
        <p:sp>
          <p:nvSpPr>
            <p:cNvPr id="23564" name="Rectangle 13"/>
            <p:cNvSpPr>
              <a:spLocks noChangeArrowheads="1"/>
            </p:cNvSpPr>
            <p:nvPr/>
          </p:nvSpPr>
          <p:spPr bwMode="auto">
            <a:xfrm>
              <a:off x="1801" y="3696"/>
              <a:ext cx="75"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latin typeface="Symbol" pitchFamily="18" charset="2"/>
                </a:rPr>
                <a:t>=</a:t>
              </a:r>
              <a:endParaRPr lang="en-US"/>
            </a:p>
          </p:txBody>
        </p:sp>
        <p:sp>
          <p:nvSpPr>
            <p:cNvPr id="23565" name="Rectangle 14"/>
            <p:cNvSpPr>
              <a:spLocks noChangeArrowheads="1"/>
            </p:cNvSpPr>
            <p:nvPr/>
          </p:nvSpPr>
          <p:spPr bwMode="auto">
            <a:xfrm>
              <a:off x="1801" y="3036"/>
              <a:ext cx="75"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latin typeface="Symbol" pitchFamily="18" charset="2"/>
                </a:rPr>
                <a:t>=</a:t>
              </a:r>
              <a:endParaRPr lang="en-US"/>
            </a:p>
          </p:txBody>
        </p:sp>
        <p:sp>
          <p:nvSpPr>
            <p:cNvPr id="23566" name="Rectangle 15"/>
            <p:cNvSpPr>
              <a:spLocks noChangeArrowheads="1"/>
            </p:cNvSpPr>
            <p:nvPr/>
          </p:nvSpPr>
          <p:spPr bwMode="auto">
            <a:xfrm>
              <a:off x="2474" y="3385"/>
              <a:ext cx="12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a:latin typeface="Symbol" pitchFamily="18" charset="2"/>
                </a:rPr>
                <a:t>-</a:t>
              </a:r>
              <a:endParaRPr lang="en-US"/>
            </a:p>
          </p:txBody>
        </p:sp>
        <p:sp>
          <p:nvSpPr>
            <p:cNvPr id="23567" name="Rectangle 16"/>
            <p:cNvSpPr>
              <a:spLocks noChangeArrowheads="1"/>
            </p:cNvSpPr>
            <p:nvPr/>
          </p:nvSpPr>
          <p:spPr bwMode="auto">
            <a:xfrm>
              <a:off x="1543" y="3385"/>
              <a:ext cx="12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a:latin typeface="Symbol" pitchFamily="18" charset="2"/>
                </a:rPr>
                <a:t>=</a:t>
              </a:r>
              <a:endParaRPr lang="en-US"/>
            </a:p>
          </p:txBody>
        </p:sp>
        <p:sp>
          <p:nvSpPr>
            <p:cNvPr id="23568" name="Rectangle 17"/>
            <p:cNvSpPr>
              <a:spLocks noChangeArrowheads="1"/>
            </p:cNvSpPr>
            <p:nvPr/>
          </p:nvSpPr>
          <p:spPr bwMode="auto">
            <a:xfrm>
              <a:off x="4298" y="2725"/>
              <a:ext cx="12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a:latin typeface="Symbol" pitchFamily="18" charset="2"/>
                </a:rPr>
                <a:t>-</a:t>
              </a:r>
              <a:endParaRPr lang="en-US"/>
            </a:p>
          </p:txBody>
        </p:sp>
        <p:sp>
          <p:nvSpPr>
            <p:cNvPr id="23569" name="Rectangle 18"/>
            <p:cNvSpPr>
              <a:spLocks noChangeArrowheads="1"/>
            </p:cNvSpPr>
            <p:nvPr/>
          </p:nvSpPr>
          <p:spPr bwMode="auto">
            <a:xfrm>
              <a:off x="1543" y="2725"/>
              <a:ext cx="12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a:latin typeface="Symbol" pitchFamily="18" charset="2"/>
                </a:rPr>
                <a:t>=</a:t>
              </a:r>
              <a:endParaRPr lang="en-US"/>
            </a:p>
          </p:txBody>
        </p:sp>
        <p:sp>
          <p:nvSpPr>
            <p:cNvPr id="23570" name="Rectangle 19"/>
            <p:cNvSpPr>
              <a:spLocks noChangeArrowheads="1"/>
            </p:cNvSpPr>
            <p:nvPr/>
          </p:nvSpPr>
          <p:spPr bwMode="auto">
            <a:xfrm>
              <a:off x="1806" y="3265"/>
              <a:ext cx="6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i="1">
                  <a:latin typeface="Times New Roman" pitchFamily="18" charset="0"/>
                </a:rPr>
                <a:t>n</a:t>
              </a:r>
              <a:endParaRPr lang="en-US"/>
            </a:p>
          </p:txBody>
        </p:sp>
        <p:sp>
          <p:nvSpPr>
            <p:cNvPr id="23571" name="Rectangle 20"/>
            <p:cNvSpPr>
              <a:spLocks noChangeArrowheads="1"/>
            </p:cNvSpPr>
            <p:nvPr/>
          </p:nvSpPr>
          <p:spPr bwMode="auto">
            <a:xfrm>
              <a:off x="1754" y="3710"/>
              <a:ext cx="3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i="1">
                  <a:latin typeface="Times New Roman" pitchFamily="18" charset="0"/>
                </a:rPr>
                <a:t>i</a:t>
              </a:r>
              <a:endParaRPr lang="en-US"/>
            </a:p>
          </p:txBody>
        </p:sp>
        <p:sp>
          <p:nvSpPr>
            <p:cNvPr id="23572" name="Rectangle 21"/>
            <p:cNvSpPr>
              <a:spLocks noChangeArrowheads="1"/>
            </p:cNvSpPr>
            <p:nvPr/>
          </p:nvSpPr>
          <p:spPr bwMode="auto">
            <a:xfrm>
              <a:off x="3015" y="3551"/>
              <a:ext cx="3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i="1">
                  <a:latin typeface="Times New Roman" pitchFamily="18" charset="0"/>
                </a:rPr>
                <a:t>i</a:t>
              </a:r>
              <a:endParaRPr lang="en-US"/>
            </a:p>
          </p:txBody>
        </p:sp>
        <p:sp>
          <p:nvSpPr>
            <p:cNvPr id="23573" name="Rectangle 22"/>
            <p:cNvSpPr>
              <a:spLocks noChangeArrowheads="1"/>
            </p:cNvSpPr>
            <p:nvPr/>
          </p:nvSpPr>
          <p:spPr bwMode="auto">
            <a:xfrm>
              <a:off x="2372" y="3551"/>
              <a:ext cx="3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i="1">
                  <a:latin typeface="Times New Roman" pitchFamily="18" charset="0"/>
                </a:rPr>
                <a:t>i</a:t>
              </a:r>
              <a:endParaRPr lang="en-US"/>
            </a:p>
          </p:txBody>
        </p:sp>
        <p:sp>
          <p:nvSpPr>
            <p:cNvPr id="23574" name="Rectangle 23"/>
            <p:cNvSpPr>
              <a:spLocks noChangeArrowheads="1"/>
            </p:cNvSpPr>
            <p:nvPr/>
          </p:nvSpPr>
          <p:spPr bwMode="auto">
            <a:xfrm>
              <a:off x="2100" y="3551"/>
              <a:ext cx="3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i="1">
                  <a:latin typeface="Times New Roman" pitchFamily="18" charset="0"/>
                </a:rPr>
                <a:t>i</a:t>
              </a:r>
              <a:endParaRPr lang="en-US"/>
            </a:p>
          </p:txBody>
        </p:sp>
        <p:sp>
          <p:nvSpPr>
            <p:cNvPr id="23575" name="Rectangle 24"/>
            <p:cNvSpPr>
              <a:spLocks noChangeArrowheads="1"/>
            </p:cNvSpPr>
            <p:nvPr/>
          </p:nvSpPr>
          <p:spPr bwMode="auto">
            <a:xfrm>
              <a:off x="1806" y="2605"/>
              <a:ext cx="6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i="1">
                  <a:latin typeface="Times New Roman" pitchFamily="18" charset="0"/>
                </a:rPr>
                <a:t>n</a:t>
              </a:r>
              <a:endParaRPr lang="en-US"/>
            </a:p>
          </p:txBody>
        </p:sp>
        <p:sp>
          <p:nvSpPr>
            <p:cNvPr id="23576" name="Rectangle 25"/>
            <p:cNvSpPr>
              <a:spLocks noChangeArrowheads="1"/>
            </p:cNvSpPr>
            <p:nvPr/>
          </p:nvSpPr>
          <p:spPr bwMode="auto">
            <a:xfrm>
              <a:off x="1754" y="3050"/>
              <a:ext cx="3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i="1">
                  <a:latin typeface="Times New Roman" pitchFamily="18" charset="0"/>
                </a:rPr>
                <a:t>i</a:t>
              </a:r>
              <a:endParaRPr lang="en-US"/>
            </a:p>
          </p:txBody>
        </p:sp>
        <p:sp>
          <p:nvSpPr>
            <p:cNvPr id="23577" name="Rectangle 26"/>
            <p:cNvSpPr>
              <a:spLocks noChangeArrowheads="1"/>
            </p:cNvSpPr>
            <p:nvPr/>
          </p:nvSpPr>
          <p:spPr bwMode="auto">
            <a:xfrm>
              <a:off x="2884" y="3411"/>
              <a:ext cx="13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i="1" dirty="0">
                  <a:latin typeface="Times New Roman" pitchFamily="18" charset="0"/>
                </a:rPr>
                <a:t>R</a:t>
              </a:r>
              <a:endParaRPr lang="en-US" dirty="0"/>
            </a:p>
          </p:txBody>
        </p:sp>
        <p:sp>
          <p:nvSpPr>
            <p:cNvPr id="23578" name="Rectangle 27"/>
            <p:cNvSpPr>
              <a:spLocks noChangeArrowheads="1"/>
            </p:cNvSpPr>
            <p:nvPr/>
          </p:nvSpPr>
          <p:spPr bwMode="auto">
            <a:xfrm>
              <a:off x="2644" y="3411"/>
              <a:ext cx="13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i="1">
                  <a:latin typeface="Times New Roman" pitchFamily="18" charset="0"/>
                </a:rPr>
                <a:t>E</a:t>
              </a:r>
              <a:endParaRPr lang="en-US"/>
            </a:p>
          </p:txBody>
        </p:sp>
        <p:sp>
          <p:nvSpPr>
            <p:cNvPr id="23579" name="Rectangle 28"/>
            <p:cNvSpPr>
              <a:spLocks noChangeArrowheads="1"/>
            </p:cNvSpPr>
            <p:nvPr/>
          </p:nvSpPr>
          <p:spPr bwMode="auto">
            <a:xfrm>
              <a:off x="2241" y="3411"/>
              <a:ext cx="13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i="1">
                  <a:latin typeface="Times New Roman" pitchFamily="18" charset="0"/>
                </a:rPr>
                <a:t>R</a:t>
              </a:r>
              <a:endParaRPr lang="en-US"/>
            </a:p>
          </p:txBody>
        </p:sp>
        <p:sp>
          <p:nvSpPr>
            <p:cNvPr id="23580" name="Rectangle 29"/>
            <p:cNvSpPr>
              <a:spLocks noChangeArrowheads="1"/>
            </p:cNvSpPr>
            <p:nvPr/>
          </p:nvSpPr>
          <p:spPr bwMode="auto">
            <a:xfrm>
              <a:off x="1998" y="3411"/>
              <a:ext cx="13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i="1">
                  <a:latin typeface="Times New Roman" pitchFamily="18" charset="0"/>
                </a:rPr>
                <a:t>P</a:t>
              </a:r>
              <a:endParaRPr lang="en-US"/>
            </a:p>
          </p:txBody>
        </p:sp>
        <p:sp>
          <p:nvSpPr>
            <p:cNvPr id="23581" name="Rectangle 30"/>
            <p:cNvSpPr>
              <a:spLocks noChangeArrowheads="1"/>
            </p:cNvSpPr>
            <p:nvPr/>
          </p:nvSpPr>
          <p:spPr bwMode="auto">
            <a:xfrm>
              <a:off x="4855" y="2927"/>
              <a:ext cx="37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i="1">
                  <a:latin typeface="Times New Roman" pitchFamily="18" charset="0"/>
                </a:rPr>
                <a:t>turn</a:t>
              </a:r>
              <a:endParaRPr lang="en-US"/>
            </a:p>
          </p:txBody>
        </p:sp>
        <p:sp>
          <p:nvSpPr>
            <p:cNvPr id="23582" name="Rectangle 31"/>
            <p:cNvSpPr>
              <a:spLocks noChangeArrowheads="1"/>
            </p:cNvSpPr>
            <p:nvPr/>
          </p:nvSpPr>
          <p:spPr bwMode="auto">
            <a:xfrm>
              <a:off x="4487" y="2609"/>
              <a:ext cx="819"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i="1" dirty="0">
                  <a:latin typeface="Times New Roman" pitchFamily="18" charset="0"/>
                </a:rPr>
                <a:t>Expected</a:t>
              </a:r>
              <a:endParaRPr lang="en-US" dirty="0"/>
            </a:p>
          </p:txBody>
        </p:sp>
        <p:sp>
          <p:nvSpPr>
            <p:cNvPr id="23583" name="Rectangle 32"/>
            <p:cNvSpPr>
              <a:spLocks noChangeArrowheads="1"/>
            </p:cNvSpPr>
            <p:nvPr/>
          </p:nvSpPr>
          <p:spPr bwMode="auto">
            <a:xfrm>
              <a:off x="3801" y="2927"/>
              <a:ext cx="373"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i="1">
                  <a:latin typeface="Times New Roman" pitchFamily="18" charset="0"/>
                </a:rPr>
                <a:t>turn</a:t>
              </a:r>
              <a:endParaRPr lang="en-US"/>
            </a:p>
          </p:txBody>
        </p:sp>
        <p:sp>
          <p:nvSpPr>
            <p:cNvPr id="23584" name="Rectangle 33"/>
            <p:cNvSpPr>
              <a:spLocks noChangeArrowheads="1"/>
            </p:cNvSpPr>
            <p:nvPr/>
          </p:nvSpPr>
          <p:spPr bwMode="auto">
            <a:xfrm>
              <a:off x="3472" y="2609"/>
              <a:ext cx="75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i="1">
                  <a:latin typeface="Times New Roman" pitchFamily="18" charset="0"/>
                </a:rPr>
                <a:t>Possible</a:t>
              </a:r>
              <a:endParaRPr lang="en-US"/>
            </a:p>
          </p:txBody>
        </p:sp>
        <p:sp>
          <p:nvSpPr>
            <p:cNvPr id="23585" name="Rectangle 34"/>
            <p:cNvSpPr>
              <a:spLocks noChangeArrowheads="1"/>
            </p:cNvSpPr>
            <p:nvPr/>
          </p:nvSpPr>
          <p:spPr bwMode="auto">
            <a:xfrm>
              <a:off x="3234" y="2751"/>
              <a:ext cx="99"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i="1">
                  <a:latin typeface="Times New Roman" pitchFamily="18" charset="0"/>
                </a:rPr>
                <a:t>x</a:t>
              </a:r>
              <a:endParaRPr lang="en-US"/>
            </a:p>
          </p:txBody>
        </p:sp>
        <p:sp>
          <p:nvSpPr>
            <p:cNvPr id="23586" name="Rectangle 35"/>
            <p:cNvSpPr>
              <a:spLocks noChangeArrowheads="1"/>
            </p:cNvSpPr>
            <p:nvPr/>
          </p:nvSpPr>
          <p:spPr bwMode="auto">
            <a:xfrm>
              <a:off x="2299" y="2751"/>
              <a:ext cx="79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i="1" dirty="0" err="1">
                  <a:latin typeface="Times New Roman" pitchFamily="18" charset="0"/>
                </a:rPr>
                <a:t>obability</a:t>
              </a:r>
              <a:endParaRPr lang="en-US" dirty="0"/>
            </a:p>
          </p:txBody>
        </p:sp>
        <p:sp>
          <p:nvSpPr>
            <p:cNvPr id="23587" name="Rectangle 36"/>
            <p:cNvSpPr>
              <a:spLocks noChangeArrowheads="1"/>
            </p:cNvSpPr>
            <p:nvPr/>
          </p:nvSpPr>
          <p:spPr bwMode="auto">
            <a:xfrm>
              <a:off x="1069" y="2255"/>
              <a:ext cx="82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i="1" dirty="0">
                  <a:latin typeface="Times New Roman" pitchFamily="18" charset="0"/>
                </a:rPr>
                <a:t>Variance</a:t>
              </a:r>
              <a:endParaRPr lang="en-US" dirty="0"/>
            </a:p>
          </p:txBody>
        </p:sp>
        <p:sp>
          <p:nvSpPr>
            <p:cNvPr id="23588" name="Rectangle 37"/>
            <p:cNvSpPr>
              <a:spLocks noChangeArrowheads="1"/>
            </p:cNvSpPr>
            <p:nvPr/>
          </p:nvSpPr>
          <p:spPr bwMode="auto">
            <a:xfrm>
              <a:off x="1867" y="3710"/>
              <a:ext cx="6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latin typeface="Times New Roman" pitchFamily="18" charset="0"/>
                </a:rPr>
                <a:t>1</a:t>
              </a:r>
              <a:endParaRPr lang="en-US"/>
            </a:p>
          </p:txBody>
        </p:sp>
        <p:sp>
          <p:nvSpPr>
            <p:cNvPr id="23589" name="Rectangle 38"/>
            <p:cNvSpPr>
              <a:spLocks noChangeArrowheads="1"/>
            </p:cNvSpPr>
            <p:nvPr/>
          </p:nvSpPr>
          <p:spPr bwMode="auto">
            <a:xfrm>
              <a:off x="3232" y="3393"/>
              <a:ext cx="6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latin typeface="Times New Roman" pitchFamily="18" charset="0"/>
                </a:rPr>
                <a:t>2</a:t>
              </a:r>
              <a:endParaRPr lang="en-US"/>
            </a:p>
          </p:txBody>
        </p:sp>
        <p:sp>
          <p:nvSpPr>
            <p:cNvPr id="23590" name="Rectangle 39"/>
            <p:cNvSpPr>
              <a:spLocks noChangeArrowheads="1"/>
            </p:cNvSpPr>
            <p:nvPr/>
          </p:nvSpPr>
          <p:spPr bwMode="auto">
            <a:xfrm>
              <a:off x="5442" y="2733"/>
              <a:ext cx="6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latin typeface="Times New Roman" pitchFamily="18" charset="0"/>
                </a:rPr>
                <a:t>2</a:t>
              </a:r>
              <a:endParaRPr lang="en-US"/>
            </a:p>
          </p:txBody>
        </p:sp>
        <p:sp>
          <p:nvSpPr>
            <p:cNvPr id="23591" name="Rectangle 40"/>
            <p:cNvSpPr>
              <a:spLocks noChangeArrowheads="1"/>
            </p:cNvSpPr>
            <p:nvPr/>
          </p:nvSpPr>
          <p:spPr bwMode="auto">
            <a:xfrm>
              <a:off x="1867" y="3050"/>
              <a:ext cx="68"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700">
                  <a:latin typeface="Times New Roman" pitchFamily="18" charset="0"/>
                </a:rPr>
                <a:t>1</a:t>
              </a:r>
              <a:endParaRPr lang="en-US"/>
            </a:p>
          </p:txBody>
        </p:sp>
        <p:sp>
          <p:nvSpPr>
            <p:cNvPr id="23592" name="Rectangle 41"/>
            <p:cNvSpPr>
              <a:spLocks noChangeArrowheads="1"/>
            </p:cNvSpPr>
            <p:nvPr/>
          </p:nvSpPr>
          <p:spPr bwMode="auto">
            <a:xfrm>
              <a:off x="3081" y="3411"/>
              <a:ext cx="15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a:latin typeface="Times New Roman" pitchFamily="18" charset="0"/>
                </a:rPr>
                <a:t>)]</a:t>
              </a:r>
              <a:endParaRPr lang="en-US"/>
            </a:p>
          </p:txBody>
        </p:sp>
        <p:sp>
          <p:nvSpPr>
            <p:cNvPr id="23593" name="Rectangle 42"/>
            <p:cNvSpPr>
              <a:spLocks noChangeArrowheads="1"/>
            </p:cNvSpPr>
            <p:nvPr/>
          </p:nvSpPr>
          <p:spPr bwMode="auto">
            <a:xfrm>
              <a:off x="2796" y="3411"/>
              <a:ext cx="7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a:latin typeface="Times New Roman" pitchFamily="18" charset="0"/>
                </a:rPr>
                <a:t>(</a:t>
              </a:r>
              <a:endParaRPr lang="en-US"/>
            </a:p>
          </p:txBody>
        </p:sp>
        <p:sp>
          <p:nvSpPr>
            <p:cNvPr id="23594" name="Rectangle 43"/>
            <p:cNvSpPr>
              <a:spLocks noChangeArrowheads="1"/>
            </p:cNvSpPr>
            <p:nvPr/>
          </p:nvSpPr>
          <p:spPr bwMode="auto">
            <a:xfrm>
              <a:off x="2153" y="3411"/>
              <a:ext cx="7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a:latin typeface="Times New Roman" pitchFamily="18" charset="0"/>
                </a:rPr>
                <a:t>[</a:t>
              </a:r>
              <a:endParaRPr lang="en-US"/>
            </a:p>
          </p:txBody>
        </p:sp>
        <p:sp>
          <p:nvSpPr>
            <p:cNvPr id="23595" name="Rectangle 44"/>
            <p:cNvSpPr>
              <a:spLocks noChangeArrowheads="1"/>
            </p:cNvSpPr>
            <p:nvPr/>
          </p:nvSpPr>
          <p:spPr bwMode="auto">
            <a:xfrm>
              <a:off x="5355" y="2751"/>
              <a:ext cx="7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a:latin typeface="Times New Roman" pitchFamily="18" charset="0"/>
                </a:rPr>
                <a:t>)</a:t>
              </a:r>
              <a:endParaRPr lang="en-US"/>
            </a:p>
          </p:txBody>
        </p:sp>
        <p:sp>
          <p:nvSpPr>
            <p:cNvPr id="23596" name="Rectangle 45"/>
            <p:cNvSpPr>
              <a:spLocks noChangeArrowheads="1"/>
            </p:cNvSpPr>
            <p:nvPr/>
          </p:nvSpPr>
          <p:spPr bwMode="auto">
            <a:xfrm>
              <a:off x="4579" y="2927"/>
              <a:ext cx="24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a:latin typeface="Times New Roman" pitchFamily="18" charset="0"/>
                </a:rPr>
                <a:t>Re</a:t>
              </a:r>
              <a:endParaRPr lang="en-US"/>
            </a:p>
          </p:txBody>
        </p:sp>
        <p:sp>
          <p:nvSpPr>
            <p:cNvPr id="23597" name="Rectangle 46"/>
            <p:cNvSpPr>
              <a:spLocks noChangeArrowheads="1"/>
            </p:cNvSpPr>
            <p:nvPr/>
          </p:nvSpPr>
          <p:spPr bwMode="auto">
            <a:xfrm>
              <a:off x="3525" y="2927"/>
              <a:ext cx="24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a:latin typeface="Times New Roman" pitchFamily="18" charset="0"/>
                </a:rPr>
                <a:t>Re</a:t>
              </a:r>
              <a:endParaRPr lang="en-US"/>
            </a:p>
          </p:txBody>
        </p:sp>
        <p:sp>
          <p:nvSpPr>
            <p:cNvPr id="23598" name="Rectangle 47"/>
            <p:cNvSpPr>
              <a:spLocks noChangeArrowheads="1"/>
            </p:cNvSpPr>
            <p:nvPr/>
          </p:nvSpPr>
          <p:spPr bwMode="auto">
            <a:xfrm>
              <a:off x="3365" y="2751"/>
              <a:ext cx="7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a:latin typeface="Times New Roman" pitchFamily="18" charset="0"/>
                </a:rPr>
                <a:t>(</a:t>
              </a:r>
              <a:endParaRPr lang="en-US"/>
            </a:p>
          </p:txBody>
        </p:sp>
        <p:sp>
          <p:nvSpPr>
            <p:cNvPr id="23599" name="Rectangle 48"/>
            <p:cNvSpPr>
              <a:spLocks noChangeArrowheads="1"/>
            </p:cNvSpPr>
            <p:nvPr/>
          </p:nvSpPr>
          <p:spPr bwMode="auto">
            <a:xfrm>
              <a:off x="3117" y="2751"/>
              <a:ext cx="7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a:latin typeface="Times New Roman" pitchFamily="18" charset="0"/>
                </a:rPr>
                <a:t>)</a:t>
              </a:r>
              <a:endParaRPr lang="en-US"/>
            </a:p>
          </p:txBody>
        </p:sp>
        <p:sp>
          <p:nvSpPr>
            <p:cNvPr id="23600" name="Rectangle 49"/>
            <p:cNvSpPr>
              <a:spLocks noChangeArrowheads="1"/>
            </p:cNvSpPr>
            <p:nvPr/>
          </p:nvSpPr>
          <p:spPr bwMode="auto">
            <a:xfrm>
              <a:off x="1988" y="2751"/>
              <a:ext cx="27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a:latin typeface="Times New Roman" pitchFamily="18" charset="0"/>
                </a:rPr>
                <a:t>(Pr</a:t>
              </a:r>
              <a:endParaRPr lang="en-US"/>
            </a:p>
          </p:txBody>
        </p:sp>
        <p:sp>
          <p:nvSpPr>
            <p:cNvPr id="23601" name="Rectangle 50"/>
            <p:cNvSpPr>
              <a:spLocks noChangeArrowheads="1"/>
            </p:cNvSpPr>
            <p:nvPr/>
          </p:nvSpPr>
          <p:spPr bwMode="auto">
            <a:xfrm>
              <a:off x="2182" y="2255"/>
              <a:ext cx="7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a:latin typeface="Times New Roman" pitchFamily="18" charset="0"/>
                </a:rPr>
                <a:t>)</a:t>
              </a:r>
              <a:endParaRPr lang="en-US"/>
            </a:p>
          </p:txBody>
        </p:sp>
        <p:sp>
          <p:nvSpPr>
            <p:cNvPr id="23602" name="Rectangle 51"/>
            <p:cNvSpPr>
              <a:spLocks noChangeArrowheads="1"/>
            </p:cNvSpPr>
            <p:nvPr/>
          </p:nvSpPr>
          <p:spPr bwMode="auto">
            <a:xfrm>
              <a:off x="1944" y="2255"/>
              <a:ext cx="7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a:latin typeface="Times New Roman" pitchFamily="18" charset="0"/>
                </a:rPr>
                <a:t>(</a:t>
              </a:r>
              <a:endParaRPr lang="en-US"/>
            </a:p>
          </p:txBody>
        </p:sp>
        <p:sp>
          <p:nvSpPr>
            <p:cNvPr id="23603" name="Rectangle 52"/>
            <p:cNvSpPr>
              <a:spLocks noChangeArrowheads="1"/>
            </p:cNvSpPr>
            <p:nvPr/>
          </p:nvSpPr>
          <p:spPr bwMode="auto">
            <a:xfrm>
              <a:off x="2008" y="2229"/>
              <a:ext cx="13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i="1">
                  <a:latin typeface="Symbol" pitchFamily="18" charset="2"/>
                </a:rPr>
                <a:t>s</a:t>
              </a:r>
              <a:endParaRPr lang="en-US"/>
            </a:p>
          </p:txBody>
        </p:sp>
      </p:gr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7666" name="Rectangle 2"/>
          <p:cNvSpPr>
            <a:spLocks noGrp="1" noChangeArrowheads="1"/>
          </p:cNvSpPr>
          <p:nvPr>
            <p:ph type="title"/>
          </p:nvPr>
        </p:nvSpPr>
        <p:spPr/>
        <p:txBody>
          <a:bodyPr/>
          <a:lstStyle/>
          <a:p>
            <a:pPr eaLnBrk="1" hangingPunct="1">
              <a:lnSpc>
                <a:spcPct val="80000"/>
              </a:lnSpc>
            </a:pPr>
            <a:r>
              <a:rPr lang="en-US" b="1" dirty="0"/>
              <a:t>Risk of Expected Return</a:t>
            </a:r>
            <a:endParaRPr lang="en-US" b="1" dirty="0">
              <a:solidFill>
                <a:schemeClr val="bg2"/>
              </a:solidFill>
            </a:endParaRPr>
          </a:p>
        </p:txBody>
      </p:sp>
      <p:sp>
        <p:nvSpPr>
          <p:cNvPr id="24580" name="Rectangle 50"/>
          <p:cNvSpPr>
            <a:spLocks noGrp="1" noChangeArrowheads="1"/>
          </p:cNvSpPr>
          <p:nvPr>
            <p:ph idx="1"/>
          </p:nvPr>
        </p:nvSpPr>
        <p:spPr>
          <a:noFill/>
        </p:spPr>
        <p:txBody>
          <a:bodyPr>
            <a:normAutofit/>
          </a:bodyPr>
          <a:lstStyle/>
          <a:p>
            <a:pPr lvl="1" eaLnBrk="1" hangingPunct="1">
              <a:lnSpc>
                <a:spcPct val="110000"/>
              </a:lnSpc>
            </a:pPr>
            <a:r>
              <a:rPr lang="en-US" sz="2000" dirty="0"/>
              <a:t>Standard Deviation (</a:t>
            </a:r>
            <a:r>
              <a:rPr lang="el-GR" sz="2000" dirty="0">
                <a:cs typeface="Arial" pitchFamily="34" charset="0"/>
              </a:rPr>
              <a:t>σ</a:t>
            </a:r>
            <a:r>
              <a:rPr lang="en-US" sz="2000" dirty="0">
                <a:cs typeface="Arial" pitchFamily="34" charset="0"/>
              </a:rPr>
              <a:t>)</a:t>
            </a:r>
            <a:r>
              <a:rPr lang="en-US" sz="2000" dirty="0"/>
              <a:t>: It is the square root of the variance and measures the total risk </a:t>
            </a:r>
          </a:p>
          <a:p>
            <a:pPr lvl="1" eaLnBrk="1" hangingPunct="1">
              <a:lnSpc>
                <a:spcPct val="110000"/>
              </a:lnSpc>
            </a:pPr>
            <a:endParaRPr lang="en-US" sz="2000" dirty="0"/>
          </a:p>
          <a:p>
            <a:pPr lvl="1" eaLnBrk="1" hangingPunct="1">
              <a:lnSpc>
                <a:spcPct val="110000"/>
              </a:lnSpc>
            </a:pPr>
            <a:endParaRPr lang="en-US" sz="2000" dirty="0"/>
          </a:p>
          <a:p>
            <a:pPr lvl="1" eaLnBrk="1" hangingPunct="1">
              <a:lnSpc>
                <a:spcPct val="110000"/>
              </a:lnSpc>
            </a:pPr>
            <a:endParaRPr lang="en-US" sz="2000" dirty="0"/>
          </a:p>
          <a:p>
            <a:pPr lvl="1" eaLnBrk="1" hangingPunct="1">
              <a:lnSpc>
                <a:spcPct val="110000"/>
              </a:lnSpc>
            </a:pPr>
            <a:endParaRPr lang="en-US" sz="2000" dirty="0"/>
          </a:p>
          <a:p>
            <a:pPr lvl="1" eaLnBrk="1" hangingPunct="1">
              <a:lnSpc>
                <a:spcPct val="110000"/>
              </a:lnSpc>
            </a:pPr>
            <a:endParaRPr lang="en-US" sz="2000" dirty="0"/>
          </a:p>
          <a:p>
            <a:pPr lvl="1">
              <a:lnSpc>
                <a:spcPct val="110000"/>
              </a:lnSpc>
            </a:pPr>
            <a:r>
              <a:rPr lang="en-US" sz="2000" dirty="0"/>
              <a:t>Higher standard deviation - more uncertainty - the riskier the investment</a:t>
            </a:r>
          </a:p>
          <a:p>
            <a:pPr lvl="1">
              <a:lnSpc>
                <a:spcPct val="110000"/>
              </a:lnSpc>
            </a:pPr>
            <a:r>
              <a:rPr lang="en-US" sz="2000" dirty="0"/>
              <a:t>Risk is the likelihood of deviation from the expected returns (dispersion of outcomes around the expected returns)</a:t>
            </a:r>
          </a:p>
          <a:p>
            <a:pPr lvl="1">
              <a:lnSpc>
                <a:spcPct val="110000"/>
              </a:lnSpc>
            </a:pPr>
            <a:endParaRPr lang="en-US" sz="2000" dirty="0"/>
          </a:p>
          <a:p>
            <a:pPr lvl="1" eaLnBrk="1" hangingPunct="1">
              <a:lnSpc>
                <a:spcPct val="110000"/>
              </a:lnSpc>
            </a:pPr>
            <a:endParaRPr lang="en-US" sz="2000" dirty="0"/>
          </a:p>
        </p:txBody>
      </p:sp>
      <p:sp>
        <p:nvSpPr>
          <p:cNvPr id="24578" name="Slide Number Placeholder 6"/>
          <p:cNvSpPr>
            <a:spLocks noGrp="1"/>
          </p:cNvSpPr>
          <p:nvPr>
            <p:ph type="sldNum" sz="quarter" idx="4294967295"/>
          </p:nvPr>
        </p:nvSpPr>
        <p:spPr>
          <a:xfrm>
            <a:off x="7086600" y="6356350"/>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2F05313D-0C74-4170-8F9C-24603C4D1493}" type="slidenum">
              <a:rPr lang="en-US"/>
              <a:pPr/>
              <a:t>27</a:t>
            </a:fld>
            <a:endParaRPr lang="en-US"/>
          </a:p>
        </p:txBody>
      </p:sp>
      <p:sp>
        <p:nvSpPr>
          <p:cNvPr id="24581" name="Rectangle 3"/>
          <p:cNvSpPr>
            <a:spLocks noChangeArrowheads="1"/>
          </p:cNvSpPr>
          <p:nvPr/>
        </p:nvSpPr>
        <p:spPr bwMode="auto">
          <a:xfrm>
            <a:off x="0" y="31003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p>
            <a:endParaRPr lang="en-US"/>
          </a:p>
        </p:txBody>
      </p:sp>
      <p:grpSp>
        <p:nvGrpSpPr>
          <p:cNvPr id="24582" name="Group 81"/>
          <p:cNvGrpSpPr>
            <a:grpSpLocks/>
          </p:cNvGrpSpPr>
          <p:nvPr/>
        </p:nvGrpSpPr>
        <p:grpSpPr bwMode="auto">
          <a:xfrm>
            <a:off x="2667000" y="2286000"/>
            <a:ext cx="3776663" cy="1027113"/>
            <a:chOff x="1698" y="1501"/>
            <a:chExt cx="2379" cy="647"/>
          </a:xfrm>
        </p:grpSpPr>
        <p:sp>
          <p:nvSpPr>
            <p:cNvPr id="24604" name="Line 55"/>
            <p:cNvSpPr>
              <a:spLocks noChangeShapeType="1"/>
            </p:cNvSpPr>
            <p:nvPr/>
          </p:nvSpPr>
          <p:spPr bwMode="auto">
            <a:xfrm flipV="1">
              <a:off x="2147" y="1875"/>
              <a:ext cx="32" cy="16"/>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5" name="Line 56"/>
            <p:cNvSpPr>
              <a:spLocks noChangeShapeType="1"/>
            </p:cNvSpPr>
            <p:nvPr/>
          </p:nvSpPr>
          <p:spPr bwMode="auto">
            <a:xfrm>
              <a:off x="2179" y="1879"/>
              <a:ext cx="46" cy="225"/>
            </a:xfrm>
            <a:prstGeom prst="line">
              <a:avLst/>
            </a:prstGeom>
            <a:noFill/>
            <a:ln w="33338">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6" name="Line 57"/>
            <p:cNvSpPr>
              <a:spLocks noChangeShapeType="1"/>
            </p:cNvSpPr>
            <p:nvPr/>
          </p:nvSpPr>
          <p:spPr bwMode="auto">
            <a:xfrm flipV="1">
              <a:off x="2230" y="1501"/>
              <a:ext cx="61" cy="603"/>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7" name="Line 58"/>
            <p:cNvSpPr>
              <a:spLocks noChangeShapeType="1"/>
            </p:cNvSpPr>
            <p:nvPr/>
          </p:nvSpPr>
          <p:spPr bwMode="auto">
            <a:xfrm>
              <a:off x="2291" y="1501"/>
              <a:ext cx="1786" cy="1"/>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8" name="Rectangle 59"/>
            <p:cNvSpPr>
              <a:spLocks noChangeArrowheads="1"/>
            </p:cNvSpPr>
            <p:nvPr/>
          </p:nvSpPr>
          <p:spPr bwMode="auto">
            <a:xfrm>
              <a:off x="2304" y="1586"/>
              <a:ext cx="268"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4700">
                  <a:latin typeface="Symbol" pitchFamily="18" charset="2"/>
                </a:rPr>
                <a:t>å</a:t>
              </a:r>
              <a:endParaRPr lang="en-US"/>
            </a:p>
          </p:txBody>
        </p:sp>
        <p:sp>
          <p:nvSpPr>
            <p:cNvPr id="24609" name="Rectangle 60"/>
            <p:cNvSpPr>
              <a:spLocks noChangeArrowheads="1"/>
            </p:cNvSpPr>
            <p:nvPr/>
          </p:nvSpPr>
          <p:spPr bwMode="auto">
            <a:xfrm>
              <a:off x="2395" y="1960"/>
              <a:ext cx="79"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atin typeface="Symbol" pitchFamily="18" charset="2"/>
                </a:rPr>
                <a:t>=</a:t>
              </a:r>
              <a:endParaRPr lang="en-US"/>
            </a:p>
          </p:txBody>
        </p:sp>
        <p:sp>
          <p:nvSpPr>
            <p:cNvPr id="24610" name="Rectangle 61"/>
            <p:cNvSpPr>
              <a:spLocks noChangeArrowheads="1"/>
            </p:cNvSpPr>
            <p:nvPr/>
          </p:nvSpPr>
          <p:spPr bwMode="auto">
            <a:xfrm>
              <a:off x="3134" y="1647"/>
              <a:ext cx="13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100">
                  <a:latin typeface="Symbol" pitchFamily="18" charset="2"/>
                </a:rPr>
                <a:t>-</a:t>
              </a:r>
              <a:endParaRPr lang="en-US"/>
            </a:p>
          </p:txBody>
        </p:sp>
        <p:sp>
          <p:nvSpPr>
            <p:cNvPr id="24611" name="Rectangle 62"/>
            <p:cNvSpPr>
              <a:spLocks noChangeArrowheads="1"/>
            </p:cNvSpPr>
            <p:nvPr/>
          </p:nvSpPr>
          <p:spPr bwMode="auto">
            <a:xfrm>
              <a:off x="1943" y="1647"/>
              <a:ext cx="13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100">
                  <a:latin typeface="Symbol" pitchFamily="18" charset="2"/>
                </a:rPr>
                <a:t>=</a:t>
              </a:r>
              <a:endParaRPr lang="en-US"/>
            </a:p>
          </p:txBody>
        </p:sp>
        <p:sp>
          <p:nvSpPr>
            <p:cNvPr id="24612" name="Rectangle 63"/>
            <p:cNvSpPr>
              <a:spLocks noChangeArrowheads="1"/>
            </p:cNvSpPr>
            <p:nvPr/>
          </p:nvSpPr>
          <p:spPr bwMode="auto">
            <a:xfrm>
              <a:off x="2400" y="1526"/>
              <a:ext cx="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i="1">
                  <a:latin typeface="Times New Roman" pitchFamily="18" charset="0"/>
                </a:rPr>
                <a:t>n</a:t>
              </a:r>
              <a:endParaRPr lang="en-US"/>
            </a:p>
          </p:txBody>
        </p:sp>
        <p:sp>
          <p:nvSpPr>
            <p:cNvPr id="24613" name="Rectangle 64"/>
            <p:cNvSpPr>
              <a:spLocks noChangeArrowheads="1"/>
            </p:cNvSpPr>
            <p:nvPr/>
          </p:nvSpPr>
          <p:spPr bwMode="auto">
            <a:xfrm>
              <a:off x="2343" y="1975"/>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i="1">
                  <a:latin typeface="Times New Roman" pitchFamily="18" charset="0"/>
                </a:rPr>
                <a:t>i</a:t>
              </a:r>
              <a:endParaRPr lang="en-US"/>
            </a:p>
          </p:txBody>
        </p:sp>
        <p:sp>
          <p:nvSpPr>
            <p:cNvPr id="24614" name="Rectangle 65"/>
            <p:cNvSpPr>
              <a:spLocks noChangeArrowheads="1"/>
            </p:cNvSpPr>
            <p:nvPr/>
          </p:nvSpPr>
          <p:spPr bwMode="auto">
            <a:xfrm>
              <a:off x="3729" y="1814"/>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i="1">
                  <a:latin typeface="Times New Roman" pitchFamily="18" charset="0"/>
                </a:rPr>
                <a:t>i</a:t>
              </a:r>
              <a:endParaRPr lang="en-US"/>
            </a:p>
          </p:txBody>
        </p:sp>
        <p:sp>
          <p:nvSpPr>
            <p:cNvPr id="24615" name="Rectangle 66"/>
            <p:cNvSpPr>
              <a:spLocks noChangeArrowheads="1"/>
            </p:cNvSpPr>
            <p:nvPr/>
          </p:nvSpPr>
          <p:spPr bwMode="auto">
            <a:xfrm>
              <a:off x="3022" y="1814"/>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i="1">
                  <a:latin typeface="Times New Roman" pitchFamily="18" charset="0"/>
                </a:rPr>
                <a:t>i</a:t>
              </a:r>
              <a:endParaRPr lang="en-US"/>
            </a:p>
          </p:txBody>
        </p:sp>
        <p:sp>
          <p:nvSpPr>
            <p:cNvPr id="24616" name="Rectangle 67"/>
            <p:cNvSpPr>
              <a:spLocks noChangeArrowheads="1"/>
            </p:cNvSpPr>
            <p:nvPr/>
          </p:nvSpPr>
          <p:spPr bwMode="auto">
            <a:xfrm>
              <a:off x="2724" y="1814"/>
              <a:ext cx="4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i="1">
                  <a:latin typeface="Times New Roman" pitchFamily="18" charset="0"/>
                </a:rPr>
                <a:t>i</a:t>
              </a:r>
              <a:endParaRPr lang="en-US"/>
            </a:p>
          </p:txBody>
        </p:sp>
        <p:sp>
          <p:nvSpPr>
            <p:cNvPr id="24617" name="Rectangle 68"/>
            <p:cNvSpPr>
              <a:spLocks noChangeArrowheads="1"/>
            </p:cNvSpPr>
            <p:nvPr/>
          </p:nvSpPr>
          <p:spPr bwMode="auto">
            <a:xfrm>
              <a:off x="3585" y="1673"/>
              <a:ext cx="15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100" i="1">
                  <a:latin typeface="Times New Roman" pitchFamily="18" charset="0"/>
                </a:rPr>
                <a:t>R</a:t>
              </a:r>
              <a:endParaRPr lang="en-US"/>
            </a:p>
          </p:txBody>
        </p:sp>
        <p:sp>
          <p:nvSpPr>
            <p:cNvPr id="24618" name="Rectangle 69"/>
            <p:cNvSpPr>
              <a:spLocks noChangeArrowheads="1"/>
            </p:cNvSpPr>
            <p:nvPr/>
          </p:nvSpPr>
          <p:spPr bwMode="auto">
            <a:xfrm>
              <a:off x="3321" y="1673"/>
              <a:ext cx="15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100" i="1">
                  <a:latin typeface="Times New Roman" pitchFamily="18" charset="0"/>
                </a:rPr>
                <a:t>E</a:t>
              </a:r>
              <a:endParaRPr lang="en-US"/>
            </a:p>
          </p:txBody>
        </p:sp>
        <p:sp>
          <p:nvSpPr>
            <p:cNvPr id="24619" name="Rectangle 70"/>
            <p:cNvSpPr>
              <a:spLocks noChangeArrowheads="1"/>
            </p:cNvSpPr>
            <p:nvPr/>
          </p:nvSpPr>
          <p:spPr bwMode="auto">
            <a:xfrm>
              <a:off x="2879" y="1673"/>
              <a:ext cx="15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100" i="1">
                  <a:latin typeface="Times New Roman" pitchFamily="18" charset="0"/>
                </a:rPr>
                <a:t>R</a:t>
              </a:r>
              <a:endParaRPr lang="en-US"/>
            </a:p>
          </p:txBody>
        </p:sp>
        <p:sp>
          <p:nvSpPr>
            <p:cNvPr id="24620" name="Rectangle 71"/>
            <p:cNvSpPr>
              <a:spLocks noChangeArrowheads="1"/>
            </p:cNvSpPr>
            <p:nvPr/>
          </p:nvSpPr>
          <p:spPr bwMode="auto">
            <a:xfrm>
              <a:off x="2612" y="1673"/>
              <a:ext cx="15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100" i="1">
                  <a:latin typeface="Times New Roman" pitchFamily="18" charset="0"/>
                </a:rPr>
                <a:t>P</a:t>
              </a:r>
              <a:endParaRPr lang="en-US"/>
            </a:p>
          </p:txBody>
        </p:sp>
        <p:sp>
          <p:nvSpPr>
            <p:cNvPr id="24621" name="Rectangle 72"/>
            <p:cNvSpPr>
              <a:spLocks noChangeArrowheads="1"/>
            </p:cNvSpPr>
            <p:nvPr/>
          </p:nvSpPr>
          <p:spPr bwMode="auto">
            <a:xfrm>
              <a:off x="2467" y="1975"/>
              <a:ext cx="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atin typeface="Times New Roman" pitchFamily="18" charset="0"/>
                </a:rPr>
                <a:t>1</a:t>
              </a:r>
              <a:endParaRPr lang="en-US"/>
            </a:p>
          </p:txBody>
        </p:sp>
        <p:sp>
          <p:nvSpPr>
            <p:cNvPr id="24622" name="Rectangle 73"/>
            <p:cNvSpPr>
              <a:spLocks noChangeArrowheads="1"/>
            </p:cNvSpPr>
            <p:nvPr/>
          </p:nvSpPr>
          <p:spPr bwMode="auto">
            <a:xfrm>
              <a:off x="3967" y="1655"/>
              <a:ext cx="7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atin typeface="Times New Roman" pitchFamily="18" charset="0"/>
                </a:rPr>
                <a:t>2</a:t>
              </a:r>
              <a:endParaRPr lang="en-US"/>
            </a:p>
          </p:txBody>
        </p:sp>
        <p:sp>
          <p:nvSpPr>
            <p:cNvPr id="24623" name="Rectangle 74"/>
            <p:cNvSpPr>
              <a:spLocks noChangeArrowheads="1"/>
            </p:cNvSpPr>
            <p:nvPr/>
          </p:nvSpPr>
          <p:spPr bwMode="auto">
            <a:xfrm>
              <a:off x="3802" y="1673"/>
              <a:ext cx="16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100">
                  <a:latin typeface="Times New Roman" pitchFamily="18" charset="0"/>
                </a:rPr>
                <a:t>)]</a:t>
              </a:r>
              <a:endParaRPr lang="en-US"/>
            </a:p>
          </p:txBody>
        </p:sp>
        <p:sp>
          <p:nvSpPr>
            <p:cNvPr id="24624" name="Rectangle 75"/>
            <p:cNvSpPr>
              <a:spLocks noChangeArrowheads="1"/>
            </p:cNvSpPr>
            <p:nvPr/>
          </p:nvSpPr>
          <p:spPr bwMode="auto">
            <a:xfrm>
              <a:off x="3488" y="1673"/>
              <a:ext cx="83"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100">
                  <a:latin typeface="Times New Roman" pitchFamily="18" charset="0"/>
                </a:rPr>
                <a:t>(</a:t>
              </a:r>
              <a:endParaRPr lang="en-US"/>
            </a:p>
          </p:txBody>
        </p:sp>
        <p:sp>
          <p:nvSpPr>
            <p:cNvPr id="24625" name="Rectangle 76"/>
            <p:cNvSpPr>
              <a:spLocks noChangeArrowheads="1"/>
            </p:cNvSpPr>
            <p:nvPr/>
          </p:nvSpPr>
          <p:spPr bwMode="auto">
            <a:xfrm>
              <a:off x="2781" y="1673"/>
              <a:ext cx="83"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100">
                  <a:latin typeface="Times New Roman" pitchFamily="18" charset="0"/>
                </a:rPr>
                <a:t>[</a:t>
              </a:r>
              <a:endParaRPr lang="en-US"/>
            </a:p>
          </p:txBody>
        </p:sp>
        <p:sp>
          <p:nvSpPr>
            <p:cNvPr id="24626" name="Rectangle 77"/>
            <p:cNvSpPr>
              <a:spLocks noChangeArrowheads="1"/>
            </p:cNvSpPr>
            <p:nvPr/>
          </p:nvSpPr>
          <p:spPr bwMode="auto">
            <a:xfrm>
              <a:off x="1698" y="1647"/>
              <a:ext cx="150"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3100" i="1">
                  <a:latin typeface="Symbol" pitchFamily="18" charset="2"/>
                </a:rPr>
                <a:t>s</a:t>
              </a:r>
              <a:endParaRPr lang="en-US"/>
            </a:p>
          </p:txBody>
        </p:sp>
      </p:gr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8A888C-286D-4BE4-A4DE-C507DFDF571D}"/>
              </a:ext>
            </a:extLst>
          </p:cNvPr>
          <p:cNvSpPr>
            <a:spLocks noGrp="1"/>
          </p:cNvSpPr>
          <p:nvPr>
            <p:ph type="title"/>
          </p:nvPr>
        </p:nvSpPr>
        <p:spPr/>
        <p:txBody>
          <a:bodyPr/>
          <a:lstStyle/>
          <a:p>
            <a:r>
              <a:rPr lang="en-US" altLang="zh-CN" dirty="0"/>
              <a:t>Measure of risk</a:t>
            </a:r>
            <a:endParaRPr lang="zh-CN" altLang="en-US" dirty="0"/>
          </a:p>
        </p:txBody>
      </p:sp>
      <p:sp>
        <p:nvSpPr>
          <p:cNvPr id="4" name="页脚占位符 3">
            <a:extLst>
              <a:ext uri="{FF2B5EF4-FFF2-40B4-BE49-F238E27FC236}">
                <a16:creationId xmlns:a16="http://schemas.microsoft.com/office/drawing/2014/main" id="{BB60B6B7-7376-4B1F-9000-9E5DF27BD8D0}"/>
              </a:ext>
            </a:extLst>
          </p:cNvPr>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endParaRPr lang="en-US" dirty="0"/>
          </a:p>
        </p:txBody>
      </p:sp>
      <mc:AlternateContent xmlns:mc="http://schemas.openxmlformats.org/markup-compatibility/2006" xmlns:a14="http://schemas.microsoft.com/office/drawing/2010/main">
        <mc:Choice Requires="a14">
          <p:sp>
            <p:nvSpPr>
              <p:cNvPr id="7" name="Content Placeholder 2">
                <a:extLst>
                  <a:ext uri="{FF2B5EF4-FFF2-40B4-BE49-F238E27FC236}">
                    <a16:creationId xmlns:a16="http://schemas.microsoft.com/office/drawing/2014/main" id="{75212A7B-7E8B-4C71-A458-81A0BC4AFC0D}"/>
                  </a:ext>
                </a:extLst>
              </p:cNvPr>
              <p:cNvSpPr>
                <a:spLocks noGrp="1"/>
              </p:cNvSpPr>
              <p:nvPr>
                <p:ph idx="1"/>
              </p:nvPr>
            </p:nvSpPr>
            <p:spPr>
              <a:xfrm>
                <a:off x="628650" y="914400"/>
                <a:ext cx="7886700" cy="5459413"/>
              </a:xfrm>
            </p:spPr>
            <p:txBody>
              <a:bodyPr>
                <a:normAutofit/>
              </a:bodyPr>
              <a:lstStyle/>
              <a:p>
                <a:pPr marL="365760" lvl="1" indent="0">
                  <a:buNone/>
                  <a:defRPr/>
                </a:pPr>
                <a:endParaRPr lang="en-US" altLang="de-DE" dirty="0"/>
              </a:p>
              <a:p>
                <a:pPr marL="0" indent="0">
                  <a:buNone/>
                  <a:defRPr/>
                </a:pPr>
                <a:endParaRPr lang="en-GB" altLang="de-DE" dirty="0"/>
              </a:p>
              <a:p>
                <a:pPr marL="0" indent="0">
                  <a:buNone/>
                  <a:defRPr/>
                </a:pPr>
                <a:endParaRPr lang="en-GB" altLang="de-DE" dirty="0"/>
              </a:p>
              <a:p>
                <a:pPr marL="274320" lvl="1">
                  <a:spcBef>
                    <a:spcPts val="600"/>
                  </a:spcBef>
                  <a:buSzPct val="70000"/>
                  <a:buFont typeface="Wingdings"/>
                  <a:buChar char=""/>
                  <a:defRPr/>
                </a:pPr>
                <a:endParaRPr lang="en-GB" altLang="de-DE" sz="2400" dirty="0"/>
              </a:p>
              <a:p>
                <a:pPr marL="274320" lvl="1">
                  <a:spcBef>
                    <a:spcPts val="600"/>
                  </a:spcBef>
                  <a:buSzPct val="70000"/>
                  <a:buFont typeface="Wingdings"/>
                  <a:buChar char=""/>
                  <a:defRPr/>
                </a:pPr>
                <a:endParaRPr lang="en-GB" altLang="de-DE" sz="2400" dirty="0"/>
              </a:p>
              <a:p>
                <a:pPr marL="274320" lvl="1">
                  <a:spcBef>
                    <a:spcPts val="600"/>
                  </a:spcBef>
                  <a:buSzPct val="70000"/>
                  <a:buFont typeface="Wingdings"/>
                  <a:buChar char=""/>
                  <a:defRPr/>
                </a:pPr>
                <a:r>
                  <a:rPr lang="en-GB" altLang="de-DE" sz="2400" dirty="0"/>
                  <a:t>Expected value</a:t>
                </a:r>
                <a:r>
                  <a:rPr lang="de-DE" altLang="de-DE" sz="2400" dirty="0"/>
                  <a:t>: p W</a:t>
                </a:r>
                <a:r>
                  <a:rPr lang="de-DE" altLang="de-DE" sz="2400" baseline="-25000" dirty="0"/>
                  <a:t>1</a:t>
                </a:r>
                <a:r>
                  <a:rPr lang="de-DE" altLang="de-DE" sz="2400" dirty="0"/>
                  <a:t>  + (1-p) W</a:t>
                </a:r>
                <a:r>
                  <a:rPr lang="de-DE" altLang="de-DE" sz="2400" baseline="-25000" dirty="0"/>
                  <a:t>2 </a:t>
                </a:r>
                <a:r>
                  <a:rPr lang="de-DE" altLang="de-DE" sz="2400" dirty="0"/>
                  <a:t>= (0.6 x 150,000) + (0.4 x 60,000) = £114,000.</a:t>
                </a:r>
              </a:p>
              <a:p>
                <a:pPr marL="274320" lvl="1">
                  <a:spcBef>
                    <a:spcPts val="600"/>
                  </a:spcBef>
                  <a:buSzPct val="70000"/>
                  <a:buFont typeface="Wingdings"/>
                  <a:buChar char=""/>
                  <a:defRPr/>
                </a:pPr>
                <a:endParaRPr lang="de-DE" altLang="de-DE" sz="2400" dirty="0"/>
              </a:p>
              <a:p>
                <a:pPr marL="274320" lvl="1">
                  <a:spcBef>
                    <a:spcPts val="600"/>
                  </a:spcBef>
                  <a:buSzPct val="70000"/>
                  <a:buFont typeface="Wingdings"/>
                  <a:buChar char=""/>
                  <a:defRPr/>
                </a:pPr>
                <a:r>
                  <a:rPr lang="de-DE" altLang="de-DE" sz="2400" dirty="0"/>
                  <a:t>Variance: </a:t>
                </a:r>
              </a:p>
              <a:p>
                <a:pPr>
                  <a:spcBef>
                    <a:spcPct val="0"/>
                  </a:spcBef>
                  <a:buFontTx/>
                  <a:buNone/>
                </a:pPr>
                <a14:m>
                  <m:oMath xmlns:m="http://schemas.openxmlformats.org/officeDocument/2006/math">
                    <m:sSup>
                      <m:sSupPr>
                        <m:ctrlPr>
                          <a:rPr lang="de-DE" altLang="de-DE" i="1">
                            <a:latin typeface="Cambria Math" panose="02040503050406030204" pitchFamily="18" charset="0"/>
                          </a:rPr>
                        </m:ctrlPr>
                      </m:sSupPr>
                      <m:e>
                        <m:r>
                          <a:rPr lang="en-GB" altLang="de-DE" b="0" i="1" smtClean="0">
                            <a:latin typeface="Cambria Math" panose="02040503050406030204" pitchFamily="18" charset="0"/>
                          </a:rPr>
                          <m:t>       </m:t>
                        </m:r>
                        <m:r>
                          <a:rPr lang="de-DE" altLang="de-DE" i="1">
                            <a:latin typeface="Cambria Math" panose="02040503050406030204" pitchFamily="18" charset="0"/>
                            <a:ea typeface="Cambria Math" panose="02040503050406030204" pitchFamily="18" charset="0"/>
                          </a:rPr>
                          <m:t>𝜎</m:t>
                        </m:r>
                      </m:e>
                      <m:sup>
                        <m:r>
                          <a:rPr lang="en-GB" altLang="de-DE" i="1">
                            <a:latin typeface="Cambria Math" panose="02040503050406030204" pitchFamily="18" charset="0"/>
                          </a:rPr>
                          <m:t>2</m:t>
                        </m:r>
                      </m:sup>
                    </m:sSup>
                  </m:oMath>
                </a14:m>
                <a:r>
                  <a:rPr lang="de-DE" altLang="de-DE" dirty="0"/>
                  <a:t>= </a:t>
                </a:r>
                <a:r>
                  <a:rPr lang="en-US" altLang="de-DE" dirty="0">
                    <a:latin typeface="Cambria Math" panose="02040503050406030204" pitchFamily="18" charset="0"/>
                    <a:ea typeface="Calibri" panose="020F0502020204030204" pitchFamily="34" charset="0"/>
                    <a:cs typeface="Arial" panose="020B0604020202020204" pitchFamily="34" charset="0"/>
                  </a:rPr>
                  <a:t>p* [</a:t>
                </a:r>
                <a:r>
                  <a:rPr lang="de-DE" altLang="de-DE" dirty="0">
                    <a:ea typeface="Calibri" panose="020F0502020204030204" pitchFamily="34" charset="0"/>
                    <a:cs typeface="Arial" panose="020B0604020202020204" pitchFamily="34" charset="0"/>
                  </a:rPr>
                  <a:t>W</a:t>
                </a:r>
                <a:r>
                  <a:rPr lang="de-DE" altLang="de-DE" baseline="-25000" dirty="0">
                    <a:ea typeface="Calibri" panose="020F0502020204030204" pitchFamily="34" charset="0"/>
                    <a:cs typeface="Arial" panose="020B0604020202020204" pitchFamily="34" charset="0"/>
                  </a:rPr>
                  <a:t>1</a:t>
                </a:r>
                <a:r>
                  <a:rPr lang="de-DE" altLang="de-DE" dirty="0">
                    <a:ea typeface="Calibri" panose="020F0502020204030204" pitchFamily="34" charset="0"/>
                    <a:cs typeface="Arial" panose="020B0604020202020204" pitchFamily="34" charset="0"/>
                  </a:rPr>
                  <a:t> – E(W)]</a:t>
                </a:r>
                <a:r>
                  <a:rPr lang="de-DE" altLang="de-DE" baseline="30000" dirty="0">
                    <a:ea typeface="Calibri" panose="020F0502020204030204" pitchFamily="34" charset="0"/>
                    <a:cs typeface="Arial" panose="020B0604020202020204" pitchFamily="34" charset="0"/>
                  </a:rPr>
                  <a:t>2</a:t>
                </a:r>
                <a:r>
                  <a:rPr lang="de-DE" altLang="de-DE" dirty="0">
                    <a:ea typeface="Calibri" panose="020F0502020204030204" pitchFamily="34" charset="0"/>
                    <a:cs typeface="Arial" panose="020B0604020202020204" pitchFamily="34" charset="0"/>
                  </a:rPr>
                  <a:t> + (1-p)*[W</a:t>
                </a:r>
                <a:r>
                  <a:rPr lang="de-DE" altLang="de-DE" baseline="-25000" dirty="0">
                    <a:ea typeface="Calibri" panose="020F0502020204030204" pitchFamily="34" charset="0"/>
                    <a:cs typeface="Arial" panose="020B0604020202020204" pitchFamily="34" charset="0"/>
                  </a:rPr>
                  <a:t>2</a:t>
                </a:r>
                <a:r>
                  <a:rPr lang="de-DE" altLang="de-DE" dirty="0">
                    <a:ea typeface="Calibri" panose="020F0502020204030204" pitchFamily="34" charset="0"/>
                    <a:cs typeface="Arial" panose="020B0604020202020204" pitchFamily="34" charset="0"/>
                  </a:rPr>
                  <a:t> – E(W)]</a:t>
                </a:r>
                <a:r>
                  <a:rPr lang="de-DE" altLang="de-DE" baseline="30000" dirty="0">
                    <a:ea typeface="Calibri" panose="020F0502020204030204" pitchFamily="34" charset="0"/>
                    <a:cs typeface="Arial" panose="020B0604020202020204" pitchFamily="34" charset="0"/>
                  </a:rPr>
                  <a:t>2</a:t>
                </a:r>
                <a:r>
                  <a:rPr lang="de-DE" altLang="de-DE" dirty="0">
                    <a:ea typeface="Calibri" panose="020F0502020204030204" pitchFamily="34" charset="0"/>
                    <a:cs typeface="Arial" panose="020B0604020202020204" pitchFamily="34" charset="0"/>
                  </a:rPr>
                  <a:t> </a:t>
                </a:r>
              </a:p>
              <a:p>
                <a:pPr>
                  <a:spcBef>
                    <a:spcPct val="0"/>
                  </a:spcBef>
                  <a:buFontTx/>
                  <a:buNone/>
                </a:pPr>
                <a:r>
                  <a:rPr lang="de-DE" altLang="de-DE" dirty="0">
                    <a:ea typeface="Calibri" panose="020F0502020204030204" pitchFamily="34" charset="0"/>
                    <a:cs typeface="Arial" panose="020B0604020202020204" pitchFamily="34" charset="0"/>
                  </a:rPr>
                  <a:t>		= 0.6(150,000-114,000)</a:t>
                </a:r>
                <a:r>
                  <a:rPr lang="de-DE" altLang="de-DE" baseline="30000" dirty="0">
                    <a:ea typeface="Calibri" panose="020F0502020204030204" pitchFamily="34" charset="0"/>
                    <a:cs typeface="Arial" panose="020B0604020202020204" pitchFamily="34" charset="0"/>
                  </a:rPr>
                  <a:t>2</a:t>
                </a:r>
                <a:r>
                  <a:rPr lang="de-DE" altLang="de-DE" dirty="0">
                    <a:ea typeface="Calibri" panose="020F0502020204030204" pitchFamily="34" charset="0"/>
                    <a:cs typeface="Arial" panose="020B0604020202020204" pitchFamily="34" charset="0"/>
                  </a:rPr>
                  <a:t> + 0.4(60,000 – 114,000)</a:t>
                </a:r>
                <a:r>
                  <a:rPr lang="de-DE" altLang="de-DE" baseline="30000" dirty="0">
                    <a:ea typeface="Calibri" panose="020F0502020204030204" pitchFamily="34" charset="0"/>
                    <a:cs typeface="Arial" panose="020B0604020202020204" pitchFamily="34" charset="0"/>
                  </a:rPr>
                  <a:t>2</a:t>
                </a:r>
                <a:r>
                  <a:rPr lang="de-DE" altLang="de-DE" dirty="0">
                    <a:ea typeface="Calibri" panose="020F0502020204030204" pitchFamily="34" charset="0"/>
                    <a:cs typeface="Arial" panose="020B0604020202020204" pitchFamily="34" charset="0"/>
                  </a:rPr>
                  <a:t> </a:t>
                </a:r>
              </a:p>
              <a:p>
                <a:pPr>
                  <a:spcBef>
                    <a:spcPct val="0"/>
                  </a:spcBef>
                  <a:buFontTx/>
                  <a:buNone/>
                </a:pPr>
                <a:r>
                  <a:rPr lang="de-DE" altLang="de-DE" dirty="0">
                    <a:ea typeface="Calibri" panose="020F0502020204030204" pitchFamily="34" charset="0"/>
                    <a:cs typeface="Arial" panose="020B0604020202020204" pitchFamily="34" charset="0"/>
                  </a:rPr>
                  <a:t>		= </a:t>
                </a:r>
                <a:r>
                  <a:rPr lang="en-GB" dirty="0"/>
                  <a:t>1,944,000,000 </a:t>
                </a:r>
              </a:p>
              <a:p>
                <a:pPr>
                  <a:spcBef>
                    <a:spcPct val="0"/>
                  </a:spcBef>
                  <a:buFontTx/>
                  <a:buNone/>
                </a:pPr>
                <a:endParaRPr lang="en-GB" dirty="0"/>
              </a:p>
              <a:p>
                <a:pPr marL="274320" lvl="1">
                  <a:spcBef>
                    <a:spcPts val="600"/>
                  </a:spcBef>
                  <a:buSzPct val="70000"/>
                  <a:buFont typeface="Wingdings"/>
                  <a:buChar char=""/>
                  <a:defRPr/>
                </a:pPr>
                <a:r>
                  <a:rPr lang="de-DE" altLang="de-DE" sz="2400" dirty="0"/>
                  <a:t>Standard deviation: </a:t>
                </a:r>
                <a14:m>
                  <m:oMath xmlns:m="http://schemas.openxmlformats.org/officeDocument/2006/math">
                    <m:r>
                      <a:rPr lang="en-GB" altLang="de-DE" b="0" i="0" smtClean="0">
                        <a:latin typeface="Cambria Math" panose="02040503050406030204" pitchFamily="18" charset="0"/>
                      </a:rPr>
                      <m:t>   </m:t>
                    </m:r>
                    <m:r>
                      <a:rPr lang="de-DE" altLang="de-DE">
                        <a:latin typeface="Cambria Math" panose="02040503050406030204" pitchFamily="18" charset="0"/>
                      </a:rPr>
                      <m:t>𝜎</m:t>
                    </m:r>
                  </m:oMath>
                </a14:m>
                <a:r>
                  <a:rPr lang="de-DE" altLang="de-DE" dirty="0"/>
                  <a:t>=  £44,090.82	</a:t>
                </a:r>
              </a:p>
              <a:p>
                <a:pPr marL="274320" lvl="1">
                  <a:spcBef>
                    <a:spcPts val="600"/>
                  </a:spcBef>
                  <a:buSzPct val="70000"/>
                  <a:buFont typeface="Wingdings"/>
                  <a:buChar char=""/>
                  <a:defRPr/>
                </a:pPr>
                <a:endParaRPr lang="de-DE" altLang="de-DE" sz="2400" dirty="0"/>
              </a:p>
              <a:p>
                <a:pPr marL="274320" lvl="1">
                  <a:spcBef>
                    <a:spcPts val="600"/>
                  </a:spcBef>
                  <a:buSzPct val="70000"/>
                  <a:buFont typeface="Wingdings"/>
                  <a:buChar char=""/>
                  <a:defRPr/>
                </a:pPr>
                <a:endParaRPr lang="de-DE" altLang="de-DE" sz="2400" dirty="0"/>
              </a:p>
              <a:p>
                <a:pPr marL="274320" lvl="1">
                  <a:spcBef>
                    <a:spcPts val="600"/>
                  </a:spcBef>
                  <a:buSzPct val="70000"/>
                  <a:buFont typeface="Wingdings"/>
                  <a:buChar char=""/>
                  <a:defRPr/>
                </a:pPr>
                <a:endParaRPr lang="de-DE" altLang="de-DE" sz="2400" dirty="0"/>
              </a:p>
              <a:p>
                <a:pPr marL="274320" lvl="1">
                  <a:spcBef>
                    <a:spcPts val="600"/>
                  </a:spcBef>
                  <a:buSzPct val="70000"/>
                  <a:buFont typeface="Wingdings"/>
                  <a:buChar char=""/>
                  <a:defRPr/>
                </a:pPr>
                <a:endParaRPr lang="de-DE" altLang="de-DE" sz="2400" dirty="0"/>
              </a:p>
              <a:p>
                <a:pPr lvl="1">
                  <a:buFont typeface="Courier New" panose="02070309020205020404" pitchFamily="49" charset="0"/>
                  <a:buChar char="o"/>
                  <a:defRPr/>
                </a:pPr>
                <a:endParaRPr lang="en-GB" altLang="de-DE" dirty="0"/>
              </a:p>
              <a:p>
                <a:pPr marL="0" indent="0">
                  <a:buNone/>
                </a:pPr>
                <a:endParaRPr lang="en-GB" b="1" dirty="0"/>
              </a:p>
              <a:p>
                <a:endParaRPr lang="en-GB" dirty="0"/>
              </a:p>
              <a:p>
                <a:pPr marL="0" indent="0">
                  <a:buNone/>
                </a:pPr>
                <a:endParaRPr lang="en-GB" dirty="0"/>
              </a:p>
              <a:p>
                <a:pPr marL="0" indent="0">
                  <a:buNone/>
                </a:pPr>
                <a:endParaRPr lang="en-GB" dirty="0"/>
              </a:p>
              <a:p>
                <a:endParaRPr lang="en-GB" dirty="0"/>
              </a:p>
            </p:txBody>
          </p:sp>
        </mc:Choice>
        <mc:Fallback xmlns="">
          <p:sp>
            <p:nvSpPr>
              <p:cNvPr id="7" name="Content Placeholder 2">
                <a:extLst>
                  <a:ext uri="{FF2B5EF4-FFF2-40B4-BE49-F238E27FC236}">
                    <a16:creationId xmlns:a16="http://schemas.microsoft.com/office/drawing/2014/main" id="{75212A7B-7E8B-4C71-A458-81A0BC4AFC0D}"/>
                  </a:ext>
                </a:extLst>
              </p:cNvPr>
              <p:cNvSpPr>
                <a:spLocks noGrp="1" noRot="1" noChangeAspect="1" noMove="1" noResize="1" noEditPoints="1" noAdjustHandles="1" noChangeArrowheads="1" noChangeShapeType="1" noTextEdit="1"/>
              </p:cNvSpPr>
              <p:nvPr>
                <p:ph idx="1"/>
              </p:nvPr>
            </p:nvSpPr>
            <p:spPr>
              <a:xfrm>
                <a:off x="628650" y="914400"/>
                <a:ext cx="7886700" cy="5459413"/>
              </a:xfrm>
              <a:blipFill>
                <a:blip r:embed="rId2"/>
                <a:stretch>
                  <a:fillRect/>
                </a:stretch>
              </a:blipFill>
            </p:spPr>
            <p:txBody>
              <a:bodyPr/>
              <a:lstStyle/>
              <a:p>
                <a:r>
                  <a:rPr lang="zh-CN" altLang="en-US">
                    <a:noFill/>
                  </a:rPr>
                  <a:t> </a:t>
                </a:r>
              </a:p>
            </p:txBody>
          </p:sp>
        </mc:Fallback>
      </mc:AlternateContent>
      <p:grpSp>
        <p:nvGrpSpPr>
          <p:cNvPr id="8" name="Group 5">
            <a:extLst>
              <a:ext uri="{FF2B5EF4-FFF2-40B4-BE49-F238E27FC236}">
                <a16:creationId xmlns:a16="http://schemas.microsoft.com/office/drawing/2014/main" id="{01FF3733-CD18-4520-9546-08B7203F41C8}"/>
              </a:ext>
            </a:extLst>
          </p:cNvPr>
          <p:cNvGrpSpPr/>
          <p:nvPr/>
        </p:nvGrpSpPr>
        <p:grpSpPr>
          <a:xfrm>
            <a:off x="762000" y="990600"/>
            <a:ext cx="7098224" cy="1775559"/>
            <a:chOff x="339002" y="1223848"/>
            <a:chExt cx="7098224" cy="1775559"/>
          </a:xfrm>
        </p:grpSpPr>
        <p:cxnSp>
          <p:nvCxnSpPr>
            <p:cNvPr id="9" name="Gerade Verbindung mit Pfeil 7">
              <a:extLst>
                <a:ext uri="{FF2B5EF4-FFF2-40B4-BE49-F238E27FC236}">
                  <a16:creationId xmlns:a16="http://schemas.microsoft.com/office/drawing/2014/main" id="{F53EF093-1BC3-4344-AE9A-5EA82AF5B6FC}"/>
                </a:ext>
              </a:extLst>
            </p:cNvPr>
            <p:cNvCxnSpPr>
              <a:cxnSpLocks/>
            </p:cNvCxnSpPr>
            <p:nvPr/>
          </p:nvCxnSpPr>
          <p:spPr>
            <a:xfrm flipV="1">
              <a:off x="2691767" y="1492784"/>
              <a:ext cx="1656184" cy="5976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11">
              <a:extLst>
                <a:ext uri="{FF2B5EF4-FFF2-40B4-BE49-F238E27FC236}">
                  <a16:creationId xmlns:a16="http://schemas.microsoft.com/office/drawing/2014/main" id="{E9C226D9-3B22-48B7-8545-EF7C27BA32AD}"/>
                </a:ext>
              </a:extLst>
            </p:cNvPr>
            <p:cNvCxnSpPr>
              <a:cxnSpLocks/>
            </p:cNvCxnSpPr>
            <p:nvPr/>
          </p:nvCxnSpPr>
          <p:spPr>
            <a:xfrm>
              <a:off x="2715278" y="2090454"/>
              <a:ext cx="1667664" cy="48781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feld 14">
              <a:extLst>
                <a:ext uri="{FF2B5EF4-FFF2-40B4-BE49-F238E27FC236}">
                  <a16:creationId xmlns:a16="http://schemas.microsoft.com/office/drawing/2014/main" id="{33356C79-FD6A-4702-930C-F107EA69E4BB}"/>
                </a:ext>
              </a:extLst>
            </p:cNvPr>
            <p:cNvSpPr txBox="1">
              <a:spLocks noChangeArrowheads="1"/>
            </p:cNvSpPr>
            <p:nvPr/>
          </p:nvSpPr>
          <p:spPr bwMode="auto">
            <a:xfrm>
              <a:off x="2758664" y="1428877"/>
              <a:ext cx="90601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de-DE" altLang="de-DE" sz="1800" dirty="0">
                  <a:latin typeface="+mn-lt"/>
                </a:rPr>
                <a:t>p = 0.6</a:t>
              </a:r>
            </a:p>
          </p:txBody>
        </p:sp>
        <p:sp>
          <p:nvSpPr>
            <p:cNvPr id="12" name="Textfeld 15">
              <a:extLst>
                <a:ext uri="{FF2B5EF4-FFF2-40B4-BE49-F238E27FC236}">
                  <a16:creationId xmlns:a16="http://schemas.microsoft.com/office/drawing/2014/main" id="{B964B33E-30A0-4972-84FF-872F511D825D}"/>
                </a:ext>
              </a:extLst>
            </p:cNvPr>
            <p:cNvSpPr txBox="1">
              <a:spLocks noChangeArrowheads="1"/>
            </p:cNvSpPr>
            <p:nvPr/>
          </p:nvSpPr>
          <p:spPr bwMode="auto">
            <a:xfrm>
              <a:off x="2758664" y="2553652"/>
              <a:ext cx="12939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de-DE" altLang="de-DE" sz="1800" dirty="0">
                  <a:latin typeface="+mn-lt"/>
                </a:rPr>
                <a:t>1 - p = 0.4 </a:t>
              </a:r>
            </a:p>
          </p:txBody>
        </p:sp>
        <p:sp>
          <p:nvSpPr>
            <p:cNvPr id="13" name="Textfeld 4">
              <a:extLst>
                <a:ext uri="{FF2B5EF4-FFF2-40B4-BE49-F238E27FC236}">
                  <a16:creationId xmlns:a16="http://schemas.microsoft.com/office/drawing/2014/main" id="{DE49F7C4-C4E6-4FF0-B707-35F7F8017E55}"/>
                </a:ext>
              </a:extLst>
            </p:cNvPr>
            <p:cNvSpPr txBox="1">
              <a:spLocks noChangeArrowheads="1"/>
            </p:cNvSpPr>
            <p:nvPr/>
          </p:nvSpPr>
          <p:spPr bwMode="auto">
            <a:xfrm>
              <a:off x="4347951" y="1283105"/>
              <a:ext cx="30892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de-DE" altLang="de-DE" sz="2400" dirty="0">
                  <a:latin typeface="+mn-lt"/>
                </a:rPr>
                <a:t>W</a:t>
              </a:r>
              <a:r>
                <a:rPr lang="de-DE" altLang="de-DE" sz="2400" baseline="-25000" dirty="0">
                  <a:latin typeface="+mn-lt"/>
                </a:rPr>
                <a:t>1</a:t>
              </a:r>
              <a:r>
                <a:rPr lang="de-DE" altLang="de-DE" sz="2400" dirty="0">
                  <a:latin typeface="+mn-lt"/>
                </a:rPr>
                <a:t> = £150,000</a:t>
              </a:r>
            </a:p>
          </p:txBody>
        </p:sp>
        <p:sp>
          <p:nvSpPr>
            <p:cNvPr id="14" name="Textfeld 4">
              <a:extLst>
                <a:ext uri="{FF2B5EF4-FFF2-40B4-BE49-F238E27FC236}">
                  <a16:creationId xmlns:a16="http://schemas.microsoft.com/office/drawing/2014/main" id="{65486517-AC80-4819-A1EB-0AC1F330CB6A}"/>
                </a:ext>
              </a:extLst>
            </p:cNvPr>
            <p:cNvSpPr txBox="1">
              <a:spLocks noChangeArrowheads="1"/>
            </p:cNvSpPr>
            <p:nvPr/>
          </p:nvSpPr>
          <p:spPr bwMode="auto">
            <a:xfrm>
              <a:off x="339002" y="1807679"/>
              <a:ext cx="30892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de-DE" altLang="de-DE" sz="2400" dirty="0">
                  <a:latin typeface="+mn-lt"/>
                </a:rPr>
                <a:t>W</a:t>
              </a:r>
              <a:r>
                <a:rPr lang="de-DE" altLang="de-DE" sz="2400" baseline="-25000" dirty="0">
                  <a:latin typeface="+mn-lt"/>
                </a:rPr>
                <a:t>0</a:t>
              </a:r>
              <a:r>
                <a:rPr lang="de-DE" altLang="de-DE" sz="2400" dirty="0">
                  <a:latin typeface="+mn-lt"/>
                </a:rPr>
                <a:t> = £100,000</a:t>
              </a:r>
            </a:p>
          </p:txBody>
        </p:sp>
        <p:sp>
          <p:nvSpPr>
            <p:cNvPr id="15" name="Rectangle: Rounded Corners 15">
              <a:extLst>
                <a:ext uri="{FF2B5EF4-FFF2-40B4-BE49-F238E27FC236}">
                  <a16:creationId xmlns:a16="http://schemas.microsoft.com/office/drawing/2014/main" id="{20CFB48D-46A4-4819-8E4E-019F36A9117C}"/>
                </a:ext>
              </a:extLst>
            </p:cNvPr>
            <p:cNvSpPr/>
            <p:nvPr/>
          </p:nvSpPr>
          <p:spPr>
            <a:xfrm>
              <a:off x="4359046" y="1223848"/>
              <a:ext cx="2250088" cy="62002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Rounded Corners 16">
              <a:extLst>
                <a:ext uri="{FF2B5EF4-FFF2-40B4-BE49-F238E27FC236}">
                  <a16:creationId xmlns:a16="http://schemas.microsoft.com/office/drawing/2014/main" id="{F58E051D-3AB9-4FEC-A93B-D70F94CA362C}"/>
                </a:ext>
              </a:extLst>
            </p:cNvPr>
            <p:cNvSpPr/>
            <p:nvPr/>
          </p:nvSpPr>
          <p:spPr>
            <a:xfrm>
              <a:off x="4347951" y="2379380"/>
              <a:ext cx="2250088" cy="62002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7" name="Textfeld 5">
            <a:extLst>
              <a:ext uri="{FF2B5EF4-FFF2-40B4-BE49-F238E27FC236}">
                <a16:creationId xmlns:a16="http://schemas.microsoft.com/office/drawing/2014/main" id="{30219354-9733-4D13-8C33-BA33246FED7C}"/>
              </a:ext>
            </a:extLst>
          </p:cNvPr>
          <p:cNvSpPr txBox="1">
            <a:spLocks noChangeArrowheads="1"/>
          </p:cNvSpPr>
          <p:nvPr/>
        </p:nvSpPr>
        <p:spPr bwMode="auto">
          <a:xfrm>
            <a:off x="4805940" y="2228071"/>
            <a:ext cx="2062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de-DE" altLang="de-DE" sz="2400" dirty="0">
                <a:latin typeface="+mn-lt"/>
              </a:rPr>
              <a:t>W</a:t>
            </a:r>
            <a:r>
              <a:rPr lang="de-DE" altLang="de-DE" sz="2400" baseline="-25000" dirty="0">
                <a:latin typeface="+mn-lt"/>
              </a:rPr>
              <a:t>2</a:t>
            </a:r>
            <a:r>
              <a:rPr lang="de-DE" altLang="de-DE" sz="2400" dirty="0">
                <a:latin typeface="+mn-lt"/>
              </a:rPr>
              <a:t> = £60,000</a:t>
            </a:r>
          </a:p>
        </p:txBody>
      </p:sp>
    </p:spTree>
    <p:extLst>
      <p:ext uri="{BB962C8B-B14F-4D97-AF65-F5344CB8AC3E}">
        <p14:creationId xmlns:p14="http://schemas.microsoft.com/office/powerpoint/2010/main" val="3430782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7" end="7"/>
                                            </p:txEl>
                                          </p:spTgt>
                                        </p:tgtEl>
                                        <p:attrNameLst>
                                          <p:attrName>style.visibility</p:attrName>
                                        </p:attrNameLst>
                                      </p:cBhvr>
                                      <p:to>
                                        <p:strVal val="visible"/>
                                      </p:to>
                                    </p:set>
                                    <p:animEffect transition="in" filter="fade">
                                      <p:cBhvr>
                                        <p:cTn id="7" dur="1000"/>
                                        <p:tgtEl>
                                          <p:spTgt spid="7">
                                            <p:txEl>
                                              <p:pRg st="7" end="7"/>
                                            </p:txEl>
                                          </p:spTgt>
                                        </p:tgtEl>
                                      </p:cBhvr>
                                    </p:animEffect>
                                    <p:anim calcmode="lin" valueType="num">
                                      <p:cBhvr>
                                        <p:cTn id="8"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7" end="7"/>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8" end="8"/>
                                            </p:txEl>
                                          </p:spTgt>
                                        </p:tgtEl>
                                        <p:attrNameLst>
                                          <p:attrName>style.visibility</p:attrName>
                                        </p:attrNameLst>
                                      </p:cBhvr>
                                      <p:to>
                                        <p:strVal val="visible"/>
                                      </p:to>
                                    </p:set>
                                    <p:animEffect transition="in" filter="fade">
                                      <p:cBhvr>
                                        <p:cTn id="12" dur="1000"/>
                                        <p:tgtEl>
                                          <p:spTgt spid="7">
                                            <p:txEl>
                                              <p:pRg st="8" end="8"/>
                                            </p:txEl>
                                          </p:spTgt>
                                        </p:tgtEl>
                                      </p:cBhvr>
                                    </p:animEffect>
                                    <p:anim calcmode="lin" valueType="num">
                                      <p:cBhvr>
                                        <p:cTn id="13"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8" end="8"/>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xEl>
                                              <p:pRg st="9" end="9"/>
                                            </p:txEl>
                                          </p:spTgt>
                                        </p:tgtEl>
                                        <p:attrNameLst>
                                          <p:attrName>style.visibility</p:attrName>
                                        </p:attrNameLst>
                                      </p:cBhvr>
                                      <p:to>
                                        <p:strVal val="visible"/>
                                      </p:to>
                                    </p:set>
                                    <p:animEffect transition="in" filter="fade">
                                      <p:cBhvr>
                                        <p:cTn id="17" dur="1000"/>
                                        <p:tgtEl>
                                          <p:spTgt spid="7">
                                            <p:txEl>
                                              <p:pRg st="9" end="9"/>
                                            </p:txEl>
                                          </p:spTgt>
                                        </p:tgtEl>
                                      </p:cBhvr>
                                    </p:animEffect>
                                    <p:anim calcmode="lin" valueType="num">
                                      <p:cBhvr>
                                        <p:cTn id="18"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19" dur="1000" fill="hold"/>
                                        <p:tgtEl>
                                          <p:spTgt spid="7">
                                            <p:txEl>
                                              <p:pRg st="9" end="9"/>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7">
                                            <p:txEl>
                                              <p:pRg st="10" end="10"/>
                                            </p:txEl>
                                          </p:spTgt>
                                        </p:tgtEl>
                                        <p:attrNameLst>
                                          <p:attrName>style.visibility</p:attrName>
                                        </p:attrNameLst>
                                      </p:cBhvr>
                                      <p:to>
                                        <p:strVal val="visible"/>
                                      </p:to>
                                    </p:set>
                                    <p:animEffect transition="in" filter="fade">
                                      <p:cBhvr>
                                        <p:cTn id="22" dur="1000"/>
                                        <p:tgtEl>
                                          <p:spTgt spid="7">
                                            <p:txEl>
                                              <p:pRg st="10" end="10"/>
                                            </p:txEl>
                                          </p:spTgt>
                                        </p:tgtEl>
                                      </p:cBhvr>
                                    </p:animEffect>
                                    <p:anim calcmode="lin" valueType="num">
                                      <p:cBhvr>
                                        <p:cTn id="23" dur="1000" fill="hold"/>
                                        <p:tgtEl>
                                          <p:spTgt spid="7">
                                            <p:txEl>
                                              <p:pRg st="10" end="10"/>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10" end="10"/>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7">
                                            <p:txEl>
                                              <p:pRg st="12" end="12"/>
                                            </p:txEl>
                                          </p:spTgt>
                                        </p:tgtEl>
                                        <p:attrNameLst>
                                          <p:attrName>style.visibility</p:attrName>
                                        </p:attrNameLst>
                                      </p:cBhvr>
                                      <p:to>
                                        <p:strVal val="visible"/>
                                      </p:to>
                                    </p:set>
                                    <p:animEffect transition="in" filter="fade">
                                      <p:cBhvr>
                                        <p:cTn id="27" dur="1000"/>
                                        <p:tgtEl>
                                          <p:spTgt spid="7">
                                            <p:txEl>
                                              <p:pRg st="12" end="12"/>
                                            </p:txEl>
                                          </p:spTgt>
                                        </p:tgtEl>
                                      </p:cBhvr>
                                    </p:animEffect>
                                    <p:anim calcmode="lin" valueType="num">
                                      <p:cBhvr>
                                        <p:cTn id="28" dur="1000" fill="hold"/>
                                        <p:tgtEl>
                                          <p:spTgt spid="7">
                                            <p:txEl>
                                              <p:pRg st="12" end="12"/>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CBBC43-D8B3-4AB4-80E0-0ECF0C5ED7D6}"/>
              </a:ext>
            </a:extLst>
          </p:cNvPr>
          <p:cNvSpPr>
            <a:spLocks noGrp="1"/>
          </p:cNvSpPr>
          <p:nvPr>
            <p:ph type="title"/>
          </p:nvPr>
        </p:nvSpPr>
        <p:spPr/>
        <p:txBody>
          <a:bodyPr/>
          <a:lstStyle/>
          <a:p>
            <a:r>
              <a:rPr lang="en-US" altLang="zh-CN" dirty="0"/>
              <a:t>Measure of risk</a:t>
            </a:r>
            <a:endParaRPr lang="zh-CN" altLang="en-US" dirty="0"/>
          </a:p>
        </p:txBody>
      </p:sp>
      <p:sp>
        <p:nvSpPr>
          <p:cNvPr id="4" name="页脚占位符 3">
            <a:extLst>
              <a:ext uri="{FF2B5EF4-FFF2-40B4-BE49-F238E27FC236}">
                <a16:creationId xmlns:a16="http://schemas.microsoft.com/office/drawing/2014/main" id="{DBB458B4-F9BC-4B42-A55B-8C2299096953}"/>
              </a:ext>
            </a:extLst>
          </p:cNvPr>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endParaRPr lang="en-US" dirty="0"/>
          </a:p>
        </p:txBody>
      </p:sp>
      <p:sp>
        <p:nvSpPr>
          <p:cNvPr id="5" name="Content Placeholder 2">
            <a:extLst>
              <a:ext uri="{FF2B5EF4-FFF2-40B4-BE49-F238E27FC236}">
                <a16:creationId xmlns:a16="http://schemas.microsoft.com/office/drawing/2014/main" id="{707AF6BC-34F9-4EEF-967F-F112C9872047}"/>
              </a:ext>
            </a:extLst>
          </p:cNvPr>
          <p:cNvSpPr>
            <a:spLocks noGrp="1"/>
          </p:cNvSpPr>
          <p:nvPr>
            <p:ph idx="1"/>
          </p:nvPr>
        </p:nvSpPr>
        <p:spPr>
          <a:xfrm>
            <a:off x="628650" y="914400"/>
            <a:ext cx="7886700" cy="5459413"/>
          </a:xfrm>
        </p:spPr>
        <p:txBody>
          <a:bodyPr>
            <a:normAutofit/>
          </a:bodyPr>
          <a:lstStyle/>
          <a:p>
            <a:pPr>
              <a:buClr>
                <a:srgbClr val="C00000"/>
              </a:buClr>
              <a:buFontTx/>
              <a:buNone/>
            </a:pPr>
            <a:r>
              <a:rPr lang="en-US" altLang="de-DE" u="sng" dirty="0">
                <a:solidFill>
                  <a:srgbClr val="000000"/>
                </a:solidFill>
              </a:rPr>
              <a:t>State	 	Prob. of State </a:t>
            </a:r>
            <a:r>
              <a:rPr lang="en-US" altLang="de-DE" i="1" u="sng" dirty="0">
                <a:solidFill>
                  <a:srgbClr val="000000"/>
                </a:solidFill>
              </a:rPr>
              <a:t>p(s)		</a:t>
            </a:r>
            <a:r>
              <a:rPr lang="en-US" altLang="de-DE" u="sng" dirty="0">
                <a:solidFill>
                  <a:srgbClr val="000000"/>
                </a:solidFill>
              </a:rPr>
              <a:t>Return </a:t>
            </a:r>
            <a:r>
              <a:rPr lang="en-US" altLang="de-DE" i="1" u="sng" dirty="0">
                <a:solidFill>
                  <a:srgbClr val="000000"/>
                </a:solidFill>
              </a:rPr>
              <a:t>r(s)</a:t>
            </a:r>
            <a:r>
              <a:rPr lang="en-US" altLang="de-DE" dirty="0">
                <a:solidFill>
                  <a:srgbClr val="000000"/>
                </a:solidFill>
              </a:rPr>
              <a:t>	</a:t>
            </a:r>
          </a:p>
          <a:p>
            <a:pPr>
              <a:buClr>
                <a:srgbClr val="C00000"/>
              </a:buClr>
              <a:buFontTx/>
              <a:buNone/>
            </a:pPr>
            <a:r>
              <a:rPr lang="en-US" altLang="de-DE" dirty="0">
                <a:solidFill>
                  <a:srgbClr val="000000"/>
                </a:solidFill>
              </a:rPr>
              <a:t>Excellent		.25	 		0.3100	</a:t>
            </a:r>
          </a:p>
          <a:p>
            <a:pPr>
              <a:buClr>
                <a:srgbClr val="C00000"/>
              </a:buClr>
              <a:buFontTx/>
              <a:buNone/>
            </a:pPr>
            <a:r>
              <a:rPr lang="en-US" altLang="de-DE" dirty="0">
                <a:solidFill>
                  <a:srgbClr val="000000"/>
                </a:solidFill>
              </a:rPr>
              <a:t>Good			.45	 		0.1400</a:t>
            </a:r>
          </a:p>
          <a:p>
            <a:pPr>
              <a:buClr>
                <a:srgbClr val="C00000"/>
              </a:buClr>
              <a:buFontTx/>
              <a:buNone/>
            </a:pPr>
            <a:r>
              <a:rPr lang="en-US" altLang="de-DE" dirty="0">
                <a:solidFill>
                  <a:srgbClr val="000000"/>
                </a:solidFill>
              </a:rPr>
              <a:t>Poor			.25			-0.0675</a:t>
            </a:r>
          </a:p>
          <a:p>
            <a:pPr>
              <a:buClr>
                <a:srgbClr val="C00000"/>
              </a:buClr>
              <a:buFontTx/>
              <a:buNone/>
            </a:pPr>
            <a:r>
              <a:rPr lang="en-US" altLang="de-DE" dirty="0">
                <a:solidFill>
                  <a:srgbClr val="000000"/>
                </a:solidFill>
              </a:rPr>
              <a:t>Crash			.05			-0.5200</a:t>
            </a:r>
          </a:p>
          <a:p>
            <a:pPr marL="0" lvl="1" indent="0">
              <a:spcBef>
                <a:spcPts val="600"/>
              </a:spcBef>
              <a:buSzPct val="70000"/>
              <a:buNone/>
              <a:defRPr/>
            </a:pPr>
            <a:endParaRPr lang="de-DE" altLang="de-DE" sz="2400" dirty="0"/>
          </a:p>
          <a:p>
            <a:pPr marL="342900" lvl="1" indent="-342900">
              <a:spcBef>
                <a:spcPts val="600"/>
              </a:spcBef>
              <a:buSzPct val="70000"/>
              <a:buFont typeface="Wingdings" panose="05000000000000000000" pitchFamily="2" charset="2"/>
              <a:buChar char="§"/>
              <a:defRPr/>
            </a:pPr>
            <a:r>
              <a:rPr lang="en-US" altLang="de-DE" sz="2400" i="1" dirty="0">
                <a:solidFill>
                  <a:srgbClr val="000000"/>
                </a:solidFill>
              </a:rPr>
              <a:t>E</a:t>
            </a:r>
            <a:r>
              <a:rPr lang="en-US" altLang="de-DE" sz="2400" dirty="0">
                <a:solidFill>
                  <a:srgbClr val="000000"/>
                </a:solidFill>
              </a:rPr>
              <a:t>(</a:t>
            </a:r>
            <a:r>
              <a:rPr lang="en-US" altLang="de-DE" sz="2400" i="1" dirty="0">
                <a:solidFill>
                  <a:srgbClr val="000000"/>
                </a:solidFill>
              </a:rPr>
              <a:t>r</a:t>
            </a:r>
            <a:r>
              <a:rPr lang="en-US" altLang="de-DE" sz="2400" dirty="0">
                <a:solidFill>
                  <a:srgbClr val="000000"/>
                </a:solidFill>
              </a:rPr>
              <a:t>) = .0976 or 9.76%</a:t>
            </a:r>
          </a:p>
          <a:p>
            <a:pPr>
              <a:buClr>
                <a:srgbClr val="C00000"/>
              </a:buClr>
              <a:buFontTx/>
              <a:buNone/>
            </a:pPr>
            <a:endParaRPr lang="en-US" altLang="de-DE" dirty="0">
              <a:solidFill>
                <a:srgbClr val="000000"/>
              </a:solidFill>
            </a:endParaRPr>
          </a:p>
          <a:p>
            <a:pPr>
              <a:buClr>
                <a:srgbClr val="C00000"/>
              </a:buClr>
              <a:buFont typeface="Wingdings" panose="05000000000000000000" pitchFamily="2" charset="2"/>
              <a:buChar char="§"/>
            </a:pPr>
            <a:r>
              <a:rPr lang="de-DE" altLang="de-DE" dirty="0">
                <a:solidFill>
                  <a:srgbClr val="000000"/>
                </a:solidFill>
                <a:ea typeface="Calibri" panose="020F0502020204030204" pitchFamily="34" charset="0"/>
                <a:cs typeface="Arial" panose="020B0604020202020204" pitchFamily="34" charset="0"/>
              </a:rPr>
              <a:t>σ</a:t>
            </a:r>
            <a:r>
              <a:rPr lang="en-US" altLang="de-DE" baseline="30000" dirty="0">
                <a:solidFill>
                  <a:srgbClr val="000000"/>
                </a:solidFill>
                <a:ea typeface="Calibri" panose="020F0502020204030204" pitchFamily="34" charset="0"/>
                <a:cs typeface="Arial" panose="020B0604020202020204" pitchFamily="34" charset="0"/>
              </a:rPr>
              <a:t>2</a:t>
            </a:r>
            <a:r>
              <a:rPr lang="en-US" altLang="de-DE" dirty="0">
                <a:solidFill>
                  <a:srgbClr val="000000"/>
                </a:solidFill>
                <a:ea typeface="Calibri" panose="020F0502020204030204" pitchFamily="34" charset="0"/>
                <a:cs typeface="Arial" panose="020B0604020202020204" pitchFamily="34" charset="0"/>
              </a:rPr>
              <a:t> = 0.25(0.31 – 0.976)</a:t>
            </a:r>
            <a:r>
              <a:rPr lang="de-DE" altLang="de-DE" baseline="30000" dirty="0">
                <a:ea typeface="Calibri" panose="020F0502020204030204" pitchFamily="34" charset="0"/>
                <a:cs typeface="Arial" panose="020B0604020202020204" pitchFamily="34" charset="0"/>
              </a:rPr>
              <a:t> 2</a:t>
            </a:r>
            <a:r>
              <a:rPr lang="en-US" altLang="de-DE" dirty="0">
                <a:solidFill>
                  <a:srgbClr val="000000"/>
                </a:solidFill>
                <a:ea typeface="Calibri" panose="020F0502020204030204" pitchFamily="34" charset="0"/>
                <a:cs typeface="Arial" panose="020B0604020202020204" pitchFamily="34" charset="0"/>
              </a:rPr>
              <a:t> + 0.45(0.14 – 0.0976)</a:t>
            </a:r>
            <a:r>
              <a:rPr lang="de-DE" altLang="de-DE" baseline="30000" dirty="0">
                <a:solidFill>
                  <a:srgbClr val="000000"/>
                </a:solidFill>
                <a:ea typeface="Calibri" panose="020F0502020204030204" pitchFamily="34" charset="0"/>
                <a:cs typeface="Arial" panose="020B0604020202020204" pitchFamily="34" charset="0"/>
              </a:rPr>
              <a:t> 2</a:t>
            </a:r>
            <a:r>
              <a:rPr lang="en-US" altLang="de-DE" dirty="0">
                <a:solidFill>
                  <a:srgbClr val="000000"/>
                </a:solidFill>
                <a:ea typeface="Calibri" panose="020F0502020204030204" pitchFamily="34" charset="0"/>
                <a:cs typeface="Arial" panose="020B0604020202020204" pitchFamily="34" charset="0"/>
              </a:rPr>
              <a:t> </a:t>
            </a:r>
          </a:p>
          <a:p>
            <a:pPr marL="0" indent="0">
              <a:buClr>
                <a:srgbClr val="C00000"/>
              </a:buClr>
              <a:buNone/>
            </a:pPr>
            <a:r>
              <a:rPr lang="en-US" altLang="de-DE" dirty="0">
                <a:solidFill>
                  <a:srgbClr val="000000"/>
                </a:solidFill>
                <a:ea typeface="Calibri" panose="020F0502020204030204" pitchFamily="34" charset="0"/>
                <a:cs typeface="Arial" panose="020B0604020202020204" pitchFamily="34" charset="0"/>
              </a:rPr>
              <a:t>	+ 0.25(-0.0675 – 0.0976)</a:t>
            </a:r>
            <a:r>
              <a:rPr lang="de-DE" altLang="de-DE" baseline="30000" dirty="0">
                <a:solidFill>
                  <a:srgbClr val="000000"/>
                </a:solidFill>
                <a:ea typeface="Calibri" panose="020F0502020204030204" pitchFamily="34" charset="0"/>
                <a:cs typeface="Arial" panose="020B0604020202020204" pitchFamily="34" charset="0"/>
              </a:rPr>
              <a:t> 2</a:t>
            </a:r>
            <a:r>
              <a:rPr lang="en-US" altLang="de-DE" dirty="0">
                <a:solidFill>
                  <a:srgbClr val="000000"/>
                </a:solidFill>
                <a:ea typeface="Calibri" panose="020F0502020204030204" pitchFamily="34" charset="0"/>
                <a:cs typeface="Arial" panose="020B0604020202020204" pitchFamily="34" charset="0"/>
              </a:rPr>
              <a:t> + </a:t>
            </a:r>
            <a:r>
              <a:rPr lang="en-US" altLang="de-DE" dirty="0">
                <a:solidFill>
                  <a:srgbClr val="000000"/>
                </a:solidFill>
                <a:cs typeface="Arial" panose="020B0604020202020204" pitchFamily="34" charset="0"/>
              </a:rPr>
              <a:t>0.05(-0.52 – 0.0976)</a:t>
            </a:r>
            <a:r>
              <a:rPr lang="de-DE" altLang="de-DE" baseline="30000" dirty="0">
                <a:solidFill>
                  <a:srgbClr val="000000"/>
                </a:solidFill>
                <a:cs typeface="Calibri" panose="020F0502020204030204" pitchFamily="34" charset="0"/>
              </a:rPr>
              <a:t> 2</a:t>
            </a:r>
          </a:p>
          <a:p>
            <a:pPr marL="0" indent="0">
              <a:buClr>
                <a:srgbClr val="C00000"/>
              </a:buClr>
              <a:buNone/>
            </a:pPr>
            <a:r>
              <a:rPr lang="de-DE" altLang="de-DE" dirty="0">
                <a:solidFill>
                  <a:srgbClr val="000000"/>
                </a:solidFill>
                <a:ea typeface="Calibri" panose="020F0502020204030204" pitchFamily="34" charset="0"/>
                <a:cs typeface="Arial" panose="020B0604020202020204" pitchFamily="34" charset="0"/>
              </a:rPr>
              <a:t>   σ</a:t>
            </a:r>
            <a:r>
              <a:rPr lang="en-US" altLang="de-DE" baseline="30000" dirty="0">
                <a:solidFill>
                  <a:srgbClr val="000000"/>
                </a:solidFill>
                <a:ea typeface="Calibri" panose="020F0502020204030204" pitchFamily="34" charset="0"/>
                <a:cs typeface="Arial" panose="020B0604020202020204" pitchFamily="34" charset="0"/>
              </a:rPr>
              <a:t>2</a:t>
            </a:r>
            <a:r>
              <a:rPr lang="en-US" altLang="de-DE" dirty="0">
                <a:solidFill>
                  <a:srgbClr val="000000"/>
                </a:solidFill>
                <a:ea typeface="Calibri" panose="020F0502020204030204" pitchFamily="34" charset="0"/>
                <a:cs typeface="Arial" panose="020B0604020202020204" pitchFamily="34" charset="0"/>
              </a:rPr>
              <a:t> </a:t>
            </a:r>
            <a:r>
              <a:rPr lang="de-DE" altLang="de-DE" baseline="30000" dirty="0">
                <a:solidFill>
                  <a:srgbClr val="000000"/>
                </a:solidFill>
                <a:cs typeface="Calibri" panose="020F0502020204030204" pitchFamily="34" charset="0"/>
              </a:rPr>
              <a:t>	</a:t>
            </a:r>
            <a:r>
              <a:rPr lang="en-US" altLang="de-DE" dirty="0">
                <a:solidFill>
                  <a:srgbClr val="000000"/>
                </a:solidFill>
                <a:cs typeface="Arial" panose="020B0604020202020204" pitchFamily="34" charset="0"/>
              </a:rPr>
              <a:t>= 0.0380</a:t>
            </a:r>
          </a:p>
          <a:p>
            <a:pPr>
              <a:buClr>
                <a:srgbClr val="C00000"/>
              </a:buClr>
              <a:buFont typeface="Wingdings" panose="05000000000000000000" pitchFamily="2" charset="2"/>
              <a:buChar char="§"/>
            </a:pPr>
            <a:r>
              <a:rPr lang="de-DE" altLang="de-DE" dirty="0">
                <a:solidFill>
                  <a:srgbClr val="000000"/>
                </a:solidFill>
                <a:cs typeface="Calibri" panose="020F0502020204030204" pitchFamily="34" charset="0"/>
              </a:rPr>
              <a:t>σ</a:t>
            </a:r>
            <a:r>
              <a:rPr lang="en-US" altLang="de-DE" dirty="0">
                <a:solidFill>
                  <a:srgbClr val="000000"/>
                </a:solidFill>
                <a:cs typeface="Calibri" panose="020F0502020204030204" pitchFamily="34" charset="0"/>
              </a:rPr>
              <a:t> = √0.0380  = 0.1949 = 19.49%</a:t>
            </a:r>
            <a:endParaRPr lang="en-US" altLang="de-DE" dirty="0">
              <a:solidFill>
                <a:srgbClr val="000000"/>
              </a:solidFill>
              <a:cs typeface="Arial" panose="020B0604020202020204" pitchFamily="34" charset="0"/>
            </a:endParaRPr>
          </a:p>
          <a:p>
            <a:pPr>
              <a:buClr>
                <a:srgbClr val="C00000"/>
              </a:buClr>
              <a:buFontTx/>
              <a:buNone/>
            </a:pPr>
            <a:endParaRPr lang="en-US" altLang="de-DE" dirty="0">
              <a:solidFill>
                <a:srgbClr val="000000"/>
              </a:solidFill>
            </a:endParaRPr>
          </a:p>
          <a:p>
            <a:pPr>
              <a:buClr>
                <a:srgbClr val="C00000"/>
              </a:buClr>
              <a:buFontTx/>
              <a:buNone/>
            </a:pPr>
            <a:endParaRPr lang="en-US" altLang="de-DE" dirty="0">
              <a:solidFill>
                <a:srgbClr val="000000"/>
              </a:solidFill>
            </a:endParaRPr>
          </a:p>
          <a:p>
            <a:pPr>
              <a:buClr>
                <a:srgbClr val="C00000"/>
              </a:buClr>
              <a:buFontTx/>
              <a:buNone/>
            </a:pPr>
            <a:endParaRPr lang="en-US" altLang="de-DE" dirty="0">
              <a:solidFill>
                <a:srgbClr val="000000"/>
              </a:solidFill>
            </a:endParaRPr>
          </a:p>
          <a:p>
            <a:pPr marL="274320" lvl="1">
              <a:spcBef>
                <a:spcPts val="600"/>
              </a:spcBef>
              <a:buSzPct val="70000"/>
              <a:buFont typeface="Wingdings"/>
              <a:buChar char=""/>
              <a:defRPr/>
            </a:pPr>
            <a:endParaRPr lang="de-DE" altLang="de-DE" sz="2400" dirty="0"/>
          </a:p>
          <a:p>
            <a:pPr lvl="1">
              <a:buFont typeface="Courier New" panose="02070309020205020404" pitchFamily="49" charset="0"/>
              <a:buChar char="o"/>
              <a:defRPr/>
            </a:pPr>
            <a:endParaRPr lang="en-GB" altLang="de-DE" dirty="0"/>
          </a:p>
          <a:p>
            <a:pPr marL="0" indent="0">
              <a:buNone/>
            </a:pPr>
            <a:endParaRPr lang="en-GB" b="1" dirty="0"/>
          </a:p>
          <a:p>
            <a:pPr marL="0" indent="0">
              <a:buNone/>
            </a:pPr>
            <a:endParaRPr lang="en-GB" dirty="0"/>
          </a:p>
          <a:p>
            <a:endParaRPr lang="en-GB" dirty="0"/>
          </a:p>
        </p:txBody>
      </p:sp>
    </p:spTree>
    <p:extLst>
      <p:ext uri="{BB962C8B-B14F-4D97-AF65-F5344CB8AC3E}">
        <p14:creationId xmlns:p14="http://schemas.microsoft.com/office/powerpoint/2010/main" val="516267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8" end="8"/>
                                            </p:txEl>
                                          </p:spTgt>
                                        </p:tgtEl>
                                        <p:attrNameLst>
                                          <p:attrName>style.visibility</p:attrName>
                                        </p:attrNameLst>
                                      </p:cBhvr>
                                      <p:to>
                                        <p:strVal val="visible"/>
                                      </p:to>
                                    </p:set>
                                    <p:animEffect transition="in" filter="fade">
                                      <p:cBhvr>
                                        <p:cTn id="7" dur="1000"/>
                                        <p:tgtEl>
                                          <p:spTgt spid="5">
                                            <p:txEl>
                                              <p:pRg st="8" end="8"/>
                                            </p:txEl>
                                          </p:spTgt>
                                        </p:tgtEl>
                                      </p:cBhvr>
                                    </p:animEffect>
                                    <p:anim calcmode="lin" valueType="num">
                                      <p:cBhvr>
                                        <p:cTn id="8"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8" end="8"/>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9" end="9"/>
                                            </p:txEl>
                                          </p:spTgt>
                                        </p:tgtEl>
                                        <p:attrNameLst>
                                          <p:attrName>style.visibility</p:attrName>
                                        </p:attrNameLst>
                                      </p:cBhvr>
                                      <p:to>
                                        <p:strVal val="visible"/>
                                      </p:to>
                                    </p:set>
                                    <p:animEffect transition="in" filter="fade">
                                      <p:cBhvr>
                                        <p:cTn id="12" dur="1000"/>
                                        <p:tgtEl>
                                          <p:spTgt spid="5">
                                            <p:txEl>
                                              <p:pRg st="9" end="9"/>
                                            </p:txEl>
                                          </p:spTgt>
                                        </p:tgtEl>
                                      </p:cBhvr>
                                    </p:animEffect>
                                    <p:anim calcmode="lin" valueType="num">
                                      <p:cBhvr>
                                        <p:cTn id="13"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9" end="9"/>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10" end="10"/>
                                            </p:txEl>
                                          </p:spTgt>
                                        </p:tgtEl>
                                        <p:attrNameLst>
                                          <p:attrName>style.visibility</p:attrName>
                                        </p:attrNameLst>
                                      </p:cBhvr>
                                      <p:to>
                                        <p:strVal val="visible"/>
                                      </p:to>
                                    </p:set>
                                    <p:animEffect transition="in" filter="fade">
                                      <p:cBhvr>
                                        <p:cTn id="17" dur="1000"/>
                                        <p:tgtEl>
                                          <p:spTgt spid="5">
                                            <p:txEl>
                                              <p:pRg st="10" end="10"/>
                                            </p:txEl>
                                          </p:spTgt>
                                        </p:tgtEl>
                                      </p:cBhvr>
                                    </p:animEffect>
                                    <p:anim calcmode="lin" valueType="num">
                                      <p:cBhvr>
                                        <p:cTn id="18"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10" end="10"/>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11" end="11"/>
                                            </p:txEl>
                                          </p:spTgt>
                                        </p:tgtEl>
                                        <p:attrNameLst>
                                          <p:attrName>style.visibility</p:attrName>
                                        </p:attrNameLst>
                                      </p:cBhvr>
                                      <p:to>
                                        <p:strVal val="visible"/>
                                      </p:to>
                                    </p:set>
                                    <p:animEffect transition="in" filter="fade">
                                      <p:cBhvr>
                                        <p:cTn id="22" dur="1000"/>
                                        <p:tgtEl>
                                          <p:spTgt spid="5">
                                            <p:txEl>
                                              <p:pRg st="11" end="11"/>
                                            </p:txEl>
                                          </p:spTgt>
                                        </p:tgtEl>
                                      </p:cBhvr>
                                    </p:animEffect>
                                    <p:anim calcmode="lin" valueType="num">
                                      <p:cBhvr>
                                        <p:cTn id="23"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FBB304-2FF1-4C7E-856F-FBAC8F7D50F7}"/>
              </a:ext>
            </a:extLst>
          </p:cNvPr>
          <p:cNvSpPr>
            <a:spLocks noGrp="1"/>
          </p:cNvSpPr>
          <p:nvPr>
            <p:ph type="title"/>
          </p:nvPr>
        </p:nvSpPr>
        <p:spPr/>
        <p:txBody>
          <a:bodyPr/>
          <a:lstStyle/>
          <a:p>
            <a:r>
              <a:rPr lang="en-US" altLang="zh-CN" dirty="0"/>
              <a:t>Assessment</a:t>
            </a:r>
            <a:endParaRPr lang="zh-CN" altLang="en-US" dirty="0"/>
          </a:p>
        </p:txBody>
      </p:sp>
      <p:sp>
        <p:nvSpPr>
          <p:cNvPr id="3" name="内容占位符 2">
            <a:extLst>
              <a:ext uri="{FF2B5EF4-FFF2-40B4-BE49-F238E27FC236}">
                <a16:creationId xmlns:a16="http://schemas.microsoft.com/office/drawing/2014/main" id="{3112886B-C433-4895-B86C-FB03A46F47FD}"/>
              </a:ext>
            </a:extLst>
          </p:cNvPr>
          <p:cNvSpPr>
            <a:spLocks noGrp="1"/>
          </p:cNvSpPr>
          <p:nvPr>
            <p:ph idx="1"/>
          </p:nvPr>
        </p:nvSpPr>
        <p:spPr/>
        <p:txBody>
          <a:bodyPr>
            <a:normAutofit/>
          </a:bodyPr>
          <a:lstStyle/>
          <a:p>
            <a:pPr>
              <a:spcAft>
                <a:spcPct val="20000"/>
              </a:spcAft>
              <a:buFontTx/>
              <a:buChar char="-"/>
              <a:defRPr/>
            </a:pPr>
            <a:r>
              <a:rPr lang="en-GB" altLang="zh-CN" sz="2400" b="1" dirty="0"/>
              <a:t>Individual Assignment 1 (50%). </a:t>
            </a:r>
            <a:r>
              <a:rPr lang="en-GB" altLang="zh-CN" sz="2400" dirty="0"/>
              <a:t>The deadline for first submission: </a:t>
            </a:r>
            <a:r>
              <a:rPr lang="en-GB" altLang="zh-CN" sz="2400" i="1" dirty="0">
                <a:solidFill>
                  <a:srgbClr val="FF0000"/>
                </a:solidFill>
              </a:rPr>
              <a:t>April 24</a:t>
            </a:r>
            <a:r>
              <a:rPr lang="en-GB" altLang="zh-CN" sz="2400" dirty="0"/>
              <a:t>.</a:t>
            </a:r>
          </a:p>
          <a:p>
            <a:pPr>
              <a:spcAft>
                <a:spcPct val="20000"/>
              </a:spcAft>
              <a:buFontTx/>
              <a:buChar char="-"/>
              <a:defRPr/>
            </a:pPr>
            <a:endParaRPr lang="en-GB" altLang="zh-CN" sz="2400" dirty="0"/>
          </a:p>
          <a:p>
            <a:pPr>
              <a:spcAft>
                <a:spcPct val="20000"/>
              </a:spcAft>
              <a:buFontTx/>
              <a:buChar char="-"/>
              <a:defRPr/>
            </a:pPr>
            <a:r>
              <a:rPr lang="en-GB" altLang="zh-CN" sz="2400" b="1" dirty="0"/>
              <a:t>Individual Assignment 2 (50%) </a:t>
            </a:r>
            <a:r>
              <a:rPr lang="en-GB" altLang="zh-CN" sz="2400" dirty="0"/>
              <a:t>The deadline for first submission: </a:t>
            </a:r>
            <a:r>
              <a:rPr lang="en-GB" altLang="zh-CN" sz="2400" i="1" dirty="0">
                <a:solidFill>
                  <a:srgbClr val="FF0000"/>
                </a:solidFill>
              </a:rPr>
              <a:t>May 22</a:t>
            </a:r>
            <a:r>
              <a:rPr lang="en-GB" altLang="zh-CN" sz="2400" dirty="0"/>
              <a:t>.</a:t>
            </a:r>
          </a:p>
          <a:p>
            <a:pPr>
              <a:spcAft>
                <a:spcPct val="20000"/>
              </a:spcAft>
              <a:buFontTx/>
              <a:buChar char="-"/>
              <a:defRPr/>
            </a:pPr>
            <a:endParaRPr lang="en-GB" altLang="zh-CN" sz="2400" dirty="0"/>
          </a:p>
          <a:p>
            <a:pPr>
              <a:spcAft>
                <a:spcPct val="20000"/>
              </a:spcAft>
              <a:buFontTx/>
              <a:buChar char="-"/>
              <a:defRPr/>
            </a:pPr>
            <a:r>
              <a:rPr lang="en-GB" altLang="zh-CN" sz="2400" dirty="0"/>
              <a:t>Your assignment must be </a:t>
            </a:r>
            <a:r>
              <a:rPr lang="en-GB" altLang="zh-CN" sz="2400" dirty="0">
                <a:solidFill>
                  <a:srgbClr val="FF0000"/>
                </a:solidFill>
              </a:rPr>
              <a:t>submitted electronically </a:t>
            </a:r>
            <a:r>
              <a:rPr lang="en-GB" altLang="zh-CN" sz="2400" dirty="0"/>
              <a:t>(NILE: you will be able to find assignment brief and submission links in the near future).</a:t>
            </a:r>
          </a:p>
        </p:txBody>
      </p:sp>
      <p:sp>
        <p:nvSpPr>
          <p:cNvPr id="4" name="页脚占位符 3">
            <a:extLst>
              <a:ext uri="{FF2B5EF4-FFF2-40B4-BE49-F238E27FC236}">
                <a16:creationId xmlns:a16="http://schemas.microsoft.com/office/drawing/2014/main" id="{54AC397E-CD2B-4F03-AB82-0FD17EF2F88C}"/>
              </a:ext>
            </a:extLst>
          </p:cNvPr>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endParaRPr lang="en-US" dirty="0"/>
          </a:p>
        </p:txBody>
      </p:sp>
    </p:spTree>
    <p:extLst>
      <p:ext uri="{BB962C8B-B14F-4D97-AF65-F5344CB8AC3E}">
        <p14:creationId xmlns:p14="http://schemas.microsoft.com/office/powerpoint/2010/main" val="41672558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6882" name="Rectangle 2"/>
          <p:cNvSpPr>
            <a:spLocks noGrp="1" noChangeArrowheads="1"/>
          </p:cNvSpPr>
          <p:nvPr>
            <p:ph type="title"/>
          </p:nvPr>
        </p:nvSpPr>
        <p:spPr/>
        <p:txBody>
          <a:bodyPr>
            <a:normAutofit/>
          </a:bodyPr>
          <a:lstStyle/>
          <a:p>
            <a:pPr eaLnBrk="1" hangingPunct="1">
              <a:lnSpc>
                <a:spcPct val="70000"/>
              </a:lnSpc>
              <a:defRPr/>
            </a:pPr>
            <a:r>
              <a:rPr lang="en-US" b="1"/>
              <a:t>Relationship Between Risk and Return</a:t>
            </a:r>
          </a:p>
        </p:txBody>
      </p:sp>
      <p:sp>
        <p:nvSpPr>
          <p:cNvPr id="32772" name="Rectangle 3"/>
          <p:cNvSpPr>
            <a:spLocks noGrp="1" noChangeArrowheads="1"/>
          </p:cNvSpPr>
          <p:nvPr>
            <p:ph idx="1"/>
          </p:nvPr>
        </p:nvSpPr>
        <p:spPr/>
        <p:txBody>
          <a:bodyPr/>
          <a:lstStyle/>
          <a:p>
            <a:r>
              <a:rPr lang="en-US" dirty="0"/>
              <a:t>The Security Market Line (SML)</a:t>
            </a:r>
          </a:p>
          <a:p>
            <a:pPr lvl="1"/>
            <a:r>
              <a:rPr lang="en-US" dirty="0">
                <a:cs typeface="Times New Roman" pitchFamily="18" charset="0"/>
              </a:rPr>
              <a:t>It shows the relationship between risk and return for all risky assets in the capital market at a given time. A graphical representation of CAPM.</a:t>
            </a:r>
          </a:p>
          <a:p>
            <a:pPr lvl="1"/>
            <a:r>
              <a:rPr lang="en-US" dirty="0">
                <a:cs typeface="Times New Roman" pitchFamily="18" charset="0"/>
              </a:rPr>
              <a:t>Investors select investments that are consistent with their risk preferences.</a:t>
            </a:r>
          </a:p>
          <a:p>
            <a:pPr lvl="1">
              <a:buFontTx/>
              <a:buNone/>
            </a:pPr>
            <a:r>
              <a:rPr lang="en-US" sz="2000" dirty="0">
                <a:cs typeface="Times New Roman" pitchFamily="18" charset="0"/>
              </a:rPr>
              <a:t> </a:t>
            </a:r>
            <a:endParaRPr lang="en-US" sz="2000" dirty="0"/>
          </a:p>
        </p:txBody>
      </p:sp>
      <p:sp>
        <p:nvSpPr>
          <p:cNvPr id="32770" name="Slide Number Placeholder 6"/>
          <p:cNvSpPr>
            <a:spLocks noGrp="1"/>
          </p:cNvSpPr>
          <p:nvPr>
            <p:ph type="sldNum" sz="quarter" idx="4294967295"/>
          </p:nvPr>
        </p:nvSpPr>
        <p:spPr>
          <a:xfrm>
            <a:off x="7086600" y="6356350"/>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C2462944-AB02-4E16-A028-3A553E56E25F}" type="slidenum">
              <a:rPr lang="en-US"/>
              <a:pPr/>
              <a:t>30</a:t>
            </a:fld>
            <a:endParaRPr lang="en-US"/>
          </a:p>
        </p:txBody>
      </p:sp>
      <p:grpSp>
        <p:nvGrpSpPr>
          <p:cNvPr id="32773" name="Group 30"/>
          <p:cNvGrpSpPr>
            <a:grpSpLocks/>
          </p:cNvGrpSpPr>
          <p:nvPr/>
        </p:nvGrpSpPr>
        <p:grpSpPr bwMode="auto">
          <a:xfrm>
            <a:off x="1066800" y="2743200"/>
            <a:ext cx="7010400" cy="2917825"/>
            <a:chOff x="1104" y="2304"/>
            <a:chExt cx="4416" cy="1838"/>
          </a:xfrm>
        </p:grpSpPr>
        <p:sp>
          <p:nvSpPr>
            <p:cNvPr id="32774" name="AutoShape 6"/>
            <p:cNvSpPr>
              <a:spLocks noChangeAspect="1" noChangeArrowheads="1" noTextEdit="1"/>
            </p:cNvSpPr>
            <p:nvPr/>
          </p:nvSpPr>
          <p:spPr bwMode="auto">
            <a:xfrm>
              <a:off x="1104" y="2325"/>
              <a:ext cx="4416" cy="1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2775" name="Line 8"/>
            <p:cNvSpPr>
              <a:spLocks noChangeShapeType="1"/>
            </p:cNvSpPr>
            <p:nvPr/>
          </p:nvSpPr>
          <p:spPr bwMode="auto">
            <a:xfrm flipV="1">
              <a:off x="1493" y="2524"/>
              <a:ext cx="1" cy="12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76" name="Line 9"/>
            <p:cNvSpPr>
              <a:spLocks noChangeShapeType="1"/>
            </p:cNvSpPr>
            <p:nvPr/>
          </p:nvSpPr>
          <p:spPr bwMode="auto">
            <a:xfrm>
              <a:off x="1493" y="3811"/>
              <a:ext cx="3212" cy="1"/>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77" name="Rectangle 10"/>
            <p:cNvSpPr>
              <a:spLocks noChangeArrowheads="1"/>
            </p:cNvSpPr>
            <p:nvPr/>
          </p:nvSpPr>
          <p:spPr bwMode="auto">
            <a:xfrm>
              <a:off x="1248" y="2304"/>
              <a:ext cx="63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dirty="0">
                  <a:latin typeface="System" charset="0"/>
                </a:rPr>
                <a:t>Expected</a:t>
              </a:r>
              <a:endParaRPr lang="en-US" dirty="0"/>
            </a:p>
          </p:txBody>
        </p:sp>
        <p:sp>
          <p:nvSpPr>
            <p:cNvPr id="32778" name="Rectangle 11"/>
            <p:cNvSpPr>
              <a:spLocks noChangeArrowheads="1"/>
            </p:cNvSpPr>
            <p:nvPr/>
          </p:nvSpPr>
          <p:spPr bwMode="auto">
            <a:xfrm>
              <a:off x="1920" y="2304"/>
              <a:ext cx="45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Return</a:t>
              </a:r>
              <a:endParaRPr lang="en-US"/>
            </a:p>
          </p:txBody>
        </p:sp>
        <p:sp>
          <p:nvSpPr>
            <p:cNvPr id="32779" name="Rectangle 12"/>
            <p:cNvSpPr>
              <a:spLocks noChangeArrowheads="1"/>
            </p:cNvSpPr>
            <p:nvPr/>
          </p:nvSpPr>
          <p:spPr bwMode="auto">
            <a:xfrm>
              <a:off x="4752" y="3744"/>
              <a:ext cx="296"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Risk</a:t>
              </a:r>
              <a:endParaRPr lang="en-US"/>
            </a:p>
          </p:txBody>
        </p:sp>
        <p:sp>
          <p:nvSpPr>
            <p:cNvPr id="32780" name="Rectangle 13"/>
            <p:cNvSpPr>
              <a:spLocks noChangeArrowheads="1"/>
            </p:cNvSpPr>
            <p:nvPr/>
          </p:nvSpPr>
          <p:spPr bwMode="auto">
            <a:xfrm>
              <a:off x="3377" y="3886"/>
              <a:ext cx="1328"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dirty="0">
                  <a:latin typeface="System" charset="0"/>
                </a:rPr>
                <a:t>(systematic risk-beta)</a:t>
              </a:r>
              <a:endParaRPr lang="en-US" dirty="0"/>
            </a:p>
          </p:txBody>
        </p:sp>
        <p:sp>
          <p:nvSpPr>
            <p:cNvPr id="32781" name="Rectangle 14"/>
            <p:cNvSpPr>
              <a:spLocks noChangeArrowheads="1"/>
            </p:cNvSpPr>
            <p:nvPr/>
          </p:nvSpPr>
          <p:spPr bwMode="auto">
            <a:xfrm>
              <a:off x="1133" y="3281"/>
              <a:ext cx="283" cy="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dirty="0">
                  <a:latin typeface="System" charset="0"/>
                </a:rPr>
                <a:t>Risk </a:t>
              </a:r>
            </a:p>
            <a:p>
              <a:r>
                <a:rPr lang="en-US" sz="1900" dirty="0">
                  <a:latin typeface="System" charset="0"/>
                </a:rPr>
                <a:t>Free</a:t>
              </a:r>
            </a:p>
            <a:p>
              <a:r>
                <a:rPr lang="en-US" sz="1900" dirty="0">
                  <a:latin typeface="System" charset="0"/>
                </a:rPr>
                <a:t>Rate</a:t>
              </a:r>
              <a:endParaRPr lang="en-US" dirty="0"/>
            </a:p>
          </p:txBody>
        </p:sp>
        <p:sp>
          <p:nvSpPr>
            <p:cNvPr id="32782" name="Rectangle 15"/>
            <p:cNvSpPr>
              <a:spLocks noChangeArrowheads="1"/>
            </p:cNvSpPr>
            <p:nvPr/>
          </p:nvSpPr>
          <p:spPr bwMode="auto">
            <a:xfrm>
              <a:off x="4510" y="2455"/>
              <a:ext cx="55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Security</a:t>
              </a:r>
              <a:endParaRPr lang="en-US"/>
            </a:p>
          </p:txBody>
        </p:sp>
        <p:sp>
          <p:nvSpPr>
            <p:cNvPr id="32783" name="Rectangle 16"/>
            <p:cNvSpPr>
              <a:spLocks noChangeArrowheads="1"/>
            </p:cNvSpPr>
            <p:nvPr/>
          </p:nvSpPr>
          <p:spPr bwMode="auto">
            <a:xfrm>
              <a:off x="4510" y="2607"/>
              <a:ext cx="797"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Market Line</a:t>
              </a:r>
              <a:endParaRPr lang="en-US"/>
            </a:p>
          </p:txBody>
        </p:sp>
        <p:sp>
          <p:nvSpPr>
            <p:cNvPr id="32784" name="Line 17"/>
            <p:cNvSpPr>
              <a:spLocks noChangeShapeType="1"/>
            </p:cNvSpPr>
            <p:nvPr/>
          </p:nvSpPr>
          <p:spPr bwMode="auto">
            <a:xfrm flipV="1">
              <a:off x="1493" y="2827"/>
              <a:ext cx="3212" cy="757"/>
            </a:xfrm>
            <a:prstGeom prst="line">
              <a:avLst/>
            </a:prstGeom>
            <a:noFill/>
            <a:ln w="508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85" name="Line 18"/>
            <p:cNvSpPr>
              <a:spLocks noChangeShapeType="1"/>
            </p:cNvSpPr>
            <p:nvPr/>
          </p:nvSpPr>
          <p:spPr bwMode="auto">
            <a:xfrm>
              <a:off x="2369" y="2524"/>
              <a:ext cx="1" cy="83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86" name="Line 19"/>
            <p:cNvSpPr>
              <a:spLocks noChangeShapeType="1"/>
            </p:cNvSpPr>
            <p:nvPr/>
          </p:nvSpPr>
          <p:spPr bwMode="auto">
            <a:xfrm>
              <a:off x="3342" y="2524"/>
              <a:ext cx="1" cy="605"/>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87" name="Rectangle 20"/>
            <p:cNvSpPr>
              <a:spLocks noChangeArrowheads="1"/>
            </p:cNvSpPr>
            <p:nvPr/>
          </p:nvSpPr>
          <p:spPr bwMode="auto">
            <a:xfrm>
              <a:off x="1785" y="2531"/>
              <a:ext cx="28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Low</a:t>
              </a:r>
              <a:endParaRPr lang="en-US"/>
            </a:p>
          </p:txBody>
        </p:sp>
        <p:sp>
          <p:nvSpPr>
            <p:cNvPr id="32788" name="Rectangle 21"/>
            <p:cNvSpPr>
              <a:spLocks noChangeArrowheads="1"/>
            </p:cNvSpPr>
            <p:nvPr/>
          </p:nvSpPr>
          <p:spPr bwMode="auto">
            <a:xfrm>
              <a:off x="1785" y="2683"/>
              <a:ext cx="296"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Risk</a:t>
              </a:r>
              <a:endParaRPr lang="en-US"/>
            </a:p>
          </p:txBody>
        </p:sp>
        <p:sp>
          <p:nvSpPr>
            <p:cNvPr id="32789" name="Rectangle 22"/>
            <p:cNvSpPr>
              <a:spLocks noChangeArrowheads="1"/>
            </p:cNvSpPr>
            <p:nvPr/>
          </p:nvSpPr>
          <p:spPr bwMode="auto">
            <a:xfrm>
              <a:off x="2564" y="2531"/>
              <a:ext cx="56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Average</a:t>
              </a:r>
              <a:endParaRPr lang="en-US"/>
            </a:p>
          </p:txBody>
        </p:sp>
        <p:sp>
          <p:nvSpPr>
            <p:cNvPr id="32790" name="Rectangle 23"/>
            <p:cNvSpPr>
              <a:spLocks noChangeArrowheads="1"/>
            </p:cNvSpPr>
            <p:nvPr/>
          </p:nvSpPr>
          <p:spPr bwMode="auto">
            <a:xfrm>
              <a:off x="2564" y="2683"/>
              <a:ext cx="296"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Risk</a:t>
              </a:r>
              <a:endParaRPr lang="en-US"/>
            </a:p>
          </p:txBody>
        </p:sp>
        <p:sp>
          <p:nvSpPr>
            <p:cNvPr id="32791" name="Rectangle 24"/>
            <p:cNvSpPr>
              <a:spLocks noChangeArrowheads="1"/>
            </p:cNvSpPr>
            <p:nvPr/>
          </p:nvSpPr>
          <p:spPr bwMode="auto">
            <a:xfrm>
              <a:off x="3537" y="2531"/>
              <a:ext cx="314"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High</a:t>
              </a:r>
              <a:endParaRPr lang="en-US"/>
            </a:p>
          </p:txBody>
        </p:sp>
        <p:sp>
          <p:nvSpPr>
            <p:cNvPr id="32792" name="Rectangle 25"/>
            <p:cNvSpPr>
              <a:spLocks noChangeArrowheads="1"/>
            </p:cNvSpPr>
            <p:nvPr/>
          </p:nvSpPr>
          <p:spPr bwMode="auto">
            <a:xfrm>
              <a:off x="3537" y="2683"/>
              <a:ext cx="296"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Risk</a:t>
              </a:r>
              <a:endParaRPr lang="en-US"/>
            </a:p>
          </p:txBody>
        </p:sp>
        <p:sp>
          <p:nvSpPr>
            <p:cNvPr id="32793" name="Line 26"/>
            <p:cNvSpPr>
              <a:spLocks noChangeShapeType="1"/>
            </p:cNvSpPr>
            <p:nvPr/>
          </p:nvSpPr>
          <p:spPr bwMode="auto">
            <a:xfrm>
              <a:off x="2661" y="3357"/>
              <a:ext cx="584" cy="1"/>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94" name="Line 27"/>
            <p:cNvSpPr>
              <a:spLocks noChangeShapeType="1"/>
            </p:cNvSpPr>
            <p:nvPr/>
          </p:nvSpPr>
          <p:spPr bwMode="auto">
            <a:xfrm flipV="1">
              <a:off x="3245" y="3205"/>
              <a:ext cx="1" cy="15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795" name="Rectangle 28"/>
            <p:cNvSpPr>
              <a:spLocks noChangeArrowheads="1"/>
            </p:cNvSpPr>
            <p:nvPr/>
          </p:nvSpPr>
          <p:spPr bwMode="auto">
            <a:xfrm>
              <a:off x="3342" y="3288"/>
              <a:ext cx="1568"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The slope indicates the</a:t>
              </a:r>
              <a:endParaRPr lang="en-US"/>
            </a:p>
          </p:txBody>
        </p:sp>
        <p:sp>
          <p:nvSpPr>
            <p:cNvPr id="32796" name="Rectangle 29"/>
            <p:cNvSpPr>
              <a:spLocks noChangeArrowheads="1"/>
            </p:cNvSpPr>
            <p:nvPr/>
          </p:nvSpPr>
          <p:spPr bwMode="auto">
            <a:xfrm>
              <a:off x="3050" y="3440"/>
              <a:ext cx="2001"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required return per unit of risk</a:t>
              </a:r>
              <a:endParaRPr lang="en-US"/>
            </a:p>
          </p:txBody>
        </p:sp>
      </p:gr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p:txBody>
          <a:bodyPr>
            <a:normAutofit/>
          </a:bodyPr>
          <a:lstStyle/>
          <a:p>
            <a:pPr eaLnBrk="1" hangingPunct="1">
              <a:lnSpc>
                <a:spcPct val="70000"/>
              </a:lnSpc>
              <a:defRPr/>
            </a:pPr>
            <a:r>
              <a:rPr lang="en-US" b="1"/>
              <a:t>Relationship Between Risk and Return</a:t>
            </a:r>
          </a:p>
        </p:txBody>
      </p:sp>
      <p:sp>
        <p:nvSpPr>
          <p:cNvPr id="33796" name="Rectangle 3"/>
          <p:cNvSpPr>
            <a:spLocks noGrp="1" noChangeArrowheads="1"/>
          </p:cNvSpPr>
          <p:nvPr>
            <p:ph idx="1"/>
          </p:nvPr>
        </p:nvSpPr>
        <p:spPr/>
        <p:txBody>
          <a:bodyPr/>
          <a:lstStyle/>
          <a:p>
            <a:r>
              <a:rPr lang="en-US" dirty="0"/>
              <a:t>Movement along the SML</a:t>
            </a:r>
          </a:p>
          <a:p>
            <a:pPr lvl="1"/>
            <a:r>
              <a:rPr lang="en-US" dirty="0">
                <a:cs typeface="Times New Roman" pitchFamily="18" charset="0"/>
              </a:rPr>
              <a:t>When the risk changes, the expected return will also change, moving along the SML.</a:t>
            </a:r>
          </a:p>
          <a:p>
            <a:pPr lvl="1"/>
            <a:r>
              <a:rPr lang="en-US" dirty="0">
                <a:cs typeface="Times New Roman" pitchFamily="18" charset="0"/>
              </a:rPr>
              <a:t>Risk premium:  </a:t>
            </a:r>
            <a:r>
              <a:rPr lang="en-US" i="1" dirty="0">
                <a:cs typeface="Times New Roman" pitchFamily="18" charset="0"/>
              </a:rPr>
              <a:t>RP</a:t>
            </a:r>
            <a:r>
              <a:rPr lang="en-US" i="1" baseline="-25000" dirty="0">
                <a:cs typeface="Times New Roman" pitchFamily="18" charset="0"/>
              </a:rPr>
              <a:t>I</a:t>
            </a:r>
            <a:r>
              <a:rPr lang="en-US" i="1" dirty="0">
                <a:cs typeface="Times New Roman" pitchFamily="18" charset="0"/>
              </a:rPr>
              <a:t> = E(R</a:t>
            </a:r>
            <a:r>
              <a:rPr lang="en-US" i="1" baseline="-25000" dirty="0">
                <a:cs typeface="Times New Roman" pitchFamily="18" charset="0"/>
              </a:rPr>
              <a:t>i</a:t>
            </a:r>
            <a:r>
              <a:rPr lang="en-US" i="1" dirty="0">
                <a:cs typeface="Times New Roman" pitchFamily="18" charset="0"/>
              </a:rPr>
              <a:t>) – Risk Free Rate</a:t>
            </a:r>
          </a:p>
          <a:p>
            <a:pPr lvl="1">
              <a:buFontTx/>
              <a:buNone/>
            </a:pPr>
            <a:r>
              <a:rPr lang="en-US" sz="2000" dirty="0">
                <a:cs typeface="Times New Roman" pitchFamily="18" charset="0"/>
              </a:rPr>
              <a:t> </a:t>
            </a:r>
            <a:endParaRPr lang="en-US" sz="2000" dirty="0"/>
          </a:p>
        </p:txBody>
      </p:sp>
      <p:sp>
        <p:nvSpPr>
          <p:cNvPr id="2" name="Footer Placeholder 1"/>
          <p:cNvSpPr>
            <a:spLocks noGrp="1"/>
          </p:cNvSpPr>
          <p:nvPr>
            <p:ph type="ftr" sz="quarter" idx="11"/>
          </p:nvPr>
        </p:nvSpPr>
        <p:spPr/>
        <p:txBody>
          <a:bodyPr/>
          <a:lstStyle/>
          <a:p>
            <a:r>
              <a:rPr lang="en-US"/>
              <a:t>© 2012 Cengage Learning.  All Rights Reserved. May not scanned, copied or duplicated, or posted to a publicly accessible website, in whole or in part.</a:t>
            </a:r>
          </a:p>
          <a:p>
            <a:endParaRPr lang="en-US"/>
          </a:p>
        </p:txBody>
      </p:sp>
      <p:sp>
        <p:nvSpPr>
          <p:cNvPr id="33794" name="Slide Number Placeholder 6"/>
          <p:cNvSpPr>
            <a:spLocks noGrp="1"/>
          </p:cNvSpPr>
          <p:nvPr>
            <p:ph type="sldNum" sz="quarter" idx="4294967295"/>
          </p:nvPr>
        </p:nvSpPr>
        <p:spPr>
          <a:xfrm>
            <a:off x="7086600" y="6356350"/>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A4846854-B246-4DC5-9CD0-025EB3733C61}" type="slidenum">
              <a:rPr lang="en-US"/>
              <a:pPr/>
              <a:t>31</a:t>
            </a:fld>
            <a:endParaRPr lang="en-US"/>
          </a:p>
        </p:txBody>
      </p:sp>
      <p:sp>
        <p:nvSpPr>
          <p:cNvPr id="33797" name="AutoShape 30"/>
          <p:cNvSpPr>
            <a:spLocks noChangeAspect="1" noChangeArrowheads="1" noTextEdit="1"/>
          </p:cNvSpPr>
          <p:nvPr/>
        </p:nvSpPr>
        <p:spPr bwMode="auto">
          <a:xfrm>
            <a:off x="1905000" y="3276600"/>
            <a:ext cx="6705600"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3798" name="Line 32"/>
          <p:cNvSpPr>
            <a:spLocks noChangeShapeType="1"/>
          </p:cNvSpPr>
          <p:nvPr/>
        </p:nvSpPr>
        <p:spPr bwMode="auto">
          <a:xfrm flipV="1">
            <a:off x="2495550" y="3835400"/>
            <a:ext cx="1588" cy="205581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799" name="Line 33"/>
          <p:cNvSpPr>
            <a:spLocks noChangeShapeType="1"/>
          </p:cNvSpPr>
          <p:nvPr/>
        </p:nvSpPr>
        <p:spPr bwMode="auto">
          <a:xfrm>
            <a:off x="2495550" y="5891213"/>
            <a:ext cx="4876800" cy="15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00" name="Rectangle 34"/>
          <p:cNvSpPr>
            <a:spLocks noChangeArrowheads="1"/>
          </p:cNvSpPr>
          <p:nvPr/>
        </p:nvSpPr>
        <p:spPr bwMode="auto">
          <a:xfrm>
            <a:off x="2057400" y="3505200"/>
            <a:ext cx="7270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dirty="0">
                <a:latin typeface="System" charset="0"/>
              </a:rPr>
              <a:t>Return</a:t>
            </a:r>
            <a:endParaRPr lang="en-US" dirty="0"/>
          </a:p>
        </p:txBody>
      </p:sp>
      <p:sp>
        <p:nvSpPr>
          <p:cNvPr id="33801" name="Rectangle 35"/>
          <p:cNvSpPr>
            <a:spLocks noChangeArrowheads="1"/>
          </p:cNvSpPr>
          <p:nvPr/>
        </p:nvSpPr>
        <p:spPr bwMode="auto">
          <a:xfrm>
            <a:off x="7543800" y="5638800"/>
            <a:ext cx="46990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Risk</a:t>
            </a:r>
            <a:endParaRPr lang="en-US"/>
          </a:p>
        </p:txBody>
      </p:sp>
      <p:sp>
        <p:nvSpPr>
          <p:cNvPr id="33802" name="Rectangle 36"/>
          <p:cNvSpPr>
            <a:spLocks noChangeArrowheads="1"/>
          </p:cNvSpPr>
          <p:nvPr/>
        </p:nvSpPr>
        <p:spPr bwMode="auto">
          <a:xfrm>
            <a:off x="5282746" y="5992323"/>
            <a:ext cx="2108654"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dirty="0">
                <a:latin typeface="System" charset="0"/>
              </a:rPr>
              <a:t>(systematic risk-beta)</a:t>
            </a:r>
            <a:endParaRPr lang="en-US" dirty="0"/>
          </a:p>
        </p:txBody>
      </p:sp>
      <p:sp>
        <p:nvSpPr>
          <p:cNvPr id="33804" name="Rectangle 39"/>
          <p:cNvSpPr>
            <a:spLocks noChangeArrowheads="1"/>
          </p:cNvSpPr>
          <p:nvPr/>
        </p:nvSpPr>
        <p:spPr bwMode="auto">
          <a:xfrm>
            <a:off x="7467600" y="3886200"/>
            <a:ext cx="496888"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SML</a:t>
            </a:r>
            <a:endParaRPr lang="en-US"/>
          </a:p>
        </p:txBody>
      </p:sp>
      <p:sp>
        <p:nvSpPr>
          <p:cNvPr id="33805" name="Line 40"/>
          <p:cNvSpPr>
            <a:spLocks noChangeShapeType="1"/>
          </p:cNvSpPr>
          <p:nvPr/>
        </p:nvSpPr>
        <p:spPr bwMode="auto">
          <a:xfrm flipV="1">
            <a:off x="2514600" y="4038600"/>
            <a:ext cx="4876800" cy="1208088"/>
          </a:xfrm>
          <a:prstGeom prst="line">
            <a:avLst/>
          </a:prstGeom>
          <a:noFill/>
          <a:ln w="49213">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06" name="Rectangle 41"/>
          <p:cNvSpPr>
            <a:spLocks noChangeArrowheads="1"/>
          </p:cNvSpPr>
          <p:nvPr/>
        </p:nvSpPr>
        <p:spPr bwMode="auto">
          <a:xfrm>
            <a:off x="1905000" y="3244850"/>
            <a:ext cx="100806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dirty="0">
                <a:latin typeface="System" charset="0"/>
              </a:rPr>
              <a:t>Expected</a:t>
            </a:r>
            <a:endParaRPr lang="en-US" dirty="0"/>
          </a:p>
        </p:txBody>
      </p:sp>
      <p:sp>
        <p:nvSpPr>
          <p:cNvPr id="33807" name="Oval 42"/>
          <p:cNvSpPr>
            <a:spLocks noChangeArrowheads="1"/>
          </p:cNvSpPr>
          <p:nvPr/>
        </p:nvSpPr>
        <p:spPr bwMode="auto">
          <a:xfrm>
            <a:off x="4876800" y="4572000"/>
            <a:ext cx="152400" cy="152400"/>
          </a:xfrm>
          <a:prstGeom prst="ellipse">
            <a:avLst/>
          </a:prstGeom>
          <a:solidFill>
            <a:srgbClr val="FF0000"/>
          </a:solidFill>
          <a:ln w="25400">
            <a:solidFill>
              <a:srgbClr val="FF0000"/>
            </a:solidFill>
            <a:round/>
            <a:headEnd/>
            <a:tailEnd/>
          </a:ln>
        </p:spPr>
        <p:txBody>
          <a:bodyPr/>
          <a:lstStyle/>
          <a:p>
            <a:endParaRPr lang="en-US"/>
          </a:p>
        </p:txBody>
      </p:sp>
      <p:sp>
        <p:nvSpPr>
          <p:cNvPr id="33808" name="Rectangle 43"/>
          <p:cNvSpPr>
            <a:spLocks noChangeArrowheads="1"/>
          </p:cNvSpPr>
          <p:nvPr/>
        </p:nvSpPr>
        <p:spPr bwMode="auto">
          <a:xfrm>
            <a:off x="5105400" y="4876800"/>
            <a:ext cx="2973388"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Movements along the curve</a:t>
            </a:r>
            <a:endParaRPr lang="en-US"/>
          </a:p>
        </p:txBody>
      </p:sp>
      <p:sp>
        <p:nvSpPr>
          <p:cNvPr id="33809" name="Rectangle 44"/>
          <p:cNvSpPr>
            <a:spLocks noChangeArrowheads="1"/>
          </p:cNvSpPr>
          <p:nvPr/>
        </p:nvSpPr>
        <p:spPr bwMode="auto">
          <a:xfrm>
            <a:off x="5156200" y="5178425"/>
            <a:ext cx="2770188"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that reflect changes in the</a:t>
            </a:r>
            <a:endParaRPr lang="en-US"/>
          </a:p>
        </p:txBody>
      </p:sp>
      <p:sp>
        <p:nvSpPr>
          <p:cNvPr id="33810" name="Rectangle 45"/>
          <p:cNvSpPr>
            <a:spLocks noChangeArrowheads="1"/>
          </p:cNvSpPr>
          <p:nvPr/>
        </p:nvSpPr>
        <p:spPr bwMode="auto">
          <a:xfrm>
            <a:off x="5181600" y="5486400"/>
            <a:ext cx="16922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risk of the asset</a:t>
            </a:r>
            <a:endParaRPr lang="en-US"/>
          </a:p>
        </p:txBody>
      </p:sp>
      <p:sp>
        <p:nvSpPr>
          <p:cNvPr id="20" name="Rectangle 14">
            <a:extLst>
              <a:ext uri="{FF2B5EF4-FFF2-40B4-BE49-F238E27FC236}">
                <a16:creationId xmlns:a16="http://schemas.microsoft.com/office/drawing/2014/main" id="{C75D5E3A-B901-421C-8967-4010977A96CC}"/>
              </a:ext>
            </a:extLst>
          </p:cNvPr>
          <p:cNvSpPr>
            <a:spLocks noChangeArrowheads="1"/>
          </p:cNvSpPr>
          <p:nvPr/>
        </p:nvSpPr>
        <p:spPr bwMode="auto">
          <a:xfrm>
            <a:off x="1923101" y="4807744"/>
            <a:ext cx="449263" cy="87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dirty="0">
                <a:latin typeface="System" charset="0"/>
              </a:rPr>
              <a:t>Risk </a:t>
            </a:r>
          </a:p>
          <a:p>
            <a:r>
              <a:rPr lang="en-US" sz="1900" dirty="0">
                <a:latin typeface="System" charset="0"/>
              </a:rPr>
              <a:t>Free</a:t>
            </a:r>
          </a:p>
          <a:p>
            <a:r>
              <a:rPr lang="en-US" sz="1900" dirty="0">
                <a:latin typeface="System" charset="0"/>
              </a:rPr>
              <a:t>Rate</a:t>
            </a:r>
            <a:endParaRPr lang="en-US"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9954" name="Rectangle 2"/>
          <p:cNvSpPr>
            <a:spLocks noGrp="1" noChangeArrowheads="1"/>
          </p:cNvSpPr>
          <p:nvPr>
            <p:ph type="title"/>
          </p:nvPr>
        </p:nvSpPr>
        <p:spPr/>
        <p:txBody>
          <a:bodyPr>
            <a:normAutofit/>
          </a:bodyPr>
          <a:lstStyle/>
          <a:p>
            <a:pPr eaLnBrk="1" hangingPunct="1">
              <a:lnSpc>
                <a:spcPct val="70000"/>
              </a:lnSpc>
              <a:defRPr/>
            </a:pPr>
            <a:r>
              <a:rPr lang="en-US" b="1"/>
              <a:t>Relationship Between Risk and Return</a:t>
            </a:r>
          </a:p>
        </p:txBody>
      </p:sp>
      <p:sp>
        <p:nvSpPr>
          <p:cNvPr id="34820" name="Rectangle 3"/>
          <p:cNvSpPr>
            <a:spLocks noGrp="1" noChangeArrowheads="1"/>
          </p:cNvSpPr>
          <p:nvPr>
            <p:ph idx="1"/>
          </p:nvPr>
        </p:nvSpPr>
        <p:spPr/>
        <p:txBody>
          <a:bodyPr/>
          <a:lstStyle/>
          <a:p>
            <a:r>
              <a:rPr lang="en-US" dirty="0"/>
              <a:t>Changes in the Slope of the SML</a:t>
            </a:r>
          </a:p>
          <a:p>
            <a:pPr lvl="1"/>
            <a:r>
              <a:rPr lang="en-US" dirty="0">
                <a:cs typeface="Times New Roman" pitchFamily="18" charset="0"/>
              </a:rPr>
              <a:t>When there is a change in the attitude of investors toward risk, the slope of the SML will also change.</a:t>
            </a:r>
          </a:p>
          <a:p>
            <a:pPr lvl="1"/>
            <a:r>
              <a:rPr lang="en-US" dirty="0">
                <a:cs typeface="Times New Roman" pitchFamily="18" charset="0"/>
              </a:rPr>
              <a:t>If investors become more risk averse, then the SML will have a steeper slope, indicating a higher risk premium, </a:t>
            </a:r>
            <a:r>
              <a:rPr lang="en-US" dirty="0" err="1">
                <a:cs typeface="Times New Roman" pitchFamily="18" charset="0"/>
              </a:rPr>
              <a:t>RP</a:t>
            </a:r>
            <a:r>
              <a:rPr lang="en-US" baseline="-25000" dirty="0" err="1">
                <a:cs typeface="Times New Roman" pitchFamily="18" charset="0"/>
              </a:rPr>
              <a:t>i</a:t>
            </a:r>
            <a:r>
              <a:rPr lang="en-US" dirty="0">
                <a:cs typeface="Times New Roman" pitchFamily="18" charset="0"/>
              </a:rPr>
              <a:t>, for the same risk level.</a:t>
            </a:r>
          </a:p>
          <a:p>
            <a:pPr lvl="1">
              <a:buFontTx/>
              <a:buNone/>
            </a:pPr>
            <a:r>
              <a:rPr lang="en-US" sz="2000" dirty="0">
                <a:cs typeface="Times New Roman" pitchFamily="18" charset="0"/>
              </a:rPr>
              <a:t> </a:t>
            </a:r>
            <a:endParaRPr lang="en-US" sz="2000" dirty="0"/>
          </a:p>
        </p:txBody>
      </p:sp>
      <p:sp>
        <p:nvSpPr>
          <p:cNvPr id="2" name="Footer Placeholder 1"/>
          <p:cNvSpPr>
            <a:spLocks noGrp="1"/>
          </p:cNvSpPr>
          <p:nvPr>
            <p:ph type="ftr" sz="quarter" idx="11"/>
          </p:nvPr>
        </p:nvSpPr>
        <p:spPr/>
        <p:txBody>
          <a:bodyPr/>
          <a:lstStyle/>
          <a:p>
            <a:r>
              <a:rPr lang="en-US"/>
              <a:t>© 2012 Cengage Learning.  All Rights Reserved. May not scanned, copied or duplicated, or posted to a publicly accessible website, in whole or in part.</a:t>
            </a:r>
          </a:p>
          <a:p>
            <a:endParaRPr lang="en-US"/>
          </a:p>
        </p:txBody>
      </p:sp>
      <p:sp>
        <p:nvSpPr>
          <p:cNvPr id="34818" name="Slide Number Placeholder 6"/>
          <p:cNvSpPr>
            <a:spLocks noGrp="1"/>
          </p:cNvSpPr>
          <p:nvPr>
            <p:ph type="sldNum" sz="quarter" idx="4294967295"/>
          </p:nvPr>
        </p:nvSpPr>
        <p:spPr>
          <a:xfrm>
            <a:off x="7086600" y="6356350"/>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1DAF6515-D82B-45A4-8E23-A202A1F2CB56}" type="slidenum">
              <a:rPr lang="en-US"/>
              <a:pPr/>
              <a:t>32</a:t>
            </a:fld>
            <a:endParaRPr lang="en-US"/>
          </a:p>
        </p:txBody>
      </p:sp>
      <p:grpSp>
        <p:nvGrpSpPr>
          <p:cNvPr id="34821" name="Group 39"/>
          <p:cNvGrpSpPr>
            <a:grpSpLocks/>
          </p:cNvGrpSpPr>
          <p:nvPr/>
        </p:nvGrpSpPr>
        <p:grpSpPr bwMode="auto">
          <a:xfrm>
            <a:off x="2133600" y="3962400"/>
            <a:ext cx="6324600" cy="2590800"/>
            <a:chOff x="1152" y="2496"/>
            <a:chExt cx="3984" cy="1632"/>
          </a:xfrm>
        </p:grpSpPr>
        <p:sp>
          <p:nvSpPr>
            <p:cNvPr id="34822" name="AutoShape 21"/>
            <p:cNvSpPr>
              <a:spLocks noChangeAspect="1" noChangeArrowheads="1" noTextEdit="1"/>
            </p:cNvSpPr>
            <p:nvPr/>
          </p:nvSpPr>
          <p:spPr bwMode="auto">
            <a:xfrm>
              <a:off x="1392" y="2496"/>
              <a:ext cx="3744" cy="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34823" name="Line 23"/>
            <p:cNvSpPr>
              <a:spLocks noChangeShapeType="1"/>
            </p:cNvSpPr>
            <p:nvPr/>
          </p:nvSpPr>
          <p:spPr bwMode="auto">
            <a:xfrm flipV="1">
              <a:off x="1745" y="2691"/>
              <a:ext cx="1" cy="1261"/>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4" name="Line 24"/>
            <p:cNvSpPr>
              <a:spLocks noChangeShapeType="1"/>
            </p:cNvSpPr>
            <p:nvPr/>
          </p:nvSpPr>
          <p:spPr bwMode="auto">
            <a:xfrm>
              <a:off x="1745" y="3952"/>
              <a:ext cx="2916" cy="1"/>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5" name="Rectangle 25"/>
            <p:cNvSpPr>
              <a:spLocks noChangeArrowheads="1"/>
            </p:cNvSpPr>
            <p:nvPr/>
          </p:nvSpPr>
          <p:spPr bwMode="auto">
            <a:xfrm>
              <a:off x="4704" y="3840"/>
              <a:ext cx="296"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Risk</a:t>
              </a:r>
              <a:endParaRPr lang="en-US"/>
            </a:p>
          </p:txBody>
        </p:sp>
        <p:sp>
          <p:nvSpPr>
            <p:cNvPr id="34827" name="Line 27"/>
            <p:cNvSpPr>
              <a:spLocks noChangeShapeType="1"/>
            </p:cNvSpPr>
            <p:nvPr/>
          </p:nvSpPr>
          <p:spPr bwMode="auto">
            <a:xfrm flipV="1">
              <a:off x="1745" y="3062"/>
              <a:ext cx="2563" cy="667"/>
            </a:xfrm>
            <a:prstGeom prst="line">
              <a:avLst/>
            </a:prstGeom>
            <a:noFill/>
            <a:ln w="46038">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8" name="Oval 28"/>
            <p:cNvSpPr>
              <a:spLocks noChangeArrowheads="1"/>
            </p:cNvSpPr>
            <p:nvPr/>
          </p:nvSpPr>
          <p:spPr bwMode="auto">
            <a:xfrm>
              <a:off x="3072" y="3312"/>
              <a:ext cx="144" cy="120"/>
            </a:xfrm>
            <a:prstGeom prst="ellipse">
              <a:avLst/>
            </a:prstGeom>
            <a:solidFill>
              <a:srgbClr val="FF0000"/>
            </a:solidFill>
            <a:ln w="23813">
              <a:solidFill>
                <a:srgbClr val="FF0000"/>
              </a:solidFill>
              <a:round/>
              <a:headEnd/>
              <a:tailEnd/>
            </a:ln>
          </p:spPr>
          <p:txBody>
            <a:bodyPr/>
            <a:lstStyle/>
            <a:p>
              <a:endParaRPr lang="en-US"/>
            </a:p>
          </p:txBody>
        </p:sp>
        <p:sp>
          <p:nvSpPr>
            <p:cNvPr id="34829" name="Rectangle 29"/>
            <p:cNvSpPr>
              <a:spLocks noChangeArrowheads="1"/>
            </p:cNvSpPr>
            <p:nvPr/>
          </p:nvSpPr>
          <p:spPr bwMode="auto">
            <a:xfrm>
              <a:off x="4131" y="3069"/>
              <a:ext cx="881"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Original SML</a:t>
              </a:r>
              <a:endParaRPr lang="en-US"/>
            </a:p>
          </p:txBody>
        </p:sp>
        <p:sp>
          <p:nvSpPr>
            <p:cNvPr id="34830" name="Line 30"/>
            <p:cNvSpPr>
              <a:spLocks noChangeShapeType="1"/>
            </p:cNvSpPr>
            <p:nvPr/>
          </p:nvSpPr>
          <p:spPr bwMode="auto">
            <a:xfrm flipV="1">
              <a:off x="1745" y="2542"/>
              <a:ext cx="2298" cy="1187"/>
            </a:xfrm>
            <a:prstGeom prst="line">
              <a:avLst/>
            </a:prstGeom>
            <a:noFill/>
            <a:ln w="46038">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1" name="Oval 31"/>
            <p:cNvSpPr>
              <a:spLocks noChangeArrowheads="1"/>
            </p:cNvSpPr>
            <p:nvPr/>
          </p:nvSpPr>
          <p:spPr bwMode="auto">
            <a:xfrm>
              <a:off x="3070" y="2928"/>
              <a:ext cx="146" cy="133"/>
            </a:xfrm>
            <a:prstGeom prst="ellipse">
              <a:avLst/>
            </a:prstGeom>
            <a:solidFill>
              <a:srgbClr val="FF0000"/>
            </a:solidFill>
            <a:ln w="23813">
              <a:solidFill>
                <a:srgbClr val="FF0000"/>
              </a:solidFill>
              <a:round/>
              <a:headEnd/>
              <a:tailEnd/>
            </a:ln>
          </p:spPr>
          <p:txBody>
            <a:bodyPr/>
            <a:lstStyle/>
            <a:p>
              <a:endParaRPr lang="en-US"/>
            </a:p>
          </p:txBody>
        </p:sp>
        <p:sp>
          <p:nvSpPr>
            <p:cNvPr id="34832" name="Line 32"/>
            <p:cNvSpPr>
              <a:spLocks noChangeShapeType="1"/>
            </p:cNvSpPr>
            <p:nvPr/>
          </p:nvSpPr>
          <p:spPr bwMode="auto">
            <a:xfrm>
              <a:off x="3159" y="2987"/>
              <a:ext cx="1" cy="965"/>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3" name="Line 33"/>
            <p:cNvSpPr>
              <a:spLocks noChangeShapeType="1"/>
            </p:cNvSpPr>
            <p:nvPr/>
          </p:nvSpPr>
          <p:spPr bwMode="auto">
            <a:xfrm>
              <a:off x="1745" y="3358"/>
              <a:ext cx="1414" cy="1"/>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4" name="Line 34"/>
            <p:cNvSpPr>
              <a:spLocks noChangeShapeType="1"/>
            </p:cNvSpPr>
            <p:nvPr/>
          </p:nvSpPr>
          <p:spPr bwMode="auto">
            <a:xfrm flipH="1">
              <a:off x="1745" y="2987"/>
              <a:ext cx="1414" cy="1"/>
            </a:xfrm>
            <a:prstGeom prst="line">
              <a:avLst/>
            </a:prstGeom>
            <a:noFill/>
            <a:ln w="23813">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5" name="Rectangle 35"/>
            <p:cNvSpPr>
              <a:spLocks noChangeArrowheads="1"/>
            </p:cNvSpPr>
            <p:nvPr/>
          </p:nvSpPr>
          <p:spPr bwMode="auto">
            <a:xfrm>
              <a:off x="4043" y="2550"/>
              <a:ext cx="660"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New SML</a:t>
              </a:r>
              <a:endParaRPr lang="en-US"/>
            </a:p>
          </p:txBody>
        </p:sp>
        <p:sp>
          <p:nvSpPr>
            <p:cNvPr id="34836" name="Rectangle 36"/>
            <p:cNvSpPr>
              <a:spLocks noChangeArrowheads="1"/>
            </p:cNvSpPr>
            <p:nvPr/>
          </p:nvSpPr>
          <p:spPr bwMode="auto">
            <a:xfrm>
              <a:off x="1392" y="3292"/>
              <a:ext cx="239"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R </a:t>
              </a:r>
              <a:r>
                <a:rPr lang="en-US" sz="1900" baseline="-25000">
                  <a:latin typeface="System" charset="0"/>
                </a:rPr>
                <a:t>m</a:t>
              </a:r>
              <a:endParaRPr lang="en-US" baseline="-25000"/>
            </a:p>
          </p:txBody>
        </p:sp>
        <p:sp>
          <p:nvSpPr>
            <p:cNvPr id="34837" name="Rectangle 37"/>
            <p:cNvSpPr>
              <a:spLocks noChangeArrowheads="1"/>
            </p:cNvSpPr>
            <p:nvPr/>
          </p:nvSpPr>
          <p:spPr bwMode="auto">
            <a:xfrm>
              <a:off x="1392" y="2921"/>
              <a:ext cx="262"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R </a:t>
              </a:r>
              <a:r>
                <a:rPr lang="en-US" sz="1900" baseline="-25000">
                  <a:latin typeface="System" charset="0"/>
                </a:rPr>
                <a:t>m’</a:t>
              </a:r>
              <a:endParaRPr lang="en-US"/>
            </a:p>
          </p:txBody>
        </p:sp>
        <p:sp>
          <p:nvSpPr>
            <p:cNvPr id="34838" name="Rectangle 38"/>
            <p:cNvSpPr>
              <a:spLocks noChangeArrowheads="1"/>
            </p:cNvSpPr>
            <p:nvPr/>
          </p:nvSpPr>
          <p:spPr bwMode="auto">
            <a:xfrm>
              <a:off x="1152" y="2496"/>
              <a:ext cx="1135"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a:latin typeface="System" charset="0"/>
                </a:rPr>
                <a:t>Expected Return</a:t>
              </a:r>
              <a:endParaRPr lang="en-US"/>
            </a:p>
          </p:txBody>
        </p:sp>
      </p:grpSp>
      <p:sp>
        <p:nvSpPr>
          <p:cNvPr id="24" name="Rectangle 14">
            <a:extLst>
              <a:ext uri="{FF2B5EF4-FFF2-40B4-BE49-F238E27FC236}">
                <a16:creationId xmlns:a16="http://schemas.microsoft.com/office/drawing/2014/main" id="{0769B67B-B0B9-437C-B67E-08B1117209A3}"/>
              </a:ext>
            </a:extLst>
          </p:cNvPr>
          <p:cNvSpPr>
            <a:spLocks noChangeArrowheads="1"/>
          </p:cNvSpPr>
          <p:nvPr/>
        </p:nvSpPr>
        <p:spPr bwMode="auto">
          <a:xfrm>
            <a:off x="2431257" y="5449921"/>
            <a:ext cx="449263" cy="87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900" dirty="0">
                <a:latin typeface="System" charset="0"/>
              </a:rPr>
              <a:t>Risk </a:t>
            </a:r>
          </a:p>
          <a:p>
            <a:r>
              <a:rPr lang="en-US" sz="1900" dirty="0">
                <a:latin typeface="System" charset="0"/>
              </a:rPr>
              <a:t>Free</a:t>
            </a:r>
          </a:p>
          <a:p>
            <a:r>
              <a:rPr lang="en-US" sz="1900" dirty="0">
                <a:latin typeface="System" charset="0"/>
              </a:rPr>
              <a:t>Rate</a:t>
            </a:r>
            <a:endParaRPr lang="en-US" dirty="0"/>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b="1" dirty="0"/>
          </a:p>
        </p:txBody>
      </p:sp>
      <p:sp>
        <p:nvSpPr>
          <p:cNvPr id="3" name="Content Placeholder 2"/>
          <p:cNvSpPr>
            <a:spLocks noGrp="1"/>
          </p:cNvSpPr>
          <p:nvPr>
            <p:ph idx="1"/>
          </p:nvPr>
        </p:nvSpPr>
        <p:spPr/>
        <p:txBody>
          <a:bodyPr/>
          <a:lstStyle/>
          <a:p>
            <a:pPr marL="0" indent="0" algn="ctr">
              <a:buNone/>
            </a:pPr>
            <a:endParaRPr lang="en-US" sz="4800" b="1"/>
          </a:p>
          <a:p>
            <a:pPr marL="0" indent="0" algn="ctr">
              <a:buNone/>
            </a:pPr>
            <a:r>
              <a:rPr lang="en-US" sz="4800" b="1"/>
              <a:t>The Asset Allocation Decision</a:t>
            </a:r>
            <a:endParaRPr lang="en-GB" sz="4800"/>
          </a:p>
        </p:txBody>
      </p:sp>
      <p:sp>
        <p:nvSpPr>
          <p:cNvPr id="4" name="Footer Placeholder 3"/>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5" name="Slide Number Placeholder 4"/>
          <p:cNvSpPr>
            <a:spLocks noGrp="1"/>
          </p:cNvSpPr>
          <p:nvPr>
            <p:ph type="sldNum" sz="quarter" idx="4294967295"/>
          </p:nvPr>
        </p:nvSpPr>
        <p:spPr>
          <a:xfrm>
            <a:off x="6457950" y="6356351"/>
            <a:ext cx="2057400" cy="365125"/>
          </a:xfrm>
        </p:spPr>
        <p:txBody>
          <a:bodyPr/>
          <a:lstStyle/>
          <a:p>
            <a:r>
              <a:rPr lang="en-US"/>
              <a:t>1-</a:t>
            </a:r>
            <a:fld id="{719B53E5-27AE-4822-B16C-605E388242C8}" type="slidenum">
              <a:rPr lang="en-US" smtClean="0"/>
              <a:pPr/>
              <a:t>33</a:t>
            </a:fld>
            <a:endParaRPr lang="en-US"/>
          </a:p>
        </p:txBody>
      </p:sp>
    </p:spTree>
    <p:extLst>
      <p:ext uri="{BB962C8B-B14F-4D97-AF65-F5344CB8AC3E}">
        <p14:creationId xmlns:p14="http://schemas.microsoft.com/office/powerpoint/2010/main" val="42258080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0" name="Rectangle 2050"/>
          <p:cNvSpPr>
            <a:spLocks noGrp="1" noChangeArrowheads="1"/>
          </p:cNvSpPr>
          <p:nvPr>
            <p:ph type="title"/>
          </p:nvPr>
        </p:nvSpPr>
        <p:spPr/>
        <p:txBody>
          <a:bodyPr/>
          <a:lstStyle/>
          <a:p>
            <a:pPr eaLnBrk="1" hangingPunct="1"/>
            <a:r>
              <a:rPr lang="en-US" b="1" dirty="0"/>
              <a:t>What is Asset Allocation?</a:t>
            </a:r>
            <a:endParaRPr lang="en-US" dirty="0"/>
          </a:p>
        </p:txBody>
      </p:sp>
      <p:sp>
        <p:nvSpPr>
          <p:cNvPr id="6148" name="Rectangle 2051"/>
          <p:cNvSpPr>
            <a:spLocks noGrp="1" noChangeArrowheads="1"/>
          </p:cNvSpPr>
          <p:nvPr>
            <p:ph idx="1"/>
          </p:nvPr>
        </p:nvSpPr>
        <p:spPr>
          <a:xfrm>
            <a:off x="990600" y="1295400"/>
            <a:ext cx="8001000" cy="4953000"/>
          </a:xfrm>
        </p:spPr>
        <p:txBody>
          <a:bodyPr/>
          <a:lstStyle/>
          <a:p>
            <a:pPr eaLnBrk="1" hangingPunct="1"/>
            <a:r>
              <a:rPr lang="en-US" dirty="0"/>
              <a:t>Asset Allocation: It is the process of deciding how to distribute an investor’s wealth among different countries and asset classes for investment purposes.</a:t>
            </a:r>
          </a:p>
          <a:p>
            <a:pPr eaLnBrk="1" hangingPunct="1"/>
            <a:r>
              <a:rPr lang="en-US" dirty="0"/>
              <a:t>Asset Class: It refers to the group of securities that have similar characteristics, attributes, and risk/return relationships.</a:t>
            </a:r>
          </a:p>
          <a:p>
            <a:pPr eaLnBrk="1" hangingPunct="1"/>
            <a:r>
              <a:rPr lang="en-US" dirty="0"/>
              <a:t>Investor: Depending on the type of investors, investment objectives and constraints vary</a:t>
            </a:r>
          </a:p>
          <a:p>
            <a:pPr lvl="1" eaLnBrk="1" hangingPunct="1">
              <a:lnSpc>
                <a:spcPct val="110000"/>
              </a:lnSpc>
            </a:pPr>
            <a:r>
              <a:rPr lang="en-US" dirty="0"/>
              <a:t>Individual investors</a:t>
            </a:r>
          </a:p>
          <a:p>
            <a:pPr lvl="1" eaLnBrk="1" hangingPunct="1">
              <a:lnSpc>
                <a:spcPct val="80000"/>
              </a:lnSpc>
            </a:pPr>
            <a:r>
              <a:rPr lang="en-US" dirty="0"/>
              <a:t>Institutional investors</a:t>
            </a:r>
            <a:r>
              <a:rPr lang="en-US" sz="2900" dirty="0"/>
              <a:t> </a:t>
            </a:r>
          </a:p>
        </p:txBody>
      </p:sp>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6146"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solidFill>
                  <a:srgbClr val="FFCC66"/>
                </a:solidFill>
              </a:rPr>
              <a:t>2-</a:t>
            </a:r>
            <a:fld id="{4FDE0EED-F023-4F7B-9CD5-28E4CB4F9638}" type="slidenum">
              <a:rPr lang="en-US">
                <a:solidFill>
                  <a:srgbClr val="FFCC66"/>
                </a:solidFill>
              </a:rPr>
              <a:pPr/>
              <a:t>34</a:t>
            </a:fld>
            <a:endParaRPr lang="en-US">
              <a:solidFill>
                <a:srgbClr val="FFCC66"/>
              </a:solidFill>
            </a:endParaRPr>
          </a:p>
        </p:txBody>
      </p:sp>
    </p:spTree>
    <p:extLst>
      <p:ext uri="{BB962C8B-B14F-4D97-AF65-F5344CB8AC3E}">
        <p14:creationId xmlns:p14="http://schemas.microsoft.com/office/powerpoint/2010/main" val="21061516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2" name="Rectangle 2"/>
          <p:cNvSpPr>
            <a:spLocks noGrp="1" noChangeArrowheads="1"/>
          </p:cNvSpPr>
          <p:nvPr>
            <p:ph type="title"/>
          </p:nvPr>
        </p:nvSpPr>
        <p:spPr>
          <a:xfrm>
            <a:off x="628650" y="152400"/>
            <a:ext cx="8515350" cy="762001"/>
          </a:xfrm>
        </p:spPr>
        <p:txBody>
          <a:bodyPr/>
          <a:lstStyle/>
          <a:p>
            <a:pPr eaLnBrk="1" hangingPunct="1">
              <a:defRPr/>
            </a:pPr>
            <a:r>
              <a:rPr lang="en-US" b="1"/>
              <a:t>The Portfolio Management Process</a:t>
            </a:r>
          </a:p>
        </p:txBody>
      </p:sp>
      <p:sp>
        <p:nvSpPr>
          <p:cNvPr id="11268" name="Rectangle 3"/>
          <p:cNvSpPr>
            <a:spLocks noGrp="1" noChangeArrowheads="1"/>
          </p:cNvSpPr>
          <p:nvPr>
            <p:ph idx="1"/>
          </p:nvPr>
        </p:nvSpPr>
        <p:spPr>
          <a:xfrm>
            <a:off x="2514600" y="1676400"/>
            <a:ext cx="6096000" cy="4648200"/>
          </a:xfrm>
        </p:spPr>
        <p:txBody>
          <a:bodyPr>
            <a:normAutofit/>
          </a:bodyPr>
          <a:lstStyle/>
          <a:p>
            <a:pPr eaLnBrk="1" hangingPunct="1">
              <a:lnSpc>
                <a:spcPct val="80000"/>
              </a:lnSpc>
              <a:buFontTx/>
              <a:buNone/>
            </a:pPr>
            <a:r>
              <a:rPr lang="en-US" sz="1800"/>
              <a:t>1. 	Policy Statement </a:t>
            </a:r>
          </a:p>
          <a:p>
            <a:pPr eaLnBrk="1" hangingPunct="1">
              <a:lnSpc>
                <a:spcPct val="90000"/>
              </a:lnSpc>
              <a:buFontTx/>
              <a:buNone/>
            </a:pPr>
            <a:r>
              <a:rPr lang="en-US" sz="1800"/>
              <a:t>	Focus: Investor’s short-term and long-term needs, familiarity with capital market history, and expectations</a:t>
            </a:r>
          </a:p>
          <a:p>
            <a:pPr eaLnBrk="1" hangingPunct="1">
              <a:lnSpc>
                <a:spcPct val="110000"/>
              </a:lnSpc>
              <a:buFontTx/>
              <a:buNone/>
            </a:pPr>
            <a:endParaRPr lang="en-US" sz="1800"/>
          </a:p>
          <a:p>
            <a:pPr eaLnBrk="1" hangingPunct="1">
              <a:lnSpc>
                <a:spcPct val="90000"/>
              </a:lnSpc>
              <a:buFontTx/>
              <a:buNone/>
            </a:pPr>
            <a:r>
              <a:rPr lang="en-US" sz="1800"/>
              <a:t>2. 	Examine current and project financial, economic, political, and social conditions </a:t>
            </a:r>
          </a:p>
          <a:p>
            <a:pPr eaLnBrk="1" hangingPunct="1">
              <a:lnSpc>
                <a:spcPct val="80000"/>
              </a:lnSpc>
              <a:buFontTx/>
              <a:buNone/>
            </a:pPr>
            <a:r>
              <a:rPr lang="en-US" sz="1800"/>
              <a:t>	Focus: Short-term and intermediate-term expected conditions to use in constructing a specific portfolio</a:t>
            </a:r>
          </a:p>
          <a:p>
            <a:pPr eaLnBrk="1" hangingPunct="1">
              <a:lnSpc>
                <a:spcPct val="90000"/>
              </a:lnSpc>
              <a:buFontTx/>
              <a:buNone/>
            </a:pPr>
            <a:endParaRPr lang="en-US" sz="1800"/>
          </a:p>
          <a:p>
            <a:pPr eaLnBrk="1" hangingPunct="1">
              <a:lnSpc>
                <a:spcPct val="110000"/>
              </a:lnSpc>
              <a:buFontTx/>
              <a:buNone/>
            </a:pPr>
            <a:r>
              <a:rPr lang="en-US" sz="1800"/>
              <a:t>3. 	Implement the plan by constructing the portfolio</a:t>
            </a:r>
          </a:p>
          <a:p>
            <a:pPr eaLnBrk="1" hangingPunct="1">
              <a:lnSpc>
                <a:spcPct val="80000"/>
              </a:lnSpc>
              <a:buFontTx/>
              <a:buNone/>
            </a:pPr>
            <a:r>
              <a:rPr lang="en-US" sz="1800"/>
              <a:t>	Focus:  Meet the investor’s needs at the minimum risk levels</a:t>
            </a:r>
          </a:p>
          <a:p>
            <a:pPr eaLnBrk="1" hangingPunct="1">
              <a:lnSpc>
                <a:spcPct val="90000"/>
              </a:lnSpc>
              <a:buFontTx/>
              <a:buNone/>
            </a:pPr>
            <a:endParaRPr lang="en-US" sz="1800"/>
          </a:p>
          <a:p>
            <a:pPr eaLnBrk="1" hangingPunct="1">
              <a:lnSpc>
                <a:spcPct val="80000"/>
              </a:lnSpc>
              <a:buFontTx/>
              <a:buNone/>
            </a:pPr>
            <a:r>
              <a:rPr lang="en-US" sz="1800"/>
              <a:t>4. 	Feedback loop: Monitor and update investor needs, environmental conditions, portfolio performance</a:t>
            </a:r>
            <a:endParaRPr lang="en-US" sz="2400"/>
          </a:p>
        </p:txBody>
      </p:sp>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11266"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solidFill>
                  <a:srgbClr val="FFCC66"/>
                </a:solidFill>
              </a:rPr>
              <a:t>2-</a:t>
            </a:r>
            <a:fld id="{58CB39AA-560F-4741-949B-1655FAB7460D}" type="slidenum">
              <a:rPr lang="en-US">
                <a:solidFill>
                  <a:srgbClr val="FFCC66"/>
                </a:solidFill>
              </a:rPr>
              <a:pPr/>
              <a:t>35</a:t>
            </a:fld>
            <a:endParaRPr lang="en-US">
              <a:solidFill>
                <a:srgbClr val="FFCC66"/>
              </a:solidFill>
            </a:endParaRPr>
          </a:p>
        </p:txBody>
      </p:sp>
      <p:sp>
        <p:nvSpPr>
          <p:cNvPr id="517124" name="Line 4"/>
          <p:cNvSpPr>
            <a:spLocks noChangeShapeType="1"/>
          </p:cNvSpPr>
          <p:nvPr/>
        </p:nvSpPr>
        <p:spPr bwMode="auto">
          <a:xfrm>
            <a:off x="1600200" y="2057400"/>
            <a:ext cx="0" cy="4343400"/>
          </a:xfrm>
          <a:prstGeom prst="line">
            <a:avLst/>
          </a:prstGeom>
          <a:noFill/>
          <a:ln w="28575">
            <a:solidFill>
              <a:schemeClr val="tx1"/>
            </a:solidFill>
            <a:round/>
            <a:headEnd type="none" w="sm" len="sm"/>
            <a:tailEnd/>
          </a:ln>
          <a:extLst>
            <a:ext uri="{909E8E84-426E-40DD-AFC4-6F175D3DCCD1}">
              <a14:hiddenFill xmlns:a14="http://schemas.microsoft.com/office/drawing/2010/main">
                <a:noFill/>
              </a14:hiddenFill>
            </a:ext>
          </a:extLst>
        </p:spPr>
        <p:txBody>
          <a:bodyPr wrap="none" anchor="ctr"/>
          <a:lstStyle/>
          <a:p>
            <a:endParaRPr lang="en-US"/>
          </a:p>
        </p:txBody>
      </p:sp>
      <p:sp>
        <p:nvSpPr>
          <p:cNvPr id="517125" name="Line 5"/>
          <p:cNvSpPr>
            <a:spLocks noChangeShapeType="1"/>
          </p:cNvSpPr>
          <p:nvPr/>
        </p:nvSpPr>
        <p:spPr bwMode="auto">
          <a:xfrm>
            <a:off x="1600200" y="2057400"/>
            <a:ext cx="685800" cy="0"/>
          </a:xfrm>
          <a:prstGeom prst="line">
            <a:avLst/>
          </a:prstGeom>
          <a:noFill/>
          <a:ln w="28575">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7126" name="Line 6"/>
          <p:cNvSpPr>
            <a:spLocks noChangeShapeType="1"/>
          </p:cNvSpPr>
          <p:nvPr/>
        </p:nvSpPr>
        <p:spPr bwMode="auto">
          <a:xfrm>
            <a:off x="1600200" y="3352800"/>
            <a:ext cx="762000" cy="0"/>
          </a:xfrm>
          <a:prstGeom prst="line">
            <a:avLst/>
          </a:prstGeom>
          <a:noFill/>
          <a:ln w="28575">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7127" name="Line 7"/>
          <p:cNvSpPr>
            <a:spLocks noChangeShapeType="1"/>
          </p:cNvSpPr>
          <p:nvPr/>
        </p:nvSpPr>
        <p:spPr bwMode="auto">
          <a:xfrm>
            <a:off x="1600200" y="4800600"/>
            <a:ext cx="762000" cy="0"/>
          </a:xfrm>
          <a:prstGeom prst="line">
            <a:avLst/>
          </a:prstGeom>
          <a:noFill/>
          <a:ln w="28575">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7128" name="Line 8"/>
          <p:cNvSpPr>
            <a:spLocks noChangeShapeType="1"/>
          </p:cNvSpPr>
          <p:nvPr/>
        </p:nvSpPr>
        <p:spPr bwMode="auto">
          <a:xfrm>
            <a:off x="1600200" y="6400800"/>
            <a:ext cx="48006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7129" name="Line 9"/>
          <p:cNvSpPr>
            <a:spLocks noChangeShapeType="1"/>
          </p:cNvSpPr>
          <p:nvPr/>
        </p:nvSpPr>
        <p:spPr bwMode="auto">
          <a:xfrm flipH="1" flipV="1">
            <a:off x="6400800" y="6096000"/>
            <a:ext cx="0" cy="30480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7130" name="Line 10"/>
          <p:cNvSpPr>
            <a:spLocks noChangeShapeType="1"/>
          </p:cNvSpPr>
          <p:nvPr/>
        </p:nvSpPr>
        <p:spPr bwMode="auto">
          <a:xfrm>
            <a:off x="6248400" y="2514600"/>
            <a:ext cx="0" cy="381000"/>
          </a:xfrm>
          <a:prstGeom prst="line">
            <a:avLst/>
          </a:prstGeom>
          <a:noFill/>
          <a:ln w="28575">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7131" name="Line 11"/>
          <p:cNvSpPr>
            <a:spLocks noChangeShapeType="1"/>
          </p:cNvSpPr>
          <p:nvPr/>
        </p:nvSpPr>
        <p:spPr bwMode="auto">
          <a:xfrm>
            <a:off x="6324600" y="3962400"/>
            <a:ext cx="0" cy="381000"/>
          </a:xfrm>
          <a:prstGeom prst="line">
            <a:avLst/>
          </a:prstGeom>
          <a:noFill/>
          <a:ln w="28575">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7132" name="Line 12"/>
          <p:cNvSpPr>
            <a:spLocks noChangeShapeType="1"/>
          </p:cNvSpPr>
          <p:nvPr/>
        </p:nvSpPr>
        <p:spPr bwMode="auto">
          <a:xfrm>
            <a:off x="6324600" y="4876800"/>
            <a:ext cx="0" cy="533400"/>
          </a:xfrm>
          <a:prstGeom prst="line">
            <a:avLst/>
          </a:prstGeom>
          <a:noFill/>
          <a:ln w="28575">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1279" name="Line 14"/>
          <p:cNvSpPr>
            <a:spLocks noChangeShapeType="1"/>
          </p:cNvSpPr>
          <p:nvPr/>
        </p:nvSpPr>
        <p:spPr bwMode="auto">
          <a:xfrm>
            <a:off x="1447800" y="1600200"/>
            <a:ext cx="7010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9980819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17130"/>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500"/>
                                  </p:stCondLst>
                                  <p:childTnLst>
                                    <p:set>
                                      <p:cBhvr>
                                        <p:cTn id="9" dur="1" fill="hold">
                                          <p:stCondLst>
                                            <p:cond delay="499"/>
                                          </p:stCondLst>
                                        </p:cTn>
                                        <p:tgtEl>
                                          <p:spTgt spid="517131"/>
                                        </p:tgtEl>
                                        <p:attrNameLst>
                                          <p:attrName>style.visibility</p:attrName>
                                        </p:attrNameLst>
                                      </p:cBhvr>
                                      <p:to>
                                        <p:strVal val="visible"/>
                                      </p:to>
                                    </p:set>
                                  </p:childTnLst>
                                </p:cTn>
                              </p:par>
                            </p:childTnLst>
                          </p:cTn>
                        </p:par>
                        <p:par>
                          <p:cTn id="10" fill="hold" nodeType="afterGroup">
                            <p:stCondLst>
                              <p:cond delay="1500"/>
                            </p:stCondLst>
                            <p:childTnLst>
                              <p:par>
                                <p:cTn id="11" presetID="1" presetClass="entr" presetSubtype="0" fill="hold" grpId="0" nodeType="afterEffect">
                                  <p:stCondLst>
                                    <p:cond delay="500"/>
                                  </p:stCondLst>
                                  <p:childTnLst>
                                    <p:set>
                                      <p:cBhvr>
                                        <p:cTn id="12" dur="1" fill="hold">
                                          <p:stCondLst>
                                            <p:cond delay="499"/>
                                          </p:stCondLst>
                                        </p:cTn>
                                        <p:tgtEl>
                                          <p:spTgt spid="517132"/>
                                        </p:tgtEl>
                                        <p:attrNameLst>
                                          <p:attrName>style.visibility</p:attrName>
                                        </p:attrNameLst>
                                      </p:cBhvr>
                                      <p:to>
                                        <p:strVal val="visible"/>
                                      </p:to>
                                    </p:set>
                                  </p:childTnLst>
                                </p:cTn>
                              </p:par>
                            </p:childTnLst>
                          </p:cTn>
                        </p:par>
                        <p:par>
                          <p:cTn id="13" fill="hold" nodeType="afterGroup">
                            <p:stCondLst>
                              <p:cond delay="2500"/>
                            </p:stCondLst>
                            <p:childTnLst>
                              <p:par>
                                <p:cTn id="14" presetID="1" presetClass="entr" presetSubtype="0" fill="hold" grpId="0" nodeType="afterEffect">
                                  <p:stCondLst>
                                    <p:cond delay="1000"/>
                                  </p:stCondLst>
                                  <p:childTnLst>
                                    <p:set>
                                      <p:cBhvr>
                                        <p:cTn id="15" dur="1" fill="hold">
                                          <p:stCondLst>
                                            <p:cond delay="499"/>
                                          </p:stCondLst>
                                        </p:cTn>
                                        <p:tgtEl>
                                          <p:spTgt spid="517129"/>
                                        </p:tgtEl>
                                        <p:attrNameLst>
                                          <p:attrName>style.visibility</p:attrName>
                                        </p:attrNameLst>
                                      </p:cBhvr>
                                      <p:to>
                                        <p:strVal val="visible"/>
                                      </p:to>
                                    </p:set>
                                  </p:childTnLst>
                                </p:cTn>
                              </p:par>
                              <p:par>
                                <p:cTn id="16" presetID="1" presetClass="entr" presetSubtype="0" fill="hold" grpId="0" nodeType="withEffect">
                                  <p:stCondLst>
                                    <p:cond delay="1000"/>
                                  </p:stCondLst>
                                  <p:childTnLst>
                                    <p:set>
                                      <p:cBhvr>
                                        <p:cTn id="17" dur="1" fill="hold">
                                          <p:stCondLst>
                                            <p:cond delay="499"/>
                                          </p:stCondLst>
                                        </p:cTn>
                                        <p:tgtEl>
                                          <p:spTgt spid="517128"/>
                                        </p:tgtEl>
                                        <p:attrNameLst>
                                          <p:attrName>style.visibility</p:attrName>
                                        </p:attrNameLst>
                                      </p:cBhvr>
                                      <p:to>
                                        <p:strVal val="visible"/>
                                      </p:to>
                                    </p:set>
                                  </p:childTnLst>
                                </p:cTn>
                              </p:par>
                              <p:par>
                                <p:cTn id="18" presetID="1" presetClass="entr" presetSubtype="0" fill="hold" grpId="0" nodeType="withEffect">
                                  <p:stCondLst>
                                    <p:cond delay="1000"/>
                                  </p:stCondLst>
                                  <p:childTnLst>
                                    <p:set>
                                      <p:cBhvr>
                                        <p:cTn id="19" dur="1" fill="hold">
                                          <p:stCondLst>
                                            <p:cond delay="499"/>
                                          </p:stCondLst>
                                        </p:cTn>
                                        <p:tgtEl>
                                          <p:spTgt spid="517124"/>
                                        </p:tgtEl>
                                        <p:attrNameLst>
                                          <p:attrName>style.visibility</p:attrName>
                                        </p:attrNameLst>
                                      </p:cBhvr>
                                      <p:to>
                                        <p:strVal val="visible"/>
                                      </p:to>
                                    </p:set>
                                  </p:childTnLst>
                                </p:cTn>
                              </p:par>
                            </p:childTnLst>
                          </p:cTn>
                        </p:par>
                        <p:par>
                          <p:cTn id="20" fill="hold" nodeType="afterGroup">
                            <p:stCondLst>
                              <p:cond delay="4000"/>
                            </p:stCondLst>
                            <p:childTnLst>
                              <p:par>
                                <p:cTn id="21" presetID="1" presetClass="entr" presetSubtype="0" fill="hold" grpId="0" nodeType="afterEffect">
                                  <p:stCondLst>
                                    <p:cond delay="0"/>
                                  </p:stCondLst>
                                  <p:childTnLst>
                                    <p:set>
                                      <p:cBhvr>
                                        <p:cTn id="22" dur="1" fill="hold">
                                          <p:stCondLst>
                                            <p:cond delay="499"/>
                                          </p:stCondLst>
                                        </p:cTn>
                                        <p:tgtEl>
                                          <p:spTgt spid="517125"/>
                                        </p:tgtEl>
                                        <p:attrNameLst>
                                          <p:attrName>style.visibility</p:attrName>
                                        </p:attrNameLst>
                                      </p:cBhvr>
                                      <p:to>
                                        <p:strVal val="visible"/>
                                      </p:to>
                                    </p:set>
                                  </p:childTnLst>
                                </p:cTn>
                              </p:par>
                            </p:childTnLst>
                          </p:cTn>
                        </p:par>
                        <p:par>
                          <p:cTn id="23" fill="hold" nodeType="afterGroup">
                            <p:stCondLst>
                              <p:cond delay="4500"/>
                            </p:stCondLst>
                            <p:childTnLst>
                              <p:par>
                                <p:cTn id="24" presetID="1" presetClass="entr" presetSubtype="0" fill="hold" grpId="0" nodeType="afterEffect">
                                  <p:stCondLst>
                                    <p:cond delay="500"/>
                                  </p:stCondLst>
                                  <p:childTnLst>
                                    <p:set>
                                      <p:cBhvr>
                                        <p:cTn id="25" dur="1" fill="hold">
                                          <p:stCondLst>
                                            <p:cond delay="499"/>
                                          </p:stCondLst>
                                        </p:cTn>
                                        <p:tgtEl>
                                          <p:spTgt spid="517126"/>
                                        </p:tgtEl>
                                        <p:attrNameLst>
                                          <p:attrName>style.visibility</p:attrName>
                                        </p:attrNameLst>
                                      </p:cBhvr>
                                      <p:to>
                                        <p:strVal val="visible"/>
                                      </p:to>
                                    </p:set>
                                  </p:childTnLst>
                                </p:cTn>
                              </p:par>
                            </p:childTnLst>
                          </p:cTn>
                        </p:par>
                        <p:par>
                          <p:cTn id="26" fill="hold" nodeType="afterGroup">
                            <p:stCondLst>
                              <p:cond delay="5500"/>
                            </p:stCondLst>
                            <p:childTnLst>
                              <p:par>
                                <p:cTn id="27" presetID="1" presetClass="entr" presetSubtype="0" fill="hold" grpId="0" nodeType="afterEffect">
                                  <p:stCondLst>
                                    <p:cond delay="500"/>
                                  </p:stCondLst>
                                  <p:childTnLst>
                                    <p:set>
                                      <p:cBhvr>
                                        <p:cTn id="28" dur="1" fill="hold">
                                          <p:stCondLst>
                                            <p:cond delay="499"/>
                                          </p:stCondLst>
                                        </p:cTn>
                                        <p:tgtEl>
                                          <p:spTgt spid="5171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7124" grpId="0" animBg="1"/>
      <p:bldP spid="517125" grpId="0" animBg="1"/>
      <p:bldP spid="517126" grpId="0" animBg="1"/>
      <p:bldP spid="517127" grpId="0" animBg="1"/>
      <p:bldP spid="517128" grpId="0" animBg="1"/>
      <p:bldP spid="517129" grpId="0" animBg="1"/>
      <p:bldP spid="517130" grpId="0" animBg="1"/>
      <p:bldP spid="517131" grpId="0" animBg="1"/>
      <p:bldP spid="51713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2"/>
          <p:cNvSpPr>
            <a:spLocks noGrp="1" noChangeArrowheads="1"/>
          </p:cNvSpPr>
          <p:nvPr>
            <p:ph type="title"/>
          </p:nvPr>
        </p:nvSpPr>
        <p:spPr/>
        <p:txBody>
          <a:bodyPr/>
          <a:lstStyle/>
          <a:p>
            <a:pPr eaLnBrk="1" hangingPunct="1">
              <a:defRPr/>
            </a:pPr>
            <a:r>
              <a:rPr lang="en-US" b="1"/>
              <a:t>The Need For A Policy Statement</a:t>
            </a:r>
          </a:p>
        </p:txBody>
      </p:sp>
      <p:sp>
        <p:nvSpPr>
          <p:cNvPr id="12292" name="Rectangle 3"/>
          <p:cNvSpPr>
            <a:spLocks noGrp="1" noChangeArrowheads="1"/>
          </p:cNvSpPr>
          <p:nvPr>
            <p:ph idx="1"/>
          </p:nvPr>
        </p:nvSpPr>
        <p:spPr>
          <a:xfrm>
            <a:off x="609600" y="1143000"/>
            <a:ext cx="8229600" cy="5105400"/>
          </a:xfrm>
        </p:spPr>
        <p:txBody>
          <a:bodyPr/>
          <a:lstStyle/>
          <a:p>
            <a:pPr eaLnBrk="1" hangingPunct="1">
              <a:lnSpc>
                <a:spcPct val="110000"/>
              </a:lnSpc>
            </a:pPr>
            <a:r>
              <a:rPr lang="en-US" dirty="0">
                <a:cs typeface="Times New Roman" pitchFamily="18" charset="0"/>
              </a:rPr>
              <a:t>Understand investor’s needs and articulate realistic investment objectives and constraints</a:t>
            </a:r>
          </a:p>
          <a:p>
            <a:pPr marL="742950" lvl="1" indent="-285750" eaLnBrk="1" hangingPunct="1"/>
            <a:r>
              <a:rPr lang="en-US" dirty="0"/>
              <a:t>What are the real risks of an adverse financial outcome, and what emotional reactions will I have?</a:t>
            </a:r>
          </a:p>
          <a:p>
            <a:pPr marL="742950" lvl="1" indent="-285750" eaLnBrk="1" hangingPunct="1"/>
            <a:r>
              <a:rPr lang="en-US" dirty="0"/>
              <a:t>How knowledgeable am I about investments and the financial markets?</a:t>
            </a:r>
          </a:p>
          <a:p>
            <a:pPr marL="742950" lvl="1" indent="-285750" eaLnBrk="1" hangingPunct="1"/>
            <a:r>
              <a:rPr lang="en-US" dirty="0"/>
              <a:t>What other capital or income sources do I have?  How important is this particular portfolio to my overall financial position?</a:t>
            </a:r>
          </a:p>
          <a:p>
            <a:pPr marL="742950" lvl="1" indent="-285750" eaLnBrk="1" hangingPunct="1"/>
            <a:r>
              <a:rPr lang="en-US" dirty="0"/>
              <a:t>What, if any, legal restrictions affect me?</a:t>
            </a:r>
          </a:p>
          <a:p>
            <a:pPr marL="742950" lvl="1" indent="-285750" eaLnBrk="1" hangingPunct="1"/>
            <a:r>
              <a:rPr lang="en-US" dirty="0"/>
              <a:t>How would any unanticipated portfolio value change might affect my investment policy?</a:t>
            </a:r>
          </a:p>
        </p:txBody>
      </p:sp>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12290"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solidFill>
                  <a:srgbClr val="FFCC66"/>
                </a:solidFill>
              </a:rPr>
              <a:t>2-</a:t>
            </a:r>
            <a:fld id="{29E0A4E0-05B8-4579-9A4F-35106F2E5E68}" type="slidenum">
              <a:rPr lang="en-US">
                <a:solidFill>
                  <a:srgbClr val="FFCC66"/>
                </a:solidFill>
              </a:rPr>
              <a:pPr/>
              <a:t>36</a:t>
            </a:fld>
            <a:endParaRPr lang="en-US">
              <a:solidFill>
                <a:srgbClr val="FFCC66"/>
              </a:solidFill>
            </a:endParaRPr>
          </a:p>
        </p:txBody>
      </p:sp>
    </p:spTree>
    <p:extLst>
      <p:ext uri="{BB962C8B-B14F-4D97-AF65-F5344CB8AC3E}">
        <p14:creationId xmlns:p14="http://schemas.microsoft.com/office/powerpoint/2010/main" val="25368776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2"/>
          <p:cNvSpPr>
            <a:spLocks noGrp="1" noChangeArrowheads="1"/>
          </p:cNvSpPr>
          <p:nvPr>
            <p:ph type="title"/>
          </p:nvPr>
        </p:nvSpPr>
        <p:spPr/>
        <p:txBody>
          <a:bodyPr/>
          <a:lstStyle/>
          <a:p>
            <a:pPr eaLnBrk="1" hangingPunct="1">
              <a:defRPr/>
            </a:pPr>
            <a:r>
              <a:rPr lang="en-US" b="1"/>
              <a:t>The Need For A Policy Statement</a:t>
            </a:r>
          </a:p>
        </p:txBody>
      </p:sp>
      <p:sp>
        <p:nvSpPr>
          <p:cNvPr id="69636" name="Rectangle 3"/>
          <p:cNvSpPr>
            <a:spLocks noGrp="1" noChangeArrowheads="1"/>
          </p:cNvSpPr>
          <p:nvPr>
            <p:ph idx="1"/>
          </p:nvPr>
        </p:nvSpPr>
        <p:spPr/>
        <p:txBody>
          <a:bodyPr/>
          <a:lstStyle/>
          <a:p>
            <a:pPr eaLnBrk="1" hangingPunct="1">
              <a:lnSpc>
                <a:spcPct val="110000"/>
              </a:lnSpc>
            </a:pPr>
            <a:r>
              <a:rPr lang="en-US" dirty="0">
                <a:cs typeface="Times New Roman" pitchFamily="18" charset="0"/>
              </a:rPr>
              <a:t>Sets standards for evaluating portfolio performance</a:t>
            </a:r>
          </a:p>
          <a:p>
            <a:pPr marL="742950" lvl="1" indent="-285750" eaLnBrk="1" hangingPunct="1">
              <a:lnSpc>
                <a:spcPct val="110000"/>
              </a:lnSpc>
            </a:pPr>
            <a:r>
              <a:rPr lang="en-US" dirty="0">
                <a:cs typeface="Times New Roman" pitchFamily="18" charset="0"/>
              </a:rPr>
              <a:t>The statement provides a comparison standard in judging the performance of the portfolio manager.</a:t>
            </a:r>
          </a:p>
          <a:p>
            <a:pPr marL="742950" lvl="1" indent="-285750" eaLnBrk="1" hangingPunct="1">
              <a:lnSpc>
                <a:spcPct val="110000"/>
              </a:lnSpc>
            </a:pPr>
            <a:r>
              <a:rPr lang="en-US" dirty="0">
                <a:cs typeface="Times New Roman" pitchFamily="18" charset="0"/>
              </a:rPr>
              <a:t>A benchmark portfolio or comparison standard is used to reflect the risk an return objectives specified in the policy statement.</a:t>
            </a:r>
          </a:p>
          <a:p>
            <a:pPr marL="742950" lvl="1" indent="-285750" eaLnBrk="1" hangingPunct="1">
              <a:lnSpc>
                <a:spcPct val="110000"/>
              </a:lnSpc>
            </a:pPr>
            <a:r>
              <a:rPr lang="en-US" dirty="0">
                <a:cs typeface="Times New Roman" pitchFamily="18" charset="0"/>
              </a:rPr>
              <a:t>It should act as a starting point for periodic portfolio review and client communication with the manager.</a:t>
            </a:r>
          </a:p>
        </p:txBody>
      </p:sp>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3" name="Slide Number Placeholder 2"/>
          <p:cNvSpPr>
            <a:spLocks noGrp="1"/>
          </p:cNvSpPr>
          <p:nvPr>
            <p:ph type="sldNum" sz="quarter" idx="4294967295"/>
          </p:nvPr>
        </p:nvSpPr>
        <p:spPr>
          <a:xfrm>
            <a:off x="7086600" y="6356350"/>
            <a:ext cx="2057400" cy="365125"/>
          </a:xfrm>
        </p:spPr>
        <p:txBody>
          <a:bodyPr/>
          <a:lstStyle/>
          <a:p>
            <a:r>
              <a:rPr lang="en-US"/>
              <a:t>2-</a:t>
            </a:r>
            <a:fld id="{B92EF5D6-E8D1-4EC8-A7AA-9FC57B9E6F57}" type="slidenum">
              <a:rPr lang="en-US" smtClean="0"/>
              <a:pPr/>
              <a:t>37</a:t>
            </a:fld>
            <a:endParaRPr lang="en-US"/>
          </a:p>
        </p:txBody>
      </p:sp>
    </p:spTree>
    <p:extLst>
      <p:ext uri="{BB962C8B-B14F-4D97-AF65-F5344CB8AC3E}">
        <p14:creationId xmlns:p14="http://schemas.microsoft.com/office/powerpoint/2010/main" val="14077520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2"/>
          <p:cNvSpPr>
            <a:spLocks noGrp="1" noChangeArrowheads="1"/>
          </p:cNvSpPr>
          <p:nvPr>
            <p:ph type="title"/>
          </p:nvPr>
        </p:nvSpPr>
        <p:spPr/>
        <p:txBody>
          <a:bodyPr/>
          <a:lstStyle/>
          <a:p>
            <a:pPr eaLnBrk="1" hangingPunct="1">
              <a:defRPr/>
            </a:pPr>
            <a:r>
              <a:rPr lang="en-US" b="1"/>
              <a:t>The Need For A Policy Statement</a:t>
            </a:r>
          </a:p>
        </p:txBody>
      </p:sp>
      <p:sp>
        <p:nvSpPr>
          <p:cNvPr id="70660" name="Rectangle 3"/>
          <p:cNvSpPr>
            <a:spLocks noGrp="1" noChangeArrowheads="1"/>
          </p:cNvSpPr>
          <p:nvPr>
            <p:ph idx="1"/>
          </p:nvPr>
        </p:nvSpPr>
        <p:spPr/>
        <p:txBody>
          <a:bodyPr/>
          <a:lstStyle/>
          <a:p>
            <a:pPr eaLnBrk="1" hangingPunct="1"/>
            <a:r>
              <a:rPr lang="en-US" dirty="0">
                <a:cs typeface="Times New Roman" pitchFamily="18" charset="0"/>
              </a:rPr>
              <a:t>Other Benefits</a:t>
            </a:r>
          </a:p>
          <a:p>
            <a:pPr marL="742950" lvl="1" indent="-285750" eaLnBrk="1" hangingPunct="1"/>
            <a:r>
              <a:rPr lang="en-US" dirty="0">
                <a:cs typeface="Times New Roman" pitchFamily="18" charset="0"/>
              </a:rPr>
              <a:t>It helps reduces the possibility of inappropriate or unethical behavior on the part of the portfolio manager.</a:t>
            </a:r>
          </a:p>
          <a:p>
            <a:pPr marL="742950" lvl="1" indent="-285750" eaLnBrk="1" hangingPunct="1"/>
            <a:r>
              <a:rPr lang="en-US" dirty="0"/>
              <a:t>A clearly written policy statement will help create seamless transition from one money manager to another without costly delays.</a:t>
            </a:r>
          </a:p>
          <a:p>
            <a:pPr marL="742950" lvl="1" indent="-285750" eaLnBrk="1" hangingPunct="1"/>
            <a:r>
              <a:rPr lang="en-US" dirty="0"/>
              <a:t>It also provides the framework to help resolve any potential disagreements between the client and the manager.</a:t>
            </a:r>
          </a:p>
        </p:txBody>
      </p:sp>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3" name="Slide Number Placeholder 2"/>
          <p:cNvSpPr>
            <a:spLocks noGrp="1"/>
          </p:cNvSpPr>
          <p:nvPr>
            <p:ph type="sldNum" sz="quarter" idx="4294967295"/>
          </p:nvPr>
        </p:nvSpPr>
        <p:spPr>
          <a:xfrm>
            <a:off x="7086600" y="6356350"/>
            <a:ext cx="2057400" cy="365125"/>
          </a:xfrm>
        </p:spPr>
        <p:txBody>
          <a:bodyPr/>
          <a:lstStyle/>
          <a:p>
            <a:r>
              <a:rPr lang="en-US"/>
              <a:t>2-</a:t>
            </a:r>
            <a:fld id="{B92EF5D6-E8D1-4EC8-A7AA-9FC57B9E6F57}" type="slidenum">
              <a:rPr lang="en-US" smtClean="0"/>
              <a:pPr/>
              <a:t>38</a:t>
            </a:fld>
            <a:endParaRPr lang="en-US"/>
          </a:p>
        </p:txBody>
      </p:sp>
    </p:spTree>
    <p:extLst>
      <p:ext uri="{BB962C8B-B14F-4D97-AF65-F5344CB8AC3E}">
        <p14:creationId xmlns:p14="http://schemas.microsoft.com/office/powerpoint/2010/main" val="29801424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2"/>
          <p:cNvSpPr>
            <a:spLocks noGrp="1" noChangeArrowheads="1"/>
          </p:cNvSpPr>
          <p:nvPr>
            <p:ph type="title"/>
          </p:nvPr>
        </p:nvSpPr>
        <p:spPr/>
        <p:txBody>
          <a:bodyPr/>
          <a:lstStyle/>
          <a:p>
            <a:pPr eaLnBrk="1" hangingPunct="1"/>
            <a:r>
              <a:rPr lang="en-US" b="1"/>
              <a:t>Constructing the Policy Statement</a:t>
            </a:r>
          </a:p>
        </p:txBody>
      </p:sp>
      <p:sp>
        <p:nvSpPr>
          <p:cNvPr id="71684" name="Rectangle 3"/>
          <p:cNvSpPr>
            <a:spLocks noGrp="1" noChangeArrowheads="1"/>
          </p:cNvSpPr>
          <p:nvPr>
            <p:ph idx="1"/>
          </p:nvPr>
        </p:nvSpPr>
        <p:spPr/>
        <p:txBody>
          <a:bodyPr/>
          <a:lstStyle/>
          <a:p>
            <a:pPr eaLnBrk="1" hangingPunct="1"/>
            <a:r>
              <a:rPr lang="en-US" dirty="0"/>
              <a:t>Constructing the policy statement begins with a profile analysis of the investor’s current and future financial situations and a discussion of investment objectives and constraints.</a:t>
            </a:r>
          </a:p>
          <a:p>
            <a:pPr eaLnBrk="1" hangingPunct="1">
              <a:lnSpc>
                <a:spcPct val="110000"/>
              </a:lnSpc>
            </a:pPr>
            <a:r>
              <a:rPr lang="en-US" dirty="0"/>
              <a:t>Objectives </a:t>
            </a:r>
          </a:p>
          <a:p>
            <a:pPr marL="742950" lvl="1" indent="-285750" eaLnBrk="1" hangingPunct="1">
              <a:lnSpc>
                <a:spcPct val="110000"/>
              </a:lnSpc>
            </a:pPr>
            <a:r>
              <a:rPr lang="en-US" dirty="0"/>
              <a:t>Risk</a:t>
            </a:r>
          </a:p>
          <a:p>
            <a:pPr marL="742950" lvl="1" indent="-285750" eaLnBrk="1" hangingPunct="1">
              <a:lnSpc>
                <a:spcPct val="90000"/>
              </a:lnSpc>
            </a:pPr>
            <a:r>
              <a:rPr lang="en-US" dirty="0"/>
              <a:t>Return</a:t>
            </a:r>
          </a:p>
          <a:p>
            <a:pPr eaLnBrk="1" hangingPunct="1">
              <a:lnSpc>
                <a:spcPct val="110000"/>
              </a:lnSpc>
            </a:pPr>
            <a:r>
              <a:rPr lang="en-US" dirty="0"/>
              <a:t>Constraints </a:t>
            </a:r>
          </a:p>
          <a:p>
            <a:pPr marL="742950" lvl="1" indent="-285750" eaLnBrk="1" hangingPunct="1">
              <a:lnSpc>
                <a:spcPct val="110000"/>
              </a:lnSpc>
            </a:pPr>
            <a:r>
              <a:rPr lang="en-US" dirty="0"/>
              <a:t>Liquidity, time horizon, tax factors, legal and regulatory constraints, and unique needs and preferences</a:t>
            </a:r>
          </a:p>
        </p:txBody>
      </p:sp>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3" name="Slide Number Placeholder 2"/>
          <p:cNvSpPr>
            <a:spLocks noGrp="1"/>
          </p:cNvSpPr>
          <p:nvPr>
            <p:ph type="sldNum" sz="quarter" idx="4294967295"/>
          </p:nvPr>
        </p:nvSpPr>
        <p:spPr>
          <a:xfrm>
            <a:off x="7086600" y="6356350"/>
            <a:ext cx="2057400" cy="365125"/>
          </a:xfrm>
        </p:spPr>
        <p:txBody>
          <a:bodyPr/>
          <a:lstStyle/>
          <a:p>
            <a:r>
              <a:rPr lang="en-US"/>
              <a:t>2-</a:t>
            </a:r>
            <a:fld id="{B92EF5D6-E8D1-4EC8-A7AA-9FC57B9E6F57}" type="slidenum">
              <a:rPr lang="en-US" smtClean="0"/>
              <a:pPr/>
              <a:t>39</a:t>
            </a:fld>
            <a:endParaRPr lang="en-US"/>
          </a:p>
        </p:txBody>
      </p:sp>
    </p:spTree>
    <p:extLst>
      <p:ext uri="{BB962C8B-B14F-4D97-AF65-F5344CB8AC3E}">
        <p14:creationId xmlns:p14="http://schemas.microsoft.com/office/powerpoint/2010/main" val="2285528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14EFBC-A5B2-47D9-A7EA-4CB65A0FA082}"/>
              </a:ext>
            </a:extLst>
          </p:cNvPr>
          <p:cNvSpPr>
            <a:spLocks noGrp="1"/>
          </p:cNvSpPr>
          <p:nvPr>
            <p:ph type="title"/>
          </p:nvPr>
        </p:nvSpPr>
        <p:spPr/>
        <p:txBody>
          <a:bodyPr/>
          <a:lstStyle/>
          <a:p>
            <a:r>
              <a:rPr lang="en-US" altLang="zh-CN" dirty="0"/>
              <a:t>Textbooks</a:t>
            </a:r>
            <a:endParaRPr lang="zh-CN" altLang="en-US" dirty="0"/>
          </a:p>
        </p:txBody>
      </p:sp>
      <p:sp>
        <p:nvSpPr>
          <p:cNvPr id="3" name="内容占位符 2">
            <a:extLst>
              <a:ext uri="{FF2B5EF4-FFF2-40B4-BE49-F238E27FC236}">
                <a16:creationId xmlns:a16="http://schemas.microsoft.com/office/drawing/2014/main" id="{CEA555CD-D5CD-4526-9149-BCCA96D39004}"/>
              </a:ext>
            </a:extLst>
          </p:cNvPr>
          <p:cNvSpPr>
            <a:spLocks noGrp="1"/>
          </p:cNvSpPr>
          <p:nvPr>
            <p:ph idx="1"/>
          </p:nvPr>
        </p:nvSpPr>
        <p:spPr/>
        <p:txBody>
          <a:bodyPr/>
          <a:lstStyle/>
          <a:p>
            <a:pPr marL="0" indent="0">
              <a:buClr>
                <a:srgbClr val="93A299"/>
              </a:buClr>
              <a:buSzPct val="85000"/>
              <a:buNone/>
              <a:defRPr/>
            </a:pPr>
            <a:r>
              <a:rPr lang="en-GB" altLang="zh-CN" sz="2000" b="1" dirty="0">
                <a:solidFill>
                  <a:srgbClr val="292934"/>
                </a:solidFill>
              </a:rPr>
              <a:t>Main textbook:</a:t>
            </a:r>
          </a:p>
          <a:p>
            <a:pPr lvl="0"/>
            <a:r>
              <a:rPr lang="en-GB" altLang="zh-CN" dirty="0"/>
              <a:t>Bodie, Z., Kane, A. and Marcus, A., (2011), </a:t>
            </a:r>
            <a:r>
              <a:rPr lang="en-GB" altLang="zh-CN" i="1" dirty="0"/>
              <a:t>Investments and Portfolio Management</a:t>
            </a:r>
            <a:r>
              <a:rPr lang="en-GB" altLang="zh-CN" dirty="0"/>
              <a:t> (9th global edition.), New York: McGraw-Hill Education.</a:t>
            </a:r>
            <a:endParaRPr lang="zh-CN" altLang="zh-CN" dirty="0"/>
          </a:p>
          <a:p>
            <a:pPr lvl="0"/>
            <a:r>
              <a:rPr lang="en-GB" altLang="zh-CN" dirty="0"/>
              <a:t>Reilly, F., Brown, K., </a:t>
            </a:r>
            <a:r>
              <a:rPr lang="en-GB" altLang="zh-CN" i="1" dirty="0"/>
              <a:t>Analysis of Investments: Management</a:t>
            </a:r>
            <a:r>
              <a:rPr lang="en-GB" altLang="zh-CN" dirty="0"/>
              <a:t> </a:t>
            </a:r>
            <a:r>
              <a:rPr lang="en-GB" altLang="zh-CN" i="1" dirty="0"/>
              <a:t>of</a:t>
            </a:r>
            <a:r>
              <a:rPr lang="en-GB" altLang="zh-CN" dirty="0"/>
              <a:t> </a:t>
            </a:r>
            <a:r>
              <a:rPr lang="en-GB" altLang="zh-CN" i="1" dirty="0"/>
              <a:t>Portfolios </a:t>
            </a:r>
            <a:r>
              <a:rPr lang="en-GB" altLang="zh-CN" dirty="0"/>
              <a:t>(2012:  International Edition)</a:t>
            </a:r>
            <a:endParaRPr lang="zh-CN" altLang="zh-CN" dirty="0"/>
          </a:p>
          <a:p>
            <a:pPr marL="0" indent="0">
              <a:buClr>
                <a:srgbClr val="93A299"/>
              </a:buClr>
              <a:buSzPct val="85000"/>
              <a:buNone/>
              <a:defRPr/>
            </a:pPr>
            <a:r>
              <a:rPr lang="en-GB" altLang="zh-CN" sz="2000" b="1" dirty="0">
                <a:solidFill>
                  <a:srgbClr val="292934"/>
                </a:solidFill>
              </a:rPr>
              <a:t>Supplementary books:</a:t>
            </a:r>
          </a:p>
          <a:p>
            <a:pPr lvl="0"/>
            <a:r>
              <a:rPr lang="en-GB" altLang="zh-CN" dirty="0"/>
              <a:t>Hillier D., Ross S., Westerfield, R., Jaffe, J., and Jordan, B., (2016), </a:t>
            </a:r>
            <a:r>
              <a:rPr lang="en-GB" altLang="zh-CN" i="1" dirty="0"/>
              <a:t>Corporate Finance</a:t>
            </a:r>
            <a:r>
              <a:rPr lang="en-GB" altLang="zh-CN" dirty="0"/>
              <a:t>, 3nd Edition, New York: McGraw-Hill Education.</a:t>
            </a:r>
            <a:endParaRPr lang="zh-CN" altLang="zh-CN" dirty="0"/>
          </a:p>
          <a:p>
            <a:pPr lvl="0"/>
            <a:r>
              <a:rPr lang="en-GB" altLang="zh-CN" dirty="0"/>
              <a:t>Hull, J., (2015), </a:t>
            </a:r>
            <a:r>
              <a:rPr lang="en-GB" altLang="zh-CN" i="1" dirty="0"/>
              <a:t>Options, Futures and other Derivatives</a:t>
            </a:r>
            <a:r>
              <a:rPr lang="en-GB" altLang="zh-CN" dirty="0"/>
              <a:t>, 9th edition, London: Prentice Hall.</a:t>
            </a:r>
            <a:endParaRPr lang="zh-CN" altLang="zh-CN" dirty="0"/>
          </a:p>
          <a:p>
            <a:pPr lvl="0"/>
            <a:r>
              <a:rPr lang="en-GB" altLang="zh-CN" dirty="0"/>
              <a:t>Mishkin, F. S., Eakins, S. G., (2015), </a:t>
            </a:r>
            <a:r>
              <a:rPr lang="en-GB" altLang="zh-CN" i="1" dirty="0"/>
              <a:t>Financial Markets &amp; Institutions</a:t>
            </a:r>
            <a:r>
              <a:rPr lang="en-GB" altLang="zh-CN" dirty="0"/>
              <a:t>, Global Edition, Boston: Pearson.</a:t>
            </a:r>
            <a:endParaRPr lang="zh-CN" altLang="zh-CN" dirty="0"/>
          </a:p>
          <a:p>
            <a:pPr lvl="0"/>
            <a:r>
              <a:rPr lang="en-GB" altLang="zh-CN" dirty="0"/>
              <a:t>Lumby, S. and Jones, C., (2015), </a:t>
            </a:r>
            <a:r>
              <a:rPr lang="en-GB" altLang="zh-CN" i="1" dirty="0"/>
              <a:t>Corporate Finance: Theory and Practice</a:t>
            </a:r>
            <a:r>
              <a:rPr lang="en-GB" altLang="zh-CN" dirty="0"/>
              <a:t>, 9th edition, Andover: Cengage Learning</a:t>
            </a:r>
            <a:endParaRPr lang="en-GB" altLang="zh-CN" sz="2000" dirty="0">
              <a:solidFill>
                <a:srgbClr val="292934"/>
              </a:solidFill>
            </a:endParaRPr>
          </a:p>
          <a:p>
            <a:endParaRPr lang="zh-CN" altLang="en-US" dirty="0"/>
          </a:p>
        </p:txBody>
      </p:sp>
      <p:sp>
        <p:nvSpPr>
          <p:cNvPr id="4" name="页脚占位符 3">
            <a:extLst>
              <a:ext uri="{FF2B5EF4-FFF2-40B4-BE49-F238E27FC236}">
                <a16:creationId xmlns:a16="http://schemas.microsoft.com/office/drawing/2014/main" id="{4009D26A-4B86-4501-B6AE-EAB7D548A473}"/>
              </a:ext>
            </a:extLst>
          </p:cNvPr>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endParaRPr lang="en-US" dirty="0"/>
          </a:p>
        </p:txBody>
      </p:sp>
    </p:spTree>
    <p:extLst>
      <p:ext uri="{BB962C8B-B14F-4D97-AF65-F5344CB8AC3E}">
        <p14:creationId xmlns:p14="http://schemas.microsoft.com/office/powerpoint/2010/main" val="11940028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2" name="Rectangle 2"/>
          <p:cNvSpPr>
            <a:spLocks noGrp="1" noChangeArrowheads="1"/>
          </p:cNvSpPr>
          <p:nvPr>
            <p:ph type="title"/>
          </p:nvPr>
        </p:nvSpPr>
        <p:spPr>
          <a:xfrm>
            <a:off x="457200" y="198438"/>
            <a:ext cx="8229600" cy="755650"/>
          </a:xfrm>
        </p:spPr>
        <p:txBody>
          <a:bodyPr/>
          <a:lstStyle/>
          <a:p>
            <a:pPr eaLnBrk="1" hangingPunct="1">
              <a:defRPr/>
            </a:pPr>
            <a:r>
              <a:rPr lang="en-US" b="1"/>
              <a:t>Investment Objectives</a:t>
            </a:r>
          </a:p>
        </p:txBody>
      </p:sp>
      <p:sp>
        <p:nvSpPr>
          <p:cNvPr id="16388" name="Rectangle 3"/>
          <p:cNvSpPr>
            <a:spLocks noGrp="1" noChangeArrowheads="1"/>
          </p:cNvSpPr>
          <p:nvPr>
            <p:ph idx="1"/>
          </p:nvPr>
        </p:nvSpPr>
        <p:spPr>
          <a:xfrm>
            <a:off x="914400" y="1219200"/>
            <a:ext cx="7772400" cy="4953000"/>
          </a:xfrm>
        </p:spPr>
        <p:txBody>
          <a:bodyPr/>
          <a:lstStyle/>
          <a:p>
            <a:pPr eaLnBrk="1" hangingPunct="1">
              <a:lnSpc>
                <a:spcPct val="110000"/>
              </a:lnSpc>
            </a:pPr>
            <a:r>
              <a:rPr lang="en-US" dirty="0"/>
              <a:t>Return Objectives</a:t>
            </a:r>
          </a:p>
          <a:p>
            <a:pPr lvl="1" eaLnBrk="1" hangingPunct="1">
              <a:lnSpc>
                <a:spcPct val="110000"/>
              </a:lnSpc>
            </a:pPr>
            <a:r>
              <a:rPr lang="en-US" dirty="0"/>
              <a:t>The return objective may be stated in terms of an absolute or a relative percentage return.</a:t>
            </a:r>
          </a:p>
          <a:p>
            <a:pPr lvl="1" eaLnBrk="1" hangingPunct="1">
              <a:lnSpc>
                <a:spcPct val="110000"/>
              </a:lnSpc>
            </a:pPr>
            <a:r>
              <a:rPr lang="en-US" dirty="0"/>
              <a:t>Capital Preservation: Minimize risk of real losses</a:t>
            </a:r>
          </a:p>
          <a:p>
            <a:pPr lvl="1" eaLnBrk="1" hangingPunct="1">
              <a:lnSpc>
                <a:spcPct val="110000"/>
              </a:lnSpc>
            </a:pPr>
            <a:r>
              <a:rPr lang="en-US" dirty="0"/>
              <a:t>Capital Appreciation: Growth of the portfolio in real terms to meet future need</a:t>
            </a:r>
          </a:p>
          <a:p>
            <a:pPr lvl="1" eaLnBrk="1" hangingPunct="1">
              <a:lnSpc>
                <a:spcPct val="110000"/>
              </a:lnSpc>
            </a:pPr>
            <a:r>
              <a:rPr lang="en-US" dirty="0"/>
              <a:t>Current Income: Focus is in generating income rather than capital gains</a:t>
            </a:r>
          </a:p>
          <a:p>
            <a:pPr lvl="1" eaLnBrk="1" hangingPunct="1">
              <a:lnSpc>
                <a:spcPct val="110000"/>
              </a:lnSpc>
            </a:pPr>
            <a:r>
              <a:rPr lang="en-US" dirty="0"/>
              <a:t>Total Return: Increase portfolio value by capital gains and by reinvesting current income with moderate risk exposure</a:t>
            </a:r>
          </a:p>
        </p:txBody>
      </p:sp>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16386"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solidFill>
                  <a:srgbClr val="FFCC66"/>
                </a:solidFill>
              </a:rPr>
              <a:t>2-</a:t>
            </a:r>
            <a:fld id="{90AB691C-F21E-4972-9190-157BEA50AA92}" type="slidenum">
              <a:rPr lang="en-US">
                <a:solidFill>
                  <a:srgbClr val="FFCC66"/>
                </a:solidFill>
              </a:rPr>
              <a:pPr/>
              <a:t>40</a:t>
            </a:fld>
            <a:endParaRPr lang="en-US">
              <a:solidFill>
                <a:srgbClr val="FFCC66"/>
              </a:solidFill>
            </a:endParaRPr>
          </a:p>
        </p:txBody>
      </p:sp>
    </p:spTree>
    <p:extLst>
      <p:ext uri="{BB962C8B-B14F-4D97-AF65-F5344CB8AC3E}">
        <p14:creationId xmlns:p14="http://schemas.microsoft.com/office/powerpoint/2010/main" val="15297350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p:txBody>
          <a:bodyPr/>
          <a:lstStyle/>
          <a:p>
            <a:pPr eaLnBrk="1" hangingPunct="1">
              <a:defRPr/>
            </a:pPr>
            <a:r>
              <a:rPr lang="en-US" b="1"/>
              <a:t>Investment Objectives</a:t>
            </a:r>
          </a:p>
        </p:txBody>
      </p:sp>
      <p:sp>
        <p:nvSpPr>
          <p:cNvPr id="15364" name="Rectangle 3"/>
          <p:cNvSpPr>
            <a:spLocks noGrp="1" noChangeArrowheads="1"/>
          </p:cNvSpPr>
          <p:nvPr>
            <p:ph idx="1"/>
          </p:nvPr>
        </p:nvSpPr>
        <p:spPr>
          <a:xfrm>
            <a:off x="990600" y="1295400"/>
            <a:ext cx="7772400" cy="4724400"/>
          </a:xfrm>
        </p:spPr>
        <p:txBody>
          <a:bodyPr/>
          <a:lstStyle/>
          <a:p>
            <a:pPr eaLnBrk="1" hangingPunct="1">
              <a:lnSpc>
                <a:spcPct val="110000"/>
              </a:lnSpc>
            </a:pPr>
            <a:r>
              <a:rPr lang="en-US"/>
              <a:t>Risk Objectives</a:t>
            </a:r>
          </a:p>
          <a:p>
            <a:pPr marL="742950" lvl="1" indent="-285750" eaLnBrk="1" hangingPunct="1">
              <a:lnSpc>
                <a:spcPct val="110000"/>
              </a:lnSpc>
            </a:pPr>
            <a:r>
              <a:rPr lang="en-US"/>
              <a:t>Risk objective should be based on investor’s ability to take risk and willingness to take risk.</a:t>
            </a:r>
          </a:p>
          <a:p>
            <a:pPr marL="742950" lvl="1" indent="-285750" eaLnBrk="1" hangingPunct="1">
              <a:lnSpc>
                <a:spcPct val="110000"/>
              </a:lnSpc>
            </a:pPr>
            <a:r>
              <a:rPr lang="en-US"/>
              <a:t>Risk tolerance depends on an investor’s current net worth and income expectations and age.</a:t>
            </a:r>
          </a:p>
          <a:p>
            <a:pPr marL="1143000" lvl="2" indent="-228600" eaLnBrk="1" hangingPunct="1">
              <a:lnSpc>
                <a:spcPct val="110000"/>
              </a:lnSpc>
            </a:pPr>
            <a:r>
              <a:rPr lang="en-US"/>
              <a:t>More net worth allows more risk taking</a:t>
            </a:r>
          </a:p>
          <a:p>
            <a:pPr marL="1143000" lvl="2" indent="-228600" eaLnBrk="1" hangingPunct="1">
              <a:lnSpc>
                <a:spcPct val="110000"/>
              </a:lnSpc>
            </a:pPr>
            <a:r>
              <a:rPr lang="en-US"/>
              <a:t>Younger people can take more risk</a:t>
            </a:r>
          </a:p>
          <a:p>
            <a:pPr marL="742950" lvl="1" indent="-285750" eaLnBrk="1" hangingPunct="1">
              <a:lnSpc>
                <a:spcPct val="110000"/>
              </a:lnSpc>
            </a:pPr>
            <a:r>
              <a:rPr lang="en-US"/>
              <a:t>A careful analysis of the client’s risk tolerance should precede any discussion of return objectives.</a:t>
            </a:r>
          </a:p>
        </p:txBody>
      </p:sp>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15362"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solidFill>
                  <a:srgbClr val="FFCC66"/>
                </a:solidFill>
              </a:rPr>
              <a:t>2-</a:t>
            </a:r>
            <a:fld id="{4FA46605-5597-4A84-9AFD-5594A128F8C9}" type="slidenum">
              <a:rPr lang="en-US">
                <a:solidFill>
                  <a:srgbClr val="FFCC66"/>
                </a:solidFill>
              </a:rPr>
              <a:pPr/>
              <a:t>41</a:t>
            </a:fld>
            <a:endParaRPr lang="en-US">
              <a:solidFill>
                <a:srgbClr val="FFCC66"/>
              </a:solidFill>
            </a:endParaRPr>
          </a:p>
        </p:txBody>
      </p:sp>
    </p:spTree>
    <p:extLst>
      <p:ext uri="{BB962C8B-B14F-4D97-AF65-F5344CB8AC3E}">
        <p14:creationId xmlns:p14="http://schemas.microsoft.com/office/powerpoint/2010/main" val="4107701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2"/>
          <p:cNvSpPr>
            <a:spLocks noGrp="1" noChangeArrowheads="1"/>
          </p:cNvSpPr>
          <p:nvPr>
            <p:ph type="title"/>
          </p:nvPr>
        </p:nvSpPr>
        <p:spPr/>
        <p:txBody>
          <a:bodyPr/>
          <a:lstStyle/>
          <a:p>
            <a:pPr eaLnBrk="1" hangingPunct="1">
              <a:defRPr/>
            </a:pPr>
            <a:r>
              <a:rPr lang="en-US" b="1"/>
              <a:t>Investment Constraints</a:t>
            </a:r>
          </a:p>
        </p:txBody>
      </p:sp>
      <p:sp>
        <p:nvSpPr>
          <p:cNvPr id="18436" name="Rectangle 3"/>
          <p:cNvSpPr>
            <a:spLocks noGrp="1" noChangeArrowheads="1"/>
          </p:cNvSpPr>
          <p:nvPr>
            <p:ph idx="1"/>
          </p:nvPr>
        </p:nvSpPr>
        <p:spPr>
          <a:xfrm>
            <a:off x="990600" y="1295400"/>
            <a:ext cx="7848600" cy="5029200"/>
          </a:xfrm>
        </p:spPr>
        <p:txBody>
          <a:bodyPr/>
          <a:lstStyle/>
          <a:p>
            <a:pPr eaLnBrk="1" hangingPunct="1"/>
            <a:r>
              <a:rPr lang="en-US"/>
              <a:t>Liquidity Needs</a:t>
            </a:r>
          </a:p>
          <a:p>
            <a:pPr lvl="1" eaLnBrk="1" hangingPunct="1"/>
            <a:r>
              <a:rPr lang="en-US"/>
              <a:t>Vary between investors depending upon age, employment, tax status, etc.</a:t>
            </a:r>
          </a:p>
          <a:p>
            <a:pPr lvl="1" eaLnBrk="1" hangingPunct="1"/>
            <a:r>
              <a:rPr lang="en-US"/>
              <a:t>Planned vacation expenses and house down payment are some of the liquidity needs.</a:t>
            </a:r>
          </a:p>
          <a:p>
            <a:pPr eaLnBrk="1" hangingPunct="1"/>
            <a:r>
              <a:rPr lang="en-US"/>
              <a:t>Time Horizons</a:t>
            </a:r>
          </a:p>
          <a:p>
            <a:pPr lvl="1" eaLnBrk="1" hangingPunct="1"/>
            <a:r>
              <a:rPr lang="en-US"/>
              <a:t>Influences liquidity needs and risk tolerance.</a:t>
            </a:r>
          </a:p>
          <a:p>
            <a:pPr lvl="1" eaLnBrk="1" hangingPunct="1"/>
            <a:r>
              <a:rPr lang="en-US"/>
              <a:t>Longer investment horizons generally requires less liquidity and more risk tolerance.</a:t>
            </a:r>
          </a:p>
          <a:p>
            <a:pPr lvl="1" eaLnBrk="1" hangingPunct="1"/>
            <a:r>
              <a:rPr lang="en-US"/>
              <a:t>Two general time horizons are pre-retirement and post-retirement periods.</a:t>
            </a:r>
          </a:p>
          <a:p>
            <a:pPr lvl="1" eaLnBrk="1" hangingPunct="1"/>
            <a:endParaRPr lang="en-US"/>
          </a:p>
        </p:txBody>
      </p:sp>
      <p:sp>
        <p:nvSpPr>
          <p:cNvPr id="2" name="Footer Placeholder 1"/>
          <p:cNvSpPr>
            <a:spLocks noGrp="1"/>
          </p:cNvSpPr>
          <p:nvPr>
            <p:ph type="ftr" sz="quarter" idx="11"/>
          </p:nvPr>
        </p:nvSpPr>
        <p:spPr/>
        <p:txBody>
          <a:bodyPr/>
          <a:lstStyle/>
          <a:p>
            <a:r>
              <a:rPr lang="en-US" dirty="0"/>
              <a:t> © 2012 Cengage Learning.  All Rights Reserved. May not scanned, copied or duplicated, or posted to a publicly accessible website, in whole or in part.</a:t>
            </a:r>
          </a:p>
        </p:txBody>
      </p:sp>
      <p:sp>
        <p:nvSpPr>
          <p:cNvPr id="18434"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solidFill>
                  <a:srgbClr val="FFCC66"/>
                </a:solidFill>
              </a:rPr>
              <a:t>2-</a:t>
            </a:r>
            <a:fld id="{5878E825-C4B8-41C3-9155-9A5ED7EBCB5A}" type="slidenum">
              <a:rPr lang="en-US">
                <a:solidFill>
                  <a:srgbClr val="FFCC66"/>
                </a:solidFill>
              </a:rPr>
              <a:pPr/>
              <a:t>42</a:t>
            </a:fld>
            <a:endParaRPr lang="en-US">
              <a:solidFill>
                <a:srgbClr val="FFCC66"/>
              </a:solidFill>
            </a:endParaRPr>
          </a:p>
        </p:txBody>
      </p:sp>
    </p:spTree>
    <p:extLst>
      <p:ext uri="{BB962C8B-B14F-4D97-AF65-F5344CB8AC3E}">
        <p14:creationId xmlns:p14="http://schemas.microsoft.com/office/powerpoint/2010/main" val="29541818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p:txBody>
          <a:bodyPr/>
          <a:lstStyle/>
          <a:p>
            <a:pPr eaLnBrk="1" hangingPunct="1">
              <a:defRPr/>
            </a:pPr>
            <a:r>
              <a:rPr lang="en-US" b="1"/>
              <a:t>Investment Constraints</a:t>
            </a:r>
          </a:p>
        </p:txBody>
      </p:sp>
      <p:sp>
        <p:nvSpPr>
          <p:cNvPr id="19460" name="Rectangle 3"/>
          <p:cNvSpPr>
            <a:spLocks noGrp="1" noChangeArrowheads="1"/>
          </p:cNvSpPr>
          <p:nvPr>
            <p:ph idx="1"/>
          </p:nvPr>
        </p:nvSpPr>
        <p:spPr>
          <a:xfrm>
            <a:off x="990600" y="1295400"/>
            <a:ext cx="7772400" cy="5029200"/>
          </a:xfrm>
        </p:spPr>
        <p:txBody>
          <a:bodyPr/>
          <a:lstStyle/>
          <a:p>
            <a:pPr eaLnBrk="1" hangingPunct="1"/>
            <a:r>
              <a:rPr lang="en-US" dirty="0"/>
              <a:t>Tax Concerns</a:t>
            </a:r>
          </a:p>
          <a:p>
            <a:pPr lvl="1" eaLnBrk="1" hangingPunct="1"/>
            <a:r>
              <a:rPr lang="en-US" dirty="0">
                <a:cs typeface="Times New Roman" pitchFamily="18" charset="0"/>
              </a:rPr>
              <a:t>Capital gains or losses:  Taxed differently from income</a:t>
            </a:r>
          </a:p>
          <a:p>
            <a:pPr lvl="1" eaLnBrk="1" hangingPunct="1"/>
            <a:r>
              <a:rPr lang="en-US" dirty="0">
                <a:cs typeface="Times New Roman" pitchFamily="18" charset="0"/>
              </a:rPr>
              <a:t>Unrealized capital gains: Reflect price appreciation of currently held assets that have not yet been sold</a:t>
            </a:r>
          </a:p>
          <a:p>
            <a:pPr lvl="1" eaLnBrk="1" hangingPunct="1"/>
            <a:r>
              <a:rPr lang="en-US" dirty="0">
                <a:cs typeface="Times New Roman" pitchFamily="18" charset="0"/>
              </a:rPr>
              <a:t>Realized capital gains: When the asset has been sold at a profit</a:t>
            </a:r>
          </a:p>
          <a:p>
            <a:pPr lvl="1" eaLnBrk="1" hangingPunct="1"/>
            <a:r>
              <a:rPr lang="en-US" dirty="0">
                <a:cs typeface="Times New Roman" pitchFamily="18" charset="0"/>
              </a:rPr>
              <a:t>Trade-off between taxes and diversification: Tax consequences of selling company stock for diversification purposes</a:t>
            </a:r>
          </a:p>
        </p:txBody>
      </p:sp>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19458"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solidFill>
                  <a:srgbClr val="FFCC66"/>
                </a:solidFill>
              </a:rPr>
              <a:t>2-</a:t>
            </a:r>
            <a:fld id="{A8FF41C2-462B-4475-897A-B90257E9016E}" type="slidenum">
              <a:rPr lang="en-US">
                <a:solidFill>
                  <a:srgbClr val="FFCC66"/>
                </a:solidFill>
              </a:rPr>
              <a:pPr/>
              <a:t>43</a:t>
            </a:fld>
            <a:endParaRPr lang="en-US">
              <a:solidFill>
                <a:srgbClr val="FFCC66"/>
              </a:solidFill>
            </a:endParaRPr>
          </a:p>
        </p:txBody>
      </p:sp>
    </p:spTree>
    <p:extLst>
      <p:ext uri="{BB962C8B-B14F-4D97-AF65-F5344CB8AC3E}">
        <p14:creationId xmlns:p14="http://schemas.microsoft.com/office/powerpoint/2010/main" val="33463735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Rectangle 2"/>
          <p:cNvSpPr>
            <a:spLocks noGrp="1" noChangeArrowheads="1"/>
          </p:cNvSpPr>
          <p:nvPr>
            <p:ph type="title"/>
          </p:nvPr>
        </p:nvSpPr>
        <p:spPr/>
        <p:txBody>
          <a:bodyPr/>
          <a:lstStyle/>
          <a:p>
            <a:pPr eaLnBrk="1" hangingPunct="1">
              <a:defRPr/>
            </a:pPr>
            <a:r>
              <a:rPr lang="en-US" b="1" dirty="0"/>
              <a:t>Legal and Regulatory Factors</a:t>
            </a:r>
          </a:p>
        </p:txBody>
      </p:sp>
      <p:sp>
        <p:nvSpPr>
          <p:cNvPr id="22532" name="Rectangle 3"/>
          <p:cNvSpPr>
            <a:spLocks noGrp="1" noChangeArrowheads="1"/>
          </p:cNvSpPr>
          <p:nvPr>
            <p:ph idx="1"/>
          </p:nvPr>
        </p:nvSpPr>
        <p:spPr>
          <a:xfrm>
            <a:off x="914400" y="1219200"/>
            <a:ext cx="7772400" cy="4114800"/>
          </a:xfrm>
        </p:spPr>
        <p:txBody>
          <a:bodyPr/>
          <a:lstStyle/>
          <a:p>
            <a:pPr eaLnBrk="1" hangingPunct="1">
              <a:spcAft>
                <a:spcPts val="600"/>
              </a:spcAft>
            </a:pPr>
            <a:r>
              <a:rPr lang="en-US" dirty="0"/>
              <a:t>Limitations or penalties on withdrawals</a:t>
            </a:r>
          </a:p>
          <a:p>
            <a:pPr eaLnBrk="1" hangingPunct="1">
              <a:spcAft>
                <a:spcPts val="600"/>
              </a:spcAft>
            </a:pPr>
            <a:r>
              <a:rPr lang="en-US" dirty="0"/>
              <a:t>Fiduciary responsibilities</a:t>
            </a:r>
          </a:p>
          <a:p>
            <a:pPr marL="742950" lvl="1" indent="-285750" eaLnBrk="1" hangingPunct="1">
              <a:spcAft>
                <a:spcPts val="600"/>
              </a:spcAft>
            </a:pPr>
            <a:r>
              <a:rPr lang="en-US" dirty="0"/>
              <a:t>The “Prudent Investor Rule” normally apply</a:t>
            </a:r>
          </a:p>
          <a:p>
            <a:pPr eaLnBrk="1" hangingPunct="1">
              <a:spcAft>
                <a:spcPts val="600"/>
              </a:spcAft>
            </a:pPr>
            <a:r>
              <a:rPr lang="en-US" dirty="0"/>
              <a:t>Investment laws prohibit insider trading</a:t>
            </a:r>
          </a:p>
          <a:p>
            <a:pPr eaLnBrk="1" hangingPunct="1">
              <a:spcAft>
                <a:spcPts val="600"/>
              </a:spcAft>
            </a:pPr>
            <a:r>
              <a:rPr lang="en-US" dirty="0"/>
              <a:t>Institutional investors deserve special attentions since legal and regulatory factors may affect them quite differently (e.g. banks vs. endowment funds). </a:t>
            </a:r>
          </a:p>
        </p:txBody>
      </p:sp>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22530"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solidFill>
                  <a:srgbClr val="FFCC66"/>
                </a:solidFill>
              </a:rPr>
              <a:t>2-</a:t>
            </a:r>
            <a:fld id="{F9EB4916-58D3-46A6-A2A9-58D8588FA042}" type="slidenum">
              <a:rPr lang="en-US">
                <a:solidFill>
                  <a:srgbClr val="FFCC66"/>
                </a:solidFill>
              </a:rPr>
              <a:pPr/>
              <a:t>44</a:t>
            </a:fld>
            <a:endParaRPr lang="en-US">
              <a:solidFill>
                <a:srgbClr val="FFCC66"/>
              </a:solidFill>
            </a:endParaRPr>
          </a:p>
        </p:txBody>
      </p:sp>
    </p:spTree>
    <p:extLst>
      <p:ext uri="{BB962C8B-B14F-4D97-AF65-F5344CB8AC3E}">
        <p14:creationId xmlns:p14="http://schemas.microsoft.com/office/powerpoint/2010/main" val="9303403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p:txBody>
          <a:bodyPr/>
          <a:lstStyle/>
          <a:p>
            <a:pPr eaLnBrk="1" hangingPunct="1">
              <a:defRPr/>
            </a:pPr>
            <a:r>
              <a:rPr lang="en-US" b="1"/>
              <a:t>Unique Needs and Preferences</a:t>
            </a:r>
          </a:p>
        </p:txBody>
      </p:sp>
      <p:sp>
        <p:nvSpPr>
          <p:cNvPr id="23556" name="Rectangle 3"/>
          <p:cNvSpPr>
            <a:spLocks noGrp="1" noChangeArrowheads="1"/>
          </p:cNvSpPr>
          <p:nvPr>
            <p:ph idx="1"/>
          </p:nvPr>
        </p:nvSpPr>
        <p:spPr>
          <a:xfrm>
            <a:off x="914400" y="1295400"/>
            <a:ext cx="7772400" cy="4876800"/>
          </a:xfrm>
        </p:spPr>
        <p:txBody>
          <a:bodyPr/>
          <a:lstStyle/>
          <a:p>
            <a:pPr eaLnBrk="1" hangingPunct="1"/>
            <a:r>
              <a:rPr lang="en-US" dirty="0"/>
              <a:t>Personal preferences such as socially conscious investments could influence investment choice.</a:t>
            </a:r>
          </a:p>
          <a:p>
            <a:pPr eaLnBrk="1" hangingPunct="1"/>
            <a:r>
              <a:rPr lang="en-US" dirty="0"/>
              <a:t>Time constraints or lack of expertise for managing the portfolio may require professional management.</a:t>
            </a:r>
          </a:p>
          <a:p>
            <a:pPr eaLnBrk="1" hangingPunct="1"/>
            <a:r>
              <a:rPr lang="en-US" dirty="0"/>
              <a:t>Large investment in employer’s stock may require consideration of diversification needs. </a:t>
            </a:r>
          </a:p>
          <a:p>
            <a:pPr eaLnBrk="1" hangingPunct="1"/>
            <a:r>
              <a:rPr lang="en-US" dirty="0"/>
              <a:t>Institutional investors needs.</a:t>
            </a:r>
          </a:p>
        </p:txBody>
      </p:sp>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23554"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solidFill>
                  <a:srgbClr val="FFCC66"/>
                </a:solidFill>
              </a:rPr>
              <a:t>2-</a:t>
            </a:r>
            <a:fld id="{CA124904-7DF4-4525-8942-622D7BA5F6B0}" type="slidenum">
              <a:rPr lang="en-US">
                <a:solidFill>
                  <a:srgbClr val="FFCC66"/>
                </a:solidFill>
              </a:rPr>
              <a:pPr/>
              <a:t>45</a:t>
            </a:fld>
            <a:endParaRPr lang="en-US">
              <a:solidFill>
                <a:srgbClr val="FFCC66"/>
              </a:solidFill>
            </a:endParaRPr>
          </a:p>
        </p:txBody>
      </p:sp>
    </p:spTree>
    <p:extLst>
      <p:ext uri="{BB962C8B-B14F-4D97-AF65-F5344CB8AC3E}">
        <p14:creationId xmlns:p14="http://schemas.microsoft.com/office/powerpoint/2010/main" val="7978562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title"/>
          </p:nvPr>
        </p:nvSpPr>
        <p:spPr/>
        <p:txBody>
          <a:bodyPr/>
          <a:lstStyle/>
          <a:p>
            <a:pPr eaLnBrk="1" hangingPunct="1"/>
            <a:r>
              <a:rPr lang="en-US" b="1"/>
              <a:t>The Importance of Asset Allocation</a:t>
            </a:r>
          </a:p>
        </p:txBody>
      </p:sp>
      <p:sp>
        <p:nvSpPr>
          <p:cNvPr id="25604" name="Rectangle 3"/>
          <p:cNvSpPr>
            <a:spLocks noGrp="1" noChangeArrowheads="1"/>
          </p:cNvSpPr>
          <p:nvPr>
            <p:ph idx="1"/>
          </p:nvPr>
        </p:nvSpPr>
        <p:spPr>
          <a:xfrm>
            <a:off x="914400" y="1295400"/>
            <a:ext cx="8001000" cy="4953000"/>
          </a:xfrm>
        </p:spPr>
        <p:txBody>
          <a:bodyPr/>
          <a:lstStyle/>
          <a:p>
            <a:pPr eaLnBrk="1" hangingPunct="1"/>
            <a:r>
              <a:rPr lang="en-US"/>
              <a:t>An investment strategy is based on four decisions</a:t>
            </a:r>
          </a:p>
          <a:p>
            <a:pPr lvl="1" eaLnBrk="1" hangingPunct="1"/>
            <a:r>
              <a:rPr lang="en-US"/>
              <a:t>What asset classes to consider for investment</a:t>
            </a:r>
          </a:p>
          <a:p>
            <a:pPr lvl="1" eaLnBrk="1" hangingPunct="1"/>
            <a:r>
              <a:rPr lang="en-US"/>
              <a:t>What policy weights to assign to each eligible class</a:t>
            </a:r>
          </a:p>
          <a:p>
            <a:pPr lvl="1" eaLnBrk="1" hangingPunct="1"/>
            <a:r>
              <a:rPr lang="en-US"/>
              <a:t>What allocation ranges are allowed based on policy weights</a:t>
            </a:r>
          </a:p>
          <a:p>
            <a:pPr lvl="1" eaLnBrk="1" hangingPunct="1"/>
            <a:r>
              <a:rPr lang="en-US"/>
              <a:t>What specific securities to purchase for the portfolio</a:t>
            </a:r>
          </a:p>
          <a:p>
            <a:pPr eaLnBrk="1" hangingPunct="1"/>
            <a:r>
              <a:rPr lang="en-US"/>
              <a:t>According to research studies, most (90%) of the overall investment return is due to the first two decisions, not the selection of individual investments (see Exhibit 2.7)</a:t>
            </a:r>
          </a:p>
          <a:p>
            <a:pPr lvl="1" eaLnBrk="1" hangingPunct="1"/>
            <a:endParaRPr lang="en-US"/>
          </a:p>
        </p:txBody>
      </p:sp>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25602"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solidFill>
                  <a:srgbClr val="FFCC66"/>
                </a:solidFill>
              </a:rPr>
              <a:t>2-</a:t>
            </a:r>
            <a:fld id="{FCD88006-A784-4DB1-AB06-1F47CD8E58EB}" type="slidenum">
              <a:rPr lang="en-US">
                <a:solidFill>
                  <a:srgbClr val="FFCC66"/>
                </a:solidFill>
              </a:rPr>
              <a:pPr/>
              <a:t>46</a:t>
            </a:fld>
            <a:endParaRPr lang="en-US">
              <a:solidFill>
                <a:srgbClr val="FFCC66"/>
              </a:solidFill>
            </a:endParaRPr>
          </a:p>
        </p:txBody>
      </p:sp>
    </p:spTree>
    <p:extLst>
      <p:ext uri="{BB962C8B-B14F-4D97-AF65-F5344CB8AC3E}">
        <p14:creationId xmlns:p14="http://schemas.microsoft.com/office/powerpoint/2010/main" val="16175749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Exhibit 2.7</a:t>
            </a:r>
          </a:p>
        </p:txBody>
      </p:sp>
      <p:sp>
        <p:nvSpPr>
          <p:cNvPr id="3" name="Footer Placeholder 2"/>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4" name="Slide Number Placeholder 3"/>
          <p:cNvSpPr>
            <a:spLocks noGrp="1"/>
          </p:cNvSpPr>
          <p:nvPr>
            <p:ph type="sldNum" sz="quarter" idx="4294967295"/>
          </p:nvPr>
        </p:nvSpPr>
        <p:spPr>
          <a:xfrm>
            <a:off x="7086600" y="6356350"/>
            <a:ext cx="2057400" cy="365125"/>
          </a:xfrm>
        </p:spPr>
        <p:txBody>
          <a:bodyPr/>
          <a:lstStyle/>
          <a:p>
            <a:r>
              <a:rPr lang="en-US"/>
              <a:t>2-</a:t>
            </a:r>
            <a:fld id="{EBBC779E-EBD5-4F00-A044-CA6BED63068B}" type="slidenum">
              <a:rPr lang="en-US" smtClean="0"/>
              <a:pPr/>
              <a:t>47</a:t>
            </a:fld>
            <a:endParaRPr lang="en-US"/>
          </a:p>
        </p:txBody>
      </p:sp>
      <p:pic>
        <p:nvPicPr>
          <p:cNvPr id="778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108364"/>
            <a:ext cx="7315200" cy="5292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19734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10600" cy="944563"/>
          </a:xfrm>
        </p:spPr>
        <p:txBody>
          <a:bodyPr/>
          <a:lstStyle/>
          <a:p>
            <a:r>
              <a:rPr lang="en-US" b="1"/>
              <a:t>Exhibit 2.8</a:t>
            </a:r>
          </a:p>
        </p:txBody>
      </p:sp>
      <p:sp>
        <p:nvSpPr>
          <p:cNvPr id="3" name="Footer Placeholder 2"/>
          <p:cNvSpPr>
            <a:spLocks noGrp="1"/>
          </p:cNvSpPr>
          <p:nvPr>
            <p:ph type="ftr" sz="quarter" idx="11"/>
          </p:nvPr>
        </p:nvSpPr>
        <p:spPr/>
        <p:txBody>
          <a:bodyPr/>
          <a:lstStyle/>
          <a:p>
            <a:r>
              <a:rPr lang="en-US"/>
              <a:t> © 2012 </a:t>
            </a:r>
            <a:r>
              <a:rPr lang="en-US" err="1"/>
              <a:t>Cengage</a:t>
            </a:r>
            <a:r>
              <a:rPr lang="en-US"/>
              <a:t> Learning.  All Rights Reserved. May not scanned, copied or duplicated, or posted to a publicly accessible website, in whole or in part.</a:t>
            </a:r>
          </a:p>
        </p:txBody>
      </p:sp>
      <p:sp>
        <p:nvSpPr>
          <p:cNvPr id="4" name="Slide Number Placeholder 3"/>
          <p:cNvSpPr>
            <a:spLocks noGrp="1"/>
          </p:cNvSpPr>
          <p:nvPr>
            <p:ph type="sldNum" sz="quarter" idx="12"/>
          </p:nvPr>
        </p:nvSpPr>
        <p:spPr/>
        <p:txBody>
          <a:bodyPr/>
          <a:lstStyle/>
          <a:p>
            <a:r>
              <a:rPr lang="en-US"/>
              <a:t>2-</a:t>
            </a:r>
            <a:fld id="{EBBC779E-EBD5-4F00-A044-CA6BED63068B}" type="slidenum">
              <a:rPr lang="en-US" smtClean="0"/>
              <a:pPr/>
              <a:t>48</a:t>
            </a:fld>
            <a:endParaRPr lang="en-US"/>
          </a:p>
        </p:txBody>
      </p:sp>
      <p:pic>
        <p:nvPicPr>
          <p:cNvPr id="78850" name="Picture 2" descr="C:\LB-FIN650\LB-FIN650Edit\JPG files of exhibits\Ch 02\Reilly10e_Exhibit02-0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295400"/>
            <a:ext cx="5889625" cy="500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03080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title"/>
          </p:nvPr>
        </p:nvSpPr>
        <p:spPr/>
        <p:txBody>
          <a:bodyPr/>
          <a:lstStyle/>
          <a:p>
            <a:pPr eaLnBrk="1" hangingPunct="1"/>
            <a:r>
              <a:rPr lang="en-US" b="1"/>
              <a:t>The Importance of Asset Allocation</a:t>
            </a:r>
          </a:p>
        </p:txBody>
      </p:sp>
      <p:sp>
        <p:nvSpPr>
          <p:cNvPr id="59396" name="Rectangle 3"/>
          <p:cNvSpPr>
            <a:spLocks noGrp="1" noChangeArrowheads="1"/>
          </p:cNvSpPr>
          <p:nvPr>
            <p:ph idx="1"/>
          </p:nvPr>
        </p:nvSpPr>
        <p:spPr/>
        <p:txBody>
          <a:bodyPr/>
          <a:lstStyle/>
          <a:p>
            <a:pPr eaLnBrk="1" hangingPunct="1"/>
            <a:r>
              <a:rPr lang="en-US"/>
              <a:t>Returns and Risks of Different Asset Classes</a:t>
            </a:r>
          </a:p>
          <a:p>
            <a:pPr lvl="1" eaLnBrk="1" hangingPunct="1"/>
            <a:r>
              <a:rPr lang="en-US"/>
              <a:t>Historically, small company stocks have generated the highest returns, so have the volatility</a:t>
            </a:r>
          </a:p>
          <a:p>
            <a:pPr lvl="1" eaLnBrk="1" hangingPunct="1"/>
            <a:r>
              <a:rPr lang="en-US"/>
              <a:t>Inflation and taxes have a major impact on returns</a:t>
            </a:r>
          </a:p>
          <a:p>
            <a:pPr lvl="1" eaLnBrk="1" hangingPunct="1"/>
            <a:r>
              <a:rPr lang="en-US"/>
              <a:t>Returns on Treasury Bills have barely kept pace with inflation</a:t>
            </a:r>
          </a:p>
          <a:p>
            <a:pPr lvl="1" eaLnBrk="1" hangingPunct="1"/>
            <a:r>
              <a:rPr lang="en-US"/>
              <a:t>Measuring risk by the probability of not meeting your investment return objective indicates risk of equities is small and that of T-bills is large because of their differences in expected returns</a:t>
            </a:r>
          </a:p>
          <a:p>
            <a:pPr lvl="1" eaLnBrk="1" hangingPunct="1"/>
            <a:r>
              <a:rPr lang="en-US"/>
              <a:t>Focusing only on return variability as a measure of risk ignores reinvestment risk</a:t>
            </a:r>
          </a:p>
          <a:p>
            <a:pPr marL="1143000" lvl="2" indent="-228600" eaLnBrk="1" hangingPunct="1"/>
            <a:endParaRPr lang="en-US"/>
          </a:p>
        </p:txBody>
      </p:sp>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3" name="Slide Number Placeholder 2"/>
          <p:cNvSpPr>
            <a:spLocks noGrp="1"/>
          </p:cNvSpPr>
          <p:nvPr>
            <p:ph type="sldNum" sz="quarter" idx="4294967295"/>
          </p:nvPr>
        </p:nvSpPr>
        <p:spPr>
          <a:xfrm>
            <a:off x="7086600" y="6356350"/>
            <a:ext cx="2057400" cy="365125"/>
          </a:xfrm>
        </p:spPr>
        <p:txBody>
          <a:bodyPr/>
          <a:lstStyle/>
          <a:p>
            <a:r>
              <a:rPr lang="en-US"/>
              <a:t>2-</a:t>
            </a:r>
            <a:fld id="{B92EF5D6-E8D1-4EC8-A7AA-9FC57B9E6F57}" type="slidenum">
              <a:rPr lang="en-US" smtClean="0"/>
              <a:pPr/>
              <a:t>49</a:t>
            </a:fld>
            <a:endParaRPr lang="en-US"/>
          </a:p>
        </p:txBody>
      </p:sp>
    </p:spTree>
    <p:extLst>
      <p:ext uri="{BB962C8B-B14F-4D97-AF65-F5344CB8AC3E}">
        <p14:creationId xmlns:p14="http://schemas.microsoft.com/office/powerpoint/2010/main" val="1277720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p:txBody>
          <a:bodyPr/>
          <a:lstStyle/>
          <a:p>
            <a:pPr eaLnBrk="1" hangingPunct="1"/>
            <a:r>
              <a:rPr lang="en-US" b="1" dirty="0"/>
              <a:t>What is </a:t>
            </a:r>
            <a:r>
              <a:rPr lang="en-US" dirty="0"/>
              <a:t>a</a:t>
            </a:r>
            <a:r>
              <a:rPr lang="en-US" b="1" dirty="0"/>
              <a:t>n </a:t>
            </a:r>
            <a:r>
              <a:rPr lang="en-US" dirty="0"/>
              <a:t>i</a:t>
            </a:r>
            <a:r>
              <a:rPr lang="en-US" b="1" dirty="0"/>
              <a:t>nvestment?</a:t>
            </a:r>
            <a:endParaRPr lang="en-US" dirty="0"/>
          </a:p>
        </p:txBody>
      </p:sp>
      <p:sp>
        <p:nvSpPr>
          <p:cNvPr id="9220" name="Rectangle 3"/>
          <p:cNvSpPr>
            <a:spLocks noGrp="1" noChangeArrowheads="1"/>
          </p:cNvSpPr>
          <p:nvPr>
            <p:ph idx="1"/>
          </p:nvPr>
        </p:nvSpPr>
        <p:spPr>
          <a:xfrm>
            <a:off x="628650" y="1066800"/>
            <a:ext cx="8058150" cy="5105400"/>
          </a:xfrm>
        </p:spPr>
        <p:txBody>
          <a:bodyPr>
            <a:normAutofit lnSpcReduction="10000"/>
          </a:bodyPr>
          <a:lstStyle/>
          <a:p>
            <a:pPr marL="0" indent="0" algn="just">
              <a:buNone/>
            </a:pPr>
            <a:r>
              <a:rPr lang="en-US" altLang="de-DE" sz="2400" u="sng" dirty="0"/>
              <a:t>The fundamental principle: </a:t>
            </a:r>
            <a:r>
              <a:rPr lang="en-US" altLang="de-DE" sz="2400" dirty="0"/>
              <a:t>You forego something today with the expectation of reaping future benefit. </a:t>
            </a:r>
          </a:p>
          <a:p>
            <a:pPr marL="0" indent="0" algn="just" eaLnBrk="1" hangingPunct="1">
              <a:buNone/>
            </a:pPr>
            <a:endParaRPr lang="en-US" sz="2400" dirty="0"/>
          </a:p>
          <a:p>
            <a:pPr marL="0" indent="0" algn="just" eaLnBrk="1" hangingPunct="1">
              <a:buNone/>
            </a:pPr>
            <a:r>
              <a:rPr lang="en-US" sz="2400" dirty="0"/>
              <a:t>Investment is current commitment of £(amount) for a period of time in order to derive future payments that will compensate for:</a:t>
            </a:r>
          </a:p>
          <a:p>
            <a:pPr lvl="1" algn="just" eaLnBrk="1" hangingPunct="1"/>
            <a:r>
              <a:rPr lang="en-US" sz="2000" dirty="0"/>
              <a:t>The time the funds are committed</a:t>
            </a:r>
          </a:p>
          <a:p>
            <a:pPr lvl="1" algn="just" eaLnBrk="1" hangingPunct="1"/>
            <a:r>
              <a:rPr lang="en-US" sz="2000" dirty="0"/>
              <a:t>The expected rate of inflation</a:t>
            </a:r>
          </a:p>
          <a:p>
            <a:pPr lvl="1" algn="just" eaLnBrk="1" hangingPunct="1"/>
            <a:r>
              <a:rPr lang="en-US" sz="2000" dirty="0"/>
              <a:t>Uncertainty of future flow of funds</a:t>
            </a:r>
            <a:endParaRPr lang="en-US" sz="3200" dirty="0"/>
          </a:p>
          <a:p>
            <a:pPr algn="just" eaLnBrk="1" hangingPunct="1"/>
            <a:endParaRPr lang="en-US" sz="2400" dirty="0"/>
          </a:p>
          <a:p>
            <a:pPr marL="0" indent="0" algn="just" eaLnBrk="1" hangingPunct="1">
              <a:buNone/>
            </a:pPr>
            <a:r>
              <a:rPr lang="en-US" sz="2400" b="1" dirty="0">
                <a:solidFill>
                  <a:srgbClr val="C00000"/>
                </a:solidFill>
              </a:rPr>
              <a:t>Reason for Investing:</a:t>
            </a:r>
            <a:r>
              <a:rPr lang="en-US" sz="2400" dirty="0"/>
              <a:t> </a:t>
            </a:r>
          </a:p>
          <a:p>
            <a:pPr marL="0" indent="0" algn="just">
              <a:buNone/>
            </a:pPr>
            <a:r>
              <a:rPr lang="en-US" sz="2400" dirty="0"/>
              <a:t>By investing (saving money now instead of spending it), individuals can </a:t>
            </a:r>
            <a:r>
              <a:rPr lang="en-US" sz="2400" dirty="0">
                <a:solidFill>
                  <a:srgbClr val="C00000"/>
                </a:solidFill>
              </a:rPr>
              <a:t>tradeoff present consumption for a larger future consumption</a:t>
            </a:r>
            <a:r>
              <a:rPr lang="en-US" sz="2400" dirty="0"/>
              <a:t>. </a:t>
            </a:r>
            <a:endParaRPr lang="en-GB" altLang="de-DE" sz="2400" dirty="0"/>
          </a:p>
          <a:p>
            <a:pPr marL="0" indent="0" algn="just" eaLnBrk="1" hangingPunct="1">
              <a:buNone/>
            </a:pPr>
            <a:endParaRPr lang="en-US" sz="2400" dirty="0"/>
          </a:p>
        </p:txBody>
      </p:sp>
      <p:sp>
        <p:nvSpPr>
          <p:cNvPr id="2" name="Footer Placeholder 1"/>
          <p:cNvSpPr>
            <a:spLocks noGrp="1"/>
          </p:cNvSpPr>
          <p:nvPr>
            <p:ph type="ftr" sz="quarter" idx="11"/>
          </p:nvPr>
        </p:nvSpPr>
        <p:spPr/>
        <p:txBody>
          <a:bodyPr/>
          <a:lstStyle/>
          <a:p>
            <a:r>
              <a:rPr lang="en-US"/>
              <a:t>© 2012 </a:t>
            </a:r>
            <a:r>
              <a:rPr lang="en-US" err="1"/>
              <a:t>Cengage</a:t>
            </a:r>
            <a:r>
              <a:rPr lang="en-US"/>
              <a:t> Learning.  All Rights Reserved. May not scanned, copied or duplicated, or posted to a publicly accessible website, in whole or in part. </a:t>
            </a:r>
          </a:p>
        </p:txBody>
      </p:sp>
      <p:sp>
        <p:nvSpPr>
          <p:cNvPr id="9218"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1BCBD7AC-ECF0-42FB-8347-99D0E9A79E05}" type="slidenum">
              <a:rPr lang="en-US"/>
              <a:pPr/>
              <a:t>5</a:t>
            </a:fld>
            <a:endParaRPr lang="en-US"/>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3" name="Slide Number Placeholder 2"/>
          <p:cNvSpPr>
            <a:spLocks noGrp="1"/>
          </p:cNvSpPr>
          <p:nvPr>
            <p:ph type="sldNum" sz="quarter" idx="12"/>
          </p:nvPr>
        </p:nvSpPr>
        <p:spPr/>
        <p:txBody>
          <a:bodyPr/>
          <a:lstStyle/>
          <a:p>
            <a:r>
              <a:rPr lang="en-US"/>
              <a:t>2-</a:t>
            </a:r>
            <a:fld id="{B92EF5D6-E8D1-4EC8-A7AA-9FC57B9E6F57}" type="slidenum">
              <a:rPr lang="en-US" smtClean="0"/>
              <a:pPr/>
              <a:t>50</a:t>
            </a:fld>
            <a:endParaRPr lang="en-US"/>
          </a:p>
        </p:txBody>
      </p:sp>
      <p:sp>
        <p:nvSpPr>
          <p:cNvPr id="4" name="Title 1"/>
          <p:cNvSpPr txBox="1">
            <a:spLocks/>
          </p:cNvSpPr>
          <p:nvPr/>
        </p:nvSpPr>
        <p:spPr>
          <a:xfrm>
            <a:off x="228600" y="228600"/>
            <a:ext cx="8610600" cy="944563"/>
          </a:xfrm>
          <a:prstGeom prst="rect">
            <a:avLst/>
          </a:prstGeom>
        </p:spPr>
        <p:txBody>
          <a:bodyPr/>
          <a:lstStyle>
            <a:lvl1pPr algn="ctr" rtl="0" eaLnBrk="1" fontAlgn="base" hangingPunct="1">
              <a:spcBef>
                <a:spcPct val="0"/>
              </a:spcBef>
              <a:spcAft>
                <a:spcPct val="0"/>
              </a:spcAft>
              <a:defRPr sz="3600">
                <a:solidFill>
                  <a:srgbClr val="FFCC66"/>
                </a:solidFill>
                <a:latin typeface="+mj-lt"/>
                <a:ea typeface="+mj-ea"/>
                <a:cs typeface="+mj-cs"/>
              </a:defRPr>
            </a:lvl1pPr>
            <a:lvl2pPr algn="ctr" rtl="0" eaLnBrk="1" fontAlgn="base" hangingPunct="1">
              <a:spcBef>
                <a:spcPct val="0"/>
              </a:spcBef>
              <a:spcAft>
                <a:spcPct val="0"/>
              </a:spcAft>
              <a:defRPr sz="3600">
                <a:solidFill>
                  <a:srgbClr val="FFCC66"/>
                </a:solidFill>
                <a:latin typeface="Arial" pitchFamily="34" charset="0"/>
              </a:defRPr>
            </a:lvl2pPr>
            <a:lvl3pPr algn="ctr" rtl="0" eaLnBrk="1" fontAlgn="base" hangingPunct="1">
              <a:spcBef>
                <a:spcPct val="0"/>
              </a:spcBef>
              <a:spcAft>
                <a:spcPct val="0"/>
              </a:spcAft>
              <a:defRPr sz="3600">
                <a:solidFill>
                  <a:srgbClr val="FFCC66"/>
                </a:solidFill>
                <a:latin typeface="Arial" pitchFamily="34" charset="0"/>
              </a:defRPr>
            </a:lvl3pPr>
            <a:lvl4pPr algn="ctr" rtl="0" eaLnBrk="1" fontAlgn="base" hangingPunct="1">
              <a:spcBef>
                <a:spcPct val="0"/>
              </a:spcBef>
              <a:spcAft>
                <a:spcPct val="0"/>
              </a:spcAft>
              <a:defRPr sz="3600">
                <a:solidFill>
                  <a:srgbClr val="FFCC66"/>
                </a:solidFill>
                <a:latin typeface="Arial" pitchFamily="34" charset="0"/>
              </a:defRPr>
            </a:lvl4pPr>
            <a:lvl5pPr algn="ctr" rtl="0" eaLnBrk="1" fontAlgn="base" hangingPunct="1">
              <a:spcBef>
                <a:spcPct val="0"/>
              </a:spcBef>
              <a:spcAft>
                <a:spcPct val="0"/>
              </a:spcAft>
              <a:defRPr sz="3600">
                <a:solidFill>
                  <a:srgbClr val="FFCC66"/>
                </a:solidFill>
                <a:latin typeface="Arial" pitchFamily="34" charset="0"/>
              </a:defRPr>
            </a:lvl5pPr>
            <a:lvl6pPr marL="457200" algn="ctr" rtl="0" eaLnBrk="1" fontAlgn="base" hangingPunct="1">
              <a:spcBef>
                <a:spcPct val="0"/>
              </a:spcBef>
              <a:spcAft>
                <a:spcPct val="0"/>
              </a:spcAft>
              <a:defRPr sz="3600">
                <a:solidFill>
                  <a:schemeClr val="tx2"/>
                </a:solidFill>
                <a:latin typeface="Arial" pitchFamily="34" charset="0"/>
              </a:defRPr>
            </a:lvl6pPr>
            <a:lvl7pPr marL="914400" algn="ctr" rtl="0" eaLnBrk="1" fontAlgn="base" hangingPunct="1">
              <a:spcBef>
                <a:spcPct val="0"/>
              </a:spcBef>
              <a:spcAft>
                <a:spcPct val="0"/>
              </a:spcAft>
              <a:defRPr sz="3600">
                <a:solidFill>
                  <a:schemeClr val="tx2"/>
                </a:solidFill>
                <a:latin typeface="Arial" pitchFamily="34" charset="0"/>
              </a:defRPr>
            </a:lvl7pPr>
            <a:lvl8pPr marL="1371600" algn="ctr" rtl="0" eaLnBrk="1" fontAlgn="base" hangingPunct="1">
              <a:spcBef>
                <a:spcPct val="0"/>
              </a:spcBef>
              <a:spcAft>
                <a:spcPct val="0"/>
              </a:spcAft>
              <a:defRPr sz="3600">
                <a:solidFill>
                  <a:schemeClr val="tx2"/>
                </a:solidFill>
                <a:latin typeface="Arial" pitchFamily="34" charset="0"/>
              </a:defRPr>
            </a:lvl8pPr>
            <a:lvl9pPr marL="1828800" algn="ctr" rtl="0" eaLnBrk="1" fontAlgn="base" hangingPunct="1">
              <a:spcBef>
                <a:spcPct val="0"/>
              </a:spcBef>
              <a:spcAft>
                <a:spcPct val="0"/>
              </a:spcAft>
              <a:defRPr sz="3600">
                <a:solidFill>
                  <a:schemeClr val="tx2"/>
                </a:solidFill>
                <a:latin typeface="Arial" pitchFamily="34" charset="0"/>
              </a:defRPr>
            </a:lvl9pPr>
          </a:lstStyle>
          <a:p>
            <a:r>
              <a:rPr lang="en-US" b="1"/>
              <a:t>Exhibit 2.9</a:t>
            </a:r>
          </a:p>
        </p:txBody>
      </p:sp>
      <p:pic>
        <p:nvPicPr>
          <p:cNvPr id="79874" name="Picture 2" descr="C:\LB-FIN650\LB-FIN650Edit\JPG files of exhibits\Ch 02\Reilly10e_Exhibit02-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8270" y="1524000"/>
            <a:ext cx="8431260" cy="2789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24022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2"/>
          <p:cNvSpPr>
            <a:spLocks noGrp="1" noChangeArrowheads="1"/>
          </p:cNvSpPr>
          <p:nvPr>
            <p:ph type="title"/>
          </p:nvPr>
        </p:nvSpPr>
        <p:spPr/>
        <p:txBody>
          <a:bodyPr/>
          <a:lstStyle/>
          <a:p>
            <a:pPr eaLnBrk="1" hangingPunct="1">
              <a:defRPr/>
            </a:pPr>
            <a:r>
              <a:rPr lang="en-US" b="1"/>
              <a:t>Asset Allocation Summary</a:t>
            </a:r>
          </a:p>
        </p:txBody>
      </p:sp>
      <p:sp>
        <p:nvSpPr>
          <p:cNvPr id="29700" name="Rectangle 3"/>
          <p:cNvSpPr>
            <a:spLocks noGrp="1" noChangeArrowheads="1"/>
          </p:cNvSpPr>
          <p:nvPr>
            <p:ph idx="1"/>
          </p:nvPr>
        </p:nvSpPr>
        <p:spPr>
          <a:xfrm>
            <a:off x="914400" y="1371600"/>
            <a:ext cx="7772400" cy="4114800"/>
          </a:xfrm>
        </p:spPr>
        <p:txBody>
          <a:bodyPr/>
          <a:lstStyle/>
          <a:p>
            <a:pPr eaLnBrk="1" hangingPunct="1">
              <a:spcAft>
                <a:spcPts val="600"/>
              </a:spcAft>
            </a:pPr>
            <a:r>
              <a:rPr lang="en-US"/>
              <a:t>Policy statement determines types of assets to include in portfolio</a:t>
            </a:r>
          </a:p>
          <a:p>
            <a:pPr eaLnBrk="1" hangingPunct="1">
              <a:spcAft>
                <a:spcPts val="600"/>
              </a:spcAft>
            </a:pPr>
            <a:r>
              <a:rPr lang="en-US"/>
              <a:t>Asset allocation determines portfolio return more than stock selection</a:t>
            </a:r>
          </a:p>
          <a:p>
            <a:pPr eaLnBrk="1" hangingPunct="1">
              <a:spcAft>
                <a:spcPts val="600"/>
              </a:spcAft>
            </a:pPr>
            <a:r>
              <a:rPr lang="en-US"/>
              <a:t>Over long time periods, sizable allocation to equity will improve results</a:t>
            </a:r>
          </a:p>
          <a:p>
            <a:pPr eaLnBrk="1" hangingPunct="1">
              <a:spcAft>
                <a:spcPts val="600"/>
              </a:spcAft>
            </a:pPr>
            <a:r>
              <a:rPr lang="en-US"/>
              <a:t>Risk of a strategy depends on the investor’s goals and time horizon</a:t>
            </a:r>
          </a:p>
        </p:txBody>
      </p:sp>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29698"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solidFill>
                  <a:srgbClr val="FFCC66"/>
                </a:solidFill>
              </a:rPr>
              <a:t>2-</a:t>
            </a:r>
            <a:fld id="{6AA90787-4455-43D0-9C4A-72569DBE6D4D}" type="slidenum">
              <a:rPr lang="en-US">
                <a:solidFill>
                  <a:srgbClr val="FFCC66"/>
                </a:solidFill>
              </a:rPr>
              <a:pPr/>
              <a:t>51</a:t>
            </a:fld>
            <a:endParaRPr lang="en-US">
              <a:solidFill>
                <a:srgbClr val="FFCC66"/>
              </a:solidFill>
            </a:endParaRPr>
          </a:p>
        </p:txBody>
      </p:sp>
    </p:spTree>
    <p:extLst>
      <p:ext uri="{BB962C8B-B14F-4D97-AF65-F5344CB8AC3E}">
        <p14:creationId xmlns:p14="http://schemas.microsoft.com/office/powerpoint/2010/main" val="19787902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5"/>
          <p:cNvSpPr txBox="1">
            <a:spLocks noGrp="1"/>
          </p:cNvSpPr>
          <p:nvPr/>
        </p:nvSpPr>
        <p:spPr bwMode="auto">
          <a:xfrm>
            <a:off x="152400" y="6324600"/>
            <a:ext cx="685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sz="1400"/>
              <a:t>2-</a:t>
            </a:r>
            <a:fld id="{B524ED81-248D-44FF-82EF-5887C741A6A3}" type="slidenum">
              <a:rPr lang="en-US" sz="1400"/>
              <a:pPr algn="r" eaLnBrk="1" hangingPunct="1"/>
              <a:t>52</a:t>
            </a:fld>
            <a:endParaRPr lang="en-US" sz="1400"/>
          </a:p>
        </p:txBody>
      </p:sp>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3" name="Slide Number Placeholder 2"/>
          <p:cNvSpPr>
            <a:spLocks noGrp="1"/>
          </p:cNvSpPr>
          <p:nvPr>
            <p:ph type="sldNum" sz="quarter" idx="12"/>
          </p:nvPr>
        </p:nvSpPr>
        <p:spPr/>
        <p:txBody>
          <a:bodyPr/>
          <a:lstStyle/>
          <a:p>
            <a:r>
              <a:rPr lang="en-US"/>
              <a:t>2-</a:t>
            </a:r>
            <a:fld id="{B92EF5D6-E8D1-4EC8-A7AA-9FC57B9E6F57}" type="slidenum">
              <a:rPr lang="en-US" smtClean="0"/>
              <a:pPr/>
              <a:t>52</a:t>
            </a:fld>
            <a:endParaRPr lang="en-US"/>
          </a:p>
        </p:txBody>
      </p:sp>
      <p:sp>
        <p:nvSpPr>
          <p:cNvPr id="460802" name="Rectangle 2"/>
          <p:cNvSpPr>
            <a:spLocks noGrp="1" noChangeArrowheads="1"/>
          </p:cNvSpPr>
          <p:nvPr>
            <p:ph type="title" idx="4294967295"/>
          </p:nvPr>
        </p:nvSpPr>
        <p:spPr>
          <a:xfrm>
            <a:off x="914400" y="152400"/>
            <a:ext cx="8229600" cy="944563"/>
          </a:xfrm>
        </p:spPr>
        <p:txBody>
          <a:bodyPr/>
          <a:lstStyle/>
          <a:p>
            <a:pPr eaLnBrk="1" hangingPunct="1">
              <a:defRPr/>
            </a:pPr>
            <a:r>
              <a:rPr lang="en-US" b="1"/>
              <a:t>Asset Allocation Summary</a:t>
            </a:r>
          </a:p>
        </p:txBody>
      </p:sp>
      <p:sp>
        <p:nvSpPr>
          <p:cNvPr id="60420" name="Rectangle 3"/>
          <p:cNvSpPr>
            <a:spLocks noGrp="1" noChangeArrowheads="1"/>
          </p:cNvSpPr>
          <p:nvPr>
            <p:ph type="body" idx="4294967295"/>
          </p:nvPr>
        </p:nvSpPr>
        <p:spPr>
          <a:xfrm>
            <a:off x="1295400" y="1295400"/>
            <a:ext cx="7848600" cy="4876800"/>
          </a:xfrm>
        </p:spPr>
        <p:txBody>
          <a:bodyPr/>
          <a:lstStyle/>
          <a:p>
            <a:r>
              <a:rPr lang="en-US"/>
              <a:t>Asset Allocation and Cultural Differences</a:t>
            </a:r>
          </a:p>
          <a:p>
            <a:pPr marL="742950" lvl="1" indent="-285750" eaLnBrk="1" hangingPunct="1"/>
            <a:r>
              <a:rPr lang="en-US"/>
              <a:t>Social, political, and tax environments influence the asset allocation decision</a:t>
            </a:r>
          </a:p>
          <a:p>
            <a:pPr marL="742950" lvl="1" indent="-285750" eaLnBrk="1" hangingPunct="1"/>
            <a:r>
              <a:rPr lang="en-US"/>
              <a:t>Equity allocations of U.S. pension funds average 58%</a:t>
            </a:r>
          </a:p>
          <a:p>
            <a:pPr marL="742950" lvl="1" indent="-285750" eaLnBrk="1" hangingPunct="1"/>
            <a:r>
              <a:rPr lang="en-US"/>
              <a:t>In the United Kingdom, equities make up 78% of assets</a:t>
            </a:r>
          </a:p>
          <a:p>
            <a:pPr marL="742950" lvl="1" indent="-285750" eaLnBrk="1" hangingPunct="1"/>
            <a:r>
              <a:rPr lang="en-US"/>
              <a:t>In Germany, equity allocation averages 8%</a:t>
            </a:r>
          </a:p>
          <a:p>
            <a:pPr marL="742950" lvl="1" indent="-285750" eaLnBrk="1" hangingPunct="1"/>
            <a:r>
              <a:rPr lang="en-US"/>
              <a:t>In Japan, equities are 37% of assets</a:t>
            </a:r>
          </a:p>
          <a:p>
            <a:pPr marL="742950" lvl="1" indent="-285750" eaLnBrk="1" hangingPunct="1"/>
            <a:r>
              <a:rPr lang="en-US"/>
              <a:t>See Exhibits 2.11 and 2.12</a:t>
            </a:r>
          </a:p>
          <a:p>
            <a:endParaRPr lang="en-US"/>
          </a:p>
        </p:txBody>
      </p:sp>
    </p:spTree>
    <p:extLst>
      <p:ext uri="{BB962C8B-B14F-4D97-AF65-F5344CB8AC3E}">
        <p14:creationId xmlns:p14="http://schemas.microsoft.com/office/powerpoint/2010/main" val="18904556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228600" y="228600"/>
            <a:ext cx="8610600" cy="944563"/>
          </a:xfrm>
        </p:spPr>
        <p:txBody>
          <a:bodyPr/>
          <a:lstStyle/>
          <a:p>
            <a:r>
              <a:rPr lang="en-US" b="1"/>
              <a:t>Exhibit 2.11</a:t>
            </a:r>
          </a:p>
        </p:txBody>
      </p:sp>
      <p:sp>
        <p:nvSpPr>
          <p:cNvPr id="3" name="Footer Placeholder 2"/>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4" name="Slide Number Placeholder 3"/>
          <p:cNvSpPr>
            <a:spLocks noGrp="1"/>
          </p:cNvSpPr>
          <p:nvPr>
            <p:ph type="sldNum" sz="quarter" idx="12"/>
          </p:nvPr>
        </p:nvSpPr>
        <p:spPr/>
        <p:txBody>
          <a:bodyPr/>
          <a:lstStyle/>
          <a:p>
            <a:r>
              <a:rPr lang="en-US"/>
              <a:t>2-</a:t>
            </a:r>
            <a:fld id="{EBBC779E-EBD5-4F00-A044-CA6BED63068B}" type="slidenum">
              <a:rPr lang="en-US" smtClean="0"/>
              <a:pPr/>
              <a:t>53</a:t>
            </a:fld>
            <a:endParaRPr lang="en-US"/>
          </a:p>
        </p:txBody>
      </p:sp>
      <p:pic>
        <p:nvPicPr>
          <p:cNvPr id="798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909" y="1371600"/>
            <a:ext cx="8273859" cy="4269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32531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228600" y="228600"/>
            <a:ext cx="8610600" cy="944563"/>
          </a:xfrm>
        </p:spPr>
        <p:txBody>
          <a:bodyPr/>
          <a:lstStyle/>
          <a:p>
            <a:r>
              <a:rPr lang="en-US" b="1"/>
              <a:t>Exhibit 2.12</a:t>
            </a:r>
          </a:p>
        </p:txBody>
      </p:sp>
      <p:sp>
        <p:nvSpPr>
          <p:cNvPr id="3" name="Footer Placeholder 2"/>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4" name="Slide Number Placeholder 3"/>
          <p:cNvSpPr>
            <a:spLocks noGrp="1"/>
          </p:cNvSpPr>
          <p:nvPr>
            <p:ph type="sldNum" sz="quarter" idx="12"/>
          </p:nvPr>
        </p:nvSpPr>
        <p:spPr/>
        <p:txBody>
          <a:bodyPr/>
          <a:lstStyle/>
          <a:p>
            <a:r>
              <a:rPr lang="en-US"/>
              <a:t>2-</a:t>
            </a:r>
            <a:fld id="{EBBC779E-EBD5-4F00-A044-CA6BED63068B}" type="slidenum">
              <a:rPr lang="en-US" smtClean="0"/>
              <a:pPr/>
              <a:t>54</a:t>
            </a:fld>
            <a:endParaRPr lang="en-US"/>
          </a:p>
        </p:txBody>
      </p:sp>
      <p:pic>
        <p:nvPicPr>
          <p:cNvPr id="808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371600"/>
            <a:ext cx="8305613"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27599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337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solidFill>
                  <a:srgbClr val="FFCC66"/>
                </a:solidFill>
              </a:rPr>
              <a:t>2-</a:t>
            </a:r>
            <a:fld id="{7615B749-A344-412A-AA7A-D24F8ED915AE}" type="slidenum">
              <a:rPr lang="en-US">
                <a:solidFill>
                  <a:srgbClr val="FFCC66"/>
                </a:solidFill>
              </a:rPr>
              <a:pPr/>
              <a:t>55</a:t>
            </a:fld>
            <a:endParaRPr lang="en-US">
              <a:solidFill>
                <a:srgbClr val="FFCC66"/>
              </a:solidFill>
            </a:endParaRPr>
          </a:p>
        </p:txBody>
      </p:sp>
      <p:sp>
        <p:nvSpPr>
          <p:cNvPr id="33795" name="Rectangle 1027"/>
          <p:cNvSpPr>
            <a:spLocks noGrp="1" noChangeArrowheads="1"/>
          </p:cNvSpPr>
          <p:nvPr>
            <p:ph idx="4294967295"/>
          </p:nvPr>
        </p:nvSpPr>
        <p:spPr>
          <a:xfrm>
            <a:off x="571500" y="317501"/>
            <a:ext cx="8001000" cy="6019800"/>
          </a:xfrm>
        </p:spPr>
        <p:txBody>
          <a:bodyPr/>
          <a:lstStyle/>
          <a:p>
            <a:pPr algn="ctr" eaLnBrk="1" hangingPunct="1">
              <a:buFontTx/>
              <a:buNone/>
            </a:pPr>
            <a:r>
              <a:rPr lang="en-US" sz="3200" b="1" dirty="0">
                <a:solidFill>
                  <a:schemeClr val="tx2"/>
                </a:solidFill>
              </a:rPr>
              <a:t>Appendix: Objectives and Constraints of Institutional Investors</a:t>
            </a:r>
          </a:p>
          <a:p>
            <a:pPr eaLnBrk="1" hangingPunct="1">
              <a:lnSpc>
                <a:spcPct val="130000"/>
              </a:lnSpc>
            </a:pPr>
            <a:r>
              <a:rPr lang="en-US" dirty="0">
                <a:cs typeface="Times New Roman" pitchFamily="18" charset="0"/>
              </a:rPr>
              <a:t>Mutual Funds</a:t>
            </a:r>
          </a:p>
          <a:p>
            <a:pPr marL="742950" lvl="1" indent="-285750" eaLnBrk="1" hangingPunct="1"/>
            <a:r>
              <a:rPr lang="en-US" dirty="0">
                <a:cs typeface="Times New Roman" pitchFamily="18" charset="0"/>
              </a:rPr>
              <a:t>Pool investors funds and invests them in financial assets as per its investment objective</a:t>
            </a:r>
          </a:p>
          <a:p>
            <a:pPr eaLnBrk="1" hangingPunct="1"/>
            <a:r>
              <a:rPr lang="en-US" dirty="0"/>
              <a:t>Endowment Funds</a:t>
            </a:r>
          </a:p>
          <a:p>
            <a:pPr marL="742950" lvl="1" indent="-285750" eaLnBrk="1" hangingPunct="1"/>
            <a:r>
              <a:rPr lang="en-US" dirty="0">
                <a:cs typeface="Times New Roman" pitchFamily="18" charset="0"/>
              </a:rPr>
              <a:t>They represent contributions made to charitable or educational institutions</a:t>
            </a:r>
            <a:r>
              <a:rPr lang="en-US" dirty="0"/>
              <a:t> </a:t>
            </a:r>
          </a:p>
          <a:p>
            <a:pPr marL="742950" lvl="1" indent="-285750" algn="just" eaLnBrk="1" hangingPunct="1"/>
            <a:endParaRPr lang="en-US" sz="2800" dirty="0">
              <a:cs typeface="Times New Roman" pitchFamily="18" charset="0"/>
            </a:endParaRPr>
          </a:p>
          <a:p>
            <a:pPr algn="just" eaLnBrk="1" hangingPunct="1"/>
            <a:endParaRPr lang="en-US" dirty="0">
              <a:solidFill>
                <a:schemeClr val="tx2"/>
              </a:solidFill>
              <a:cs typeface="Times New Roman" pitchFamily="18" charset="0"/>
            </a:endParaRPr>
          </a:p>
          <a:p>
            <a:pPr algn="ctr" eaLnBrk="1" hangingPunct="1">
              <a:buFontTx/>
              <a:buNone/>
            </a:pPr>
            <a:endParaRPr lang="en-US" sz="3200" b="1" dirty="0">
              <a:solidFill>
                <a:schemeClr val="tx2"/>
              </a:solidFill>
            </a:endParaRPr>
          </a:p>
        </p:txBody>
      </p:sp>
    </p:spTree>
    <p:extLst>
      <p:ext uri="{BB962C8B-B14F-4D97-AF65-F5344CB8AC3E}">
        <p14:creationId xmlns:p14="http://schemas.microsoft.com/office/powerpoint/2010/main" val="1205765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3" name="Slide Number Placeholder 2"/>
          <p:cNvSpPr>
            <a:spLocks noGrp="1"/>
          </p:cNvSpPr>
          <p:nvPr>
            <p:ph type="sldNum" sz="quarter" idx="12"/>
          </p:nvPr>
        </p:nvSpPr>
        <p:spPr/>
        <p:txBody>
          <a:bodyPr/>
          <a:lstStyle/>
          <a:p>
            <a:r>
              <a:rPr lang="en-US"/>
              <a:t>2-</a:t>
            </a:r>
            <a:fld id="{B92EF5D6-E8D1-4EC8-A7AA-9FC57B9E6F57}" type="slidenum">
              <a:rPr lang="en-US" smtClean="0"/>
              <a:pPr/>
              <a:t>56</a:t>
            </a:fld>
            <a:endParaRPr lang="en-US"/>
          </a:p>
        </p:txBody>
      </p:sp>
      <p:sp>
        <p:nvSpPr>
          <p:cNvPr id="61443" name="Rectangle 1027"/>
          <p:cNvSpPr>
            <a:spLocks noGrp="1" noChangeArrowheads="1"/>
          </p:cNvSpPr>
          <p:nvPr>
            <p:ph type="body" idx="4294967295"/>
          </p:nvPr>
        </p:nvSpPr>
        <p:spPr>
          <a:xfrm>
            <a:off x="533400" y="336551"/>
            <a:ext cx="7772400" cy="6019800"/>
          </a:xfrm>
        </p:spPr>
        <p:txBody>
          <a:bodyPr/>
          <a:lstStyle/>
          <a:p>
            <a:pPr algn="ctr" eaLnBrk="1" hangingPunct="1">
              <a:buFontTx/>
              <a:buNone/>
            </a:pPr>
            <a:r>
              <a:rPr lang="en-US" sz="3200" b="1" dirty="0">
                <a:solidFill>
                  <a:schemeClr val="tx2"/>
                </a:solidFill>
              </a:rPr>
              <a:t>Appendix: Objectives and Constraints of Institutional Investors</a:t>
            </a:r>
          </a:p>
          <a:p>
            <a:pPr eaLnBrk="1" hangingPunct="1">
              <a:lnSpc>
                <a:spcPct val="60000"/>
              </a:lnSpc>
            </a:pPr>
            <a:endParaRPr lang="en-US" dirty="0">
              <a:cs typeface="Times New Roman" pitchFamily="18" charset="0"/>
            </a:endParaRPr>
          </a:p>
          <a:p>
            <a:pPr>
              <a:lnSpc>
                <a:spcPct val="60000"/>
              </a:lnSpc>
            </a:pPr>
            <a:r>
              <a:rPr lang="en-US" dirty="0"/>
              <a:t>Pension Funds</a:t>
            </a:r>
            <a:r>
              <a:rPr lang="en-US" sz="2400" dirty="0">
                <a:cs typeface="Times New Roman" pitchFamily="18" charset="0"/>
              </a:rPr>
              <a:t> </a:t>
            </a:r>
          </a:p>
          <a:p>
            <a:pPr marL="742950" lvl="1" indent="-285750" eaLnBrk="1" hangingPunct="1">
              <a:spcAft>
                <a:spcPts val="600"/>
              </a:spcAft>
            </a:pPr>
            <a:r>
              <a:rPr lang="en-US" dirty="0">
                <a:cs typeface="Times New Roman" pitchFamily="18" charset="0"/>
              </a:rPr>
              <a:t>Receive contributions from the firm, its employees, or both and invests those funds</a:t>
            </a:r>
          </a:p>
          <a:p>
            <a:pPr marL="742950" lvl="1" indent="-285750" eaLnBrk="1" hangingPunct="1">
              <a:spcAft>
                <a:spcPts val="600"/>
              </a:spcAft>
            </a:pPr>
            <a:r>
              <a:rPr lang="en-US" b="1" dirty="0">
                <a:cs typeface="Times New Roman" pitchFamily="18" charset="0"/>
              </a:rPr>
              <a:t>Defined Benefit</a:t>
            </a:r>
            <a:r>
              <a:rPr lang="en-US" dirty="0">
                <a:cs typeface="Times New Roman" pitchFamily="18" charset="0"/>
              </a:rPr>
              <a:t> – promise to pay retirees a specific income stream after retirement</a:t>
            </a:r>
          </a:p>
          <a:p>
            <a:pPr marL="742950" lvl="1" indent="-285750" eaLnBrk="1" hangingPunct="1">
              <a:spcAft>
                <a:spcPts val="600"/>
              </a:spcAft>
            </a:pPr>
            <a:r>
              <a:rPr lang="en-US" b="1" dirty="0">
                <a:cs typeface="Times New Roman" pitchFamily="18" charset="0"/>
              </a:rPr>
              <a:t>Defined Contribution</a:t>
            </a:r>
            <a:r>
              <a:rPr lang="en-US" dirty="0">
                <a:cs typeface="Times New Roman" pitchFamily="18" charset="0"/>
              </a:rPr>
              <a:t> – do not promise a set of benefits. Employees’ retirement income is not an obligation of the firm</a:t>
            </a:r>
            <a:r>
              <a:rPr lang="en-US" dirty="0">
                <a:solidFill>
                  <a:schemeClr val="tx2"/>
                </a:solidFill>
              </a:rPr>
              <a:t> </a:t>
            </a:r>
          </a:p>
        </p:txBody>
      </p:sp>
    </p:spTree>
    <p:extLst>
      <p:ext uri="{BB962C8B-B14F-4D97-AF65-F5344CB8AC3E}">
        <p14:creationId xmlns:p14="http://schemas.microsoft.com/office/powerpoint/2010/main" val="33489438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3" name="Slide Number Placeholder 2"/>
          <p:cNvSpPr>
            <a:spLocks noGrp="1"/>
          </p:cNvSpPr>
          <p:nvPr>
            <p:ph type="sldNum" sz="quarter" idx="12"/>
          </p:nvPr>
        </p:nvSpPr>
        <p:spPr/>
        <p:txBody>
          <a:bodyPr/>
          <a:lstStyle/>
          <a:p>
            <a:r>
              <a:rPr lang="en-US"/>
              <a:t>2-</a:t>
            </a:r>
            <a:fld id="{B92EF5D6-E8D1-4EC8-A7AA-9FC57B9E6F57}" type="slidenum">
              <a:rPr lang="en-US" smtClean="0"/>
              <a:pPr/>
              <a:t>57</a:t>
            </a:fld>
            <a:endParaRPr lang="en-US"/>
          </a:p>
        </p:txBody>
      </p:sp>
      <p:sp>
        <p:nvSpPr>
          <p:cNvPr id="63491" name="Rectangle 1027"/>
          <p:cNvSpPr>
            <a:spLocks noGrp="1" noChangeArrowheads="1"/>
          </p:cNvSpPr>
          <p:nvPr>
            <p:ph type="body" idx="4294967295"/>
          </p:nvPr>
        </p:nvSpPr>
        <p:spPr>
          <a:xfrm>
            <a:off x="542925" y="336551"/>
            <a:ext cx="8001000" cy="6019800"/>
          </a:xfrm>
        </p:spPr>
        <p:txBody>
          <a:bodyPr/>
          <a:lstStyle/>
          <a:p>
            <a:pPr algn="ctr" eaLnBrk="1" hangingPunct="1">
              <a:buFontTx/>
              <a:buNone/>
            </a:pPr>
            <a:r>
              <a:rPr lang="en-US" sz="3200" b="1" dirty="0">
                <a:solidFill>
                  <a:schemeClr val="tx2"/>
                </a:solidFill>
              </a:rPr>
              <a:t>Appendix:</a:t>
            </a:r>
            <a:r>
              <a:rPr lang="en-US" sz="3200" dirty="0">
                <a:solidFill>
                  <a:schemeClr val="tx2"/>
                </a:solidFill>
              </a:rPr>
              <a:t> </a:t>
            </a:r>
            <a:r>
              <a:rPr lang="en-US" sz="3200" b="1" dirty="0">
                <a:solidFill>
                  <a:schemeClr val="tx2"/>
                </a:solidFill>
              </a:rPr>
              <a:t>Objectives and Constraints of Institutional Investors</a:t>
            </a:r>
            <a:endParaRPr lang="en-US" sz="3200" dirty="0">
              <a:cs typeface="Times New Roman" pitchFamily="18" charset="0"/>
            </a:endParaRPr>
          </a:p>
          <a:p>
            <a:pPr>
              <a:lnSpc>
                <a:spcPct val="50000"/>
              </a:lnSpc>
            </a:pPr>
            <a:endParaRPr lang="en-US" sz="3200" dirty="0"/>
          </a:p>
          <a:p>
            <a:pPr>
              <a:lnSpc>
                <a:spcPct val="70000"/>
              </a:lnSpc>
            </a:pPr>
            <a:r>
              <a:rPr lang="en-US" sz="3200" dirty="0"/>
              <a:t>Insurance Companies</a:t>
            </a:r>
            <a:endParaRPr lang="en-US" sz="3200" dirty="0">
              <a:cs typeface="Times New Roman" pitchFamily="18" charset="0"/>
            </a:endParaRPr>
          </a:p>
          <a:p>
            <a:pPr marL="742950" lvl="1" indent="-285750" eaLnBrk="1" hangingPunct="1"/>
            <a:r>
              <a:rPr lang="en-US" sz="2800" dirty="0"/>
              <a:t>Life Insurance Companies</a:t>
            </a:r>
          </a:p>
          <a:p>
            <a:pPr marL="1143000" lvl="2" indent="-228600" eaLnBrk="1" hangingPunct="1">
              <a:lnSpc>
                <a:spcPct val="110000"/>
              </a:lnSpc>
            </a:pPr>
            <a:r>
              <a:rPr lang="en-US" dirty="0"/>
              <a:t>earn rate in excess of actuarial rate</a:t>
            </a:r>
          </a:p>
          <a:p>
            <a:pPr marL="1143000" lvl="2" indent="-228600" eaLnBrk="1" hangingPunct="1">
              <a:lnSpc>
                <a:spcPct val="110000"/>
              </a:lnSpc>
            </a:pPr>
            <a:r>
              <a:rPr lang="en-US" dirty="0"/>
              <a:t>growing surplus if the spread is positive</a:t>
            </a:r>
          </a:p>
          <a:p>
            <a:pPr marL="1143000" lvl="2" indent="-228600" eaLnBrk="1" hangingPunct="1">
              <a:lnSpc>
                <a:spcPct val="110000"/>
              </a:lnSpc>
            </a:pPr>
            <a:r>
              <a:rPr lang="en-US" dirty="0"/>
              <a:t>fiduciary principles limit the risk tolerance</a:t>
            </a:r>
          </a:p>
          <a:p>
            <a:pPr marL="1143000" lvl="2" indent="-228600" eaLnBrk="1" hangingPunct="1">
              <a:lnSpc>
                <a:spcPct val="110000"/>
              </a:lnSpc>
            </a:pPr>
            <a:r>
              <a:rPr lang="en-US" dirty="0"/>
              <a:t>liquidity needs have increased </a:t>
            </a:r>
          </a:p>
          <a:p>
            <a:pPr marL="1143000" lvl="2" indent="-228600" eaLnBrk="1" hangingPunct="1">
              <a:lnSpc>
                <a:spcPct val="110000"/>
              </a:lnSpc>
            </a:pPr>
            <a:r>
              <a:rPr lang="en-US" dirty="0"/>
              <a:t>tax rule changes</a:t>
            </a:r>
          </a:p>
        </p:txBody>
      </p:sp>
    </p:spTree>
    <p:extLst>
      <p:ext uri="{BB962C8B-B14F-4D97-AF65-F5344CB8AC3E}">
        <p14:creationId xmlns:p14="http://schemas.microsoft.com/office/powerpoint/2010/main" val="27992710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3" name="Slide Number Placeholder 2"/>
          <p:cNvSpPr>
            <a:spLocks noGrp="1"/>
          </p:cNvSpPr>
          <p:nvPr>
            <p:ph type="sldNum" sz="quarter" idx="12"/>
          </p:nvPr>
        </p:nvSpPr>
        <p:spPr/>
        <p:txBody>
          <a:bodyPr/>
          <a:lstStyle/>
          <a:p>
            <a:r>
              <a:rPr lang="en-US"/>
              <a:t>2-</a:t>
            </a:r>
            <a:fld id="{B92EF5D6-E8D1-4EC8-A7AA-9FC57B9E6F57}" type="slidenum">
              <a:rPr lang="en-US" smtClean="0"/>
              <a:pPr/>
              <a:t>58</a:t>
            </a:fld>
            <a:endParaRPr lang="en-US"/>
          </a:p>
        </p:txBody>
      </p:sp>
      <p:sp>
        <p:nvSpPr>
          <p:cNvPr id="65539" name="Rectangle 1027"/>
          <p:cNvSpPr>
            <a:spLocks noGrp="1" noChangeArrowheads="1"/>
          </p:cNvSpPr>
          <p:nvPr>
            <p:ph type="body" idx="4294967295"/>
          </p:nvPr>
        </p:nvSpPr>
        <p:spPr>
          <a:xfrm>
            <a:off x="381000" y="327026"/>
            <a:ext cx="7772400" cy="6019800"/>
          </a:xfrm>
        </p:spPr>
        <p:txBody>
          <a:bodyPr/>
          <a:lstStyle/>
          <a:p>
            <a:pPr algn="ctr" eaLnBrk="1" hangingPunct="1">
              <a:buFontTx/>
              <a:buNone/>
            </a:pPr>
            <a:r>
              <a:rPr lang="en-US" sz="3200" b="1" dirty="0">
                <a:solidFill>
                  <a:schemeClr val="tx2"/>
                </a:solidFill>
              </a:rPr>
              <a:t>Appendix: Objectives and Constraints of Institutional Investors</a:t>
            </a:r>
            <a:endParaRPr lang="en-US" sz="3200" dirty="0">
              <a:cs typeface="Times New Roman" pitchFamily="18" charset="0"/>
            </a:endParaRPr>
          </a:p>
          <a:p>
            <a:pPr>
              <a:lnSpc>
                <a:spcPct val="50000"/>
              </a:lnSpc>
            </a:pPr>
            <a:endParaRPr lang="en-US" sz="3200" dirty="0"/>
          </a:p>
          <a:p>
            <a:pPr>
              <a:lnSpc>
                <a:spcPct val="70000"/>
              </a:lnSpc>
            </a:pPr>
            <a:r>
              <a:rPr lang="en-US" sz="3200" dirty="0"/>
              <a:t>Insurance Companies</a:t>
            </a:r>
            <a:endParaRPr lang="en-US" sz="3200" dirty="0">
              <a:cs typeface="Times New Roman" pitchFamily="18" charset="0"/>
            </a:endParaRPr>
          </a:p>
          <a:p>
            <a:pPr marL="742950" lvl="1" indent="-285750" eaLnBrk="1" hangingPunct="1"/>
            <a:r>
              <a:rPr lang="en-US" dirty="0"/>
              <a:t>Nonlife Insurance Companies</a:t>
            </a:r>
          </a:p>
          <a:p>
            <a:pPr marL="1143000" lvl="2" indent="-228600" eaLnBrk="1" hangingPunct="1">
              <a:lnSpc>
                <a:spcPct val="120000"/>
              </a:lnSpc>
            </a:pPr>
            <a:r>
              <a:rPr lang="en-US" dirty="0"/>
              <a:t>cash flows less predictable</a:t>
            </a:r>
          </a:p>
          <a:p>
            <a:pPr marL="1143000" lvl="2" indent="-228600" eaLnBrk="1" hangingPunct="1">
              <a:lnSpc>
                <a:spcPct val="120000"/>
              </a:lnSpc>
            </a:pPr>
            <a:r>
              <a:rPr lang="en-US" dirty="0"/>
              <a:t>fiduciary responsibility to claimants</a:t>
            </a:r>
          </a:p>
          <a:p>
            <a:pPr marL="1143000" lvl="2" indent="-228600" eaLnBrk="1" hangingPunct="1">
              <a:lnSpc>
                <a:spcPct val="120000"/>
              </a:lnSpc>
            </a:pPr>
            <a:r>
              <a:rPr lang="en-US" dirty="0"/>
              <a:t>Risk exposure low to moderate</a:t>
            </a:r>
          </a:p>
          <a:p>
            <a:pPr marL="1143000" lvl="2" indent="-228600" eaLnBrk="1" hangingPunct="1">
              <a:lnSpc>
                <a:spcPct val="120000"/>
              </a:lnSpc>
            </a:pPr>
            <a:r>
              <a:rPr lang="en-US" dirty="0"/>
              <a:t>liquidity concerns due to uncertain claim patterns</a:t>
            </a:r>
          </a:p>
          <a:p>
            <a:pPr marL="1143000" lvl="2" indent="-228600" eaLnBrk="1" hangingPunct="1">
              <a:lnSpc>
                <a:spcPct val="120000"/>
              </a:lnSpc>
            </a:pPr>
            <a:r>
              <a:rPr lang="en-US" dirty="0"/>
              <a:t>regulation more permissive</a:t>
            </a:r>
          </a:p>
        </p:txBody>
      </p:sp>
    </p:spTree>
    <p:extLst>
      <p:ext uri="{BB962C8B-B14F-4D97-AF65-F5344CB8AC3E}">
        <p14:creationId xmlns:p14="http://schemas.microsoft.com/office/powerpoint/2010/main" val="370452287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a:t> © 2012 Cengage Learning.  All Rights Reserved. May not scanned, copied or duplicated, or posted to a publicly accessible website, in whole or in part.</a:t>
            </a:r>
          </a:p>
        </p:txBody>
      </p:sp>
      <p:sp>
        <p:nvSpPr>
          <p:cNvPr id="3" name="Slide Number Placeholder 2"/>
          <p:cNvSpPr>
            <a:spLocks noGrp="1"/>
          </p:cNvSpPr>
          <p:nvPr>
            <p:ph type="sldNum" sz="quarter" idx="12"/>
          </p:nvPr>
        </p:nvSpPr>
        <p:spPr/>
        <p:txBody>
          <a:bodyPr/>
          <a:lstStyle/>
          <a:p>
            <a:r>
              <a:rPr lang="en-US"/>
              <a:t>2-</a:t>
            </a:r>
            <a:fld id="{B92EF5D6-E8D1-4EC8-A7AA-9FC57B9E6F57}" type="slidenum">
              <a:rPr lang="en-US" smtClean="0"/>
              <a:pPr/>
              <a:t>59</a:t>
            </a:fld>
            <a:endParaRPr lang="en-US"/>
          </a:p>
        </p:txBody>
      </p:sp>
      <p:sp>
        <p:nvSpPr>
          <p:cNvPr id="67587" name="Rectangle 1027"/>
          <p:cNvSpPr>
            <a:spLocks noGrp="1" noChangeArrowheads="1"/>
          </p:cNvSpPr>
          <p:nvPr>
            <p:ph type="body" idx="4294967295"/>
          </p:nvPr>
        </p:nvSpPr>
        <p:spPr>
          <a:xfrm>
            <a:off x="457200" y="312738"/>
            <a:ext cx="7772400" cy="6019800"/>
          </a:xfrm>
        </p:spPr>
        <p:txBody>
          <a:bodyPr/>
          <a:lstStyle/>
          <a:p>
            <a:pPr algn="ctr" eaLnBrk="1" hangingPunct="1">
              <a:buFontTx/>
              <a:buNone/>
            </a:pPr>
            <a:r>
              <a:rPr lang="en-US" sz="3200" b="1" dirty="0">
                <a:solidFill>
                  <a:schemeClr val="tx2"/>
                </a:solidFill>
              </a:rPr>
              <a:t>Appendix: Objectives and Constraints of Institutional Investors</a:t>
            </a:r>
            <a:endParaRPr lang="en-US" sz="3200" dirty="0">
              <a:cs typeface="Times New Roman" pitchFamily="18" charset="0"/>
            </a:endParaRPr>
          </a:p>
          <a:p>
            <a:pPr>
              <a:lnSpc>
                <a:spcPct val="50000"/>
              </a:lnSpc>
            </a:pPr>
            <a:endParaRPr lang="en-US" sz="3200" dirty="0"/>
          </a:p>
          <a:p>
            <a:pPr>
              <a:lnSpc>
                <a:spcPct val="70000"/>
              </a:lnSpc>
            </a:pPr>
            <a:r>
              <a:rPr lang="en-US" dirty="0"/>
              <a:t>Banks</a:t>
            </a:r>
            <a:endParaRPr lang="en-US" dirty="0">
              <a:cs typeface="Times New Roman" pitchFamily="18" charset="0"/>
            </a:endParaRPr>
          </a:p>
          <a:p>
            <a:pPr marL="742950" lvl="1" indent="-285750" eaLnBrk="1" hangingPunct="1">
              <a:lnSpc>
                <a:spcPts val="3000"/>
              </a:lnSpc>
            </a:pPr>
            <a:r>
              <a:rPr lang="en-US" dirty="0"/>
              <a:t>Must attract funds in a competitive interest rate environment</a:t>
            </a:r>
          </a:p>
          <a:p>
            <a:pPr marL="742950" lvl="1" indent="-285750" eaLnBrk="1" hangingPunct="1">
              <a:lnSpc>
                <a:spcPts val="3000"/>
              </a:lnSpc>
            </a:pPr>
            <a:r>
              <a:rPr lang="en-US" dirty="0"/>
              <a:t>Try to maintain a positive difference between their cost of funds and their return on assets</a:t>
            </a:r>
          </a:p>
          <a:p>
            <a:pPr marL="742950" lvl="1" indent="-285750" eaLnBrk="1" hangingPunct="1">
              <a:lnSpc>
                <a:spcPts val="3000"/>
              </a:lnSpc>
            </a:pPr>
            <a:r>
              <a:rPr lang="en-US" dirty="0"/>
              <a:t>Need substantial liquidity to meet withdrawals and loan demands</a:t>
            </a:r>
          </a:p>
          <a:p>
            <a:pPr marL="742950" lvl="1" indent="-285750" eaLnBrk="1" hangingPunct="1">
              <a:lnSpc>
                <a:spcPts val="3000"/>
              </a:lnSpc>
            </a:pPr>
            <a:r>
              <a:rPr lang="en-US" dirty="0"/>
              <a:t>Face regulatory constraints</a:t>
            </a:r>
          </a:p>
        </p:txBody>
      </p:sp>
    </p:spTree>
    <p:extLst>
      <p:ext uri="{BB962C8B-B14F-4D97-AF65-F5344CB8AC3E}">
        <p14:creationId xmlns:p14="http://schemas.microsoft.com/office/powerpoint/2010/main" val="4058282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p:txBody>
          <a:bodyPr/>
          <a:lstStyle/>
          <a:p>
            <a:pPr eaLnBrk="1" hangingPunct="1"/>
            <a:r>
              <a:rPr lang="en-US" b="1" dirty="0"/>
              <a:t>Rate of return on </a:t>
            </a:r>
            <a:r>
              <a:rPr lang="en-US" dirty="0"/>
              <a:t>i</a:t>
            </a:r>
            <a:r>
              <a:rPr lang="en-US" b="1" dirty="0"/>
              <a:t>nvestment</a:t>
            </a:r>
            <a:r>
              <a:rPr lang="mr-IN" dirty="0"/>
              <a:t>…</a:t>
            </a:r>
            <a:endParaRPr lang="en-US" dirty="0"/>
          </a:p>
        </p:txBody>
      </p:sp>
      <p:sp>
        <p:nvSpPr>
          <p:cNvPr id="10244" name="Rectangle 3"/>
          <p:cNvSpPr>
            <a:spLocks noGrp="1" noChangeArrowheads="1"/>
          </p:cNvSpPr>
          <p:nvPr>
            <p:ph idx="1"/>
          </p:nvPr>
        </p:nvSpPr>
        <p:spPr>
          <a:xfrm>
            <a:off x="628650" y="990600"/>
            <a:ext cx="8286750" cy="5181600"/>
          </a:xfrm>
        </p:spPr>
        <p:txBody>
          <a:bodyPr>
            <a:normAutofit/>
          </a:bodyPr>
          <a:lstStyle/>
          <a:p>
            <a:pPr marL="0" indent="0">
              <a:buNone/>
            </a:pPr>
            <a:r>
              <a:rPr lang="en-US" sz="2300" dirty="0"/>
              <a:t>It is the exchange rate between future consumption (future money)  and present consumption (current money).  </a:t>
            </a:r>
          </a:p>
          <a:p>
            <a:r>
              <a:rPr lang="en-US" sz="2300" dirty="0"/>
              <a:t>Market forces determine this rate.  </a:t>
            </a:r>
          </a:p>
          <a:p>
            <a:pPr marL="342900" lvl="1" indent="0" eaLnBrk="1" hangingPunct="1">
              <a:buNone/>
            </a:pPr>
            <a:endParaRPr lang="en-US" sz="2000" dirty="0"/>
          </a:p>
          <a:p>
            <a:pPr marL="0" indent="0">
              <a:buNone/>
            </a:pPr>
            <a:r>
              <a:rPr lang="en-US" sz="2300" b="1" dirty="0">
                <a:solidFill>
                  <a:srgbClr val="C00000"/>
                </a:solidFill>
              </a:rPr>
              <a:t>Examples: </a:t>
            </a:r>
          </a:p>
          <a:p>
            <a:pPr marL="0" indent="0">
              <a:buNone/>
            </a:pPr>
            <a:r>
              <a:rPr lang="en-US" sz="2000" b="1" dirty="0">
                <a:solidFill>
                  <a:srgbClr val="C00000"/>
                </a:solidFill>
              </a:rPr>
              <a:t>Simple Setting: </a:t>
            </a:r>
            <a:r>
              <a:rPr lang="en-US" sz="2000" dirty="0"/>
              <a:t>Exchange £100 today for £104 next year, this rate is 4% (104/100-1)</a:t>
            </a:r>
          </a:p>
          <a:p>
            <a:pPr marL="171450" lvl="1">
              <a:lnSpc>
                <a:spcPct val="80000"/>
              </a:lnSpc>
              <a:spcBef>
                <a:spcPts val="750"/>
              </a:spcBef>
            </a:pPr>
            <a:endParaRPr lang="en-US" sz="2000" dirty="0"/>
          </a:p>
          <a:p>
            <a:pPr marL="0" lvl="1" indent="0">
              <a:lnSpc>
                <a:spcPct val="80000"/>
              </a:lnSpc>
              <a:spcBef>
                <a:spcPts val="750"/>
              </a:spcBef>
              <a:buNone/>
            </a:pPr>
            <a:r>
              <a:rPr lang="en-US" sz="2000" b="1" dirty="0">
                <a:solidFill>
                  <a:srgbClr val="C00000"/>
                </a:solidFill>
              </a:rPr>
              <a:t>Compounding of return:</a:t>
            </a:r>
            <a:endParaRPr lang="en-GB" altLang="x-none" sz="2000" dirty="0"/>
          </a:p>
          <a:p>
            <a:pPr>
              <a:lnSpc>
                <a:spcPct val="80000"/>
              </a:lnSpc>
            </a:pPr>
            <a:r>
              <a:rPr lang="en-GB" altLang="x-none" sz="2000" dirty="0"/>
              <a:t>£10,000 invested in August 1998 in </a:t>
            </a:r>
            <a:r>
              <a:rPr lang="en-GB" altLang="x-none" sz="2000" dirty="0" err="1"/>
              <a:t>Cephalon</a:t>
            </a:r>
            <a:r>
              <a:rPr lang="en-GB" altLang="x-none" sz="2000" dirty="0"/>
              <a:t> worth $107,096 in September 2003 (and $180,000 in 2007) </a:t>
            </a:r>
          </a:p>
          <a:p>
            <a:pPr lvl="1">
              <a:lnSpc>
                <a:spcPct val="80000"/>
              </a:lnSpc>
            </a:pPr>
            <a:r>
              <a:rPr lang="en-GB" altLang="x-none" sz="1700" dirty="0"/>
              <a:t>Return between August 1998 to September 2003: 1070.96%</a:t>
            </a:r>
          </a:p>
          <a:p>
            <a:pPr lvl="1">
              <a:lnSpc>
                <a:spcPct val="80000"/>
              </a:lnSpc>
            </a:pPr>
            <a:r>
              <a:rPr lang="en-GB" altLang="x-none" sz="1700" dirty="0"/>
              <a:t>Return between September 2003 to October 2007: 168.07%</a:t>
            </a:r>
          </a:p>
          <a:p>
            <a:pPr marL="342900" lvl="1" indent="0" eaLnBrk="1" hangingPunct="1">
              <a:buNone/>
            </a:pPr>
            <a:endParaRPr lang="en-US" sz="2000" dirty="0"/>
          </a:p>
          <a:p>
            <a:pPr eaLnBrk="1" hangingPunct="1"/>
            <a:endParaRPr lang="en-US" sz="2000" dirty="0"/>
          </a:p>
        </p:txBody>
      </p:sp>
      <p:sp>
        <p:nvSpPr>
          <p:cNvPr id="2" name="Footer Placeholder 1"/>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10242"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E5674FFD-B67F-45FE-8FEE-EE2A0B3FFFC9}" type="slidenum">
              <a:rPr lang="en-US"/>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a:lnSpc>
                <a:spcPct val="80000"/>
              </a:lnSpc>
            </a:pPr>
            <a:r>
              <a:rPr lang="en-GB" altLang="x-none" sz="3600" b="1" dirty="0"/>
              <a:t>Losses in value can be even more spectacular</a:t>
            </a:r>
            <a:r>
              <a:rPr lang="en-GB" altLang="x-none" sz="3600" dirty="0"/>
              <a:t> </a:t>
            </a:r>
          </a:p>
        </p:txBody>
      </p:sp>
      <p:sp>
        <p:nvSpPr>
          <p:cNvPr id="13315" name="Rectangle 3"/>
          <p:cNvSpPr>
            <a:spLocks noGrp="1" noChangeArrowheads="1"/>
          </p:cNvSpPr>
          <p:nvPr>
            <p:ph idx="1"/>
          </p:nvPr>
        </p:nvSpPr>
        <p:spPr/>
        <p:txBody>
          <a:bodyPr>
            <a:normAutofit/>
          </a:bodyPr>
          <a:lstStyle/>
          <a:p>
            <a:pPr eaLnBrk="1" hangingPunct="1">
              <a:lnSpc>
                <a:spcPct val="80000"/>
              </a:lnSpc>
            </a:pPr>
            <a:r>
              <a:rPr lang="en-GB" altLang="x-none" sz="2000" dirty="0"/>
              <a:t>$10,000 invested in September 2000 in Palm Inc. would have been reduced to $91 by April 2003 </a:t>
            </a:r>
          </a:p>
          <a:p>
            <a:pPr eaLnBrk="1" hangingPunct="1">
              <a:lnSpc>
                <a:spcPct val="80000"/>
              </a:lnSpc>
            </a:pPr>
            <a:r>
              <a:rPr lang="en-GB" altLang="x-none" sz="2000" dirty="0"/>
              <a:t>A holding in July 2000 of £15 million in Exeter Equity Growth Fund would have been worth £72,463 in August 2003 (the share price fell from 103.50 to 0.50)</a:t>
            </a:r>
          </a:p>
          <a:p>
            <a:pPr eaLnBrk="1" hangingPunct="1">
              <a:lnSpc>
                <a:spcPct val="80000"/>
              </a:lnSpc>
            </a:pPr>
            <a:endParaRPr lang="en-GB" altLang="x-none" sz="2000" dirty="0"/>
          </a:p>
        </p:txBody>
      </p:sp>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1000125" y="2667000"/>
            <a:ext cx="7458075" cy="4094629"/>
          </a:xfrm>
          <a:prstGeom prst="rect">
            <a:avLst/>
          </a:prstGeom>
        </p:spPr>
      </p:pic>
    </p:spTree>
    <p:extLst>
      <p:ext uri="{BB962C8B-B14F-4D97-AF65-F5344CB8AC3E}">
        <p14:creationId xmlns:p14="http://schemas.microsoft.com/office/powerpoint/2010/main" val="309512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Rectangle 2"/>
          <p:cNvSpPr>
            <a:spLocks noGrp="1" noChangeArrowheads="1"/>
          </p:cNvSpPr>
          <p:nvPr>
            <p:ph type="title"/>
          </p:nvPr>
        </p:nvSpPr>
        <p:spPr/>
        <p:txBody>
          <a:bodyPr/>
          <a:lstStyle/>
          <a:p>
            <a:pPr eaLnBrk="1" hangingPunct="1"/>
            <a:r>
              <a:rPr lang="en-US" b="1" dirty="0"/>
              <a:t>Return is a compensation for</a:t>
            </a:r>
            <a:r>
              <a:rPr lang="mr-IN" b="1" dirty="0"/>
              <a:t>…</a:t>
            </a:r>
            <a:endParaRPr lang="en-US" dirty="0"/>
          </a:p>
        </p:txBody>
      </p:sp>
      <p:sp>
        <p:nvSpPr>
          <p:cNvPr id="11268" name="Rectangle 3"/>
          <p:cNvSpPr>
            <a:spLocks noGrp="1" noChangeArrowheads="1"/>
          </p:cNvSpPr>
          <p:nvPr>
            <p:ph idx="1"/>
          </p:nvPr>
        </p:nvSpPr>
        <p:spPr>
          <a:xfrm>
            <a:off x="628650" y="1066800"/>
            <a:ext cx="8286750" cy="5105400"/>
          </a:xfrm>
        </p:spPr>
        <p:txBody>
          <a:bodyPr>
            <a:normAutofit/>
          </a:bodyPr>
          <a:lstStyle/>
          <a:p>
            <a:pPr marL="0" indent="0" algn="just">
              <a:buNone/>
            </a:pPr>
            <a:r>
              <a:rPr lang="en-US" sz="2000" b="1" dirty="0">
                <a:solidFill>
                  <a:srgbClr val="C00000"/>
                </a:solidFill>
              </a:rPr>
              <a:t>Time Value of Money</a:t>
            </a:r>
          </a:p>
          <a:p>
            <a:pPr marL="0" indent="0" algn="just">
              <a:buNone/>
            </a:pPr>
            <a:r>
              <a:rPr lang="en-US" sz="2000" dirty="0"/>
              <a:t>The fact that people are willing to pay more for the money borrowed and lenders desire to receive a surplus on their savings (money invested) gives rise to the value of time referred to as the pure time value of money.</a:t>
            </a:r>
          </a:p>
          <a:p>
            <a:pPr lvl="1" algn="just" eaLnBrk="1" hangingPunct="1"/>
            <a:endParaRPr lang="en-US" sz="2000" dirty="0"/>
          </a:p>
          <a:p>
            <a:pPr marL="0" indent="0" algn="just">
              <a:buNone/>
            </a:pPr>
            <a:r>
              <a:rPr lang="en-US" sz="2000" b="1" dirty="0">
                <a:solidFill>
                  <a:srgbClr val="C00000"/>
                </a:solidFill>
              </a:rPr>
              <a:t>Inflation</a:t>
            </a:r>
          </a:p>
          <a:p>
            <a:pPr marL="0" indent="0" algn="just">
              <a:buNone/>
            </a:pPr>
            <a:r>
              <a:rPr lang="en-US" sz="2000" dirty="0"/>
              <a:t>If the future payment will be decreased in value because of inflation, then the investor will demand an interest rate higher than the pure time value of money to also cover the expected inflation expense.  </a:t>
            </a:r>
          </a:p>
          <a:p>
            <a:pPr lvl="1" algn="just" eaLnBrk="1" hangingPunct="1"/>
            <a:endParaRPr lang="en-US" sz="2000" dirty="0"/>
          </a:p>
          <a:p>
            <a:pPr marL="0" indent="0" algn="just">
              <a:buNone/>
            </a:pPr>
            <a:r>
              <a:rPr lang="en-US" sz="2000" b="1" dirty="0">
                <a:solidFill>
                  <a:srgbClr val="C00000"/>
                </a:solidFill>
              </a:rPr>
              <a:t>Uncertainty</a:t>
            </a:r>
            <a:r>
              <a:rPr lang="en-US" sz="2000" dirty="0"/>
              <a:t> </a:t>
            </a:r>
          </a:p>
          <a:p>
            <a:pPr marL="0" indent="0" algn="just">
              <a:buNone/>
            </a:pPr>
            <a:r>
              <a:rPr lang="en-US" sz="2000" dirty="0"/>
              <a:t>If the future payment from the investment is not certain, the investor will demand an interest rate that exceeds the pure time value of money plus the inflation rate to provide a risk premium to cover the investment risk Pure Time Value of Money.</a:t>
            </a:r>
          </a:p>
        </p:txBody>
      </p:sp>
      <p:sp>
        <p:nvSpPr>
          <p:cNvPr id="2" name="Footer Placeholder 1"/>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11266"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8EFB5BFB-93A7-4406-9130-933702F146E8}" type="slidenum">
              <a:rPr lang="en-US"/>
              <a:pPr/>
              <a:t>8</a:t>
            </a:fld>
            <a:endParaRPr 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p:txBody>
          <a:bodyPr/>
          <a:lstStyle/>
          <a:p>
            <a:r>
              <a:rPr lang="en-US" dirty="0"/>
              <a:t>The notion of </a:t>
            </a:r>
            <a:r>
              <a:rPr lang="en-US" dirty="0">
                <a:solidFill>
                  <a:srgbClr val="C00000"/>
                </a:solidFill>
              </a:rPr>
              <a:t>“Required Rate of Return” </a:t>
            </a:r>
          </a:p>
        </p:txBody>
      </p:sp>
      <p:sp>
        <p:nvSpPr>
          <p:cNvPr id="12292" name="Rectangle 3"/>
          <p:cNvSpPr>
            <a:spLocks noGrp="1" noChangeArrowheads="1"/>
          </p:cNvSpPr>
          <p:nvPr>
            <p:ph idx="1"/>
          </p:nvPr>
        </p:nvSpPr>
        <p:spPr>
          <a:xfrm>
            <a:off x="628650" y="990600"/>
            <a:ext cx="8286750" cy="5181600"/>
          </a:xfrm>
        </p:spPr>
        <p:txBody>
          <a:bodyPr/>
          <a:lstStyle/>
          <a:p>
            <a:pPr>
              <a:lnSpc>
                <a:spcPct val="110000"/>
              </a:lnSpc>
            </a:pPr>
            <a:r>
              <a:rPr lang="en-US" dirty="0"/>
              <a:t>The minimum rate of return an investor requires on an investment, including the pure rate of interest and all other risk premiums to compensate the investor for taking the investment risk.  </a:t>
            </a:r>
          </a:p>
          <a:p>
            <a:pPr>
              <a:lnSpc>
                <a:spcPct val="110000"/>
              </a:lnSpc>
            </a:pPr>
            <a:endParaRPr lang="en-US" dirty="0"/>
          </a:p>
          <a:p>
            <a:pPr>
              <a:lnSpc>
                <a:spcPct val="110000"/>
              </a:lnSpc>
            </a:pPr>
            <a:r>
              <a:rPr lang="en-US" dirty="0"/>
              <a:t>Investors may expect to receive a rate of return different from the required rate of return, which is called expected rate of return.  What would occur if these two rates of returns are not the same?</a:t>
            </a:r>
          </a:p>
        </p:txBody>
      </p:sp>
      <p:sp>
        <p:nvSpPr>
          <p:cNvPr id="2" name="Footer Placeholder 1"/>
          <p:cNvSpPr>
            <a:spLocks noGrp="1"/>
          </p:cNvSpPr>
          <p:nvPr>
            <p:ph type="ftr" sz="quarter" idx="11"/>
          </p:nvPr>
        </p:nvSpPr>
        <p:spPr/>
        <p:txBody>
          <a:bodyPr/>
          <a:lstStyle/>
          <a:p>
            <a:r>
              <a:rPr lang="en-US"/>
              <a:t>© 2012 Cengage Learning.  All Rights Reserved. May not scanned, copied or duplicated, or posted to a publicly accessible website, in whole or in part. </a:t>
            </a:r>
          </a:p>
        </p:txBody>
      </p:sp>
      <p:sp>
        <p:nvSpPr>
          <p:cNvPr id="12290" name="Slide Number Placeholder 5"/>
          <p:cNvSpPr>
            <a:spLocks noGrp="1"/>
          </p:cNvSpPr>
          <p:nvPr>
            <p:ph type="sldNum" sz="quarter" idx="4294967295"/>
          </p:nvPr>
        </p:nvSpPr>
        <p:spPr>
          <a:xfrm>
            <a:off x="6457950" y="6356351"/>
            <a:ext cx="20574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t>1-</a:t>
            </a:r>
            <a:fld id="{30A307CB-F8D9-4C1C-BD93-9F449CDE7420}" type="slidenum">
              <a:rPr lang="en-US"/>
              <a:pPr/>
              <a:t>9</a:t>
            </a:fld>
            <a:endParaRPr lang="en-US"/>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7047</TotalTime>
  <Pages>8</Pages>
  <Words>4660</Words>
  <Application>Microsoft Office PowerPoint</Application>
  <PresentationFormat>On-screen Show (4:3)</PresentationFormat>
  <Paragraphs>696</Paragraphs>
  <Slides>59</Slides>
  <Notes>20</Notes>
  <HiddenSlides>0</HiddenSlides>
  <MMClips>0</MMClips>
  <ScaleCrop>false</ScaleCrop>
  <HeadingPairs>
    <vt:vector size="8" baseType="variant">
      <vt:variant>
        <vt:lpstr>Fonts Used</vt:lpstr>
      </vt:variant>
      <vt:variant>
        <vt:i4>13</vt:i4>
      </vt:variant>
      <vt:variant>
        <vt:lpstr>Theme</vt:lpstr>
      </vt:variant>
      <vt:variant>
        <vt:i4>1</vt:i4>
      </vt:variant>
      <vt:variant>
        <vt:lpstr>Embedded OLE Servers</vt:lpstr>
      </vt:variant>
      <vt:variant>
        <vt:i4>2</vt:i4>
      </vt:variant>
      <vt:variant>
        <vt:lpstr>Slide Titles</vt:lpstr>
      </vt:variant>
      <vt:variant>
        <vt:i4>59</vt:i4>
      </vt:variant>
    </vt:vector>
  </HeadingPairs>
  <TitlesOfParts>
    <vt:vector size="75" baseType="lpstr">
      <vt:lpstr>DengXian</vt:lpstr>
      <vt:lpstr>DengXian Light</vt:lpstr>
      <vt:lpstr>Al Bayan Plain</vt:lpstr>
      <vt:lpstr>Arial</vt:lpstr>
      <vt:lpstr>Calibri</vt:lpstr>
      <vt:lpstr>Calibri Light</vt:lpstr>
      <vt:lpstr>Cambria Math</vt:lpstr>
      <vt:lpstr>Courier New</vt:lpstr>
      <vt:lpstr>Mangal</vt:lpstr>
      <vt:lpstr>Symbol</vt:lpstr>
      <vt:lpstr>System</vt:lpstr>
      <vt:lpstr>Times New Roman</vt:lpstr>
      <vt:lpstr>Wingdings</vt:lpstr>
      <vt:lpstr>Office Theme</vt:lpstr>
      <vt:lpstr>Equation</vt:lpstr>
      <vt:lpstr>Chart</vt:lpstr>
      <vt:lpstr>FINM014 Spring 2019 Week 1  Dr Xun Lei</vt:lpstr>
      <vt:lpstr>Overview of the module</vt:lpstr>
      <vt:lpstr>Assessment</vt:lpstr>
      <vt:lpstr>Textbooks</vt:lpstr>
      <vt:lpstr>What is an investment?</vt:lpstr>
      <vt:lpstr>Rate of return on investment…</vt:lpstr>
      <vt:lpstr>Losses in value can be even more spectacular </vt:lpstr>
      <vt:lpstr>Return is a compensation for…</vt:lpstr>
      <vt:lpstr>The notion of “Required Rate of Return” </vt:lpstr>
      <vt:lpstr>Return definitions</vt:lpstr>
      <vt:lpstr>Historical Rates of Return</vt:lpstr>
      <vt:lpstr>Historical Rates of Return</vt:lpstr>
      <vt:lpstr>PowerPoint Presentation</vt:lpstr>
      <vt:lpstr>PowerPoint Presentation</vt:lpstr>
      <vt:lpstr>Historical Rates of Return</vt:lpstr>
      <vt:lpstr>Historical Rates of Return</vt:lpstr>
      <vt:lpstr>Expected Rates of Return</vt:lpstr>
      <vt:lpstr>Expected Rates of Return</vt:lpstr>
      <vt:lpstr>Expected Rates of Return</vt:lpstr>
      <vt:lpstr>Expected Rates of Return</vt:lpstr>
      <vt:lpstr>     Probability Distributions</vt:lpstr>
      <vt:lpstr>     Probability Distributions</vt:lpstr>
      <vt:lpstr>     Probability Distributions</vt:lpstr>
      <vt:lpstr>Expected Rates of Return</vt:lpstr>
      <vt:lpstr>What is risk?</vt:lpstr>
      <vt:lpstr>Risk of Expected Return</vt:lpstr>
      <vt:lpstr>Risk of Expected Return</vt:lpstr>
      <vt:lpstr>Measure of risk</vt:lpstr>
      <vt:lpstr>Measure of risk</vt:lpstr>
      <vt:lpstr>Relationship Between Risk and Return</vt:lpstr>
      <vt:lpstr>Relationship Between Risk and Return</vt:lpstr>
      <vt:lpstr>Relationship Between Risk and Return</vt:lpstr>
      <vt:lpstr>PowerPoint Presentation</vt:lpstr>
      <vt:lpstr>What is Asset Allocation?</vt:lpstr>
      <vt:lpstr>The Portfolio Management Process</vt:lpstr>
      <vt:lpstr>The Need For A Policy Statement</vt:lpstr>
      <vt:lpstr>The Need For A Policy Statement</vt:lpstr>
      <vt:lpstr>The Need For A Policy Statement</vt:lpstr>
      <vt:lpstr>Constructing the Policy Statement</vt:lpstr>
      <vt:lpstr>Investment Objectives</vt:lpstr>
      <vt:lpstr>Investment Objectives</vt:lpstr>
      <vt:lpstr>Investment Constraints</vt:lpstr>
      <vt:lpstr>Investment Constraints</vt:lpstr>
      <vt:lpstr>Legal and Regulatory Factors</vt:lpstr>
      <vt:lpstr>Unique Needs and Preferences</vt:lpstr>
      <vt:lpstr>The Importance of Asset Allocation</vt:lpstr>
      <vt:lpstr>Exhibit 2.7</vt:lpstr>
      <vt:lpstr>Exhibit 2.8</vt:lpstr>
      <vt:lpstr>The Importance of Asset Allocation</vt:lpstr>
      <vt:lpstr>PowerPoint Presentation</vt:lpstr>
      <vt:lpstr>Asset Allocation Summary</vt:lpstr>
      <vt:lpstr>Asset Allocation Summary</vt:lpstr>
      <vt:lpstr>Exhibit 2.11</vt:lpstr>
      <vt:lpstr>Exhibit 2.12</vt:lpstr>
      <vt:lpstr>PowerPoint Presentation</vt:lpstr>
      <vt:lpstr>PowerPoint Presentation</vt:lpstr>
      <vt:lpstr>PowerPoint Presentation</vt:lpstr>
      <vt:lpstr>PowerPoint Presentation</vt:lpstr>
      <vt:lpstr>PowerPoint Presentation</vt:lpstr>
    </vt:vector>
  </TitlesOfParts>
  <Manager/>
  <Company>Harcourt,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Presentation to accompany Investment Analysis &amp; Portfolio Management, 6e</dc:title>
  <dc:subject>The Investment Background</dc:subject>
  <dc:creator>Frank K. Reilly &amp; Keith C. Brown</dc:creator>
  <cp:keywords>Lecture</cp:keywords>
  <dc:description/>
  <cp:lastModifiedBy>Nguyen Thi</cp:lastModifiedBy>
  <cp:revision>278</cp:revision>
  <cp:lastPrinted>1998-08-13T04:13:10Z</cp:lastPrinted>
  <dcterms:created xsi:type="dcterms:W3CDTF">1998-08-11T03:08:43Z</dcterms:created>
  <dcterms:modified xsi:type="dcterms:W3CDTF">2019-03-26T10:02:15Z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er">
    <vt:lpwstr>Harcourt, Inc.</vt:lpwstr>
  </property>
  <property fmtid="{D5CDD505-2E9C-101B-9397-08002B2CF9AE}" pid="3" name="Editor">
    <vt:lpwstr>Terri House</vt:lpwstr>
  </property>
  <property fmtid="{D5CDD505-2E9C-101B-9397-08002B2CF9AE}" pid="4" name="Project">
    <vt:lpwstr>Lecture Presentation Software</vt:lpwstr>
  </property>
  <property fmtid="{D5CDD505-2E9C-101B-9397-08002B2CF9AE}" pid="5" name="Language">
    <vt:lpwstr>English</vt:lpwstr>
  </property>
</Properties>
</file>