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8"/>
  </p:notesMasterIdLst>
  <p:handoutMasterIdLst>
    <p:handoutMasterId r:id="rId19"/>
  </p:handoutMasterIdLst>
  <p:sldIdLst>
    <p:sldId id="319" r:id="rId2"/>
    <p:sldId id="258" r:id="rId3"/>
    <p:sldId id="280" r:id="rId4"/>
    <p:sldId id="320" r:id="rId5"/>
    <p:sldId id="322" r:id="rId6"/>
    <p:sldId id="348" r:id="rId7"/>
    <p:sldId id="352" r:id="rId8"/>
    <p:sldId id="351" r:id="rId9"/>
    <p:sldId id="349" r:id="rId10"/>
    <p:sldId id="330" r:id="rId11"/>
    <p:sldId id="355" r:id="rId12"/>
    <p:sldId id="353" r:id="rId13"/>
    <p:sldId id="354" r:id="rId14"/>
    <p:sldId id="345" r:id="rId15"/>
    <p:sldId id="356" r:id="rId16"/>
    <p:sldId id="315" r:id="rId17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686868"/>
    <a:srgbClr val="000000"/>
    <a:srgbClr val="8A5F00"/>
    <a:srgbClr val="CC0000"/>
    <a:srgbClr val="FFEFD2"/>
    <a:srgbClr val="FFF9EF"/>
    <a:srgbClr val="FFB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07" autoAdjust="0"/>
    <p:restoredTop sz="94660"/>
  </p:normalViewPr>
  <p:slideViewPr>
    <p:cSldViewPr>
      <p:cViewPr varScale="1">
        <p:scale>
          <a:sx n="113" d="100"/>
          <a:sy n="113" d="100"/>
        </p:scale>
        <p:origin x="1134" y="9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74F1BFEF-BBE9-45EF-8010-D59C3A3D256C}" type="datetimeFigureOut">
              <a:rPr lang="en-AU"/>
              <a:pPr>
                <a:defRPr/>
              </a:pPr>
              <a:t>20/03/2019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541" tIns="45770" rIns="91541" bIns="4577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3EB05A4-D780-410E-B366-C88CA725F67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87006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71500" y="746125"/>
            <a:ext cx="2486025" cy="1863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04838" y="2816225"/>
            <a:ext cx="5521325" cy="662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1" tIns="45770" rIns="91541" bIns="45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1" tIns="45770" rIns="91541" bIns="4577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41" tIns="45770" rIns="91541" bIns="4577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EBF186-4121-4D2E-9D82-8C2BCD94D6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991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2857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5143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7429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9715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463278-389F-4572-AAB5-128A088BAB6B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433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9BE563-E9EE-4907-83B0-427E39F44695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162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05B782-8533-4436-AF42-D490D32C7105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014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CF903D-43DF-4183-B7A6-432A652A1D89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6356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28616F-23E9-4224-9230-C6AFE9B2ABD8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288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230A4B-9322-423F-9811-40303E0085F1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651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C373FFB-ED27-429E-A25A-3A1920A6668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25512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26220F-89E0-40DF-8C5B-240847E92A92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63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B1BADB6-5E4E-4742-851C-EDA7286F9B3B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146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663F84-3131-48C6-BD1A-F6197AB54306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17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7080D4-C602-416C-9AB6-73CAF1BAB4B0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437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28616F-23E9-4224-9230-C6AFE9B2ABD8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398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67F3FD-9E6B-4C1C-8094-4BF0B1F931EA}" type="slidenum">
              <a:rPr lang="en-US" altLang="en-US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159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28616F-23E9-4224-9230-C6AFE9B2ABD8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47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98021" y="3418114"/>
            <a:ext cx="4128222" cy="495918"/>
          </a:xfrm>
          <a:prstGeom prst="rect">
            <a:avLst/>
          </a:prstGeom>
        </p:spPr>
        <p:txBody>
          <a:bodyPr lIns="76792" tIns="38398" rIns="76792" bIns="38398"/>
          <a:lstStyle>
            <a:lvl1pPr marL="0" indent="0">
              <a:buNone/>
              <a:defRPr sz="2000" b="0" i="0" baseline="0">
                <a:solidFill>
                  <a:srgbClr val="007298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2pPr>
            <a:lvl3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3pPr>
            <a:lvl4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4pPr>
            <a:lvl5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5pPr>
          </a:lstStyle>
          <a:p>
            <a:pPr lvl="0"/>
            <a:r>
              <a:rPr lang="en-GB" dirty="0" smtClean="0"/>
              <a:t>Insert subtitle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98026" y="2731753"/>
            <a:ext cx="5418457" cy="573088"/>
          </a:xfrm>
          <a:prstGeom prst="rect">
            <a:avLst/>
          </a:prstGeom>
        </p:spPr>
        <p:txBody>
          <a:bodyPr lIns="76792" tIns="38398" rIns="76792" bIns="38398"/>
          <a:lstStyle>
            <a:lvl1pPr marL="0" indent="0">
              <a:buNone/>
              <a:defRPr sz="3200" b="1" i="0">
                <a:solidFill>
                  <a:srgbClr val="007298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84175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2pPr>
            <a:lvl3pPr marL="767715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3pPr>
            <a:lvl4pPr marL="1151890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4pPr>
            <a:lvl5pPr marL="1536065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5pPr>
          </a:lstStyle>
          <a:p>
            <a:pPr lvl="0"/>
            <a:r>
              <a:rPr lang="en-GB" dirty="0" smtClean="0"/>
              <a:t>Presentation title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98022" y="6100992"/>
            <a:ext cx="2268427" cy="315308"/>
          </a:xfrm>
          <a:prstGeom prst="rect">
            <a:avLst/>
          </a:prstGeom>
        </p:spPr>
        <p:txBody>
          <a:bodyPr lIns="76792" tIns="38398" rIns="76792" bIns="38398"/>
          <a:lstStyle>
            <a:lvl1pPr marL="0" indent="0">
              <a:buNone/>
              <a:defRPr sz="1000" b="0" i="0">
                <a:solidFill>
                  <a:srgbClr val="007298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384175" indent="0">
              <a:buNone/>
              <a:defRPr/>
            </a:lvl2pPr>
            <a:lvl3pPr marL="767715" indent="0">
              <a:buNone/>
              <a:defRPr/>
            </a:lvl3pPr>
            <a:lvl4pPr marL="1151890" indent="0">
              <a:buNone/>
              <a:defRPr/>
            </a:lvl4pPr>
            <a:lvl5pPr marL="1536065" indent="0">
              <a:buNone/>
              <a:defRPr/>
            </a:lvl5pPr>
          </a:lstStyle>
          <a:p>
            <a:pPr lvl="0"/>
            <a:r>
              <a:rPr lang="en-GB" dirty="0" smtClean="0"/>
              <a:t>## Month 2017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44" y="494567"/>
            <a:ext cx="8960556" cy="1143000"/>
          </a:xfrm>
          <a:prstGeom prst="rect">
            <a:avLst/>
          </a:prstGeom>
        </p:spPr>
        <p:txBody>
          <a:bodyPr lIns="76792" tIns="38398" rIns="76792" bIns="38398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029" y="1765791"/>
            <a:ext cx="4346222" cy="4757005"/>
          </a:xfrm>
          <a:prstGeom prst="rect">
            <a:avLst/>
          </a:prstGeom>
        </p:spPr>
        <p:txBody>
          <a:bodyPr lIns="76792" tIns="38398" rIns="76792" bIns="3839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583" y="1765791"/>
            <a:ext cx="4347987" cy="4757005"/>
          </a:xfrm>
          <a:prstGeom prst="rect">
            <a:avLst/>
          </a:prstGeom>
        </p:spPr>
        <p:txBody>
          <a:bodyPr lIns="76792" tIns="38398" rIns="76792" bIns="3839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76792" tIns="38398" rIns="76792" bIns="38398"/>
          <a:lstStyle>
            <a:lvl1pPr>
              <a:defRPr/>
            </a:lvl1pPr>
          </a:lstStyle>
          <a:p>
            <a:fld id="{02EFFD4F-E660-44A7-8253-92818F4721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5296"/>
            <a:ext cx="8229600" cy="1143000"/>
          </a:xfrm>
          <a:prstGeom prst="rect">
            <a:avLst/>
          </a:prstGeom>
        </p:spPr>
        <p:txBody>
          <a:bodyPr lIns="76792" tIns="38398" rIns="76792" bIns="38398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861"/>
            <a:ext cx="8229600" cy="3726667"/>
          </a:xfrm>
          <a:prstGeom prst="rect">
            <a:avLst/>
          </a:prstGeom>
        </p:spPr>
        <p:txBody>
          <a:bodyPr lIns="76792" tIns="38398" rIns="76792" bIns="38398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76792" tIns="38398" rIns="76792" bIns="38398"/>
          <a:lstStyle>
            <a:lvl1pPr>
              <a:defRPr sz="1100"/>
            </a:lvl1pPr>
          </a:lstStyle>
          <a:p>
            <a:endParaRPr lang="en-AU" sz="1100" dirty="0" smtClean="0"/>
          </a:p>
          <a:p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83444" y="494573"/>
            <a:ext cx="8960556" cy="6028227"/>
          </a:xfrm>
          <a:prstGeom prst="rect">
            <a:avLst/>
          </a:prstGeom>
        </p:spPr>
        <p:txBody>
          <a:bodyPr lIns="76792" tIns="38398" rIns="76792" bIns="3839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76792" tIns="38398" rIns="76792" bIns="38398"/>
          <a:lstStyle>
            <a:lvl1pPr>
              <a:defRPr/>
            </a:lvl1pPr>
          </a:lstStyle>
          <a:p>
            <a:fld id="{B0FE76FA-B6CA-426A-96E7-EA84BA4BE3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  <a:prstGeom prst="rect">
            <a:avLst/>
          </a:prstGeom>
        </p:spPr>
        <p:txBody>
          <a:bodyPr lIns="76792" tIns="38398" rIns="76792" bIns="38398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76792" tIns="38398" rIns="76792" bIns="38398"/>
          <a:lstStyle/>
          <a:p>
            <a:fld id="{55E3B794-61E9-4A2F-99AA-E38F8E4EF256}" type="datetimeFigureOut">
              <a:rPr lang="en-AU" smtClean="0"/>
              <a:pPr/>
              <a:t>20/03/2019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76792" tIns="38398" rIns="76792" bIns="38398"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76792" tIns="38398" rIns="76792" bIns="38398"/>
          <a:lstStyle/>
          <a:p>
            <a:fld id="{0396045D-EB1F-4689-A755-4FD7C918EB6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lIns="76792" tIns="38398" rIns="76792" bIns="38398"/>
          <a:lstStyle/>
          <a:p>
            <a:fld id="{55E3B794-61E9-4A2F-99AA-E38F8E4EF256}" type="datetimeFigureOut">
              <a:rPr lang="en-AU" smtClean="0"/>
              <a:pPr/>
              <a:t>20/03/2019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lIns="76792" tIns="38398" rIns="76792" bIns="38398"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lIns="76792" tIns="38398" rIns="76792" bIns="38398"/>
          <a:lstStyle/>
          <a:p>
            <a:fld id="{0396045D-EB1F-4689-A755-4FD7C918EB6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259632" y="2996955"/>
            <a:ext cx="3959931" cy="985471"/>
          </a:xfrm>
          <a:prstGeom prst="rect">
            <a:avLst/>
          </a:prstGeom>
        </p:spPr>
        <p:txBody>
          <a:bodyPr lIns="103222" tIns="51611" rIns="103222" bIns="51611"/>
          <a:lstStyle>
            <a:lvl1pPr marL="0" indent="0">
              <a:buFont typeface="Wingdings" panose="05000000000000000000" pitchFamily="2" charset="2"/>
              <a:buNone/>
              <a:defRPr sz="360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Chapter Number</a:t>
            </a:r>
          </a:p>
        </p:txBody>
      </p:sp>
      <p:sp>
        <p:nvSpPr>
          <p:cNvPr id="60426" name="Rectangle 10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229435" y="1584452"/>
            <a:ext cx="6685139" cy="1034927"/>
          </a:xfrm>
          <a:prstGeom prst="rect">
            <a:avLst/>
          </a:prstGeom>
          <a:noFill/>
        </p:spPr>
        <p:txBody>
          <a:bodyPr lIns="103222" tIns="51611" rIns="103222" bIns="51611"/>
          <a:lstStyle>
            <a:lvl1pPr>
              <a:lnSpc>
                <a:spcPct val="80000"/>
              </a:lnSpc>
              <a:defRPr sz="45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Chapter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44" y="494567"/>
            <a:ext cx="8960556" cy="1143000"/>
          </a:xfrm>
          <a:prstGeom prst="rect">
            <a:avLst/>
          </a:prstGeom>
        </p:spPr>
        <p:txBody>
          <a:bodyPr lIns="76797" tIns="38400" rIns="76797" bIns="38400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029" y="1765791"/>
            <a:ext cx="4346222" cy="4757005"/>
          </a:xfrm>
          <a:prstGeom prst="rect">
            <a:avLst/>
          </a:prstGeom>
        </p:spPr>
        <p:txBody>
          <a:bodyPr lIns="76797" tIns="38400" rIns="76797" bIns="384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09583" y="1765791"/>
            <a:ext cx="4347987" cy="4757005"/>
          </a:xfrm>
          <a:prstGeom prst="rect">
            <a:avLst/>
          </a:prstGeom>
        </p:spPr>
        <p:txBody>
          <a:bodyPr lIns="76797" tIns="38400" rIns="76797" bIns="38400"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5"/>
            <a:ext cx="677333" cy="457933"/>
          </a:xfrm>
          <a:prstGeom prst="rect">
            <a:avLst/>
          </a:prstGeom>
        </p:spPr>
        <p:txBody>
          <a:bodyPr lIns="76797" tIns="38400" rIns="76797" bIns="38400"/>
          <a:lstStyle>
            <a:lvl1pPr>
              <a:defRPr/>
            </a:lvl1pPr>
          </a:lstStyle>
          <a:p>
            <a:fld id="{5BB02372-CFE2-42C5-81F3-69F4F1493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</p:sldLayoutIdLst>
  <p:txStyles>
    <p:titleStyle>
      <a:lvl1pPr algn="l" defTabSz="767715" rtl="0" eaLnBrk="1" latinLnBrk="0" hangingPunct="1">
        <a:lnSpc>
          <a:spcPct val="90000"/>
        </a:lnSpc>
        <a:spcBef>
          <a:spcPct val="0"/>
        </a:spcBef>
        <a:buNone/>
        <a:defRPr sz="3200" b="1" i="0" kern="1200" spc="126" baseline="0">
          <a:solidFill>
            <a:schemeClr val="tx1"/>
          </a:solidFill>
          <a:latin typeface="Roboto Black" charset="0"/>
          <a:ea typeface="Roboto Black" charset="0"/>
          <a:cs typeface="Roboto Black" charset="0"/>
        </a:defRPr>
      </a:lvl1pPr>
    </p:titleStyle>
    <p:bodyStyle>
      <a:lvl1pPr marL="191770" indent="-191770" algn="l" defTabSz="767715" rtl="0" eaLnBrk="1" latinLnBrk="0" hangingPunct="1">
        <a:lnSpc>
          <a:spcPct val="90000"/>
        </a:lnSpc>
        <a:spcBef>
          <a:spcPts val="840"/>
        </a:spcBef>
        <a:buFont typeface="Arial" panose="020B0604020202020204"/>
        <a:buChar char="•"/>
        <a:defRPr sz="2000" b="0" i="0" kern="1200" baseline="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1pPr>
      <a:lvl2pPr marL="575945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/>
        <a:buChar char="•"/>
        <a:defRPr sz="2000" b="0" i="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2pPr>
      <a:lvl3pPr marL="960120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/>
        <a:buChar char="•"/>
        <a:defRPr sz="1700" b="0" i="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3pPr>
      <a:lvl4pPr marL="1344295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/>
        <a:buChar char="•"/>
        <a:defRPr sz="1500" b="0" i="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4pPr>
      <a:lvl5pPr marL="1727835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/>
        <a:buChar char="•"/>
        <a:defRPr sz="1500" b="0" i="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5pPr>
      <a:lvl6pPr marL="2112010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185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79725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900" indent="-191770" algn="l" defTabSz="767715" rtl="0" eaLnBrk="1" latinLnBrk="0" hangingPunct="1">
        <a:lnSpc>
          <a:spcPct val="90000"/>
        </a:lnSpc>
        <a:spcBef>
          <a:spcPts val="420"/>
        </a:spcBef>
        <a:buFont typeface="Arial" panose="020B0604020202020204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71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175" algn="l" defTabSz="76771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7715" algn="l" defTabSz="76771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1890" algn="l" defTabSz="76771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065" algn="l" defTabSz="76771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240" algn="l" defTabSz="76771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3780" algn="l" defTabSz="76771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7955" algn="l" defTabSz="76771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130" algn="l" defTabSz="76771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/url?sa=i&amp;rct=j&amp;q=elaboration+likelihood+model+simple&amp;source=images&amp;cd=&amp;docid=xeHFl2T1RvwjfM&amp;tbnid=nyhWb9js-QPpqM:&amp;ved=0CAUQjRw&amp;url=http://www.sciencedirect.com/science/article/pii/S1499404606006518&amp;ei=uofSUcOHF8qBkwWv-4HoDw&amp;bvm=bv.48572450,d.dGI&amp;psig=AFQjCNGvguIgxnIF0VCZ8DmzdUKPhkKivA&amp;ust=1372838194973095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altLang="en-US" dirty="0" smtClean="0">
                <a:solidFill>
                  <a:schemeClr val="bg1"/>
                </a:solidFill>
              </a:rPr>
              <a:t>Topic 3 – Understanding customers</a:t>
            </a:r>
          </a:p>
          <a:p>
            <a:endParaRPr lang="en-AU" altLang="en-US" dirty="0" smtClean="0">
              <a:solidFill>
                <a:schemeClr val="bg1"/>
              </a:solidFill>
            </a:endParaRPr>
          </a:p>
        </p:txBody>
      </p:sp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altLang="en-US" dirty="0" smtClean="0"/>
              <a:t>Marketing Communications</a:t>
            </a:r>
            <a:br>
              <a:rPr lang="en-AU" altLang="en-US" dirty="0" smtClean="0"/>
            </a:br>
            <a:r>
              <a:rPr lang="en-AU" altLang="en-US" dirty="0" smtClean="0"/>
              <a:t>MKT10723</a:t>
            </a:r>
            <a:br>
              <a:rPr lang="en-AU" altLang="en-US" dirty="0" smtClean="0"/>
            </a:br>
            <a:r>
              <a:rPr lang="en-AU" altLang="en-US" dirty="0" smtClean="0"/>
              <a:t/>
            </a:r>
            <a:br>
              <a:rPr lang="en-AU" altLang="en-US" dirty="0" smtClean="0"/>
            </a:br>
            <a:r>
              <a:rPr lang="en-AU" altLang="en-US" dirty="0" smtClean="0">
                <a:solidFill>
                  <a:schemeClr val="accent1">
                    <a:lumMod val="75000"/>
                  </a:schemeClr>
                </a:solidFill>
              </a:rPr>
              <a:t>Topic 4 Understanding customers</a:t>
            </a:r>
            <a:r>
              <a:rPr lang="en-AU" altLang="en-US" dirty="0" smtClean="0"/>
              <a:t/>
            </a:r>
            <a:br>
              <a:rPr lang="en-AU" altLang="en-US" dirty="0" smtClean="0"/>
            </a:br>
            <a:endParaRPr lang="en-AU" alt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Marketing communications can influence consumer decisions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mtClean="0"/>
              <a:t>Influencing the way they think</a:t>
            </a:r>
          </a:p>
          <a:p>
            <a:endParaRPr lang="en-AU" altLang="en-US" smtClean="0"/>
          </a:p>
          <a:p>
            <a:r>
              <a:rPr lang="en-AU" altLang="en-US" smtClean="0"/>
              <a:t>Influencing the way they feel (beliefs and attitudes)</a:t>
            </a:r>
          </a:p>
          <a:p>
            <a:endParaRPr lang="en-AU" altLang="en-US" smtClean="0"/>
          </a:p>
          <a:p>
            <a:r>
              <a:rPr lang="en-AU" altLang="en-US" smtClean="0"/>
              <a:t>Influencing the way they behave</a:t>
            </a:r>
          </a:p>
          <a:p>
            <a:endParaRPr lang="en-AU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772400" cy="635000"/>
          </a:xfrm>
        </p:spPr>
        <p:txBody>
          <a:bodyPr/>
          <a:lstStyle/>
          <a:p>
            <a:r>
              <a:rPr lang="en-US" altLang="en-US" sz="3200" dirty="0" smtClean="0"/>
              <a:t>Decision making process for brands</a:t>
            </a:r>
          </a:p>
        </p:txBody>
      </p:sp>
      <p:pic>
        <p:nvPicPr>
          <p:cNvPr id="21507" name="Picture 18" descr="Fig5-5"/>
          <p:cNvPicPr>
            <a:picLocks noChangeAspect="1" noChangeArrowheads="1"/>
          </p:cNvPicPr>
          <p:nvPr/>
        </p:nvPicPr>
        <p:blipFill>
          <a:blip r:embed="rId3" cstate="print"/>
          <a:srcRect t="4311"/>
          <a:stretch>
            <a:fillRect/>
          </a:stretch>
        </p:blipFill>
        <p:spPr bwMode="auto">
          <a:xfrm>
            <a:off x="152400" y="1768475"/>
            <a:ext cx="8763000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1263786" y="1789610"/>
            <a:ext cx="457200" cy="3087189"/>
          </a:xfrm>
          <a:prstGeom prst="rect">
            <a:avLst/>
          </a:prstGeom>
          <a:solidFill>
            <a:srgbClr val="FF5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endParaRPr lang="en-AU" altLang="en-US" sz="1800"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057401"/>
            <a:ext cx="461665" cy="28194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AU" sz="1800" dirty="0">
                <a:solidFill>
                  <a:schemeClr val="bg1"/>
                </a:solidFill>
                <a:latin typeface="+mn-lt"/>
                <a:cs typeface="Arial" charset="0"/>
              </a:rPr>
              <a:t>Choose from a set of brands</a:t>
            </a:r>
          </a:p>
        </p:txBody>
      </p:sp>
    </p:spTree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Different paths to making a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7213"/>
            <a:ext cx="7693025" cy="4954587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Habit/ repeat path = Drives retention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AU" dirty="0" smtClean="0"/>
              <a:t>	(impulse, habitual)</a:t>
            </a:r>
          </a:p>
          <a:p>
            <a:pPr lvl="1">
              <a:defRPr/>
            </a:pPr>
            <a:r>
              <a:rPr lang="en-AU" dirty="0" smtClean="0"/>
              <a:t>Do/feel/think or Do/think/feel</a:t>
            </a:r>
          </a:p>
          <a:p>
            <a:pPr lvl="1">
              <a:defRPr/>
            </a:pPr>
            <a:endParaRPr lang="en-AU" dirty="0"/>
          </a:p>
          <a:p>
            <a:pPr>
              <a:defRPr/>
            </a:pPr>
            <a:r>
              <a:rPr lang="en-AU" dirty="0" smtClean="0"/>
              <a:t>Cognitive path  = AIDA model</a:t>
            </a:r>
          </a:p>
          <a:p>
            <a:pPr lvl="1">
              <a:defRPr/>
            </a:pPr>
            <a:r>
              <a:rPr lang="en-AU" dirty="0" smtClean="0"/>
              <a:t>Think/ feel/ do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AU" dirty="0"/>
          </a:p>
          <a:p>
            <a:pPr>
              <a:defRPr/>
            </a:pPr>
            <a:r>
              <a:rPr lang="en-AU" dirty="0" smtClean="0"/>
              <a:t>Emotional path</a:t>
            </a:r>
          </a:p>
          <a:p>
            <a:pPr lvl="1">
              <a:defRPr/>
            </a:pPr>
            <a:r>
              <a:rPr lang="en-AU" dirty="0" smtClean="0"/>
              <a:t>Feel/do/ think</a:t>
            </a:r>
            <a:endParaRPr lang="en-A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Which path or sequence?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7213"/>
            <a:ext cx="7769225" cy="4114800"/>
          </a:xfrm>
        </p:spPr>
        <p:txBody>
          <a:bodyPr/>
          <a:lstStyle/>
          <a:p>
            <a:pPr>
              <a:defRPr/>
            </a:pPr>
            <a:r>
              <a:rPr lang="en-AU" b="1" dirty="0" smtClean="0"/>
              <a:t>Level of involvement</a:t>
            </a:r>
          </a:p>
          <a:p>
            <a:pPr lvl="1">
              <a:defRPr/>
            </a:pPr>
            <a:r>
              <a:rPr lang="en-AU" dirty="0" smtClean="0"/>
              <a:t>Relatively cheap, relatively low risk = low involvement</a:t>
            </a:r>
          </a:p>
          <a:p>
            <a:pPr lvl="1">
              <a:defRPr/>
            </a:pPr>
            <a:r>
              <a:rPr lang="en-AU" dirty="0" smtClean="0"/>
              <a:t>Perceived differences, higher risk = high involvement</a:t>
            </a:r>
          </a:p>
          <a:p>
            <a:pPr marL="266700" lvl="1" indent="0">
              <a:buFont typeface="Wingdings" pitchFamily="2" charset="2"/>
              <a:buNone/>
              <a:defRPr/>
            </a:pPr>
            <a:endParaRPr lang="en-AU" b="1" dirty="0" smtClean="0"/>
          </a:p>
          <a:p>
            <a:pPr marL="266700" lvl="1" indent="0">
              <a:buFont typeface="Wingdings" pitchFamily="2" charset="2"/>
              <a:buNone/>
              <a:defRPr/>
            </a:pPr>
            <a:r>
              <a:rPr lang="en-AU" b="1" dirty="0" smtClean="0"/>
              <a:t>Two factors drive the degree of involvement:</a:t>
            </a:r>
          </a:p>
          <a:p>
            <a:pPr lvl="1">
              <a:defRPr/>
            </a:pPr>
            <a:r>
              <a:rPr lang="en-AU" dirty="0" smtClean="0"/>
              <a:t>Relevance is where is connects with the customer’s personal interest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Risk can be social, financial, psychological, performance, physical</a:t>
            </a:r>
            <a:endParaRPr lang="en-A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2971800" cy="3094038"/>
          </a:xfrm>
        </p:spPr>
        <p:txBody>
          <a:bodyPr/>
          <a:lstStyle/>
          <a:p>
            <a:r>
              <a:rPr lang="en-AU" altLang="en-US" dirty="0" smtClean="0"/>
              <a:t/>
            </a:r>
            <a:br>
              <a:rPr lang="en-AU" altLang="en-US" dirty="0" smtClean="0"/>
            </a:br>
            <a:r>
              <a:rPr lang="en-AU" altLang="en-US" dirty="0" smtClean="0"/>
              <a:t>Elaboration Likelihood model (Simple version)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altLang="en-US" smtClean="0"/>
          </a:p>
        </p:txBody>
      </p:sp>
      <p:pic>
        <p:nvPicPr>
          <p:cNvPr id="40964" name="Picture 2" descr="http://origin-ars.els-cdn.com/content/image/1-s2.0-S1499404606006518-gr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457200"/>
            <a:ext cx="485775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219200"/>
            <a:ext cx="7010400" cy="635000"/>
          </a:xfrm>
        </p:spPr>
        <p:txBody>
          <a:bodyPr/>
          <a:lstStyle/>
          <a:p>
            <a:r>
              <a:rPr lang="en-US" altLang="en-US" sz="3200" dirty="0" smtClean="0"/>
              <a:t>How marketing communications can influence the decision making process for brands</a:t>
            </a:r>
          </a:p>
        </p:txBody>
      </p:sp>
      <p:pic>
        <p:nvPicPr>
          <p:cNvPr id="21507" name="Picture 18" descr="Fig5-5"/>
          <p:cNvPicPr>
            <a:picLocks noChangeAspect="1" noChangeArrowheads="1"/>
          </p:cNvPicPr>
          <p:nvPr/>
        </p:nvPicPr>
        <p:blipFill>
          <a:blip r:embed="rId3" cstate="print"/>
          <a:srcRect t="4311"/>
          <a:stretch>
            <a:fillRect/>
          </a:stretch>
        </p:blipFill>
        <p:spPr bwMode="auto">
          <a:xfrm>
            <a:off x="152400" y="2826578"/>
            <a:ext cx="8763000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1263786" y="2860776"/>
            <a:ext cx="457200" cy="3087189"/>
          </a:xfrm>
          <a:prstGeom prst="rect">
            <a:avLst/>
          </a:prstGeom>
          <a:solidFill>
            <a:srgbClr val="FF5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endParaRPr lang="en-AU" altLang="en-US" sz="1800"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057401"/>
            <a:ext cx="461665" cy="28194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AU" sz="1800" dirty="0">
                <a:solidFill>
                  <a:schemeClr val="bg1"/>
                </a:solidFill>
                <a:latin typeface="+mn-lt"/>
                <a:cs typeface="Arial" charset="0"/>
              </a:rPr>
              <a:t>Choose from a set of brands</a:t>
            </a:r>
          </a:p>
        </p:txBody>
      </p:sp>
    </p:spTree>
  </p:cSld>
  <p:clrMapOvr>
    <a:masterClrMapping/>
  </p:clrMapOvr>
  <p:transition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295400"/>
            <a:ext cx="8915400" cy="635000"/>
          </a:xfrm>
        </p:spPr>
        <p:txBody>
          <a:bodyPr/>
          <a:lstStyle/>
          <a:p>
            <a:r>
              <a:rPr lang="en-US" altLang="en-US" sz="3000" b="1" dirty="0" smtClean="0"/>
              <a:t>Final Note on ethics</a:t>
            </a:r>
            <a:br>
              <a:rPr lang="en-US" altLang="en-US" sz="3000" b="1" dirty="0" smtClean="0"/>
            </a:br>
            <a:endParaRPr lang="en-US" altLang="en-US" sz="3000" dirty="0" smtClean="0"/>
          </a:p>
        </p:txBody>
      </p:sp>
      <p:sp>
        <p:nvSpPr>
          <p:cNvPr id="45059" name="Rectangle 6"/>
          <p:cNvSpPr>
            <a:spLocks noChangeArrowheads="1"/>
          </p:cNvSpPr>
          <p:nvPr/>
        </p:nvSpPr>
        <p:spPr bwMode="auto">
          <a:xfrm>
            <a:off x="1905000" y="1752600"/>
            <a:ext cx="6705600" cy="408111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US" altLang="en-US" sz="3600" dirty="0" smtClean="0"/>
          </a:p>
          <a:p>
            <a:pPr eaLnBrk="1" hangingPunct="1">
              <a:spcBef>
                <a:spcPct val="20000"/>
              </a:spcBef>
            </a:pPr>
            <a:r>
              <a:rPr lang="en-US" altLang="en-US" sz="3600" dirty="0" smtClean="0"/>
              <a:t>Communication </a:t>
            </a:r>
            <a:r>
              <a:rPr lang="en-US" altLang="en-US" sz="3600" dirty="0"/>
              <a:t>that aids customers and communicates with them in a personal way is much more persuasive than communication that tries to manipulate them</a:t>
            </a:r>
          </a:p>
        </p:txBody>
      </p:sp>
    </p:spTree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38200" y="2057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itchFamily="2" charset="2"/>
              <a:buChar char="§"/>
            </a:pPr>
            <a:r>
              <a:rPr lang="en-US" altLang="en-US" sz="3400" dirty="0"/>
              <a:t>Who are our target markets?</a:t>
            </a:r>
          </a:p>
          <a:p>
            <a:pPr marL="342900" indent="-342900"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itchFamily="2" charset="2"/>
              <a:buChar char="§"/>
            </a:pPr>
            <a:r>
              <a:rPr lang="en-US" altLang="en-US" sz="3400" dirty="0">
                <a:solidFill>
                  <a:srgbClr val="000000"/>
                </a:solidFill>
                <a:cs typeface="Times New Roman" pitchFamily="18" charset="0"/>
              </a:rPr>
              <a:t>What influences consumers to make a decision?</a:t>
            </a:r>
            <a:endParaRPr lang="en-US" altLang="en-US" sz="3400" dirty="0">
              <a:cs typeface="Times New Roman" pitchFamily="18" charset="0"/>
            </a:endParaRPr>
          </a:p>
          <a:p>
            <a:pPr marL="342900" indent="-342900"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itchFamily="2" charset="2"/>
              <a:buChar char="§"/>
            </a:pPr>
            <a:r>
              <a:rPr lang="en-US" altLang="en-US" sz="3400" dirty="0"/>
              <a:t>How do consumers respond? </a:t>
            </a:r>
          </a:p>
          <a:p>
            <a:pPr marL="342900" indent="-342900"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itchFamily="2" charset="2"/>
              <a:buChar char="§"/>
            </a:pPr>
            <a:r>
              <a:rPr lang="en-US" altLang="en-US" sz="3400" dirty="0"/>
              <a:t>How does marketing communication affect decisions?</a:t>
            </a:r>
            <a:endParaRPr lang="en-US" altLang="en-US" sz="3400" dirty="0">
              <a:cs typeface="Times New Roman" pitchFamily="18" charset="0"/>
            </a:endParaRPr>
          </a:p>
        </p:txBody>
      </p:sp>
      <p:sp>
        <p:nvSpPr>
          <p:cNvPr id="9219" name="Rectangle 11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7772400" cy="635000"/>
          </a:xfrm>
          <a:noFill/>
        </p:spPr>
        <p:txBody>
          <a:bodyPr/>
          <a:lstStyle/>
          <a:p>
            <a:r>
              <a:rPr lang="en-US" altLang="en-US" sz="3000" b="1" dirty="0" smtClean="0"/>
              <a:t>Lecture outline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1219200"/>
            <a:ext cx="7772400" cy="635000"/>
          </a:xfrm>
        </p:spPr>
        <p:txBody>
          <a:bodyPr/>
          <a:lstStyle/>
          <a:p>
            <a:r>
              <a:rPr lang="en-US" altLang="en-US" sz="3200" dirty="0" smtClean="0"/>
              <a:t>Consumer Behavior </a:t>
            </a:r>
          </a:p>
        </p:txBody>
      </p:sp>
      <p:sp>
        <p:nvSpPr>
          <p:cNvPr id="11267" name="Rectangle 8"/>
          <p:cNvSpPr>
            <a:spLocks noChangeArrowheads="1"/>
          </p:cNvSpPr>
          <p:nvPr/>
        </p:nvSpPr>
        <p:spPr bwMode="auto">
          <a:xfrm>
            <a:off x="1295400" y="2028825"/>
            <a:ext cx="5943600" cy="22891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3600" b="1"/>
              <a:t>Consumer behavior:</a:t>
            </a:r>
            <a:r>
              <a:rPr lang="en-US" altLang="en-US" sz="3600"/>
              <a:t> </a:t>
            </a:r>
            <a:br>
              <a:rPr lang="en-US" altLang="en-US" sz="3600"/>
            </a:br>
            <a:r>
              <a:rPr lang="en-US" altLang="en-US" sz="3600"/>
              <a:t>How people think about, buy, and use products as a response to MC messages</a:t>
            </a:r>
          </a:p>
        </p:txBody>
      </p:sp>
    </p:spTree>
  </p:cSld>
  <p:clrMapOvr>
    <a:masterClrMapping/>
  </p:clrMapOvr>
  <p:transition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8229600" cy="1143000"/>
          </a:xfrm>
        </p:spPr>
        <p:txBody>
          <a:bodyPr/>
          <a:lstStyle/>
          <a:p>
            <a:r>
              <a:rPr lang="en-AU" altLang="en-US" dirty="0" smtClean="0"/>
              <a:t>Understanding marketing segmentation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41801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AU" altLang="en-US" dirty="0" smtClean="0"/>
              <a:t>Six steps in the segmentation process:</a:t>
            </a:r>
          </a:p>
          <a:p>
            <a:pPr marL="0" indent="0">
              <a:buFont typeface="Wingdings" pitchFamily="2" charset="2"/>
              <a:buNone/>
            </a:pPr>
            <a:r>
              <a:rPr lang="en-AU" altLang="en-US" sz="2500" dirty="0" smtClean="0">
                <a:solidFill>
                  <a:srgbClr val="0070C0"/>
                </a:solidFill>
              </a:rPr>
              <a:t>Step 1: </a:t>
            </a:r>
            <a:r>
              <a:rPr lang="en-AU" altLang="en-US" sz="2500" dirty="0" smtClean="0"/>
              <a:t>select a market or product category for study</a:t>
            </a:r>
          </a:p>
          <a:p>
            <a:pPr marL="0" indent="0">
              <a:buFont typeface="Wingdings" pitchFamily="2" charset="2"/>
              <a:buNone/>
            </a:pPr>
            <a:r>
              <a:rPr lang="en-AU" altLang="en-US" sz="2500" dirty="0" smtClean="0">
                <a:solidFill>
                  <a:srgbClr val="0070C0"/>
                </a:solidFill>
              </a:rPr>
              <a:t>Step 2: </a:t>
            </a:r>
            <a:r>
              <a:rPr lang="en-AU" altLang="en-US" sz="2500" dirty="0" smtClean="0"/>
              <a:t>choose a basis or bases for segmenting the market</a:t>
            </a:r>
          </a:p>
          <a:p>
            <a:pPr marL="0" indent="0">
              <a:buFont typeface="Wingdings" pitchFamily="2" charset="2"/>
              <a:buNone/>
            </a:pPr>
            <a:r>
              <a:rPr lang="en-AU" altLang="en-US" sz="2500" dirty="0" smtClean="0">
                <a:solidFill>
                  <a:srgbClr val="0070C0"/>
                </a:solidFill>
              </a:rPr>
              <a:t>Step 3: </a:t>
            </a:r>
            <a:r>
              <a:rPr lang="en-AU" altLang="en-US" sz="2500" dirty="0" smtClean="0"/>
              <a:t>select segmentation descriptors and variables</a:t>
            </a:r>
          </a:p>
          <a:p>
            <a:pPr marL="0" indent="0">
              <a:buFont typeface="Wingdings" pitchFamily="2" charset="2"/>
              <a:buNone/>
            </a:pPr>
            <a:r>
              <a:rPr lang="en-AU" altLang="en-US" sz="2500" dirty="0" smtClean="0">
                <a:solidFill>
                  <a:srgbClr val="0070C0"/>
                </a:solidFill>
              </a:rPr>
              <a:t>Step 4: </a:t>
            </a:r>
            <a:r>
              <a:rPr lang="en-AU" altLang="en-US" sz="2500" dirty="0" smtClean="0"/>
              <a:t>profile and analyse segments</a:t>
            </a:r>
          </a:p>
          <a:p>
            <a:pPr marL="0" indent="0">
              <a:buFont typeface="Wingdings" pitchFamily="2" charset="2"/>
              <a:buNone/>
            </a:pPr>
            <a:endParaRPr lang="en-AU" altLang="en-US" sz="2500" dirty="0" smtClean="0"/>
          </a:p>
          <a:p>
            <a:pPr marL="0" indent="0">
              <a:buFont typeface="Wingdings" pitchFamily="2" charset="2"/>
              <a:buNone/>
            </a:pPr>
            <a:r>
              <a:rPr lang="en-AU" altLang="en-US" sz="2500" dirty="0" smtClean="0">
                <a:solidFill>
                  <a:srgbClr val="FF0000"/>
                </a:solidFill>
              </a:rPr>
              <a:t>This is where this unit starts:</a:t>
            </a:r>
          </a:p>
          <a:p>
            <a:pPr marL="0" indent="0">
              <a:buFont typeface="Wingdings" pitchFamily="2" charset="2"/>
              <a:buNone/>
            </a:pPr>
            <a:r>
              <a:rPr lang="en-AU" altLang="en-US" sz="2500" dirty="0" smtClean="0">
                <a:solidFill>
                  <a:srgbClr val="0070C0"/>
                </a:solidFill>
              </a:rPr>
              <a:t>Step 5: </a:t>
            </a:r>
            <a:r>
              <a:rPr lang="en-AU" altLang="en-US" sz="2500" dirty="0" smtClean="0"/>
              <a:t>select target markets </a:t>
            </a:r>
            <a:r>
              <a:rPr lang="en-AU" altLang="en-US" sz="2500" dirty="0" smtClean="0">
                <a:solidFill>
                  <a:srgbClr val="FF0000"/>
                </a:solidFill>
              </a:rPr>
              <a:t>– Topic 4</a:t>
            </a:r>
          </a:p>
          <a:p>
            <a:pPr marL="0" indent="0">
              <a:buFont typeface="Wingdings" pitchFamily="2" charset="2"/>
              <a:buNone/>
            </a:pPr>
            <a:r>
              <a:rPr lang="en-AU" altLang="en-US" sz="2500" dirty="0" smtClean="0">
                <a:solidFill>
                  <a:srgbClr val="0070C0"/>
                </a:solidFill>
              </a:rPr>
              <a:t>Step 6: </a:t>
            </a:r>
            <a:r>
              <a:rPr lang="en-AU" altLang="en-US" sz="2500" dirty="0" smtClean="0"/>
              <a:t>design, implement and maintain appropriate marketing communications </a:t>
            </a:r>
            <a:r>
              <a:rPr lang="en-AU" altLang="en-US" sz="2500" dirty="0" smtClean="0">
                <a:solidFill>
                  <a:srgbClr val="FF0000"/>
                </a:solidFill>
              </a:rPr>
              <a:t>– Topics 5 to 12</a:t>
            </a:r>
          </a:p>
          <a:p>
            <a:pPr marL="0" indent="0">
              <a:buFont typeface="Wingdings" pitchFamily="2" charset="2"/>
              <a:buNone/>
            </a:pPr>
            <a:endParaRPr lang="en-AU" altLang="en-US" dirty="0" smtClean="0"/>
          </a:p>
          <a:p>
            <a:pPr marL="0" indent="0">
              <a:buFont typeface="Wingdings" pitchFamily="2" charset="2"/>
              <a:buNone/>
            </a:pPr>
            <a:endParaRPr lang="en-AU" alt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7772400" cy="635000"/>
          </a:xfrm>
        </p:spPr>
        <p:txBody>
          <a:bodyPr/>
          <a:lstStyle/>
          <a:p>
            <a:r>
              <a:rPr lang="en-US" altLang="en-US" sz="3200" dirty="0" smtClean="0"/>
              <a:t>Potential vs. Current Customers</a:t>
            </a: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1828800" y="1600200"/>
            <a:ext cx="5943600" cy="34925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400" b="1"/>
              <a:t>Potential customers:</a:t>
            </a:r>
            <a:r>
              <a:rPr lang="en-US" altLang="en-US" sz="3400"/>
              <a:t> </a:t>
            </a:r>
            <a:r>
              <a:rPr lang="en-US" altLang="en-US" sz="3400" i="1"/>
              <a:t>Those who have not bought the brand but who might be interested in it</a:t>
            </a:r>
            <a:r>
              <a:rPr lang="en-US" altLang="en-US" sz="340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400" b="1"/>
              <a:t>Customers:</a:t>
            </a:r>
            <a:r>
              <a:rPr lang="en-US" altLang="en-US" sz="3400"/>
              <a:t> </a:t>
            </a:r>
            <a:r>
              <a:rPr lang="en-US" altLang="en-US" sz="3400" i="1"/>
              <a:t>Those who have purchased the brand at least once within a designated period</a:t>
            </a:r>
            <a:r>
              <a:rPr lang="en-US" altLang="en-US" sz="3400"/>
              <a:t>. </a:t>
            </a:r>
          </a:p>
        </p:txBody>
      </p:sp>
    </p:spTree>
  </p:cSld>
  <p:clrMapOvr>
    <a:masterClrMapping/>
  </p:clrMapOvr>
  <p:transition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Who to target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474928"/>
          </a:xfrm>
        </p:spPr>
        <p:txBody>
          <a:bodyPr/>
          <a:lstStyle/>
          <a:p>
            <a:pPr>
              <a:buNone/>
            </a:pPr>
            <a:r>
              <a:rPr lang="en-AU" dirty="0" smtClean="0"/>
              <a:t>Individual consumers or business customers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err="1" smtClean="0"/>
              <a:t>Behaviourial</a:t>
            </a:r>
            <a:r>
              <a:rPr lang="en-AU" dirty="0" smtClean="0"/>
              <a:t>:</a:t>
            </a:r>
          </a:p>
          <a:p>
            <a:r>
              <a:rPr lang="en-AU" dirty="0" smtClean="0"/>
              <a:t>Potential customers</a:t>
            </a:r>
          </a:p>
          <a:p>
            <a:r>
              <a:rPr lang="en-AU" dirty="0" smtClean="0"/>
              <a:t>Existing customers</a:t>
            </a:r>
          </a:p>
          <a:p>
            <a:r>
              <a:rPr lang="en-AU" dirty="0" smtClean="0"/>
              <a:t>Brand loyal customers or brand switchers</a:t>
            </a:r>
          </a:p>
          <a:p>
            <a:pPr>
              <a:buNone/>
            </a:pPr>
            <a:r>
              <a:rPr lang="en-AU" dirty="0" smtClean="0"/>
              <a:t>Psychographic</a:t>
            </a:r>
          </a:p>
          <a:p>
            <a:r>
              <a:rPr lang="en-AU" dirty="0" smtClean="0"/>
              <a:t>Attitudes, lifestyle</a:t>
            </a:r>
          </a:p>
          <a:p>
            <a:pPr>
              <a:buNone/>
            </a:pPr>
            <a:r>
              <a:rPr lang="en-AU" dirty="0" smtClean="0"/>
              <a:t>Demographic</a:t>
            </a:r>
          </a:p>
          <a:p>
            <a:r>
              <a:rPr lang="en-AU" dirty="0" smtClean="0"/>
              <a:t>Age, gender, </a:t>
            </a:r>
            <a:r>
              <a:rPr lang="en-AU" dirty="0" err="1" smtClean="0"/>
              <a:t>lifestage</a:t>
            </a:r>
            <a:r>
              <a:rPr lang="en-AU" dirty="0" smtClean="0"/>
              <a:t> and so on</a:t>
            </a:r>
          </a:p>
          <a:p>
            <a:pPr>
              <a:buNone/>
            </a:pPr>
            <a:r>
              <a:rPr lang="en-AU" dirty="0" smtClean="0"/>
              <a:t>Geographic</a:t>
            </a:r>
          </a:p>
          <a:p>
            <a:r>
              <a:rPr lang="en-AU" dirty="0" smtClean="0"/>
              <a:t>Metro, regional, country, region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914400" y="2209800"/>
            <a:ext cx="3505200" cy="4191000"/>
            <a:chOff x="432" y="1392"/>
            <a:chExt cx="2208" cy="2640"/>
          </a:xfrm>
        </p:grpSpPr>
        <p:sp>
          <p:nvSpPr>
            <p:cNvPr id="17418" name="AutoShape 54"/>
            <p:cNvSpPr>
              <a:spLocks noChangeArrowheads="1"/>
            </p:cNvSpPr>
            <p:nvPr/>
          </p:nvSpPr>
          <p:spPr bwMode="auto">
            <a:xfrm>
              <a:off x="432" y="1920"/>
              <a:ext cx="2208" cy="2112"/>
            </a:xfrm>
            <a:prstGeom prst="roundRect">
              <a:avLst>
                <a:gd name="adj" fmla="val 7954"/>
              </a:avLst>
            </a:prstGeom>
            <a:solidFill>
              <a:srgbClr val="FFEFD2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tIns="228600"/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Arial" pitchFamily="34" charset="0"/>
                </a:rPr>
                <a:t>Buy for their own personal or household use</a:t>
              </a:r>
            </a:p>
            <a:p>
              <a:pPr marL="280988" lvl="1" indent="-160338"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sz="2000">
                  <a:latin typeface="Arial" pitchFamily="34" charset="0"/>
                </a:rPr>
                <a:t>Typically use more of an emotional approach</a:t>
              </a:r>
            </a:p>
          </p:txBody>
        </p:sp>
        <p:sp>
          <p:nvSpPr>
            <p:cNvPr id="22584" name="Text Box 56"/>
            <p:cNvSpPr txBox="1">
              <a:spLocks noChangeArrowheads="1"/>
            </p:cNvSpPr>
            <p:nvPr/>
          </p:nvSpPr>
          <p:spPr bwMode="auto">
            <a:xfrm>
              <a:off x="672" y="1392"/>
              <a:ext cx="17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B61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20000"/>
                </a:spcBef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+mn-cs"/>
                </a:rPr>
                <a:t>Consumers (B2C)</a:t>
              </a:r>
              <a:endParaRPr lang="en-US" b="1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endParaRPr>
            </a:p>
          </p:txBody>
        </p:sp>
      </p:grp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4953000" y="2209801"/>
            <a:ext cx="3505200" cy="4191000"/>
            <a:chOff x="3120" y="1392"/>
            <a:chExt cx="2208" cy="2640"/>
          </a:xfrm>
        </p:grpSpPr>
        <p:sp>
          <p:nvSpPr>
            <p:cNvPr id="17415" name="AutoShape 57"/>
            <p:cNvSpPr>
              <a:spLocks noChangeArrowheads="1"/>
            </p:cNvSpPr>
            <p:nvPr/>
          </p:nvSpPr>
          <p:spPr bwMode="auto">
            <a:xfrm>
              <a:off x="3120" y="1920"/>
              <a:ext cx="2208" cy="2112"/>
            </a:xfrm>
            <a:prstGeom prst="roundRect">
              <a:avLst>
                <a:gd name="adj" fmla="val 7954"/>
              </a:avLst>
            </a:prstGeom>
            <a:solidFill>
              <a:srgbClr val="FFEFD2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tIns="228600"/>
            <a:lstStyle/>
            <a:p>
              <a:pPr eaLnBrk="1" hangingPunct="1">
                <a:spcBef>
                  <a:spcPct val="20000"/>
                </a:spcBef>
              </a:pPr>
              <a:r>
                <a:rPr lang="en-US" altLang="en-US" dirty="0" smtClean="0">
                  <a:latin typeface="Arial" pitchFamily="34" charset="0"/>
                </a:rPr>
                <a:t>Trade or business as a customer</a:t>
              </a:r>
              <a:endParaRPr lang="en-US" altLang="en-US" dirty="0">
                <a:latin typeface="Arial" pitchFamily="34" charset="0"/>
              </a:endParaRPr>
            </a:p>
            <a:p>
              <a:pPr marL="280988" lvl="1" indent="-166688" eaLnBrk="1" hangingPunct="1">
                <a:spcBef>
                  <a:spcPct val="20000"/>
                </a:spcBef>
                <a:buFontTx/>
                <a:buChar char="•"/>
              </a:pPr>
              <a:r>
                <a:rPr lang="en-US" altLang="en-US" sz="2000" dirty="0">
                  <a:latin typeface="Arial" pitchFamily="34" charset="0"/>
                </a:rPr>
                <a:t>Typically consult others in the organization</a:t>
              </a:r>
            </a:p>
            <a:p>
              <a:pPr marL="280988" lvl="1" indent="-166688" eaLnBrk="1" hangingPunct="1">
                <a:spcBef>
                  <a:spcPct val="20000"/>
                </a:spcBef>
                <a:buFontTx/>
                <a:buChar char="•"/>
              </a:pPr>
              <a:r>
                <a:rPr lang="en-US" altLang="en-US" sz="2000" dirty="0">
                  <a:latin typeface="Arial" pitchFamily="34" charset="0"/>
                </a:rPr>
                <a:t>Typically buy larger quantities</a:t>
              </a:r>
            </a:p>
            <a:p>
              <a:pPr marL="280988" lvl="1" indent="-166688" eaLnBrk="1" hangingPunct="1">
                <a:spcBef>
                  <a:spcPct val="20000"/>
                </a:spcBef>
                <a:buFontTx/>
                <a:buChar char="•"/>
              </a:pPr>
              <a:r>
                <a:rPr lang="en-US" altLang="en-US" sz="2000" dirty="0">
                  <a:latin typeface="Arial" pitchFamily="34" charset="0"/>
                </a:rPr>
                <a:t>Often use a bidding process </a:t>
              </a:r>
            </a:p>
          </p:txBody>
        </p:sp>
        <p:sp>
          <p:nvSpPr>
            <p:cNvPr id="22586" name="Text Box 58"/>
            <p:cNvSpPr txBox="1">
              <a:spLocks noChangeArrowheads="1"/>
            </p:cNvSpPr>
            <p:nvPr/>
          </p:nvSpPr>
          <p:spPr bwMode="auto">
            <a:xfrm>
              <a:off x="3456" y="139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B610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20000"/>
                </a:spcBef>
                <a:defRPr/>
              </a:pPr>
              <a:r>
                <a:rPr lang="en-US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+mn-cs"/>
                </a:rPr>
                <a:t>Business (B2B)</a:t>
              </a:r>
            </a:p>
          </p:txBody>
        </p:sp>
      </p:grpSp>
      <p:sp>
        <p:nvSpPr>
          <p:cNvPr id="22587" name="AutoShape 59"/>
          <p:cNvSpPr>
            <a:spLocks noChangeArrowheads="1"/>
          </p:cNvSpPr>
          <p:nvPr/>
        </p:nvSpPr>
        <p:spPr bwMode="auto">
          <a:xfrm>
            <a:off x="990600" y="3124200"/>
            <a:ext cx="3505200" cy="3352800"/>
          </a:xfrm>
          <a:prstGeom prst="roundRect">
            <a:avLst>
              <a:gd name="adj" fmla="val 7954"/>
            </a:avLst>
          </a:prstGeom>
          <a:solidFill>
            <a:srgbClr val="FFEFD2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tIns="228600"/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Arial" pitchFamily="34" charset="0"/>
              </a:rPr>
              <a:t>Buy for their own personal or household use</a:t>
            </a:r>
          </a:p>
          <a:p>
            <a:pPr marL="280988" lvl="1" indent="-160338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Arial" pitchFamily="34" charset="0"/>
              </a:rPr>
              <a:t>Typically use more of an emotional approach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066800"/>
            <a:ext cx="8839200" cy="838200"/>
          </a:xfrm>
        </p:spPr>
        <p:txBody>
          <a:bodyPr/>
          <a:lstStyle/>
          <a:p>
            <a:r>
              <a:rPr lang="en-US" altLang="en-US" sz="2800" dirty="0" smtClean="0"/>
              <a:t>Different types of customers: </a:t>
            </a:r>
            <a:br>
              <a:rPr lang="en-US" altLang="en-US" sz="2800" dirty="0" smtClean="0"/>
            </a:br>
            <a:r>
              <a:rPr lang="en-US" altLang="en-US" sz="2800" dirty="0" smtClean="0"/>
              <a:t>Individual consumer and business customers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8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772400" cy="635000"/>
          </a:xfrm>
        </p:spPr>
        <p:txBody>
          <a:bodyPr/>
          <a:lstStyle/>
          <a:p>
            <a:r>
              <a:rPr lang="en-US" altLang="en-US" sz="3200" dirty="0" smtClean="0"/>
              <a:t>Decision making process for brands</a:t>
            </a:r>
          </a:p>
        </p:txBody>
      </p:sp>
      <p:pic>
        <p:nvPicPr>
          <p:cNvPr id="21507" name="Picture 18" descr="Fig5-5"/>
          <p:cNvPicPr>
            <a:picLocks noChangeAspect="1" noChangeArrowheads="1"/>
          </p:cNvPicPr>
          <p:nvPr/>
        </p:nvPicPr>
        <p:blipFill>
          <a:blip r:embed="rId3" cstate="print"/>
          <a:srcRect t="4311"/>
          <a:stretch>
            <a:fillRect/>
          </a:stretch>
        </p:blipFill>
        <p:spPr bwMode="auto">
          <a:xfrm>
            <a:off x="152400" y="1768475"/>
            <a:ext cx="8763000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1263786" y="1789610"/>
            <a:ext cx="457200" cy="3087189"/>
          </a:xfrm>
          <a:prstGeom prst="rect">
            <a:avLst/>
          </a:prstGeom>
          <a:solidFill>
            <a:srgbClr val="FF5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endParaRPr lang="en-AU" altLang="en-US" sz="1800"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057401"/>
            <a:ext cx="461665" cy="28194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AU" sz="1800" dirty="0">
                <a:solidFill>
                  <a:schemeClr val="bg1"/>
                </a:solidFill>
                <a:latin typeface="+mn-lt"/>
                <a:cs typeface="Arial" charset="0"/>
              </a:rPr>
              <a:t>Choose from a set of brands</a:t>
            </a:r>
          </a:p>
        </p:txBody>
      </p:sp>
    </p:spTree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8150"/>
            <a:ext cx="9829799" cy="5851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en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3876</TotalTime>
  <Words>437</Words>
  <Application>Microsoft Office PowerPoint</Application>
  <PresentationFormat>On-screen Show (4:3)</PresentationFormat>
  <Paragraphs>94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Roboto Black</vt:lpstr>
      <vt:lpstr>Roboto Light</vt:lpstr>
      <vt:lpstr>Times New Roman</vt:lpstr>
      <vt:lpstr>Wingdings</vt:lpstr>
      <vt:lpstr>Opening Slide</vt:lpstr>
      <vt:lpstr>Marketing Communications MKT10723  Topic 4 Understanding customers </vt:lpstr>
      <vt:lpstr>Lecture outline</vt:lpstr>
      <vt:lpstr>Consumer Behavior </vt:lpstr>
      <vt:lpstr>Understanding marketing segmentation</vt:lpstr>
      <vt:lpstr>Potential vs. Current Customers</vt:lpstr>
      <vt:lpstr>Who to target</vt:lpstr>
      <vt:lpstr>Different types of customers:  Individual consumer and business customers</vt:lpstr>
      <vt:lpstr>Decision making process for brands</vt:lpstr>
      <vt:lpstr>PowerPoint Presentation</vt:lpstr>
      <vt:lpstr>Marketing communications can influence consumer decisions</vt:lpstr>
      <vt:lpstr>Decision making process for brands</vt:lpstr>
      <vt:lpstr>Different paths to making a decision</vt:lpstr>
      <vt:lpstr>Which path or sequence?</vt:lpstr>
      <vt:lpstr> Elaboration Likelihood model (Simple version)</vt:lpstr>
      <vt:lpstr>How marketing communications can influence the decision making process for brands</vt:lpstr>
      <vt:lpstr>Final Note on ethics </vt:lpstr>
    </vt:vector>
  </TitlesOfParts>
  <Company>3BLOX</Company>
  <LinksUpToDate>false</LinksUpToDate>
  <SharedDoc>false</SharedDoc>
  <HyperlinkBase>assets/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Advertising and Promotion to Build Brands</dc:title>
  <dc:creator>John Gayle</dc:creator>
  <cp:lastModifiedBy>Kirstie McClean</cp:lastModifiedBy>
  <cp:revision>401</cp:revision>
  <cp:lastPrinted>2014-07-09T06:02:07Z</cp:lastPrinted>
  <dcterms:created xsi:type="dcterms:W3CDTF">2003-09-17T19:02:54Z</dcterms:created>
  <dcterms:modified xsi:type="dcterms:W3CDTF">2019-03-20T04:43:55Z</dcterms:modified>
</cp:coreProperties>
</file>