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5"/>
  </p:notesMasterIdLst>
  <p:handoutMasterIdLst>
    <p:handoutMasterId r:id="rId16"/>
  </p:handoutMasterIdLst>
  <p:sldIdLst>
    <p:sldId id="301" r:id="rId2"/>
    <p:sldId id="258" r:id="rId3"/>
    <p:sldId id="304" r:id="rId4"/>
    <p:sldId id="386" r:id="rId5"/>
    <p:sldId id="391" r:id="rId6"/>
    <p:sldId id="310" r:id="rId7"/>
    <p:sldId id="311" r:id="rId8"/>
    <p:sldId id="314" r:id="rId9"/>
    <p:sldId id="347" r:id="rId10"/>
    <p:sldId id="394" r:id="rId11"/>
    <p:sldId id="392" r:id="rId12"/>
    <p:sldId id="393" r:id="rId13"/>
    <p:sldId id="395" r:id="rId14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6868"/>
    <a:srgbClr val="000000"/>
    <a:srgbClr val="8A5F00"/>
    <a:srgbClr val="CC0000"/>
    <a:srgbClr val="FFEFD2"/>
    <a:srgbClr val="FFF9EF"/>
    <a:srgbClr val="FFB61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17" autoAdjust="0"/>
    <p:restoredTop sz="94660"/>
  </p:normalViewPr>
  <p:slideViewPr>
    <p:cSldViewPr showGuides="1">
      <p:cViewPr varScale="1">
        <p:scale>
          <a:sx n="113" d="100"/>
          <a:sy n="113" d="100"/>
        </p:scale>
        <p:origin x="1716" y="84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44"/>
    </p:cViewPr>
  </p:sorterViewPr>
  <p:notesViewPr>
    <p:cSldViewPr showGuides="1">
      <p:cViewPr varScale="1">
        <p:scale>
          <a:sx n="54" d="100"/>
          <a:sy n="54" d="100"/>
        </p:scale>
        <p:origin x="-1770" y="-78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140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8A10980B-AB7C-4331-A42F-0F4F6FB90159}" type="datetimeFigureOut">
              <a:rPr lang="en-AU"/>
              <a:pPr>
                <a:defRPr/>
              </a:pPr>
              <a:t>19/03/2019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140" y="9440864"/>
            <a:ext cx="2948887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033C14F-FE33-4638-B347-A1F5C7DF1C6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77916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4888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573088" y="746125"/>
            <a:ext cx="2484437" cy="1863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04697" y="2816226"/>
            <a:ext cx="5520038" cy="662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450"/>
            <a:ext cx="294888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2450"/>
            <a:ext cx="294888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948E5B-258D-4E7E-A758-A173523C86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117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2857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5143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7429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9715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43CFA46D-AF68-422A-A093-84A8AF57A54C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47742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244A8F6-2D0E-472D-962A-1B55A7E929C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30939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498021" y="3418114"/>
            <a:ext cx="4128222" cy="495918"/>
          </a:xfrm>
          <a:prstGeom prst="rect">
            <a:avLst/>
          </a:prstGeom>
        </p:spPr>
        <p:txBody>
          <a:bodyPr lIns="76799" tIns="38401" rIns="76799" bIns="38401"/>
          <a:lstStyle>
            <a:lvl1pPr marL="0" indent="0">
              <a:buNone/>
              <a:defRPr sz="2000" b="0" i="0" baseline="0">
                <a:solidFill>
                  <a:srgbClr val="007298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2pPr>
            <a:lvl3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3pPr>
            <a:lvl4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4pPr>
            <a:lvl5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98024" y="2731753"/>
            <a:ext cx="5418457" cy="573088"/>
          </a:xfrm>
          <a:prstGeom prst="rect">
            <a:avLst/>
          </a:prstGeom>
        </p:spPr>
        <p:txBody>
          <a:bodyPr lIns="76799" tIns="38401" rIns="76799" bIns="38401"/>
          <a:lstStyle>
            <a:lvl1pPr marL="0" indent="0">
              <a:buNone/>
              <a:defRPr sz="3200" b="1" i="0">
                <a:solidFill>
                  <a:srgbClr val="007298"/>
                </a:solidFill>
                <a:latin typeface="Roboto Black" charset="0"/>
                <a:ea typeface="Roboto Black" charset="0"/>
                <a:cs typeface="Roboto Black" charset="0"/>
              </a:defRPr>
            </a:lvl1pPr>
            <a:lvl2pPr marL="383994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2pPr>
            <a:lvl3pPr marL="767991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3pPr>
            <a:lvl4pPr marL="1151985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4pPr>
            <a:lvl5pPr marL="1535981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98022" y="6100992"/>
            <a:ext cx="2268427" cy="315308"/>
          </a:xfrm>
          <a:prstGeom prst="rect">
            <a:avLst/>
          </a:prstGeom>
        </p:spPr>
        <p:txBody>
          <a:bodyPr lIns="76799" tIns="38401" rIns="76799" bIns="38401"/>
          <a:lstStyle>
            <a:lvl1pPr marL="0" indent="0">
              <a:buNone/>
              <a:defRPr sz="1000" b="0" i="0">
                <a:solidFill>
                  <a:srgbClr val="007298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383994" indent="0">
              <a:buNone/>
              <a:defRPr/>
            </a:lvl2pPr>
            <a:lvl3pPr marL="767991" indent="0">
              <a:buNone/>
              <a:defRPr/>
            </a:lvl3pPr>
            <a:lvl4pPr marL="1151985" indent="0">
              <a:buNone/>
              <a:defRPr/>
            </a:lvl4pPr>
            <a:lvl5pPr marL="1535981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384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44" y="494567"/>
            <a:ext cx="8960556" cy="1143000"/>
          </a:xfrm>
          <a:prstGeom prst="rect">
            <a:avLst/>
          </a:prstGeom>
        </p:spPr>
        <p:txBody>
          <a:bodyPr lIns="76799" tIns="38401" rIns="76799" bIns="38401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029" y="1765791"/>
            <a:ext cx="4346222" cy="4757005"/>
          </a:xfrm>
          <a:prstGeom prst="rect">
            <a:avLst/>
          </a:prstGeom>
        </p:spPr>
        <p:txBody>
          <a:bodyPr lIns="76799" tIns="38401" rIns="76799" bIns="3840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583" y="1765791"/>
            <a:ext cx="4347987" cy="4757005"/>
          </a:xfrm>
          <a:prstGeom prst="rect">
            <a:avLst/>
          </a:prstGeom>
        </p:spPr>
        <p:txBody>
          <a:bodyPr lIns="76799" tIns="38401" rIns="76799" bIns="3840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6799" tIns="38401" rIns="76799" bIns="3840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B0FF11D-4685-4C76-B082-9F45AF4E6C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69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5296"/>
            <a:ext cx="8229600" cy="1143000"/>
          </a:xfrm>
          <a:prstGeom prst="rect">
            <a:avLst/>
          </a:prstGeom>
        </p:spPr>
        <p:txBody>
          <a:bodyPr lIns="76799" tIns="38401" rIns="76799" bIns="3840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862"/>
            <a:ext cx="8229600" cy="4525963"/>
          </a:xfrm>
          <a:prstGeom prst="rect">
            <a:avLst/>
          </a:prstGeom>
        </p:spPr>
        <p:txBody>
          <a:bodyPr lIns="76799" tIns="38401" rIns="76799" bIns="38401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 sz="110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791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83444" y="494571"/>
            <a:ext cx="8960556" cy="6028227"/>
          </a:xfrm>
          <a:prstGeom prst="rect">
            <a:avLst/>
          </a:prstGeom>
        </p:spPr>
        <p:txBody>
          <a:bodyPr lIns="76799" tIns="38401" rIns="76799" bIns="3840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6799" tIns="38401" rIns="76799" bIns="3840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961821C-8FBF-4DA8-A7BC-CD9B3058FD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37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76799" tIns="38401" rIns="76799" bIns="3840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493B1B1-C58C-438E-A7B7-7CAD1C671943}" type="datetimeFigureOut">
              <a:rPr lang="en-AU"/>
              <a:pPr>
                <a:defRPr/>
              </a:pPr>
              <a:t>19/03/2019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6799" tIns="38401" rIns="76799" bIns="3840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8E813B7-1155-4CF5-835B-27B9E0C0373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397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D6DAF64-66AC-436C-A69C-5747A36ABAAF}" type="datetimeFigureOut">
              <a:rPr lang="en-AU"/>
              <a:pPr>
                <a:defRPr/>
              </a:pPr>
              <a:t>19/03/2019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6799" tIns="38401" rIns="76799" bIns="3840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AB834B4-8383-46E3-A10E-664E7800013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1446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5861" y="351694"/>
            <a:ext cx="3959931" cy="985471"/>
          </a:xfrm>
          <a:prstGeom prst="rect">
            <a:avLst/>
          </a:prstGeom>
        </p:spPr>
        <p:txBody>
          <a:bodyPr lIns="103231" tIns="51616" rIns="103231" bIns="51616"/>
          <a:lstStyle>
            <a:lvl1pPr marL="0" indent="0">
              <a:buFont typeface="Wingdings" pitchFamily="2" charset="2"/>
              <a:buNone/>
              <a:defRPr sz="3600">
                <a:solidFill>
                  <a:srgbClr val="009999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Chapter Number</a:t>
            </a:r>
          </a:p>
        </p:txBody>
      </p:sp>
      <p:sp>
        <p:nvSpPr>
          <p:cNvPr id="6042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229433" y="1584450"/>
            <a:ext cx="6685139" cy="1034927"/>
          </a:xfrm>
          <a:prstGeom prst="rect">
            <a:avLst/>
          </a:prstGeom>
          <a:noFill/>
        </p:spPr>
        <p:txBody>
          <a:bodyPr lIns="103231" tIns="51616" rIns="103231" bIns="51616"/>
          <a:lstStyle>
            <a:lvl1pPr>
              <a:lnSpc>
                <a:spcPct val="80000"/>
              </a:lnSpc>
              <a:defRPr sz="45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Chapter Title</a:t>
            </a:r>
          </a:p>
        </p:txBody>
      </p:sp>
    </p:spTree>
    <p:extLst>
      <p:ext uri="{BB962C8B-B14F-4D97-AF65-F5344CB8AC3E}">
        <p14:creationId xmlns:p14="http://schemas.microsoft.com/office/powerpoint/2010/main" val="16596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44" y="494567"/>
            <a:ext cx="8960556" cy="1143000"/>
          </a:xfrm>
          <a:prstGeom prst="rect">
            <a:avLst/>
          </a:prstGeom>
        </p:spPr>
        <p:txBody>
          <a:bodyPr lIns="76804" tIns="38402" rIns="76804" bIns="38402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029" y="1765791"/>
            <a:ext cx="4346222" cy="4757005"/>
          </a:xfrm>
          <a:prstGeom prst="rect">
            <a:avLst/>
          </a:prstGeom>
        </p:spPr>
        <p:txBody>
          <a:bodyPr lIns="76804" tIns="38402" rIns="76804" bIns="38402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09583" y="1765791"/>
            <a:ext cx="4347987" cy="4757005"/>
          </a:xfrm>
          <a:prstGeom prst="rect">
            <a:avLst/>
          </a:prstGeom>
        </p:spPr>
        <p:txBody>
          <a:bodyPr lIns="76804" tIns="38402" rIns="76804" bIns="38402"/>
          <a:lstStyle/>
          <a:p>
            <a:pPr lvl="0"/>
            <a:endParaRPr lang="en-A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0"/>
            <a:ext cx="677863" cy="457200"/>
          </a:xfrm>
          <a:prstGeom prst="rect">
            <a:avLst/>
          </a:prstGeom>
        </p:spPr>
        <p:txBody>
          <a:bodyPr vert="horz" wrap="square" lIns="76804" tIns="38402" rIns="76804" bIns="38402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F9B4AB2-C9D4-4EC8-8BA1-98A8B23074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21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76" r:id="rId7"/>
    <p:sldLayoutId id="2147483782" r:id="rId8"/>
  </p:sldLayoutIdLst>
  <p:txStyles>
    <p:titleStyle>
      <a:lvl1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 spc="126">
          <a:solidFill>
            <a:schemeClr val="tx1"/>
          </a:solidFill>
          <a:latin typeface="Roboto Black" charset="0"/>
          <a:ea typeface="Roboto Black" charset="0"/>
          <a:cs typeface="Roboto Black" charset="0"/>
        </a:defRPr>
      </a:lvl1pPr>
      <a:lvl2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2pPr>
      <a:lvl3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3pPr>
      <a:lvl4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4pPr>
      <a:lvl5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5pPr>
      <a:lvl6pPr marL="457200" algn="l" defTabSz="766763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6pPr>
      <a:lvl7pPr marL="914400" algn="l" defTabSz="766763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7pPr>
      <a:lvl8pPr marL="1371600" algn="l" defTabSz="766763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8pPr>
      <a:lvl9pPr marL="1828800" algn="l" defTabSz="766763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9pPr>
    </p:titleStyle>
    <p:bodyStyle>
      <a:lvl1pPr marL="190500" indent="-190500" algn="l" defTabSz="766763" rtl="0" eaLnBrk="0" fontAlgn="base" hangingPunct="0">
        <a:lnSpc>
          <a:spcPct val="90000"/>
        </a:lnSpc>
        <a:spcBef>
          <a:spcPts val="838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1pPr>
      <a:lvl2pPr marL="574675" indent="-190500" algn="l" defTabSz="766763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2pPr>
      <a:lvl3pPr marL="958850" indent="-190500" algn="l" defTabSz="766763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3pPr>
      <a:lvl4pPr marL="1343025" indent="-190500" algn="l" defTabSz="766763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4pPr>
      <a:lvl5pPr marL="1727200" indent="-190500" algn="l" defTabSz="766763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5pPr>
      <a:lvl6pPr marL="2112203" indent="-192018" algn="l" defTabSz="768075" rtl="0" eaLnBrk="1" latinLnBrk="0" hangingPunct="1">
        <a:lnSpc>
          <a:spcPct val="90000"/>
        </a:lnSpc>
        <a:spcBef>
          <a:spcPts val="42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240" indent="-192018" algn="l" defTabSz="768075" rtl="0" eaLnBrk="1" latinLnBrk="0" hangingPunct="1">
        <a:lnSpc>
          <a:spcPct val="90000"/>
        </a:lnSpc>
        <a:spcBef>
          <a:spcPts val="42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278" indent="-192018" algn="l" defTabSz="768075" rtl="0" eaLnBrk="1" latinLnBrk="0" hangingPunct="1">
        <a:lnSpc>
          <a:spcPct val="90000"/>
        </a:lnSpc>
        <a:spcBef>
          <a:spcPts val="42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315" indent="-192018" algn="l" defTabSz="768075" rtl="0" eaLnBrk="1" latinLnBrk="0" hangingPunct="1">
        <a:lnSpc>
          <a:spcPct val="90000"/>
        </a:lnSpc>
        <a:spcBef>
          <a:spcPts val="42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37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75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11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148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185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222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260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296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/>
          <p:cNvSpPr>
            <a:spLocks noGrp="1"/>
          </p:cNvSpPr>
          <p:nvPr>
            <p:ph type="subTitle" idx="1"/>
          </p:nvPr>
        </p:nvSpPr>
        <p:spPr bwMode="auto">
          <a:xfrm>
            <a:off x="1066800" y="3427413"/>
            <a:ext cx="7924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solidFill>
                  <a:schemeClr val="tx1"/>
                </a:solidFill>
                <a:ea typeface="Roboto Light" panose="02000000000000000000" pitchFamily="2" charset="0"/>
                <a:cs typeface="Roboto Light" panose="02000000000000000000" pitchFamily="2" charset="0"/>
              </a:rPr>
              <a:t>MKT10723 – Marketing Communications</a:t>
            </a:r>
          </a:p>
          <a:p>
            <a:pPr eaLnBrk="1" hangingPunct="1"/>
            <a:endParaRPr lang="en-AU" altLang="en-US" smtClean="0">
              <a:solidFill>
                <a:schemeClr val="tx1"/>
              </a:solidFill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eaLnBrk="1" hangingPunct="1"/>
            <a:r>
              <a:rPr lang="en-AU" altLang="en-US" smtClean="0">
                <a:solidFill>
                  <a:schemeClr val="tx1"/>
                </a:solidFill>
                <a:ea typeface="Roboto Light" panose="02000000000000000000" pitchFamily="2" charset="0"/>
                <a:cs typeface="Roboto Light" panose="02000000000000000000" pitchFamily="2" charset="0"/>
              </a:rPr>
              <a:t>Topic 3 – Building brand relationships Part II</a:t>
            </a:r>
          </a:p>
        </p:txBody>
      </p:sp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228725" y="1584325"/>
            <a:ext cx="6686550" cy="103505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endParaRPr lang="en-AU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Intrinsic touch point</a:t>
            </a:r>
            <a:endParaRPr lang="en-AU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High control, low impact</a:t>
            </a:r>
          </a:p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Interactions when buying or using the brand, in the forms of the other marketing strategies: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Price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Product 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Distribution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Physical evidence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Process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People</a:t>
            </a:r>
          </a:p>
          <a:p>
            <a:pPr lvl="1" eaLnBrk="1" hangingPunct="1"/>
            <a:endParaRPr lang="en-AU" altLang="en-US" smtClean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AU" altLang="en-US" smtClean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Unexpected touch points</a:t>
            </a:r>
            <a:endParaRPr lang="en-AU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It is a low control, high impact touch point</a:t>
            </a:r>
          </a:p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Unanticipated references or information that a customer receives that is beyond the control of the organisation.</a:t>
            </a:r>
          </a:p>
          <a:p>
            <a:pPr eaLnBrk="1" hangingPunct="1"/>
            <a:endParaRPr lang="en-AU" altLang="en-US" smtClean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Customer initiated touch point</a:t>
            </a:r>
            <a:endParaRPr lang="en-AU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Relatively low control, high impact</a:t>
            </a:r>
          </a:p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When a customer initiates contact with the organisation for example a complaint, compliment, online communication</a:t>
            </a:r>
          </a:p>
          <a:p>
            <a:pPr eaLnBrk="1" hangingPunct="1"/>
            <a:endParaRPr lang="en-AU" altLang="en-US" smtClean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Brand relationships and brand loyalty</a:t>
            </a:r>
            <a:endParaRPr lang="en-AU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Brand loyalty</a:t>
            </a:r>
          </a:p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Brand communities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81200" y="1295400"/>
            <a:ext cx="6629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AU" altLang="en-US" sz="3200">
                <a:solidFill>
                  <a:srgbClr val="000000"/>
                </a:solidFill>
                <a:latin typeface="Arial" panose="020B0604020202020204" pitchFamily="34" charset="0"/>
              </a:rPr>
              <a:t>What are brand touch points?</a:t>
            </a:r>
          </a:p>
          <a:p>
            <a:pPr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AU" altLang="en-US" sz="3200">
                <a:solidFill>
                  <a:srgbClr val="000000"/>
                </a:solidFill>
                <a:latin typeface="Arial" panose="020B0604020202020204" pitchFamily="34" charset="0"/>
              </a:rPr>
              <a:t>The communication process and how it fits with marketing communications</a:t>
            </a:r>
          </a:p>
          <a:p>
            <a:pPr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AU" altLang="en-US" sz="3200">
                <a:solidFill>
                  <a:srgbClr val="000000"/>
                </a:solidFill>
                <a:latin typeface="Arial" panose="020B0604020202020204" pitchFamily="34" charset="0"/>
              </a:rPr>
              <a:t>Building relationships and brand loyalty</a:t>
            </a: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6147" name="Rectangle 11"/>
          <p:cNvSpPr>
            <a:spLocks noGrp="1" noChangeArrowheads="1"/>
          </p:cNvSpPr>
          <p:nvPr>
            <p:ph type="title"/>
          </p:nvPr>
        </p:nvSpPr>
        <p:spPr>
          <a:xfrm>
            <a:off x="1676400" y="7620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z="3000" dirty="0" smtClean="0"/>
              <a:t>Lecture outline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z="3000" dirty="0" smtClean="0"/>
              <a:t>Brand touch points</a:t>
            </a:r>
          </a:p>
        </p:txBody>
      </p:sp>
      <p:sp>
        <p:nvSpPr>
          <p:cNvPr id="10243" name="AutoShape 37"/>
          <p:cNvSpPr>
            <a:spLocks noChangeArrowheads="1"/>
          </p:cNvSpPr>
          <p:nvPr/>
        </p:nvSpPr>
        <p:spPr bwMode="auto">
          <a:xfrm>
            <a:off x="1089025" y="1066800"/>
            <a:ext cx="8054975" cy="1450975"/>
          </a:xfrm>
          <a:prstGeom prst="roundRect">
            <a:avLst>
              <a:gd name="adj" fmla="val 16667"/>
            </a:avLst>
          </a:prstGeom>
          <a:solidFill>
            <a:srgbClr val="FFEFD2"/>
          </a:solidFill>
          <a:ln w="38100">
            <a:solidFill>
              <a:srgbClr val="FFB610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600">
                <a:latin typeface="Arial" panose="020B0604020202020204" pitchFamily="34" charset="0"/>
              </a:rPr>
              <a:t>Everything, every person, and every message that touches a customer communicates something positive or negative about the organisation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381000" y="2978150"/>
            <a:ext cx="8086725" cy="3041650"/>
            <a:chOff x="240" y="1876"/>
            <a:chExt cx="5094" cy="1916"/>
          </a:xfrm>
        </p:grpSpPr>
        <p:grpSp>
          <p:nvGrpSpPr>
            <p:cNvPr id="10246" name="Group 42"/>
            <p:cNvGrpSpPr>
              <a:grpSpLocks/>
            </p:cNvGrpSpPr>
            <p:nvPr/>
          </p:nvGrpSpPr>
          <p:grpSpPr bwMode="auto">
            <a:xfrm rot="930491">
              <a:off x="621" y="2097"/>
              <a:ext cx="1872" cy="480"/>
              <a:chOff x="426" y="2289"/>
              <a:chExt cx="1872" cy="480"/>
            </a:xfrm>
          </p:grpSpPr>
          <p:sp>
            <p:nvSpPr>
              <p:cNvPr id="10256" name="AutoShape 40"/>
              <p:cNvSpPr>
                <a:spLocks noChangeArrowheads="1"/>
              </p:cNvSpPr>
              <p:nvPr/>
            </p:nvSpPr>
            <p:spPr bwMode="auto">
              <a:xfrm rot="-102490">
                <a:off x="1770" y="2433"/>
                <a:ext cx="528" cy="263"/>
              </a:xfrm>
              <a:prstGeom prst="rightArrow">
                <a:avLst>
                  <a:gd name="adj1" fmla="val 50000"/>
                  <a:gd name="adj2" fmla="val 50190"/>
                </a:avLst>
              </a:prstGeom>
              <a:solidFill>
                <a:srgbClr val="CC3300"/>
              </a:solidFill>
              <a:ln w="38100">
                <a:solidFill>
                  <a:srgbClr val="630C2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AU" altLang="en-US"/>
              </a:p>
            </p:txBody>
          </p:sp>
          <p:sp>
            <p:nvSpPr>
              <p:cNvPr id="37905" name="AutoShape 41"/>
              <p:cNvSpPr>
                <a:spLocks noChangeArrowheads="1"/>
              </p:cNvSpPr>
              <p:nvPr/>
            </p:nvSpPr>
            <p:spPr bwMode="auto">
              <a:xfrm rot="-102490">
                <a:off x="425" y="2289"/>
                <a:ext cx="1488" cy="480"/>
              </a:xfrm>
              <a:prstGeom prst="roundRect">
                <a:avLst>
                  <a:gd name="adj" fmla="val 37917"/>
                </a:avLst>
              </a:prstGeom>
              <a:solidFill>
                <a:srgbClr val="84A2D6"/>
              </a:solidFill>
              <a:ln w="38100">
                <a:solidFill>
                  <a:srgbClr val="001C52"/>
                </a:solidFill>
                <a:round/>
                <a:headEnd/>
                <a:tailEnd/>
              </a:ln>
              <a:effectLst>
                <a:outerShdw dist="71842" dir="2700000" algn="ctr" rotWithShape="0">
                  <a:srgbClr val="707070"/>
                </a:outerShdw>
              </a:effectLst>
            </p:spPr>
            <p:txBody>
              <a:bodyPr anchor="ctr"/>
              <a:lstStyle/>
              <a:p>
                <a:pPr marL="174625" indent="-174625" eaLnBrk="1" hangingPunct="1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r>
                  <a:rPr lang="en-US" altLang="en-US" sz="2800" b="1">
                    <a:latin typeface="Arial" charset="0"/>
                    <a:cs typeface="Arial" charset="0"/>
                  </a:rPr>
                  <a:t>Touch point</a:t>
                </a:r>
              </a:p>
            </p:txBody>
          </p:sp>
        </p:grpSp>
        <p:grpSp>
          <p:nvGrpSpPr>
            <p:cNvPr id="10247" name="Group 43"/>
            <p:cNvGrpSpPr>
              <a:grpSpLocks/>
            </p:cNvGrpSpPr>
            <p:nvPr/>
          </p:nvGrpSpPr>
          <p:grpSpPr bwMode="auto">
            <a:xfrm rot="-558222">
              <a:off x="240" y="3312"/>
              <a:ext cx="1872" cy="480"/>
              <a:chOff x="432" y="2304"/>
              <a:chExt cx="1872" cy="480"/>
            </a:xfrm>
          </p:grpSpPr>
          <p:sp>
            <p:nvSpPr>
              <p:cNvPr id="10254" name="AutoShape 44"/>
              <p:cNvSpPr>
                <a:spLocks noChangeArrowheads="1"/>
              </p:cNvSpPr>
              <p:nvPr/>
            </p:nvSpPr>
            <p:spPr bwMode="auto">
              <a:xfrm>
                <a:off x="1776" y="2448"/>
                <a:ext cx="528" cy="263"/>
              </a:xfrm>
              <a:prstGeom prst="rightArrow">
                <a:avLst>
                  <a:gd name="adj1" fmla="val 50000"/>
                  <a:gd name="adj2" fmla="val 50190"/>
                </a:avLst>
              </a:prstGeom>
              <a:solidFill>
                <a:srgbClr val="CC3300"/>
              </a:solidFill>
              <a:ln w="38100">
                <a:solidFill>
                  <a:srgbClr val="630C2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AU" altLang="en-US"/>
              </a:p>
            </p:txBody>
          </p:sp>
          <p:sp>
            <p:nvSpPr>
              <p:cNvPr id="37903" name="AutoShape 45"/>
              <p:cNvSpPr>
                <a:spLocks noChangeArrowheads="1"/>
              </p:cNvSpPr>
              <p:nvPr/>
            </p:nvSpPr>
            <p:spPr bwMode="auto">
              <a:xfrm>
                <a:off x="431" y="2304"/>
                <a:ext cx="1488" cy="480"/>
              </a:xfrm>
              <a:prstGeom prst="roundRect">
                <a:avLst>
                  <a:gd name="adj" fmla="val 37917"/>
                </a:avLst>
              </a:prstGeom>
              <a:solidFill>
                <a:srgbClr val="84A2D6"/>
              </a:solidFill>
              <a:ln w="38100">
                <a:solidFill>
                  <a:srgbClr val="001C52"/>
                </a:solidFill>
                <a:round/>
                <a:headEnd/>
                <a:tailEnd/>
              </a:ln>
              <a:effectLst>
                <a:outerShdw dist="71842" dir="2700000" algn="ctr" rotWithShape="0">
                  <a:srgbClr val="707070"/>
                </a:outerShdw>
              </a:effectLst>
            </p:spPr>
            <p:txBody>
              <a:bodyPr anchor="ctr"/>
              <a:lstStyle/>
              <a:p>
                <a:pPr marL="174625" indent="-174625" eaLnBrk="1" hangingPunct="1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r>
                  <a:rPr lang="en-US" altLang="en-US" sz="2800" b="1">
                    <a:latin typeface="Arial" charset="0"/>
                    <a:cs typeface="Arial" charset="0"/>
                  </a:rPr>
                  <a:t>Touch point</a:t>
                </a:r>
              </a:p>
            </p:txBody>
          </p:sp>
        </p:grpSp>
        <p:grpSp>
          <p:nvGrpSpPr>
            <p:cNvPr id="10248" name="Group 49"/>
            <p:cNvGrpSpPr>
              <a:grpSpLocks/>
            </p:cNvGrpSpPr>
            <p:nvPr/>
          </p:nvGrpSpPr>
          <p:grpSpPr bwMode="auto">
            <a:xfrm rot="-393989">
              <a:off x="3552" y="3072"/>
              <a:ext cx="1782" cy="620"/>
              <a:chOff x="3360" y="2448"/>
              <a:chExt cx="1782" cy="620"/>
            </a:xfrm>
          </p:grpSpPr>
          <p:sp>
            <p:nvSpPr>
              <p:cNvPr id="10252" name="AutoShape 47"/>
              <p:cNvSpPr>
                <a:spLocks noChangeArrowheads="1"/>
              </p:cNvSpPr>
              <p:nvPr/>
            </p:nvSpPr>
            <p:spPr bwMode="auto">
              <a:xfrm rot="-9900000">
                <a:off x="3360" y="2448"/>
                <a:ext cx="528" cy="263"/>
              </a:xfrm>
              <a:prstGeom prst="rightArrow">
                <a:avLst>
                  <a:gd name="adj1" fmla="val 50000"/>
                  <a:gd name="adj2" fmla="val 50190"/>
                </a:avLst>
              </a:prstGeom>
              <a:solidFill>
                <a:srgbClr val="CC3300"/>
              </a:solidFill>
              <a:ln w="38100">
                <a:solidFill>
                  <a:srgbClr val="630C2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AU" altLang="en-US"/>
              </a:p>
            </p:txBody>
          </p:sp>
          <p:sp>
            <p:nvSpPr>
              <p:cNvPr id="37901" name="AutoShape 48"/>
              <p:cNvSpPr>
                <a:spLocks noChangeArrowheads="1"/>
              </p:cNvSpPr>
              <p:nvPr/>
            </p:nvSpPr>
            <p:spPr bwMode="auto">
              <a:xfrm rot="930491">
                <a:off x="3653" y="2586"/>
                <a:ext cx="1488" cy="480"/>
              </a:xfrm>
              <a:prstGeom prst="roundRect">
                <a:avLst>
                  <a:gd name="adj" fmla="val 37917"/>
                </a:avLst>
              </a:prstGeom>
              <a:solidFill>
                <a:srgbClr val="84A2D6"/>
              </a:solidFill>
              <a:ln w="38100">
                <a:solidFill>
                  <a:srgbClr val="001C52"/>
                </a:solidFill>
                <a:round/>
                <a:headEnd/>
                <a:tailEnd/>
              </a:ln>
              <a:effectLst>
                <a:outerShdw dist="71842" dir="2700000" algn="ctr" rotWithShape="0">
                  <a:srgbClr val="707070"/>
                </a:outerShdw>
              </a:effectLst>
            </p:spPr>
            <p:txBody>
              <a:bodyPr anchor="ctr"/>
              <a:lstStyle/>
              <a:p>
                <a:pPr marL="174625" indent="-174625" eaLnBrk="1" hangingPunct="1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r>
                  <a:rPr lang="en-US" altLang="en-US" sz="2800" b="1">
                    <a:latin typeface="Arial" charset="0"/>
                    <a:cs typeface="Arial" charset="0"/>
                  </a:rPr>
                  <a:t>Touch point</a:t>
                </a:r>
              </a:p>
            </p:txBody>
          </p:sp>
        </p:grpSp>
        <p:grpSp>
          <p:nvGrpSpPr>
            <p:cNvPr id="10249" name="Group 50"/>
            <p:cNvGrpSpPr>
              <a:grpSpLocks/>
            </p:cNvGrpSpPr>
            <p:nvPr/>
          </p:nvGrpSpPr>
          <p:grpSpPr bwMode="auto">
            <a:xfrm rot="-1223924">
              <a:off x="3114" y="1876"/>
              <a:ext cx="1782" cy="620"/>
              <a:chOff x="3360" y="2448"/>
              <a:chExt cx="1782" cy="620"/>
            </a:xfrm>
          </p:grpSpPr>
          <p:sp>
            <p:nvSpPr>
              <p:cNvPr id="10250" name="AutoShape 51"/>
              <p:cNvSpPr>
                <a:spLocks noChangeArrowheads="1"/>
              </p:cNvSpPr>
              <p:nvPr/>
            </p:nvSpPr>
            <p:spPr bwMode="auto">
              <a:xfrm rot="-9900000">
                <a:off x="3360" y="2448"/>
                <a:ext cx="528" cy="263"/>
              </a:xfrm>
              <a:prstGeom prst="rightArrow">
                <a:avLst>
                  <a:gd name="adj1" fmla="val 50000"/>
                  <a:gd name="adj2" fmla="val 50190"/>
                </a:avLst>
              </a:prstGeom>
              <a:solidFill>
                <a:srgbClr val="CC3300"/>
              </a:solidFill>
              <a:ln w="38100">
                <a:solidFill>
                  <a:srgbClr val="630C2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AU" altLang="en-US"/>
              </a:p>
            </p:txBody>
          </p:sp>
          <p:sp>
            <p:nvSpPr>
              <p:cNvPr id="37899" name="AutoShape 52"/>
              <p:cNvSpPr>
                <a:spLocks noChangeArrowheads="1"/>
              </p:cNvSpPr>
              <p:nvPr/>
            </p:nvSpPr>
            <p:spPr bwMode="auto">
              <a:xfrm rot="930491">
                <a:off x="3654" y="2588"/>
                <a:ext cx="1488" cy="480"/>
              </a:xfrm>
              <a:prstGeom prst="roundRect">
                <a:avLst>
                  <a:gd name="adj" fmla="val 37917"/>
                </a:avLst>
              </a:prstGeom>
              <a:solidFill>
                <a:srgbClr val="84A2D6"/>
              </a:solidFill>
              <a:ln w="38100">
                <a:solidFill>
                  <a:srgbClr val="001C52"/>
                </a:solidFill>
                <a:round/>
                <a:headEnd/>
                <a:tailEnd/>
              </a:ln>
              <a:effectLst>
                <a:outerShdw dist="71842" dir="2700000" algn="ctr" rotWithShape="0">
                  <a:srgbClr val="707070"/>
                </a:outerShdw>
              </a:effectLst>
            </p:spPr>
            <p:txBody>
              <a:bodyPr anchor="ctr"/>
              <a:lstStyle/>
              <a:p>
                <a:pPr marL="174625" indent="-174625" eaLnBrk="1" hangingPunct="1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r>
                  <a:rPr lang="en-US" altLang="en-US" sz="2800" b="1">
                    <a:latin typeface="Arial" charset="0"/>
                    <a:cs typeface="Arial" charset="0"/>
                  </a:rPr>
                  <a:t>Touch point</a:t>
                </a:r>
              </a:p>
            </p:txBody>
          </p:sp>
        </p:grpSp>
      </p:grpSp>
      <p:sp>
        <p:nvSpPr>
          <p:cNvPr id="10245" name="TextBox 1"/>
          <p:cNvSpPr txBox="1">
            <a:spLocks noChangeArrowheads="1"/>
          </p:cNvSpPr>
          <p:nvPr/>
        </p:nvSpPr>
        <p:spPr bwMode="auto">
          <a:xfrm>
            <a:off x="3376613" y="3629025"/>
            <a:ext cx="233838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/>
              <a:t>customer initiated,</a:t>
            </a:r>
          </a:p>
          <a:p>
            <a:pPr algn="ctr" eaLnBrk="1" hangingPunct="1"/>
            <a:r>
              <a:rPr lang="en-AU" altLang="en-US"/>
              <a:t>unexpected,</a:t>
            </a:r>
          </a:p>
          <a:p>
            <a:pPr algn="ctr" eaLnBrk="1" hangingPunct="1"/>
            <a:r>
              <a:rPr lang="en-AU" altLang="en-US"/>
              <a:t>intrinsic, company created 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5"/>
          <p:cNvSpPr>
            <a:spLocks noGrp="1" noChangeArrowheads="1"/>
          </p:cNvSpPr>
          <p:nvPr>
            <p:ph type="title"/>
          </p:nvPr>
        </p:nvSpPr>
        <p:spPr>
          <a:xfrm>
            <a:off x="1447800" y="685800"/>
            <a:ext cx="86868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z="2800" dirty="0" smtClean="0"/>
              <a:t>IMC Brand Touch points</a:t>
            </a:r>
          </a:p>
        </p:txBody>
      </p:sp>
      <p:pic>
        <p:nvPicPr>
          <p:cNvPr id="11267" name="Picture 1042" descr="Fig4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81153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Company created touch points</a:t>
            </a:r>
            <a:endParaRPr lang="en-AU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It is a high control, low impact touch point</a:t>
            </a:r>
          </a:p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Planned marketing communication messages from the organisation, such as packaging, advertising and so 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7"/>
          <p:cNvSpPr>
            <a:spLocks noGrp="1" noChangeArrowheads="1"/>
          </p:cNvSpPr>
          <p:nvPr>
            <p:ph type="title"/>
          </p:nvPr>
        </p:nvSpPr>
        <p:spPr>
          <a:xfrm>
            <a:off x="762000" y="13716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How Does Communication Work?</a:t>
            </a:r>
          </a:p>
        </p:txBody>
      </p:sp>
      <p:sp>
        <p:nvSpPr>
          <p:cNvPr id="13315" name="Rectangle 1032"/>
          <p:cNvSpPr>
            <a:spLocks noChangeArrowheads="1"/>
          </p:cNvSpPr>
          <p:nvPr/>
        </p:nvSpPr>
        <p:spPr bwMode="auto">
          <a:xfrm>
            <a:off x="2133600" y="2133600"/>
            <a:ext cx="59436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600" b="1"/>
              <a:t>Communication:</a:t>
            </a:r>
            <a:r>
              <a:rPr lang="en-US" altLang="en-US" sz="3600"/>
              <a:t> </a:t>
            </a:r>
            <a:br>
              <a:rPr lang="en-US" altLang="en-US" sz="3600"/>
            </a:br>
            <a:r>
              <a:rPr lang="en-US" altLang="en-US" sz="3600" i="1"/>
              <a:t>Creating and sending a message to an individual or organization</a:t>
            </a:r>
          </a:p>
        </p:txBody>
      </p:sp>
    </p:spTree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915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z="3000" dirty="0" smtClean="0"/>
              <a:t>How Brand Communication Works</a:t>
            </a:r>
          </a:p>
        </p:txBody>
      </p:sp>
      <p:pic>
        <p:nvPicPr>
          <p:cNvPr id="14339" name="Picture 50" descr="Fig4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8534400" cy="470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Types and Sources of Noise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685800" y="1900238"/>
          <a:ext cx="7986713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6729924" imgH="3530742" progId="Word.Document.8">
                  <p:embed/>
                </p:oleObj>
              </mc:Choice>
              <mc:Fallback>
                <p:oleObj name="Document" r:id="rId3" imgW="6729924" imgH="3530742" progId="Word.Documen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00238"/>
                        <a:ext cx="7986713" cy="41719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91440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Table 3-3 Customer Initiated MC Message</a:t>
            </a: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457200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AU" altLang="en-US"/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517525" y="1336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pic>
        <p:nvPicPr>
          <p:cNvPr id="1536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991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en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pic 1 theory 2017s3" id="{FEF61299-9808-4D18-A5B5-5AF4AF42C39F}" vid="{B55A6E49-5116-4B7B-B7F0-C83E2A9E982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2879</TotalTime>
  <Words>232</Words>
  <Application>Microsoft Office PowerPoint</Application>
  <PresentationFormat>On-screen Show (4:3)</PresentationFormat>
  <Paragraphs>45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Times New Roman</vt:lpstr>
      <vt:lpstr>Arial</vt:lpstr>
      <vt:lpstr>Roboto Black</vt:lpstr>
      <vt:lpstr>Roboto Light</vt:lpstr>
      <vt:lpstr>Calibri</vt:lpstr>
      <vt:lpstr>Arial Narrow</vt:lpstr>
      <vt:lpstr>Wingdings</vt:lpstr>
      <vt:lpstr>Opening Slide</vt:lpstr>
      <vt:lpstr>Microsoft Office Word 97 - 2003 Document</vt:lpstr>
      <vt:lpstr>PowerPoint Presentation</vt:lpstr>
      <vt:lpstr>Lecture outline</vt:lpstr>
      <vt:lpstr>Brand touch points</vt:lpstr>
      <vt:lpstr>IMC Brand Touch points</vt:lpstr>
      <vt:lpstr>Company created touch points</vt:lpstr>
      <vt:lpstr>How Does Communication Work?</vt:lpstr>
      <vt:lpstr>How Brand Communication Works</vt:lpstr>
      <vt:lpstr>Types and Sources of Noise</vt:lpstr>
      <vt:lpstr>Table 3-3 Customer Initiated MC Message</vt:lpstr>
      <vt:lpstr>Intrinsic touch point</vt:lpstr>
      <vt:lpstr>Unexpected touch points</vt:lpstr>
      <vt:lpstr>Customer initiated touch point</vt:lpstr>
      <vt:lpstr>Brand relationships and brand loyalty</vt:lpstr>
    </vt:vector>
  </TitlesOfParts>
  <Company>3BLOX</Company>
  <LinksUpToDate>false</LinksUpToDate>
  <SharedDoc>false</SharedDoc>
  <HyperlinkBase>assets/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Advertising and Promotion to Build Brands</dc:title>
  <dc:creator>John Gayle</dc:creator>
  <cp:lastModifiedBy>Kirstie McClean</cp:lastModifiedBy>
  <cp:revision>353</cp:revision>
  <cp:lastPrinted>2019-03-19T04:41:04Z</cp:lastPrinted>
  <dcterms:created xsi:type="dcterms:W3CDTF">2003-09-17T19:02:54Z</dcterms:created>
  <dcterms:modified xsi:type="dcterms:W3CDTF">2019-03-19T04:41:06Z</dcterms:modified>
</cp:coreProperties>
</file>