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5" r:id="rId1"/>
  </p:sldMasterIdLst>
  <p:notesMasterIdLst>
    <p:notesMasterId r:id="rId23"/>
  </p:notesMasterIdLst>
  <p:handoutMasterIdLst>
    <p:handoutMasterId r:id="rId24"/>
  </p:handoutMasterIdLst>
  <p:sldIdLst>
    <p:sldId id="301" r:id="rId2"/>
    <p:sldId id="258" r:id="rId3"/>
    <p:sldId id="280" r:id="rId4"/>
    <p:sldId id="275" r:id="rId5"/>
    <p:sldId id="332" r:id="rId6"/>
    <p:sldId id="327" r:id="rId7"/>
    <p:sldId id="328" r:id="rId8"/>
    <p:sldId id="325" r:id="rId9"/>
    <p:sldId id="359" r:id="rId10"/>
    <p:sldId id="339" r:id="rId11"/>
    <p:sldId id="335" r:id="rId12"/>
    <p:sldId id="334" r:id="rId13"/>
    <p:sldId id="336" r:id="rId14"/>
    <p:sldId id="337" r:id="rId15"/>
    <p:sldId id="326" r:id="rId16"/>
    <p:sldId id="291" r:id="rId17"/>
    <p:sldId id="345" r:id="rId18"/>
    <p:sldId id="330" r:id="rId19"/>
    <p:sldId id="370" r:id="rId20"/>
    <p:sldId id="371" r:id="rId21"/>
    <p:sldId id="372" r:id="rId22"/>
  </p:sldIdLst>
  <p:sldSz cx="9144000" cy="6858000" type="screen4x3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86868"/>
    <a:srgbClr val="000000"/>
    <a:srgbClr val="8A5F00"/>
    <a:srgbClr val="CC0000"/>
    <a:srgbClr val="FFEFD2"/>
    <a:srgbClr val="FFF9EF"/>
    <a:srgbClr val="FFB610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17" autoAdjust="0"/>
    <p:restoredTop sz="94660"/>
  </p:normalViewPr>
  <p:slideViewPr>
    <p:cSldViewPr showGuides="1">
      <p:cViewPr varScale="1">
        <p:scale>
          <a:sx n="113" d="100"/>
          <a:sy n="113" d="100"/>
        </p:scale>
        <p:origin x="1716" y="96"/>
      </p:cViewPr>
      <p:guideLst>
        <p:guide orient="horz" pos="244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274"/>
    </p:cViewPr>
  </p:sorterViewPr>
  <p:notesViewPr>
    <p:cSldViewPr showGuides="1">
      <p:cViewPr varScale="1">
        <p:scale>
          <a:sx n="54" d="100"/>
          <a:sy n="54" d="100"/>
        </p:scale>
        <p:origin x="-1770" y="-78"/>
      </p:cViewPr>
      <p:guideLst>
        <p:guide orient="horz" pos="3131"/>
        <p:guide pos="21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fld id="{69CE3E82-E794-46CC-A422-8486B50A9343}" type="datetimeFigureOut">
              <a:rPr lang="en-AU"/>
              <a:pPr>
                <a:defRPr/>
              </a:pPr>
              <a:t>20/03/2019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3D2ABCC-2C31-4EAF-80A0-0A56FC01C80C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6028941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573088" y="746125"/>
            <a:ext cx="2484437" cy="18637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04838" y="2816225"/>
            <a:ext cx="5521325" cy="66262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49575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2450"/>
            <a:ext cx="2949575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66A8260-222D-4EE3-BDE3-7BC8BE7394C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90744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285750" indent="-114300" algn="l" rtl="0" eaLnBrk="0" fontAlgn="base" hangingPunct="0">
      <a:spcBef>
        <a:spcPct val="30000"/>
      </a:spcBef>
      <a:spcAft>
        <a:spcPct val="0"/>
      </a:spcAft>
      <a:buChar char="•"/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514350" indent="-114300" algn="l" rtl="0" eaLnBrk="0" fontAlgn="base" hangingPunct="0">
      <a:spcBef>
        <a:spcPct val="30000"/>
      </a:spcBef>
      <a:spcAft>
        <a:spcPct val="0"/>
      </a:spcAft>
      <a:buChar char="•"/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742950" indent="-114300" algn="l" rtl="0" eaLnBrk="0" fontAlgn="base" hangingPunct="0">
      <a:spcBef>
        <a:spcPct val="30000"/>
      </a:spcBef>
      <a:spcAft>
        <a:spcPct val="0"/>
      </a:spcAft>
      <a:buChar char="•"/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971550" indent="-114300" algn="l" rtl="0" eaLnBrk="0" fontAlgn="base" hangingPunct="0">
      <a:spcBef>
        <a:spcPct val="30000"/>
      </a:spcBef>
      <a:spcAft>
        <a:spcPct val="0"/>
      </a:spcAft>
      <a:buChar char="•"/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38CAEF06-C4BA-4950-8A70-914B10410E22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12377514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8B23772A-44D1-470C-9643-53B119422024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218770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33ED1368-95D7-40BB-87BE-ACF332CF8CBA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600282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8D04EDB8-513D-49AB-94F4-43076BDCA1B7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998165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317A7C29-3797-4AD5-ADD2-725EFB164A07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436453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1B67362C-6920-4EBF-8CB2-688CD5159CAC}" type="slidenum">
              <a:rPr lang="en-US" altLang="en-US" sz="1200"/>
              <a:pPr/>
              <a:t>16</a:t>
            </a:fld>
            <a:endParaRPr lang="en-US" altLang="en-US" sz="120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086377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41F39FDA-49EA-4605-823D-3755B20F71DF}" type="slidenum">
              <a:rPr lang="en-US" altLang="en-US" sz="1200"/>
              <a:pPr/>
              <a:t>18</a:t>
            </a:fld>
            <a:endParaRPr lang="en-US" altLang="en-US" sz="120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296229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4882B835-AB9D-47DD-8B88-3499C68F1C8F}" type="slidenum">
              <a:rPr lang="en-US" altLang="en-US" sz="1200"/>
              <a:pPr/>
              <a:t>21</a:t>
            </a:fld>
            <a:endParaRPr lang="en-US" altLang="en-US" sz="120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3760155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>
          <a:xfrm>
            <a:off x="498021" y="3418114"/>
            <a:ext cx="4128222" cy="495918"/>
          </a:xfrm>
          <a:prstGeom prst="rect">
            <a:avLst/>
          </a:prstGeom>
        </p:spPr>
        <p:txBody>
          <a:bodyPr lIns="76799" tIns="38401" rIns="76799" bIns="38401"/>
          <a:lstStyle>
            <a:lvl1pPr marL="0" indent="0">
              <a:buNone/>
              <a:defRPr sz="2000" b="0" i="0" baseline="0">
                <a:solidFill>
                  <a:srgbClr val="007298"/>
                </a:solidFill>
                <a:latin typeface="Roboto Light" charset="0"/>
                <a:ea typeface="Roboto Light" charset="0"/>
                <a:cs typeface="Roboto Light" charset="0"/>
              </a:defRPr>
            </a:lvl1pPr>
            <a:lvl2pPr>
              <a:defRPr sz="2000" b="0" i="0">
                <a:latin typeface="Roboto Light" charset="0"/>
                <a:ea typeface="Roboto Light" charset="0"/>
                <a:cs typeface="Roboto Light" charset="0"/>
              </a:defRPr>
            </a:lvl2pPr>
            <a:lvl3pPr>
              <a:defRPr sz="2000" b="0" i="0">
                <a:latin typeface="Roboto Light" charset="0"/>
                <a:ea typeface="Roboto Light" charset="0"/>
                <a:cs typeface="Roboto Light" charset="0"/>
              </a:defRPr>
            </a:lvl3pPr>
            <a:lvl4pPr>
              <a:defRPr sz="2000" b="0" i="0">
                <a:latin typeface="Roboto Light" charset="0"/>
                <a:ea typeface="Roboto Light" charset="0"/>
                <a:cs typeface="Roboto Light" charset="0"/>
              </a:defRPr>
            </a:lvl4pPr>
            <a:lvl5pPr>
              <a:defRPr sz="2000" b="0" i="0">
                <a:latin typeface="Roboto Light" charset="0"/>
                <a:ea typeface="Roboto Light" charset="0"/>
                <a:cs typeface="Roboto Light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498024" y="2731753"/>
            <a:ext cx="5418457" cy="573088"/>
          </a:xfrm>
          <a:prstGeom prst="rect">
            <a:avLst/>
          </a:prstGeom>
        </p:spPr>
        <p:txBody>
          <a:bodyPr lIns="76799" tIns="38401" rIns="76799" bIns="38401"/>
          <a:lstStyle>
            <a:lvl1pPr marL="0" indent="0">
              <a:buNone/>
              <a:defRPr sz="3200" b="1" i="0">
                <a:solidFill>
                  <a:srgbClr val="007298"/>
                </a:solidFill>
                <a:latin typeface="Roboto Black" charset="0"/>
                <a:ea typeface="Roboto Black" charset="0"/>
                <a:cs typeface="Roboto Black" charset="0"/>
              </a:defRPr>
            </a:lvl1pPr>
            <a:lvl2pPr marL="383994" indent="0">
              <a:buNone/>
              <a:defRPr sz="3200" b="1" i="0">
                <a:latin typeface="Roboto Black" charset="0"/>
                <a:ea typeface="Roboto Black" charset="0"/>
                <a:cs typeface="Roboto Black" charset="0"/>
              </a:defRPr>
            </a:lvl2pPr>
            <a:lvl3pPr marL="767991" indent="0">
              <a:buNone/>
              <a:defRPr sz="3200" b="1" i="0">
                <a:latin typeface="Roboto Black" charset="0"/>
                <a:ea typeface="Roboto Black" charset="0"/>
                <a:cs typeface="Roboto Black" charset="0"/>
              </a:defRPr>
            </a:lvl3pPr>
            <a:lvl4pPr marL="1151985" indent="0">
              <a:buNone/>
              <a:defRPr sz="3200" b="1" i="0">
                <a:latin typeface="Roboto Black" charset="0"/>
                <a:ea typeface="Roboto Black" charset="0"/>
                <a:cs typeface="Roboto Black" charset="0"/>
              </a:defRPr>
            </a:lvl4pPr>
            <a:lvl5pPr marL="1535981" indent="0">
              <a:buNone/>
              <a:defRPr sz="3200" b="1" i="0">
                <a:latin typeface="Roboto Black" charset="0"/>
                <a:ea typeface="Roboto Black" charset="0"/>
                <a:cs typeface="Roboto Black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498022" y="6100992"/>
            <a:ext cx="2268427" cy="315308"/>
          </a:xfrm>
          <a:prstGeom prst="rect">
            <a:avLst/>
          </a:prstGeom>
        </p:spPr>
        <p:txBody>
          <a:bodyPr lIns="76799" tIns="38401" rIns="76799" bIns="38401"/>
          <a:lstStyle>
            <a:lvl1pPr marL="0" indent="0">
              <a:buNone/>
              <a:defRPr sz="1000" b="0" i="0">
                <a:solidFill>
                  <a:srgbClr val="007298"/>
                </a:solidFill>
                <a:latin typeface="Roboto Light" charset="0"/>
                <a:ea typeface="Roboto Light" charset="0"/>
                <a:cs typeface="Roboto Light" charset="0"/>
              </a:defRPr>
            </a:lvl1pPr>
            <a:lvl2pPr marL="383994" indent="0">
              <a:buNone/>
              <a:defRPr/>
            </a:lvl2pPr>
            <a:lvl3pPr marL="767991" indent="0">
              <a:buNone/>
              <a:defRPr/>
            </a:lvl3pPr>
            <a:lvl4pPr marL="1151985" indent="0">
              <a:buNone/>
              <a:defRPr/>
            </a:lvl4pPr>
            <a:lvl5pPr marL="1535981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04169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444" y="494567"/>
            <a:ext cx="8960556" cy="1143000"/>
          </a:xfrm>
          <a:prstGeom prst="rect">
            <a:avLst/>
          </a:prstGeom>
        </p:spPr>
        <p:txBody>
          <a:bodyPr lIns="76799" tIns="38401" rIns="76799" bIns="38401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94029" y="1765791"/>
            <a:ext cx="4346222" cy="4757005"/>
          </a:xfrm>
          <a:prstGeom prst="rect">
            <a:avLst/>
          </a:prstGeom>
        </p:spPr>
        <p:txBody>
          <a:bodyPr lIns="76799" tIns="38401" rIns="76799" bIns="3840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9583" y="1765791"/>
            <a:ext cx="4347987" cy="4757005"/>
          </a:xfrm>
          <a:prstGeom prst="rect">
            <a:avLst/>
          </a:prstGeom>
        </p:spPr>
        <p:txBody>
          <a:bodyPr lIns="76799" tIns="38401" rIns="76799" bIns="3840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76799" tIns="38401" rIns="76799" bIns="38401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DEEBD69-5246-4667-9E58-ED3386CF575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8413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75296"/>
            <a:ext cx="8229600" cy="1143000"/>
          </a:xfrm>
          <a:prstGeom prst="rect">
            <a:avLst/>
          </a:prstGeom>
        </p:spPr>
        <p:txBody>
          <a:bodyPr lIns="76799" tIns="38401" rIns="76799" bIns="3840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00862"/>
            <a:ext cx="8229600" cy="4525963"/>
          </a:xfrm>
          <a:prstGeom prst="rect">
            <a:avLst/>
          </a:prstGeom>
        </p:spPr>
        <p:txBody>
          <a:bodyPr lIns="76799" tIns="38401" rIns="76799" bIns="38401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76799" tIns="38401" rIns="76799" bIns="38401"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76799" tIns="38401" rIns="76799" bIns="38401"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lIns="76799" tIns="38401" rIns="76799" bIns="38401"/>
          <a:lstStyle>
            <a:lvl1pPr>
              <a:defRPr sz="1100">
                <a:cs typeface="Arial" charset="0"/>
              </a:defRPr>
            </a:lvl1pPr>
          </a:lstStyle>
          <a:p>
            <a:pPr>
              <a:defRPr/>
            </a:pPr>
            <a:endParaRPr lang="en-AU"/>
          </a:p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94330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83444" y="494571"/>
            <a:ext cx="8960556" cy="6028227"/>
          </a:xfrm>
          <a:prstGeom prst="rect">
            <a:avLst/>
          </a:prstGeom>
        </p:spPr>
        <p:txBody>
          <a:bodyPr lIns="76799" tIns="38401" rIns="76799" bIns="3840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76799" tIns="38401" rIns="76799" bIns="38401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5124EB22-598B-425E-B9FD-30F28A256A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9972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76799" tIns="38401" rIns="76799" bIns="38401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76799" tIns="38401" rIns="76799" bIns="38401"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5F5DFE02-CB57-4B71-A9C1-5A9695F92E0B}" type="datetimeFigureOut">
              <a:rPr lang="en-AU"/>
              <a:pPr>
                <a:defRPr/>
              </a:pPr>
              <a:t>20/03/2019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76799" tIns="38401" rIns="76799" bIns="38401"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76799" tIns="38401" rIns="76799" bIns="38401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FCA64417-BD46-4E21-9CDA-0EFF818DB62F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558498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76799" tIns="38401" rIns="76799" bIns="38401"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E689745C-919D-4D79-A787-CBC3365D4D70}" type="datetimeFigureOut">
              <a:rPr lang="en-AU"/>
              <a:pPr>
                <a:defRPr/>
              </a:pPr>
              <a:t>20/03/2019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76799" tIns="38401" rIns="76799" bIns="38401"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76799" tIns="38401" rIns="76799" bIns="38401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FD1936C1-9494-457F-A03B-D6AE1881F81E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86799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15861" y="351694"/>
            <a:ext cx="3959931" cy="985471"/>
          </a:xfrm>
          <a:prstGeom prst="rect">
            <a:avLst/>
          </a:prstGeom>
        </p:spPr>
        <p:txBody>
          <a:bodyPr lIns="103231" tIns="51616" rIns="103231" bIns="51616"/>
          <a:lstStyle>
            <a:lvl1pPr marL="0" indent="0">
              <a:buFont typeface="Wingdings" pitchFamily="2" charset="2"/>
              <a:buNone/>
              <a:defRPr sz="3600">
                <a:solidFill>
                  <a:srgbClr val="009999"/>
                </a:solidFill>
                <a:latin typeface="Arial Narrow" pitchFamily="34" charset="0"/>
              </a:defRPr>
            </a:lvl1pPr>
          </a:lstStyle>
          <a:p>
            <a:r>
              <a:rPr lang="en-US"/>
              <a:t>Chapter Number</a:t>
            </a:r>
          </a:p>
        </p:txBody>
      </p:sp>
      <p:sp>
        <p:nvSpPr>
          <p:cNvPr id="60426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1229433" y="1584450"/>
            <a:ext cx="6685139" cy="1034927"/>
          </a:xfrm>
          <a:prstGeom prst="rect">
            <a:avLst/>
          </a:prstGeom>
          <a:noFill/>
        </p:spPr>
        <p:txBody>
          <a:bodyPr lIns="103231" tIns="51616" rIns="103231" bIns="51616"/>
          <a:lstStyle>
            <a:lvl1pPr>
              <a:lnSpc>
                <a:spcPct val="80000"/>
              </a:lnSpc>
              <a:defRPr sz="45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Chapter Title</a:t>
            </a:r>
          </a:p>
        </p:txBody>
      </p:sp>
    </p:spTree>
    <p:extLst>
      <p:ext uri="{BB962C8B-B14F-4D97-AF65-F5344CB8AC3E}">
        <p14:creationId xmlns:p14="http://schemas.microsoft.com/office/powerpoint/2010/main" val="3091134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444" y="494567"/>
            <a:ext cx="8960556" cy="1143000"/>
          </a:xfrm>
          <a:prstGeom prst="rect">
            <a:avLst/>
          </a:prstGeom>
        </p:spPr>
        <p:txBody>
          <a:bodyPr lIns="76804" tIns="38402" rIns="76804" bIns="38402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94029" y="1765791"/>
            <a:ext cx="4346222" cy="4757005"/>
          </a:xfrm>
          <a:prstGeom prst="rect">
            <a:avLst/>
          </a:prstGeom>
        </p:spPr>
        <p:txBody>
          <a:bodyPr lIns="76804" tIns="38402" rIns="76804" bIns="38402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709583" y="1765791"/>
            <a:ext cx="4347987" cy="4757005"/>
          </a:xfrm>
          <a:prstGeom prst="rect">
            <a:avLst/>
          </a:prstGeom>
        </p:spPr>
        <p:txBody>
          <a:bodyPr lIns="76804" tIns="38402" rIns="76804" bIns="38402"/>
          <a:lstStyle/>
          <a:p>
            <a:pPr lvl="0"/>
            <a:endParaRPr lang="en-AU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0" y="0"/>
            <a:ext cx="677863" cy="457200"/>
          </a:xfrm>
          <a:prstGeom prst="rect">
            <a:avLst/>
          </a:prstGeom>
        </p:spPr>
        <p:txBody>
          <a:bodyPr vert="horz" wrap="square" lIns="76804" tIns="38402" rIns="76804" bIns="38402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EA07086-6AAA-4DAF-9238-559C01290C3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4782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0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76" r:id="rId7"/>
    <p:sldLayoutId id="2147483782" r:id="rId8"/>
  </p:sldLayoutIdLst>
  <p:txStyles>
    <p:titleStyle>
      <a:lvl1pPr algn="l" defTabSz="7667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kern="1200" spc="126">
          <a:solidFill>
            <a:schemeClr val="tx1"/>
          </a:solidFill>
          <a:latin typeface="Roboto Black" charset="0"/>
          <a:ea typeface="Roboto Black" charset="0"/>
          <a:cs typeface="Roboto Black" charset="0"/>
        </a:defRPr>
      </a:lvl1pPr>
      <a:lvl2pPr algn="l" defTabSz="7667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Roboto Black"/>
          <a:ea typeface="Roboto Black"/>
          <a:cs typeface="Roboto Black"/>
        </a:defRPr>
      </a:lvl2pPr>
      <a:lvl3pPr algn="l" defTabSz="7667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Roboto Black"/>
          <a:ea typeface="Roboto Black"/>
          <a:cs typeface="Roboto Black"/>
        </a:defRPr>
      </a:lvl3pPr>
      <a:lvl4pPr algn="l" defTabSz="7667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Roboto Black"/>
          <a:ea typeface="Roboto Black"/>
          <a:cs typeface="Roboto Black"/>
        </a:defRPr>
      </a:lvl4pPr>
      <a:lvl5pPr algn="l" defTabSz="7667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Roboto Black"/>
          <a:ea typeface="Roboto Black"/>
          <a:cs typeface="Roboto Black"/>
        </a:defRPr>
      </a:lvl5pPr>
      <a:lvl6pPr marL="457200" algn="l" defTabSz="766763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Roboto Black"/>
          <a:ea typeface="Roboto Black"/>
          <a:cs typeface="Roboto Black"/>
        </a:defRPr>
      </a:lvl6pPr>
      <a:lvl7pPr marL="914400" algn="l" defTabSz="766763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Roboto Black"/>
          <a:ea typeface="Roboto Black"/>
          <a:cs typeface="Roboto Black"/>
        </a:defRPr>
      </a:lvl7pPr>
      <a:lvl8pPr marL="1371600" algn="l" defTabSz="766763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Roboto Black"/>
          <a:ea typeface="Roboto Black"/>
          <a:cs typeface="Roboto Black"/>
        </a:defRPr>
      </a:lvl8pPr>
      <a:lvl9pPr marL="1828800" algn="l" defTabSz="766763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Roboto Black"/>
          <a:ea typeface="Roboto Black"/>
          <a:cs typeface="Roboto Black"/>
        </a:defRPr>
      </a:lvl9pPr>
    </p:titleStyle>
    <p:bodyStyle>
      <a:lvl1pPr marL="190500" indent="-190500" algn="l" defTabSz="766763" rtl="0" eaLnBrk="0" fontAlgn="base" hangingPunct="0">
        <a:lnSpc>
          <a:spcPct val="90000"/>
        </a:lnSpc>
        <a:spcBef>
          <a:spcPts val="838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Roboto Light" charset="0"/>
          <a:ea typeface="Roboto Light" charset="0"/>
          <a:cs typeface="Roboto Light" charset="0"/>
        </a:defRPr>
      </a:lvl1pPr>
      <a:lvl2pPr marL="574675" indent="-190500" algn="l" defTabSz="766763" rtl="0" eaLnBrk="0" fontAlgn="base" hangingPunct="0">
        <a:lnSpc>
          <a:spcPct val="90000"/>
        </a:lnSpc>
        <a:spcBef>
          <a:spcPts val="425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Roboto Light" charset="0"/>
          <a:ea typeface="Roboto Light" charset="0"/>
          <a:cs typeface="Roboto Light" charset="0"/>
        </a:defRPr>
      </a:lvl2pPr>
      <a:lvl3pPr marL="958850" indent="-190500" algn="l" defTabSz="766763" rtl="0" eaLnBrk="0" fontAlgn="base" hangingPunct="0">
        <a:lnSpc>
          <a:spcPct val="90000"/>
        </a:lnSpc>
        <a:spcBef>
          <a:spcPts val="425"/>
        </a:spcBef>
        <a:spcAft>
          <a:spcPct val="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Roboto Light" charset="0"/>
          <a:ea typeface="Roboto Light" charset="0"/>
          <a:cs typeface="Roboto Light" charset="0"/>
        </a:defRPr>
      </a:lvl3pPr>
      <a:lvl4pPr marL="1343025" indent="-190500" algn="l" defTabSz="766763" rtl="0" eaLnBrk="0" fontAlgn="base" hangingPunct="0">
        <a:lnSpc>
          <a:spcPct val="90000"/>
        </a:lnSpc>
        <a:spcBef>
          <a:spcPts val="42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Roboto Light" charset="0"/>
          <a:ea typeface="Roboto Light" charset="0"/>
          <a:cs typeface="Roboto Light" charset="0"/>
        </a:defRPr>
      </a:lvl4pPr>
      <a:lvl5pPr marL="1727200" indent="-190500" algn="l" defTabSz="766763" rtl="0" eaLnBrk="0" fontAlgn="base" hangingPunct="0">
        <a:lnSpc>
          <a:spcPct val="90000"/>
        </a:lnSpc>
        <a:spcBef>
          <a:spcPts val="42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Roboto Light" charset="0"/>
          <a:ea typeface="Roboto Light" charset="0"/>
          <a:cs typeface="Roboto Light" charset="0"/>
        </a:defRPr>
      </a:lvl5pPr>
      <a:lvl6pPr marL="2112203" indent="-192018" algn="l" defTabSz="768075" rtl="0" eaLnBrk="1" latinLnBrk="0" hangingPunct="1">
        <a:lnSpc>
          <a:spcPct val="90000"/>
        </a:lnSpc>
        <a:spcBef>
          <a:spcPts val="42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496240" indent="-192018" algn="l" defTabSz="768075" rtl="0" eaLnBrk="1" latinLnBrk="0" hangingPunct="1">
        <a:lnSpc>
          <a:spcPct val="90000"/>
        </a:lnSpc>
        <a:spcBef>
          <a:spcPts val="42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880278" indent="-192018" algn="l" defTabSz="768075" rtl="0" eaLnBrk="1" latinLnBrk="0" hangingPunct="1">
        <a:lnSpc>
          <a:spcPct val="90000"/>
        </a:lnSpc>
        <a:spcBef>
          <a:spcPts val="42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64315" indent="-192018" algn="l" defTabSz="768075" rtl="0" eaLnBrk="1" latinLnBrk="0" hangingPunct="1">
        <a:lnSpc>
          <a:spcPct val="90000"/>
        </a:lnSpc>
        <a:spcBef>
          <a:spcPts val="42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807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4037" algn="l" defTabSz="76807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8075" algn="l" defTabSz="76807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52111" algn="l" defTabSz="76807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36148" algn="l" defTabSz="76807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20185" algn="l" defTabSz="76807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04222" algn="l" defTabSz="76807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88260" algn="l" defTabSz="76807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72296" algn="l" defTabSz="76807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ubtitle 2"/>
          <p:cNvSpPr>
            <a:spLocks noGrp="1"/>
          </p:cNvSpPr>
          <p:nvPr>
            <p:ph type="subTitle" idx="1"/>
          </p:nvPr>
        </p:nvSpPr>
        <p:spPr bwMode="auto">
          <a:xfrm>
            <a:off x="1066800" y="3427413"/>
            <a:ext cx="7924800" cy="1752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AU" altLang="en-US" smtClean="0">
                <a:solidFill>
                  <a:schemeClr val="tx1"/>
                </a:solidFill>
                <a:ea typeface="Roboto Light" panose="02000000000000000000" pitchFamily="2" charset="0"/>
                <a:cs typeface="Roboto Light" panose="02000000000000000000" pitchFamily="2" charset="0"/>
              </a:rPr>
              <a:t>MKT10723 – Marketing Communications</a:t>
            </a:r>
          </a:p>
          <a:p>
            <a:pPr eaLnBrk="1" hangingPunct="1"/>
            <a:endParaRPr lang="en-AU" altLang="en-US" smtClean="0">
              <a:solidFill>
                <a:schemeClr val="tx1"/>
              </a:solidFill>
              <a:ea typeface="Roboto Light" panose="02000000000000000000" pitchFamily="2" charset="0"/>
              <a:cs typeface="Roboto Light" panose="02000000000000000000" pitchFamily="2" charset="0"/>
            </a:endParaRPr>
          </a:p>
          <a:p>
            <a:pPr eaLnBrk="1" hangingPunct="1"/>
            <a:r>
              <a:rPr lang="en-AU" altLang="en-US" smtClean="0">
                <a:solidFill>
                  <a:schemeClr val="tx1"/>
                </a:solidFill>
                <a:ea typeface="Roboto Light" panose="02000000000000000000" pitchFamily="2" charset="0"/>
                <a:cs typeface="Roboto Light" panose="02000000000000000000" pitchFamily="2" charset="0"/>
              </a:rPr>
              <a:t>Topic 2 – Building brand relationships</a:t>
            </a:r>
          </a:p>
        </p:txBody>
      </p:sp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1228725" y="1584325"/>
            <a:ext cx="6686550" cy="1035050"/>
          </a:xfrm>
        </p:spPr>
        <p:txBody>
          <a:bodyPr/>
          <a:lstStyle/>
          <a:p>
            <a:pPr defTabSz="768075" eaLnBrk="1" fontAlgn="auto" hangingPunct="1">
              <a:spcAft>
                <a:spcPts val="0"/>
              </a:spcAft>
              <a:defRPr/>
            </a:pPr>
            <a:endParaRPr lang="en-AU" altLang="en-US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457200" y="1174750"/>
            <a:ext cx="8229600" cy="1143000"/>
          </a:xfrm>
        </p:spPr>
        <p:txBody>
          <a:bodyPr/>
          <a:lstStyle/>
          <a:p>
            <a:pPr defTabSz="768075" eaLnBrk="1" fontAlgn="auto" hangingPunct="1">
              <a:spcAft>
                <a:spcPts val="0"/>
              </a:spcAft>
              <a:defRPr/>
            </a:pPr>
            <a:endParaRPr lang="en-AU" altLang="en-US" smtClean="0"/>
          </a:p>
        </p:txBody>
      </p:sp>
      <p:pic>
        <p:nvPicPr>
          <p:cNvPr id="16387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50" y="4287838"/>
            <a:ext cx="2095500" cy="952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8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75" y="609600"/>
            <a:ext cx="4286250" cy="333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105400"/>
            <a:ext cx="2511425" cy="146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0" name="Content Placeholder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3575" y="314325"/>
            <a:ext cx="4286250" cy="271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457200" y="1174750"/>
            <a:ext cx="8229600" cy="1143000"/>
          </a:xfrm>
        </p:spPr>
        <p:txBody>
          <a:bodyPr/>
          <a:lstStyle/>
          <a:p>
            <a:pPr defTabSz="768075" eaLnBrk="1" fontAlgn="auto" hangingPunct="1">
              <a:spcAft>
                <a:spcPts val="0"/>
              </a:spcAft>
              <a:defRPr/>
            </a:pPr>
            <a:endParaRPr lang="en-AU" altLang="en-US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2500313"/>
            <a:ext cx="8229600" cy="45259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AU" altLang="en-US" smtClean="0">
              <a:latin typeface="Roboto Light" panose="02000000000000000000" pitchFamily="2" charset="0"/>
              <a:ea typeface="Roboto Light" panose="02000000000000000000" pitchFamily="2" charset="0"/>
              <a:cs typeface="Roboto Light" panose="02000000000000000000" pitchFamily="2" charset="0"/>
            </a:endParaRPr>
          </a:p>
        </p:txBody>
      </p:sp>
      <p:pic>
        <p:nvPicPr>
          <p:cNvPr id="17412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6821" b="71664"/>
          <a:stretch>
            <a:fillRect/>
          </a:stretch>
        </p:blipFill>
        <p:spPr bwMode="auto">
          <a:xfrm>
            <a:off x="68263" y="381000"/>
            <a:ext cx="3689350" cy="170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457200" y="1174750"/>
            <a:ext cx="8229600" cy="1143000"/>
          </a:xfrm>
        </p:spPr>
        <p:txBody>
          <a:bodyPr/>
          <a:lstStyle/>
          <a:p>
            <a:pPr defTabSz="768075" eaLnBrk="1" fontAlgn="auto" hangingPunct="1">
              <a:spcAft>
                <a:spcPts val="0"/>
              </a:spcAft>
              <a:defRPr/>
            </a:pPr>
            <a:endParaRPr lang="en-AU" altLang="en-US" smtClean="0"/>
          </a:p>
        </p:txBody>
      </p:sp>
      <p:pic>
        <p:nvPicPr>
          <p:cNvPr id="18435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63" y="381000"/>
            <a:ext cx="8542337" cy="6035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457200" y="1174750"/>
            <a:ext cx="8229600" cy="1143000"/>
          </a:xfrm>
        </p:spPr>
        <p:txBody>
          <a:bodyPr/>
          <a:lstStyle/>
          <a:p>
            <a:pPr defTabSz="768075" eaLnBrk="1" fontAlgn="auto" hangingPunct="1">
              <a:spcAft>
                <a:spcPts val="0"/>
              </a:spcAft>
              <a:defRPr/>
            </a:pPr>
            <a:endParaRPr lang="en-AU" altLang="en-US" smtClean="0"/>
          </a:p>
        </p:txBody>
      </p:sp>
      <p:pic>
        <p:nvPicPr>
          <p:cNvPr id="19459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433388"/>
            <a:ext cx="4375150" cy="55086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1981200" y="2057400"/>
            <a:ext cx="5181600" cy="28956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bg1"/>
              </a:buClr>
              <a:buSzPct val="100000"/>
              <a:buFont typeface="Wingdings" panose="05000000000000000000" pitchFamily="2" charset="2"/>
              <a:buNone/>
            </a:pPr>
            <a:endParaRPr lang="en-AU" altLang="en-US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457200" y="1174750"/>
            <a:ext cx="8229600" cy="1143000"/>
          </a:xfrm>
        </p:spPr>
        <p:txBody>
          <a:bodyPr/>
          <a:lstStyle/>
          <a:p>
            <a:pPr defTabSz="768075" eaLnBrk="1" fontAlgn="auto" hangingPunct="1">
              <a:spcAft>
                <a:spcPts val="0"/>
              </a:spcAft>
              <a:defRPr/>
            </a:pPr>
            <a:endParaRPr lang="en-AU" altLang="en-US" smtClean="0"/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2500313"/>
            <a:ext cx="8229600" cy="45259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AU" altLang="en-US" smtClean="0">
              <a:latin typeface="Roboto Light" panose="02000000000000000000" pitchFamily="2" charset="0"/>
              <a:ea typeface="Roboto Light" panose="02000000000000000000" pitchFamily="2" charset="0"/>
              <a:cs typeface="Roboto Light" panose="02000000000000000000" pitchFamily="2" charset="0"/>
            </a:endParaRPr>
          </a:p>
        </p:txBody>
      </p:sp>
      <p:pic>
        <p:nvPicPr>
          <p:cNvPr id="20484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433388"/>
            <a:ext cx="4375150" cy="550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457200" y="1174750"/>
            <a:ext cx="8229600" cy="1143000"/>
          </a:xfrm>
        </p:spPr>
        <p:txBody>
          <a:bodyPr/>
          <a:lstStyle/>
          <a:p>
            <a:pPr defTabSz="768075" eaLnBrk="1" fontAlgn="auto" hangingPunct="1">
              <a:spcAft>
                <a:spcPts val="0"/>
              </a:spcAft>
              <a:defRPr/>
            </a:pPr>
            <a:r>
              <a:rPr lang="en-AU" altLang="en-US" smtClean="0"/>
              <a:t>3. Create the brand image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2500313"/>
            <a:ext cx="8229600" cy="45259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AU" altLang="en-US" smtClean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Engaging the consumer completely using marketing communications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26"/>
          <p:cNvGrpSpPr>
            <a:grpSpLocks/>
          </p:cNvGrpSpPr>
          <p:nvPr/>
        </p:nvGrpSpPr>
        <p:grpSpPr bwMode="auto">
          <a:xfrm>
            <a:off x="2914650" y="1447800"/>
            <a:ext cx="5695950" cy="2324100"/>
            <a:chOff x="1836" y="912"/>
            <a:chExt cx="3588" cy="1464"/>
          </a:xfrm>
        </p:grpSpPr>
        <p:sp>
          <p:nvSpPr>
            <p:cNvPr id="27661" name="AutoShape 1027"/>
            <p:cNvSpPr>
              <a:spLocks noChangeArrowheads="1"/>
            </p:cNvSpPr>
            <p:nvPr/>
          </p:nvSpPr>
          <p:spPr bwMode="auto">
            <a:xfrm>
              <a:off x="2304" y="912"/>
              <a:ext cx="3120" cy="720"/>
            </a:xfrm>
            <a:prstGeom prst="roundRect">
              <a:avLst>
                <a:gd name="adj" fmla="val 23065"/>
              </a:avLst>
            </a:prstGeom>
            <a:solidFill>
              <a:srgbClr val="FFEFD6"/>
            </a:solidFill>
            <a:ln w="38100">
              <a:solidFill>
                <a:srgbClr val="FFB610"/>
              </a:solidFill>
              <a:round/>
              <a:headEnd/>
              <a:tailEnd/>
            </a:ln>
            <a:effectLst>
              <a:outerShdw dist="71842" dir="2700000" algn="ctr" rotWithShape="0">
                <a:srgbClr val="707070"/>
              </a:outerShdw>
            </a:effectLst>
          </p:spPr>
          <p:txBody>
            <a:bodyPr anchor="ctr"/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altLang="en-US" sz="2600">
                  <a:latin typeface="Arial" charset="0"/>
                  <a:cs typeface="Arial" charset="0"/>
                </a:rPr>
                <a:t>Determining the </a:t>
              </a:r>
              <a:br>
                <a:rPr lang="en-US" altLang="en-US" sz="2600">
                  <a:latin typeface="Arial" charset="0"/>
                  <a:cs typeface="Arial" charset="0"/>
                </a:rPr>
              </a:br>
              <a:r>
                <a:rPr lang="en-US" altLang="en-US" sz="2600">
                  <a:latin typeface="Arial" charset="0"/>
                  <a:cs typeface="Arial" charset="0"/>
                </a:rPr>
                <a:t>Desired Brand Position</a:t>
              </a:r>
            </a:p>
          </p:txBody>
        </p:sp>
        <p:cxnSp>
          <p:nvCxnSpPr>
            <p:cNvPr id="22542" name="AutoShape 1028"/>
            <p:cNvCxnSpPr>
              <a:cxnSpLocks noChangeShapeType="1"/>
              <a:stCxn id="27655" idx="6"/>
              <a:endCxn id="27661" idx="1"/>
            </p:cNvCxnSpPr>
            <p:nvPr/>
          </p:nvCxnSpPr>
          <p:spPr bwMode="auto">
            <a:xfrm flipV="1">
              <a:off x="1836" y="1272"/>
              <a:ext cx="456" cy="1104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" name="Group 1029"/>
          <p:cNvGrpSpPr>
            <a:grpSpLocks/>
          </p:cNvGrpSpPr>
          <p:nvPr/>
        </p:nvGrpSpPr>
        <p:grpSpPr bwMode="auto">
          <a:xfrm>
            <a:off x="2914650" y="3200400"/>
            <a:ext cx="5695950" cy="1143000"/>
            <a:chOff x="1836" y="2016"/>
            <a:chExt cx="3588" cy="720"/>
          </a:xfrm>
        </p:grpSpPr>
        <p:sp>
          <p:nvSpPr>
            <p:cNvPr id="27659" name="AutoShape 1030"/>
            <p:cNvSpPr>
              <a:spLocks noChangeArrowheads="1"/>
            </p:cNvSpPr>
            <p:nvPr/>
          </p:nvSpPr>
          <p:spPr bwMode="auto">
            <a:xfrm>
              <a:off x="2304" y="2016"/>
              <a:ext cx="3120" cy="720"/>
            </a:xfrm>
            <a:prstGeom prst="roundRect">
              <a:avLst>
                <a:gd name="adj" fmla="val 23065"/>
              </a:avLst>
            </a:prstGeom>
            <a:solidFill>
              <a:srgbClr val="FFEFD6"/>
            </a:solidFill>
            <a:ln w="38100">
              <a:solidFill>
                <a:srgbClr val="FFB610"/>
              </a:solidFill>
              <a:round/>
              <a:headEnd/>
              <a:tailEnd/>
            </a:ln>
            <a:effectLst>
              <a:outerShdw dist="71842" dir="2700000" algn="ctr" rotWithShape="0">
                <a:srgbClr val="707070"/>
              </a:outerShdw>
            </a:effectLst>
          </p:spPr>
          <p:txBody>
            <a:bodyPr anchor="ctr"/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altLang="en-US" sz="2600">
                  <a:latin typeface="Arial" charset="0"/>
                  <a:cs typeface="Arial" charset="0"/>
                </a:rPr>
                <a:t>Developing Brand Identification</a:t>
              </a:r>
            </a:p>
          </p:txBody>
        </p:sp>
        <p:cxnSp>
          <p:nvCxnSpPr>
            <p:cNvPr id="22540" name="AutoShape 1031"/>
            <p:cNvCxnSpPr>
              <a:cxnSpLocks noChangeShapeType="1"/>
              <a:stCxn id="27655" idx="6"/>
              <a:endCxn id="27659" idx="1"/>
            </p:cNvCxnSpPr>
            <p:nvPr/>
          </p:nvCxnSpPr>
          <p:spPr bwMode="auto">
            <a:xfrm>
              <a:off x="1836" y="2376"/>
              <a:ext cx="456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44040" name="AutoShape 1032"/>
          <p:cNvSpPr>
            <a:spLocks noChangeArrowheads="1"/>
          </p:cNvSpPr>
          <p:nvPr/>
        </p:nvSpPr>
        <p:spPr bwMode="auto">
          <a:xfrm>
            <a:off x="3657600" y="3200400"/>
            <a:ext cx="4953000" cy="1143000"/>
          </a:xfrm>
          <a:prstGeom prst="roundRect">
            <a:avLst>
              <a:gd name="adj" fmla="val 23065"/>
            </a:avLst>
          </a:prstGeom>
          <a:solidFill>
            <a:srgbClr val="FFEFD6"/>
          </a:solidFill>
          <a:ln w="38100">
            <a:solidFill>
              <a:srgbClr val="FFEFD2"/>
            </a:solidFill>
            <a:round/>
            <a:headEnd/>
            <a:tailEnd/>
          </a:ln>
          <a:effectLst>
            <a:outerShdw dist="71842" dir="2700000" algn="ctr" rotWithShape="0">
              <a:srgbClr val="707070"/>
            </a:outerShdw>
          </a:effectLst>
        </p:spPr>
        <p:txBody>
          <a:bodyPr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2600">
                <a:latin typeface="Arial" charset="0"/>
                <a:cs typeface="Arial" charset="0"/>
              </a:rPr>
              <a:t>2. Developing Brand Identification</a:t>
            </a:r>
          </a:p>
        </p:txBody>
      </p:sp>
      <p:sp>
        <p:nvSpPr>
          <p:cNvPr id="44041" name="AutoShape 1033"/>
          <p:cNvSpPr>
            <a:spLocks noChangeArrowheads="1"/>
          </p:cNvSpPr>
          <p:nvPr/>
        </p:nvSpPr>
        <p:spPr bwMode="auto">
          <a:xfrm>
            <a:off x="3657600" y="1447800"/>
            <a:ext cx="4953000" cy="1143000"/>
          </a:xfrm>
          <a:prstGeom prst="roundRect">
            <a:avLst>
              <a:gd name="adj" fmla="val 23065"/>
            </a:avLst>
          </a:prstGeom>
          <a:solidFill>
            <a:srgbClr val="FFEFD6"/>
          </a:solidFill>
          <a:ln w="38100">
            <a:solidFill>
              <a:srgbClr val="FFEFD2"/>
            </a:solidFill>
            <a:round/>
            <a:headEnd/>
            <a:tailEnd/>
          </a:ln>
          <a:effectLst>
            <a:outerShdw dist="71842" dir="2700000" algn="ctr" rotWithShape="0">
              <a:srgbClr val="707070"/>
            </a:outerShdw>
          </a:effectLst>
        </p:spPr>
        <p:txBody>
          <a:bodyPr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2600">
                <a:latin typeface="Arial" charset="0"/>
                <a:cs typeface="Arial" charset="0"/>
              </a:rPr>
              <a:t>1. Determining the </a:t>
            </a:r>
            <a:br>
              <a:rPr lang="en-US" altLang="en-US" sz="2600">
                <a:latin typeface="Arial" charset="0"/>
                <a:cs typeface="Arial" charset="0"/>
              </a:rPr>
            </a:br>
            <a:r>
              <a:rPr lang="en-US" altLang="en-US" sz="2600">
                <a:latin typeface="Arial" charset="0"/>
                <a:cs typeface="Arial" charset="0"/>
              </a:rPr>
              <a:t>Desired Brand Position</a:t>
            </a:r>
          </a:p>
        </p:txBody>
      </p:sp>
      <p:sp>
        <p:nvSpPr>
          <p:cNvPr id="27654" name="Rectangle 1035"/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772400" cy="635000"/>
          </a:xfrm>
        </p:spPr>
        <p:txBody>
          <a:bodyPr/>
          <a:lstStyle/>
          <a:p>
            <a:pPr defTabSz="768075" eaLnBrk="1" fontAlgn="auto" hangingPunct="1">
              <a:spcAft>
                <a:spcPts val="0"/>
              </a:spcAft>
              <a:defRPr/>
            </a:pPr>
            <a:r>
              <a:rPr lang="en-US" altLang="en-US" smtClean="0"/>
              <a:t>How Are Brands Created?</a:t>
            </a:r>
          </a:p>
        </p:txBody>
      </p:sp>
      <p:sp>
        <p:nvSpPr>
          <p:cNvPr id="27655" name="Oval 1036"/>
          <p:cNvSpPr>
            <a:spLocks noChangeArrowheads="1"/>
          </p:cNvSpPr>
          <p:nvPr/>
        </p:nvSpPr>
        <p:spPr bwMode="auto">
          <a:xfrm>
            <a:off x="838200" y="2667000"/>
            <a:ext cx="2209800" cy="2209800"/>
          </a:xfrm>
          <a:prstGeom prst="ellipse">
            <a:avLst/>
          </a:prstGeom>
          <a:gradFill rotWithShape="0">
            <a:gsLst>
              <a:gs pos="0">
                <a:srgbClr val="C7D5ED"/>
              </a:gs>
              <a:gs pos="100000">
                <a:srgbClr val="84A2D6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001C52"/>
            </a:solidFill>
            <a:round/>
            <a:headEnd/>
            <a:tailEnd/>
          </a:ln>
          <a:effectLst>
            <a:outerShdw dist="71842" dir="2700000" algn="ctr" rotWithShape="0">
              <a:srgbClr val="707070"/>
            </a:outerShdw>
          </a:effectLst>
        </p:spPr>
        <p:txBody>
          <a:bodyPr wrap="none" lIns="0" rIns="0" anchor="ctr"/>
          <a:lstStyle/>
          <a:p>
            <a:pPr marL="174625" indent="-174625" algn="ctr" eaLnBrk="1" hangingPunct="1">
              <a:spcBef>
                <a:spcPct val="20000"/>
              </a:spcBef>
              <a:defRPr/>
            </a:pPr>
            <a:r>
              <a:rPr lang="en-US" altLang="en-US" sz="3200" b="1">
                <a:latin typeface="Arial" charset="0"/>
                <a:cs typeface="Arial" charset="0"/>
              </a:rPr>
              <a:t>3 Key</a:t>
            </a:r>
            <a:br>
              <a:rPr lang="en-US" altLang="en-US" sz="3200" b="1">
                <a:latin typeface="Arial" charset="0"/>
                <a:cs typeface="Arial" charset="0"/>
              </a:rPr>
            </a:br>
            <a:r>
              <a:rPr lang="en-US" altLang="en-US" sz="3200" b="1">
                <a:latin typeface="Arial" charset="0"/>
                <a:cs typeface="Arial" charset="0"/>
              </a:rPr>
              <a:t>Steps</a:t>
            </a:r>
          </a:p>
        </p:txBody>
      </p:sp>
      <p:grpSp>
        <p:nvGrpSpPr>
          <p:cNvPr id="4" name="Group 1037"/>
          <p:cNvGrpSpPr>
            <a:grpSpLocks/>
          </p:cNvGrpSpPr>
          <p:nvPr/>
        </p:nvGrpSpPr>
        <p:grpSpPr bwMode="auto">
          <a:xfrm>
            <a:off x="2971800" y="4114800"/>
            <a:ext cx="5638800" cy="1981200"/>
            <a:chOff x="1836" y="2376"/>
            <a:chExt cx="3588" cy="1464"/>
          </a:xfrm>
        </p:grpSpPr>
        <p:sp>
          <p:nvSpPr>
            <p:cNvPr id="27657" name="AutoShape 1038"/>
            <p:cNvSpPr>
              <a:spLocks noChangeArrowheads="1"/>
            </p:cNvSpPr>
            <p:nvPr/>
          </p:nvSpPr>
          <p:spPr bwMode="auto">
            <a:xfrm>
              <a:off x="2304" y="3120"/>
              <a:ext cx="3120" cy="720"/>
            </a:xfrm>
            <a:prstGeom prst="roundRect">
              <a:avLst>
                <a:gd name="adj" fmla="val 23065"/>
              </a:avLst>
            </a:prstGeom>
            <a:solidFill>
              <a:srgbClr val="FFEFD6"/>
            </a:solidFill>
            <a:ln w="38100">
              <a:solidFill>
                <a:srgbClr val="FFB610"/>
              </a:solidFill>
              <a:round/>
              <a:headEnd/>
              <a:tailEnd/>
            </a:ln>
            <a:effectLst>
              <a:outerShdw dist="71842" dir="2700000" algn="ctr" rotWithShape="0">
                <a:srgbClr val="707070"/>
              </a:outerShdw>
            </a:effectLst>
          </p:spPr>
          <p:txBody>
            <a:bodyPr anchor="ctr"/>
            <a:lstStyle/>
            <a:p>
              <a:pPr algn="ctr" eaLnBrk="1" hangingPunct="1">
                <a:spcBef>
                  <a:spcPct val="20000"/>
                </a:spcBef>
                <a:defRPr/>
              </a:pPr>
              <a:r>
                <a:rPr lang="en-US" altLang="en-US" sz="2600">
                  <a:latin typeface="Arial" charset="0"/>
                  <a:cs typeface="Arial" charset="0"/>
                </a:rPr>
                <a:t>3. Creating Brand Image</a:t>
              </a:r>
            </a:p>
          </p:txBody>
        </p:sp>
        <p:cxnSp>
          <p:nvCxnSpPr>
            <p:cNvPr id="22538" name="AutoShape 1039"/>
            <p:cNvCxnSpPr>
              <a:cxnSpLocks noChangeShapeType="1"/>
              <a:stCxn id="27655" idx="6"/>
              <a:endCxn id="27657" idx="1"/>
            </p:cNvCxnSpPr>
            <p:nvPr/>
          </p:nvCxnSpPr>
          <p:spPr bwMode="auto">
            <a:xfrm>
              <a:off x="1836" y="2376"/>
              <a:ext cx="456" cy="1104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40" grpId="0" animBg="1" autoUpdateAnimBg="0"/>
      <p:bldP spid="44041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Title 1"/>
          <p:cNvSpPr>
            <a:spLocks noGrp="1"/>
          </p:cNvSpPr>
          <p:nvPr>
            <p:ph type="title"/>
          </p:nvPr>
        </p:nvSpPr>
        <p:spPr>
          <a:xfrm>
            <a:off x="457200" y="1174750"/>
            <a:ext cx="8229600" cy="1143000"/>
          </a:xfrm>
        </p:spPr>
        <p:txBody>
          <a:bodyPr/>
          <a:lstStyle/>
          <a:p>
            <a:pPr defTabSz="768075" eaLnBrk="1" fontAlgn="auto" hangingPunct="1">
              <a:spcAft>
                <a:spcPts val="0"/>
              </a:spcAft>
              <a:defRPr/>
            </a:pPr>
            <a:r>
              <a:rPr lang="en-AU" altLang="en-US" smtClean="0"/>
              <a:t>What makes a successful brand?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2500313"/>
            <a:ext cx="8229600" cy="45259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AU" altLang="en-US" smtClean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Needs to differentiated</a:t>
            </a:r>
          </a:p>
          <a:p>
            <a:pPr eaLnBrk="1" hangingPunct="1"/>
            <a:r>
              <a:rPr lang="en-AU" altLang="en-US" smtClean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Positioned on quality and value</a:t>
            </a:r>
          </a:p>
          <a:p>
            <a:pPr eaLnBrk="1" hangingPunct="1"/>
            <a:r>
              <a:rPr lang="en-AU" altLang="en-US" smtClean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Innovative to changing needs</a:t>
            </a:r>
          </a:p>
          <a:p>
            <a:pPr eaLnBrk="1" hangingPunct="1"/>
            <a:r>
              <a:rPr lang="en-AU" altLang="en-US" smtClean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Full commitment from staff</a:t>
            </a:r>
          </a:p>
          <a:p>
            <a:pPr eaLnBrk="1" hangingPunct="1"/>
            <a:r>
              <a:rPr lang="en-AU" altLang="en-US" smtClean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Consistent and long term communications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2895600" y="4648200"/>
            <a:ext cx="5924550" cy="1485900"/>
            <a:chOff x="1596" y="2904"/>
            <a:chExt cx="3732" cy="936"/>
          </a:xfrm>
        </p:grpSpPr>
        <p:cxnSp>
          <p:nvCxnSpPr>
            <p:cNvPr id="24594" name="AutoShape 18"/>
            <p:cNvCxnSpPr>
              <a:cxnSpLocks noChangeShapeType="1"/>
              <a:stCxn id="51215" idx="6"/>
              <a:endCxn id="31763" idx="1"/>
            </p:cNvCxnSpPr>
            <p:nvPr/>
          </p:nvCxnSpPr>
          <p:spPr bwMode="auto">
            <a:xfrm>
              <a:off x="1596" y="2904"/>
              <a:ext cx="696" cy="744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1763" name="AutoShape 17"/>
            <p:cNvSpPr>
              <a:spLocks noChangeArrowheads="1"/>
            </p:cNvSpPr>
            <p:nvPr/>
          </p:nvSpPr>
          <p:spPr bwMode="auto">
            <a:xfrm>
              <a:off x="2304" y="3456"/>
              <a:ext cx="3024" cy="384"/>
            </a:xfrm>
            <a:prstGeom prst="roundRect">
              <a:avLst>
                <a:gd name="adj" fmla="val 38542"/>
              </a:avLst>
            </a:prstGeom>
            <a:solidFill>
              <a:srgbClr val="FFEFD6"/>
            </a:solidFill>
            <a:ln w="38100">
              <a:solidFill>
                <a:srgbClr val="FFB610"/>
              </a:solidFill>
              <a:round/>
              <a:headEnd/>
              <a:tailEnd/>
            </a:ln>
            <a:effectLst>
              <a:outerShdw dist="71842" dir="2700000" algn="ctr" rotWithShape="0">
                <a:srgbClr val="707070"/>
              </a:outerShdw>
            </a:effectLst>
          </p:spPr>
          <p:txBody>
            <a:bodyPr anchor="ctr"/>
            <a:lstStyle/>
            <a:p>
              <a:pPr algn="ctr" eaLnBrk="1" hangingPunct="1">
                <a:lnSpc>
                  <a:spcPct val="90000"/>
                </a:lnSpc>
                <a:spcBef>
                  <a:spcPct val="20000"/>
                </a:spcBef>
                <a:defRPr/>
              </a:pPr>
              <a:r>
                <a:rPr lang="en-US" altLang="en-US">
                  <a:latin typeface="Arial" charset="0"/>
                  <a:cs typeface="Arial" charset="0"/>
                </a:rPr>
                <a:t>Brand licensing</a:t>
              </a:r>
            </a:p>
          </p:txBody>
        </p:sp>
      </p:grpSp>
      <p:grpSp>
        <p:nvGrpSpPr>
          <p:cNvPr id="3" name="Group 29"/>
          <p:cNvGrpSpPr>
            <a:grpSpLocks/>
          </p:cNvGrpSpPr>
          <p:nvPr/>
        </p:nvGrpSpPr>
        <p:grpSpPr bwMode="auto">
          <a:xfrm>
            <a:off x="2895600" y="3124200"/>
            <a:ext cx="5924550" cy="1485900"/>
            <a:chOff x="1596" y="1968"/>
            <a:chExt cx="3732" cy="936"/>
          </a:xfrm>
        </p:grpSpPr>
        <p:sp>
          <p:nvSpPr>
            <p:cNvPr id="31760" name="AutoShape 21"/>
            <p:cNvSpPr>
              <a:spLocks noChangeArrowheads="1"/>
            </p:cNvSpPr>
            <p:nvPr/>
          </p:nvSpPr>
          <p:spPr bwMode="auto">
            <a:xfrm>
              <a:off x="2304" y="1968"/>
              <a:ext cx="3024" cy="384"/>
            </a:xfrm>
            <a:prstGeom prst="roundRect">
              <a:avLst>
                <a:gd name="adj" fmla="val 38542"/>
              </a:avLst>
            </a:prstGeom>
            <a:solidFill>
              <a:srgbClr val="FFEFD6"/>
            </a:solidFill>
            <a:ln w="38100">
              <a:solidFill>
                <a:srgbClr val="FFB610"/>
              </a:solidFill>
              <a:round/>
              <a:headEnd/>
              <a:tailEnd/>
            </a:ln>
            <a:effectLst>
              <a:outerShdw dist="71842" dir="2700000" algn="ctr" rotWithShape="0">
                <a:srgbClr val="707070"/>
              </a:outerShdw>
            </a:effectLst>
          </p:spPr>
          <p:txBody>
            <a:bodyPr anchor="ctr"/>
            <a:lstStyle/>
            <a:p>
              <a:pPr algn="ctr" eaLnBrk="1" hangingPunct="1">
                <a:lnSpc>
                  <a:spcPct val="90000"/>
                </a:lnSpc>
                <a:spcBef>
                  <a:spcPct val="20000"/>
                </a:spcBef>
                <a:defRPr/>
              </a:pPr>
              <a:r>
                <a:rPr lang="en-US" altLang="en-US">
                  <a:latin typeface="Arial" charset="0"/>
                  <a:cs typeface="Arial" charset="0"/>
                </a:rPr>
                <a:t>Broadening distribution</a:t>
              </a:r>
            </a:p>
          </p:txBody>
        </p:sp>
        <p:cxnSp>
          <p:nvCxnSpPr>
            <p:cNvPr id="24593" name="AutoShape 23"/>
            <p:cNvCxnSpPr>
              <a:cxnSpLocks noChangeShapeType="1"/>
              <a:stCxn id="51215" idx="6"/>
              <a:endCxn id="31760" idx="1"/>
            </p:cNvCxnSpPr>
            <p:nvPr/>
          </p:nvCxnSpPr>
          <p:spPr bwMode="auto">
            <a:xfrm flipV="1">
              <a:off x="1596" y="2160"/>
              <a:ext cx="696" cy="744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" name="Group 30"/>
          <p:cNvGrpSpPr>
            <a:grpSpLocks/>
          </p:cNvGrpSpPr>
          <p:nvPr/>
        </p:nvGrpSpPr>
        <p:grpSpPr bwMode="auto">
          <a:xfrm>
            <a:off x="2895600" y="3962400"/>
            <a:ext cx="5924550" cy="698500"/>
            <a:chOff x="1596" y="2464"/>
            <a:chExt cx="3732" cy="440"/>
          </a:xfrm>
        </p:grpSpPr>
        <p:sp>
          <p:nvSpPr>
            <p:cNvPr id="31758" name="AutoShape 20"/>
            <p:cNvSpPr>
              <a:spLocks noChangeArrowheads="1"/>
            </p:cNvSpPr>
            <p:nvPr/>
          </p:nvSpPr>
          <p:spPr bwMode="auto">
            <a:xfrm>
              <a:off x="2304" y="2464"/>
              <a:ext cx="3024" cy="384"/>
            </a:xfrm>
            <a:prstGeom prst="roundRect">
              <a:avLst>
                <a:gd name="adj" fmla="val 38542"/>
              </a:avLst>
            </a:prstGeom>
            <a:solidFill>
              <a:srgbClr val="FFEFD6"/>
            </a:solidFill>
            <a:ln w="38100">
              <a:solidFill>
                <a:srgbClr val="FFB610"/>
              </a:solidFill>
              <a:round/>
              <a:headEnd/>
              <a:tailEnd/>
            </a:ln>
            <a:effectLst>
              <a:outerShdw dist="71842" dir="2700000" algn="ctr" rotWithShape="0">
                <a:srgbClr val="707070"/>
              </a:outerShdw>
            </a:effectLst>
          </p:spPr>
          <p:txBody>
            <a:bodyPr anchor="ctr"/>
            <a:lstStyle/>
            <a:p>
              <a:pPr algn="ctr" eaLnBrk="1" hangingPunct="1">
                <a:lnSpc>
                  <a:spcPct val="90000"/>
                </a:lnSpc>
                <a:spcBef>
                  <a:spcPct val="20000"/>
                </a:spcBef>
                <a:defRPr/>
              </a:pPr>
              <a:r>
                <a:rPr lang="en-US" altLang="en-US">
                  <a:latin typeface="Arial" charset="0"/>
                  <a:cs typeface="Arial" charset="0"/>
                </a:rPr>
                <a:t>Brand extensions</a:t>
              </a:r>
            </a:p>
          </p:txBody>
        </p:sp>
        <p:cxnSp>
          <p:nvCxnSpPr>
            <p:cNvPr id="24591" name="AutoShape 24"/>
            <p:cNvCxnSpPr>
              <a:cxnSpLocks noChangeShapeType="1"/>
              <a:stCxn id="51215" idx="6"/>
              <a:endCxn id="31758" idx="1"/>
            </p:cNvCxnSpPr>
            <p:nvPr/>
          </p:nvCxnSpPr>
          <p:spPr bwMode="auto">
            <a:xfrm flipV="1">
              <a:off x="1596" y="2656"/>
              <a:ext cx="696" cy="248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5" name="Group 31"/>
          <p:cNvGrpSpPr>
            <a:grpSpLocks/>
          </p:cNvGrpSpPr>
          <p:nvPr/>
        </p:nvGrpSpPr>
        <p:grpSpPr bwMode="auto">
          <a:xfrm>
            <a:off x="2895600" y="4648200"/>
            <a:ext cx="5924550" cy="698500"/>
            <a:chOff x="1596" y="2904"/>
            <a:chExt cx="3732" cy="440"/>
          </a:xfrm>
        </p:grpSpPr>
        <p:sp>
          <p:nvSpPr>
            <p:cNvPr id="31756" name="AutoShape 19"/>
            <p:cNvSpPr>
              <a:spLocks noChangeArrowheads="1"/>
            </p:cNvSpPr>
            <p:nvPr/>
          </p:nvSpPr>
          <p:spPr bwMode="auto">
            <a:xfrm>
              <a:off x="2304" y="2960"/>
              <a:ext cx="3024" cy="384"/>
            </a:xfrm>
            <a:prstGeom prst="roundRect">
              <a:avLst>
                <a:gd name="adj" fmla="val 38542"/>
              </a:avLst>
            </a:prstGeom>
            <a:solidFill>
              <a:srgbClr val="FFEFD6"/>
            </a:solidFill>
            <a:ln w="38100">
              <a:solidFill>
                <a:srgbClr val="FFB610"/>
              </a:solidFill>
              <a:round/>
              <a:headEnd/>
              <a:tailEnd/>
            </a:ln>
            <a:effectLst>
              <a:outerShdw dist="71842" dir="2700000" algn="ctr" rotWithShape="0">
                <a:srgbClr val="707070"/>
              </a:outerShdw>
            </a:effectLst>
          </p:spPr>
          <p:txBody>
            <a:bodyPr anchor="ctr"/>
            <a:lstStyle/>
            <a:p>
              <a:pPr algn="ctr" eaLnBrk="1" hangingPunct="1">
                <a:lnSpc>
                  <a:spcPct val="90000"/>
                </a:lnSpc>
                <a:spcBef>
                  <a:spcPct val="20000"/>
                </a:spcBef>
                <a:defRPr/>
              </a:pPr>
              <a:r>
                <a:rPr lang="en-US" altLang="en-US">
                  <a:latin typeface="Arial" charset="0"/>
                  <a:cs typeface="Arial" charset="0"/>
                </a:rPr>
                <a:t>Co-branding</a:t>
              </a:r>
            </a:p>
          </p:txBody>
        </p:sp>
        <p:cxnSp>
          <p:nvCxnSpPr>
            <p:cNvPr id="24589" name="AutoShape 25"/>
            <p:cNvCxnSpPr>
              <a:cxnSpLocks noChangeShapeType="1"/>
              <a:stCxn id="51215" idx="6"/>
              <a:endCxn id="31756" idx="1"/>
            </p:cNvCxnSpPr>
            <p:nvPr/>
          </p:nvCxnSpPr>
          <p:spPr bwMode="auto">
            <a:xfrm>
              <a:off x="1596" y="2904"/>
              <a:ext cx="696" cy="248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51226" name="AutoShape 26"/>
          <p:cNvSpPr>
            <a:spLocks noChangeArrowheads="1"/>
          </p:cNvSpPr>
          <p:nvPr/>
        </p:nvSpPr>
        <p:spPr bwMode="auto">
          <a:xfrm>
            <a:off x="4038600" y="4724400"/>
            <a:ext cx="4800600" cy="609600"/>
          </a:xfrm>
          <a:prstGeom prst="roundRect">
            <a:avLst>
              <a:gd name="adj" fmla="val 38542"/>
            </a:avLst>
          </a:prstGeom>
          <a:solidFill>
            <a:srgbClr val="FFEFD6"/>
          </a:solidFill>
          <a:ln w="38100">
            <a:solidFill>
              <a:srgbClr val="FFEFD2"/>
            </a:solidFill>
            <a:round/>
            <a:headEnd/>
            <a:tailEnd/>
          </a:ln>
          <a:effectLst>
            <a:outerShdw dist="71842" dir="2700000" algn="ctr" rotWithShape="0">
              <a:srgbClr val="707070"/>
            </a:outerShdw>
          </a:effectLst>
        </p:spPr>
        <p:txBody>
          <a:bodyPr anchor="ctr"/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altLang="en-US">
                <a:latin typeface="Arial" charset="0"/>
                <a:cs typeface="Arial" charset="0"/>
              </a:rPr>
              <a:t>Co-branding</a:t>
            </a:r>
          </a:p>
        </p:txBody>
      </p:sp>
      <p:sp>
        <p:nvSpPr>
          <p:cNvPr id="51227" name="AutoShape 27"/>
          <p:cNvSpPr>
            <a:spLocks noChangeArrowheads="1"/>
          </p:cNvSpPr>
          <p:nvPr/>
        </p:nvSpPr>
        <p:spPr bwMode="auto">
          <a:xfrm>
            <a:off x="4038600" y="3962400"/>
            <a:ext cx="4800600" cy="609600"/>
          </a:xfrm>
          <a:prstGeom prst="roundRect">
            <a:avLst>
              <a:gd name="adj" fmla="val 38542"/>
            </a:avLst>
          </a:prstGeom>
          <a:solidFill>
            <a:srgbClr val="FFEFD6"/>
          </a:solidFill>
          <a:ln w="38100">
            <a:solidFill>
              <a:srgbClr val="FFEFD2"/>
            </a:solidFill>
            <a:round/>
            <a:headEnd/>
            <a:tailEnd/>
          </a:ln>
          <a:effectLst>
            <a:outerShdw dist="71842" dir="2700000" algn="ctr" rotWithShape="0">
              <a:srgbClr val="707070"/>
            </a:outerShdw>
          </a:effectLst>
        </p:spPr>
        <p:txBody>
          <a:bodyPr anchor="ctr"/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altLang="en-US">
                <a:latin typeface="Arial" charset="0"/>
                <a:cs typeface="Arial" charset="0"/>
              </a:rPr>
              <a:t>Brand extensions</a:t>
            </a:r>
          </a:p>
        </p:txBody>
      </p:sp>
      <p:sp>
        <p:nvSpPr>
          <p:cNvPr id="51228" name="AutoShape 28"/>
          <p:cNvSpPr>
            <a:spLocks noChangeArrowheads="1"/>
          </p:cNvSpPr>
          <p:nvPr/>
        </p:nvSpPr>
        <p:spPr bwMode="auto">
          <a:xfrm>
            <a:off x="3962400" y="3124200"/>
            <a:ext cx="4800600" cy="609600"/>
          </a:xfrm>
          <a:prstGeom prst="roundRect">
            <a:avLst>
              <a:gd name="adj" fmla="val 38542"/>
            </a:avLst>
          </a:prstGeom>
          <a:solidFill>
            <a:srgbClr val="FFEFD6"/>
          </a:solidFill>
          <a:ln w="38100">
            <a:solidFill>
              <a:srgbClr val="FFEFD2"/>
            </a:solidFill>
            <a:round/>
            <a:headEnd/>
            <a:tailEnd/>
          </a:ln>
          <a:effectLst>
            <a:outerShdw dist="71842" dir="2700000" algn="ctr" rotWithShape="0">
              <a:srgbClr val="707070"/>
            </a:outerShdw>
          </a:effectLst>
        </p:spPr>
        <p:txBody>
          <a:bodyPr anchor="ctr"/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altLang="en-US">
                <a:latin typeface="Arial" charset="0"/>
                <a:cs typeface="Arial" charset="0"/>
              </a:rPr>
              <a:t>Broadening distribution</a:t>
            </a:r>
          </a:p>
        </p:txBody>
      </p:sp>
      <p:sp>
        <p:nvSpPr>
          <p:cNvPr id="31753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914400"/>
            <a:ext cx="8915400" cy="635000"/>
          </a:xfrm>
        </p:spPr>
        <p:txBody>
          <a:bodyPr/>
          <a:lstStyle/>
          <a:p>
            <a:pPr defTabSz="768075" eaLnBrk="1" fontAlgn="auto" hangingPunct="1">
              <a:spcAft>
                <a:spcPts val="0"/>
              </a:spcAft>
              <a:defRPr/>
            </a:pPr>
            <a:r>
              <a:rPr lang="en-US" altLang="en-US" dirty="0" smtClean="0"/>
              <a:t>What Is Brand Equity and How Is It Created?</a:t>
            </a:r>
          </a:p>
        </p:txBody>
      </p:sp>
      <p:sp>
        <p:nvSpPr>
          <p:cNvPr id="24586" name="Rectangle 6"/>
          <p:cNvSpPr>
            <a:spLocks noChangeArrowheads="1"/>
          </p:cNvSpPr>
          <p:nvPr/>
        </p:nvSpPr>
        <p:spPr bwMode="auto">
          <a:xfrm>
            <a:off x="762000" y="1828800"/>
            <a:ext cx="6248400" cy="148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ct val="20000"/>
              </a:spcBef>
            </a:pPr>
            <a:r>
              <a:rPr lang="en-US" altLang="en-US" sz="3200" b="1"/>
              <a:t>Brand equity</a:t>
            </a:r>
            <a:r>
              <a:rPr lang="en-US" altLang="en-US" sz="3200"/>
              <a:t>: </a:t>
            </a:r>
            <a:r>
              <a:rPr lang="en-US" altLang="en-US" sz="3200" i="1"/>
              <a:t>The intangible value of a company beyond its physical net assets</a:t>
            </a:r>
          </a:p>
        </p:txBody>
      </p:sp>
      <p:sp>
        <p:nvSpPr>
          <p:cNvPr id="51215" name="Oval 15"/>
          <p:cNvSpPr>
            <a:spLocks noChangeArrowheads="1"/>
          </p:cNvSpPr>
          <p:nvPr/>
        </p:nvSpPr>
        <p:spPr bwMode="auto">
          <a:xfrm>
            <a:off x="762000" y="3505200"/>
            <a:ext cx="2209800" cy="2209800"/>
          </a:xfrm>
          <a:prstGeom prst="ellipse">
            <a:avLst/>
          </a:prstGeom>
          <a:gradFill rotWithShape="0">
            <a:gsLst>
              <a:gs pos="0">
                <a:srgbClr val="C7D5ED"/>
              </a:gs>
              <a:gs pos="100000">
                <a:srgbClr val="84A2D6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001C52"/>
            </a:solidFill>
            <a:round/>
            <a:headEnd/>
            <a:tailEnd/>
          </a:ln>
          <a:effectLst>
            <a:outerShdw dist="71842" dir="2700000" algn="ctr" rotWithShape="0">
              <a:srgbClr val="707070"/>
            </a:outerShdw>
          </a:effectLst>
        </p:spPr>
        <p:txBody>
          <a:bodyPr wrap="none" lIns="0" rIns="0" anchor="ctr"/>
          <a:lstStyle/>
          <a:p>
            <a:pPr algn="ctr" eaLnBrk="1" hangingPunct="1">
              <a:spcBef>
                <a:spcPct val="20000"/>
              </a:spcBef>
              <a:defRPr/>
            </a:pPr>
            <a:r>
              <a:rPr lang="en-US" altLang="en-US" sz="2800" b="1">
                <a:latin typeface="Arial" charset="0"/>
                <a:cs typeface="Arial" charset="0"/>
              </a:rPr>
              <a:t>4 Ways of</a:t>
            </a:r>
            <a:br>
              <a:rPr lang="en-US" altLang="en-US" sz="2800" b="1">
                <a:latin typeface="Arial" charset="0"/>
                <a:cs typeface="Arial" charset="0"/>
              </a:rPr>
            </a:br>
            <a:r>
              <a:rPr lang="en-US" altLang="en-US" sz="2800" b="1">
                <a:latin typeface="Arial" charset="0"/>
                <a:cs typeface="Arial" charset="0"/>
              </a:rPr>
              <a:t>Leveraging</a:t>
            </a: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1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6" grpId="0" animBg="1" autoUpdateAnimBg="0"/>
      <p:bldP spid="51227" grpId="0" animBg="1" autoUpdateAnimBg="0"/>
      <p:bldP spid="51228" grpId="0" animBg="1" autoUpdateAnimBg="0"/>
      <p:bldP spid="51215" grpId="0" animBg="1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defTabSz="768075" eaLnBrk="1" fontAlgn="auto" hangingPunct="1">
              <a:spcAft>
                <a:spcPts val="0"/>
              </a:spcAft>
              <a:defRPr/>
            </a:pPr>
            <a:endParaRPr lang="en-AU" smtClean="0"/>
          </a:p>
        </p:txBody>
      </p:sp>
      <p:pic>
        <p:nvPicPr>
          <p:cNvPr id="25603" name="Picture 2" descr="https://www.marketingmag.com.au/wp-content/uploads/2017/02/Coke-One-Brand_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143000"/>
            <a:ext cx="6807200" cy="460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1905000" y="1676400"/>
            <a:ext cx="66294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40000"/>
              </a:spcBef>
              <a:buClr>
                <a:srgbClr val="630C21"/>
              </a:buClr>
              <a:buSzPct val="125000"/>
              <a:buFont typeface="Wingdings" panose="05000000000000000000" pitchFamily="2" charset="2"/>
              <a:buChar char="§"/>
            </a:pPr>
            <a:r>
              <a:rPr lang="en-US" altLang="en-US" sz="3200" dirty="0">
                <a:latin typeface="Arial" panose="020B0604020202020204" pitchFamily="34" charset="0"/>
              </a:rPr>
              <a:t>What is a brand?</a:t>
            </a:r>
          </a:p>
          <a:p>
            <a:pPr eaLnBrk="1" hangingPunct="1">
              <a:spcBef>
                <a:spcPct val="40000"/>
              </a:spcBef>
              <a:buClr>
                <a:srgbClr val="630C21"/>
              </a:buClr>
              <a:buSzPct val="125000"/>
              <a:buFont typeface="Wingdings" panose="05000000000000000000" pitchFamily="2" charset="2"/>
              <a:buChar char="§"/>
            </a:pPr>
            <a:r>
              <a:rPr lang="en-US" altLang="en-US" sz="3200" dirty="0">
                <a:latin typeface="Arial" panose="020B0604020202020204" pitchFamily="34" charset="0"/>
              </a:rPr>
              <a:t>How are brands created? </a:t>
            </a:r>
          </a:p>
          <a:p>
            <a:pPr eaLnBrk="1" hangingPunct="1">
              <a:spcBef>
                <a:spcPct val="40000"/>
              </a:spcBef>
              <a:buClr>
                <a:srgbClr val="630C21"/>
              </a:buClr>
              <a:buSzPct val="125000"/>
              <a:buFont typeface="Wingdings" panose="05000000000000000000" pitchFamily="2" charset="2"/>
              <a:buChar char="§"/>
            </a:pPr>
            <a:r>
              <a:rPr lang="en-US" altLang="en-US" sz="3200" dirty="0">
                <a:latin typeface="Arial" panose="020B0604020202020204" pitchFamily="34" charset="0"/>
              </a:rPr>
              <a:t>How do you create a successful </a:t>
            </a:r>
            <a:r>
              <a:rPr lang="en-US" altLang="en-US" sz="3200">
                <a:latin typeface="Arial" panose="020B0604020202020204" pitchFamily="34" charset="0"/>
              </a:rPr>
              <a:t>brand</a:t>
            </a:r>
            <a:r>
              <a:rPr lang="en-US" altLang="en-US" sz="3200" smtClean="0">
                <a:latin typeface="Arial" panose="020B0604020202020204" pitchFamily="34" charset="0"/>
              </a:rPr>
              <a:t>?</a:t>
            </a:r>
            <a:endParaRPr lang="en-US" altLang="en-US" sz="3200" dirty="0">
              <a:latin typeface="Arial" panose="020B0604020202020204" pitchFamily="34" charset="0"/>
            </a:endParaRPr>
          </a:p>
        </p:txBody>
      </p:sp>
      <p:sp>
        <p:nvSpPr>
          <p:cNvPr id="6147" name="Rectangle 11"/>
          <p:cNvSpPr>
            <a:spLocks noGrp="1" noChangeArrowheads="1"/>
          </p:cNvSpPr>
          <p:nvPr>
            <p:ph type="title"/>
          </p:nvPr>
        </p:nvSpPr>
        <p:spPr>
          <a:xfrm>
            <a:off x="609600" y="990600"/>
            <a:ext cx="7772400" cy="635000"/>
          </a:xfrm>
        </p:spPr>
        <p:txBody>
          <a:bodyPr/>
          <a:lstStyle/>
          <a:p>
            <a:pPr defTabSz="768075" eaLnBrk="1" fontAlgn="auto" hangingPunct="1">
              <a:spcAft>
                <a:spcPts val="0"/>
              </a:spcAft>
              <a:defRPr/>
            </a:pPr>
            <a:r>
              <a:rPr lang="en-US" altLang="en-US" sz="3000" dirty="0" smtClean="0"/>
              <a:t>Lecture outline</a:t>
            </a: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" grpId="0" build="p" autoUpdateAnimBg="0" advAuto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defTabSz="768075" eaLnBrk="1" fontAlgn="auto" hangingPunct="1">
              <a:spcAft>
                <a:spcPts val="0"/>
              </a:spcAft>
              <a:defRPr/>
            </a:pPr>
            <a:endParaRPr lang="en-AU" smtClean="0"/>
          </a:p>
        </p:txBody>
      </p:sp>
      <p:pic>
        <p:nvPicPr>
          <p:cNvPr id="26627" name="Picture 2" descr="https://www.lycra.com/~/media/INVISTA/Apparel/LYCRA%20B2C/Lycra%20Moves/Lycra%20Fiber/Spots/01simples.ash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360488"/>
            <a:ext cx="3028950" cy="380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8" name="Picture 4" descr="Image result for coke and stev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3338" y="1676400"/>
            <a:ext cx="5434012" cy="348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1981200" y="1295400"/>
            <a:ext cx="66294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40000"/>
              </a:spcBef>
              <a:buClr>
                <a:srgbClr val="630C21"/>
              </a:buClr>
              <a:buSzPct val="125000"/>
              <a:buFont typeface="Wingdings" panose="05000000000000000000" pitchFamily="2" charset="2"/>
              <a:buChar char="§"/>
            </a:pPr>
            <a:r>
              <a:rPr lang="en-US" altLang="en-US" sz="3200" dirty="0">
                <a:latin typeface="Arial" panose="020B0604020202020204" pitchFamily="34" charset="0"/>
              </a:rPr>
              <a:t>What is a brand?</a:t>
            </a:r>
          </a:p>
          <a:p>
            <a:pPr eaLnBrk="1" hangingPunct="1">
              <a:spcBef>
                <a:spcPct val="40000"/>
              </a:spcBef>
              <a:buClr>
                <a:srgbClr val="630C21"/>
              </a:buClr>
              <a:buSzPct val="125000"/>
              <a:buFont typeface="Wingdings" panose="05000000000000000000" pitchFamily="2" charset="2"/>
              <a:buChar char="§"/>
            </a:pPr>
            <a:r>
              <a:rPr lang="en-US" altLang="en-US" sz="3200" dirty="0">
                <a:latin typeface="Arial" panose="020B0604020202020204" pitchFamily="34" charset="0"/>
              </a:rPr>
              <a:t>How are brands created? </a:t>
            </a:r>
          </a:p>
          <a:p>
            <a:pPr eaLnBrk="1" hangingPunct="1">
              <a:spcBef>
                <a:spcPct val="40000"/>
              </a:spcBef>
              <a:buClr>
                <a:srgbClr val="630C21"/>
              </a:buClr>
              <a:buSzPct val="125000"/>
              <a:buFont typeface="Wingdings" panose="05000000000000000000" pitchFamily="2" charset="2"/>
              <a:buChar char="§"/>
            </a:pPr>
            <a:r>
              <a:rPr lang="en-US" altLang="en-US" sz="3200" dirty="0">
                <a:latin typeface="Arial" panose="020B0604020202020204" pitchFamily="34" charset="0"/>
              </a:rPr>
              <a:t>How do you create a successful brand</a:t>
            </a:r>
            <a:r>
              <a:rPr lang="en-US" altLang="en-US" sz="3200" dirty="0" smtClean="0">
                <a:latin typeface="Arial" panose="020B0604020202020204" pitchFamily="34" charset="0"/>
              </a:rPr>
              <a:t>?</a:t>
            </a:r>
            <a:endParaRPr lang="en-US" altLang="en-US" sz="3200" dirty="0">
              <a:latin typeface="Arial" panose="020B0604020202020204" pitchFamily="34" charset="0"/>
            </a:endParaRPr>
          </a:p>
        </p:txBody>
      </p:sp>
      <p:sp>
        <p:nvSpPr>
          <p:cNvPr id="45059" name="Rectangle 11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7772400" cy="635000"/>
          </a:xfrm>
        </p:spPr>
        <p:txBody>
          <a:bodyPr/>
          <a:lstStyle/>
          <a:p>
            <a:pPr defTabSz="768075" eaLnBrk="1" fontAlgn="auto" hangingPunct="1">
              <a:spcAft>
                <a:spcPts val="0"/>
              </a:spcAft>
              <a:defRPr/>
            </a:pPr>
            <a:r>
              <a:rPr lang="en-US" altLang="en-US" sz="3000" smtClean="0"/>
              <a:t>Conclusion</a:t>
            </a: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" grpId="0" build="p" autoUpdateAnimBg="0" advAuto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27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72400" cy="635000"/>
          </a:xfrm>
        </p:spPr>
        <p:txBody>
          <a:bodyPr/>
          <a:lstStyle/>
          <a:p>
            <a:pPr defTabSz="768075" eaLnBrk="1" fontAlgn="auto" hangingPunct="1">
              <a:spcAft>
                <a:spcPts val="0"/>
              </a:spcAft>
              <a:defRPr/>
            </a:pPr>
            <a:r>
              <a:rPr lang="en-US" altLang="en-US" smtClean="0"/>
              <a:t>What Does “Brand” Mean?</a:t>
            </a:r>
          </a:p>
        </p:txBody>
      </p:sp>
      <p:sp>
        <p:nvSpPr>
          <p:cNvPr id="9219" name="Rectangle 1032"/>
          <p:cNvSpPr>
            <a:spLocks noChangeArrowheads="1"/>
          </p:cNvSpPr>
          <p:nvPr/>
        </p:nvSpPr>
        <p:spPr bwMode="auto">
          <a:xfrm>
            <a:off x="1295400" y="1600200"/>
            <a:ext cx="5943600" cy="42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3200" b="1">
                <a:latin typeface="Arial" panose="020B0604020202020204" pitchFamily="34" charset="0"/>
              </a:rPr>
              <a:t>Brand:</a:t>
            </a:r>
            <a:r>
              <a:rPr lang="en-US" altLang="en-US" sz="3200">
                <a:latin typeface="Arial" panose="020B0604020202020204" pitchFamily="34" charset="0"/>
              </a:rPr>
              <a:t> A perception resulting from experiences with, and information about, a company or line of products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3200" b="1">
                <a:latin typeface="Arial" panose="020B0604020202020204" pitchFamily="34" charset="0"/>
              </a:rPr>
              <a:t>Branding:</a:t>
            </a:r>
            <a:r>
              <a:rPr lang="en-US" altLang="en-US" sz="3200">
                <a:latin typeface="Arial" panose="020B0604020202020204" pitchFamily="34" charset="0"/>
              </a:rPr>
              <a:t> The process of creating a brand image that engages the hearts and minds of customers</a:t>
            </a:r>
          </a:p>
        </p:txBody>
      </p:sp>
    </p:spTree>
  </p:cSld>
  <p:clrMapOvr>
    <a:masterClrMapping/>
  </p:clrMapOvr>
  <p:transition>
    <p:pull dir="r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5"/>
          <p:cNvGrpSpPr>
            <a:grpSpLocks/>
          </p:cNvGrpSpPr>
          <p:nvPr/>
        </p:nvGrpSpPr>
        <p:grpSpPr bwMode="auto">
          <a:xfrm>
            <a:off x="2914650" y="1447800"/>
            <a:ext cx="5695950" cy="2324100"/>
            <a:chOff x="1836" y="912"/>
            <a:chExt cx="3588" cy="1464"/>
          </a:xfrm>
        </p:grpSpPr>
        <p:sp>
          <p:nvSpPr>
            <p:cNvPr id="10253" name="AutoShape 38"/>
            <p:cNvSpPr>
              <a:spLocks noChangeArrowheads="1"/>
            </p:cNvSpPr>
            <p:nvPr/>
          </p:nvSpPr>
          <p:spPr bwMode="auto">
            <a:xfrm>
              <a:off x="2304" y="912"/>
              <a:ext cx="3120" cy="720"/>
            </a:xfrm>
            <a:prstGeom prst="roundRect">
              <a:avLst>
                <a:gd name="adj" fmla="val 23065"/>
              </a:avLst>
            </a:prstGeom>
            <a:solidFill>
              <a:srgbClr val="FFEFD6"/>
            </a:solidFill>
            <a:ln w="38100">
              <a:solidFill>
                <a:srgbClr val="FFB610"/>
              </a:solidFill>
              <a:round/>
              <a:headEnd/>
              <a:tailEnd/>
            </a:ln>
            <a:effectLst>
              <a:outerShdw dist="71842" dir="2700000" algn="ctr" rotWithShape="0">
                <a:srgbClr val="707070"/>
              </a:outerShdw>
            </a:effectLst>
          </p:spPr>
          <p:txBody>
            <a:bodyPr anchor="ctr"/>
            <a:lstStyle/>
            <a:p>
              <a:pPr algn="ctr" eaLnBrk="1" hangingPunct="1">
                <a:spcBef>
                  <a:spcPct val="20000"/>
                </a:spcBef>
                <a:defRPr/>
              </a:pPr>
              <a:r>
                <a:rPr lang="en-US" altLang="en-US">
                  <a:latin typeface="Arial" charset="0"/>
                  <a:cs typeface="Arial" charset="0"/>
                </a:rPr>
                <a:t>Differentiates a Product From Its Competitors</a:t>
              </a:r>
            </a:p>
          </p:txBody>
        </p:sp>
        <p:cxnSp>
          <p:nvCxnSpPr>
            <p:cNvPr id="10254" name="AutoShape 39"/>
            <p:cNvCxnSpPr>
              <a:cxnSpLocks noChangeShapeType="1"/>
              <a:stCxn id="10247" idx="6"/>
              <a:endCxn id="10253" idx="1"/>
            </p:cNvCxnSpPr>
            <p:nvPr/>
          </p:nvCxnSpPr>
          <p:spPr bwMode="auto">
            <a:xfrm flipV="1">
              <a:off x="1836" y="1272"/>
              <a:ext cx="456" cy="1104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" name="Group 46"/>
          <p:cNvGrpSpPr>
            <a:grpSpLocks/>
          </p:cNvGrpSpPr>
          <p:nvPr/>
        </p:nvGrpSpPr>
        <p:grpSpPr bwMode="auto">
          <a:xfrm>
            <a:off x="2914650" y="3200400"/>
            <a:ext cx="5695950" cy="1143000"/>
            <a:chOff x="1836" y="2016"/>
            <a:chExt cx="3588" cy="720"/>
          </a:xfrm>
        </p:grpSpPr>
        <p:sp>
          <p:nvSpPr>
            <p:cNvPr id="10251" name="AutoShape 37"/>
            <p:cNvSpPr>
              <a:spLocks noChangeArrowheads="1"/>
            </p:cNvSpPr>
            <p:nvPr/>
          </p:nvSpPr>
          <p:spPr bwMode="auto">
            <a:xfrm>
              <a:off x="2304" y="2016"/>
              <a:ext cx="3120" cy="720"/>
            </a:xfrm>
            <a:prstGeom prst="roundRect">
              <a:avLst>
                <a:gd name="adj" fmla="val 23065"/>
              </a:avLst>
            </a:prstGeom>
            <a:solidFill>
              <a:srgbClr val="FFEFD6"/>
            </a:solidFill>
            <a:ln w="38100">
              <a:solidFill>
                <a:srgbClr val="FFB610"/>
              </a:solidFill>
              <a:round/>
              <a:headEnd/>
              <a:tailEnd/>
            </a:ln>
            <a:effectLst>
              <a:outerShdw dist="71842" dir="2700000" algn="ctr" rotWithShape="0">
                <a:srgbClr val="707070"/>
              </a:outerShdw>
            </a:effectLst>
          </p:spPr>
          <p:txBody>
            <a:bodyPr anchor="ctr"/>
            <a:lstStyle/>
            <a:p>
              <a:pPr algn="ctr" eaLnBrk="1" hangingPunct="1">
                <a:spcBef>
                  <a:spcPct val="20000"/>
                </a:spcBef>
                <a:defRPr/>
              </a:pPr>
              <a:r>
                <a:rPr lang="en-US" altLang="en-US">
                  <a:latin typeface="Arial" charset="0"/>
                  <a:cs typeface="Arial" charset="0"/>
                </a:rPr>
                <a:t>Makes a Promise to Consumers</a:t>
              </a:r>
            </a:p>
          </p:txBody>
        </p:sp>
        <p:cxnSp>
          <p:nvCxnSpPr>
            <p:cNvPr id="10252" name="AutoShape 40"/>
            <p:cNvCxnSpPr>
              <a:cxnSpLocks noChangeShapeType="1"/>
              <a:stCxn id="10247" idx="6"/>
              <a:endCxn id="10251" idx="1"/>
            </p:cNvCxnSpPr>
            <p:nvPr/>
          </p:nvCxnSpPr>
          <p:spPr bwMode="auto">
            <a:xfrm>
              <a:off x="1836" y="2376"/>
              <a:ext cx="456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2571" name="AutoShape 43"/>
          <p:cNvSpPr>
            <a:spLocks noChangeArrowheads="1"/>
          </p:cNvSpPr>
          <p:nvPr/>
        </p:nvSpPr>
        <p:spPr bwMode="auto">
          <a:xfrm>
            <a:off x="3657600" y="3200400"/>
            <a:ext cx="4953000" cy="1143000"/>
          </a:xfrm>
          <a:prstGeom prst="roundRect">
            <a:avLst>
              <a:gd name="adj" fmla="val 23065"/>
            </a:avLst>
          </a:prstGeom>
          <a:solidFill>
            <a:srgbClr val="FFEFD6"/>
          </a:solidFill>
          <a:ln w="38100">
            <a:solidFill>
              <a:srgbClr val="FFEFD2"/>
            </a:solidFill>
            <a:round/>
            <a:headEnd/>
            <a:tailEnd/>
          </a:ln>
          <a:effectLst>
            <a:outerShdw dist="71842" dir="2700000" algn="ctr" rotWithShape="0">
              <a:srgbClr val="707070"/>
            </a:outerShdw>
          </a:effectLst>
        </p:spPr>
        <p:txBody>
          <a:bodyPr anchor="ctr"/>
          <a:lstStyle/>
          <a:p>
            <a:pPr algn="ctr" eaLnBrk="1" hangingPunct="1">
              <a:spcBef>
                <a:spcPct val="20000"/>
              </a:spcBef>
              <a:defRPr/>
            </a:pPr>
            <a:r>
              <a:rPr lang="en-US" altLang="en-US">
                <a:latin typeface="Arial" charset="0"/>
                <a:cs typeface="Arial" charset="0"/>
              </a:rPr>
              <a:t>Makes a Promise to Consumers</a:t>
            </a:r>
          </a:p>
        </p:txBody>
      </p:sp>
      <p:sp>
        <p:nvSpPr>
          <p:cNvPr id="22572" name="AutoShape 44"/>
          <p:cNvSpPr>
            <a:spLocks noChangeArrowheads="1"/>
          </p:cNvSpPr>
          <p:nvPr/>
        </p:nvSpPr>
        <p:spPr bwMode="auto">
          <a:xfrm>
            <a:off x="3657600" y="1447800"/>
            <a:ext cx="4953000" cy="1143000"/>
          </a:xfrm>
          <a:prstGeom prst="roundRect">
            <a:avLst>
              <a:gd name="adj" fmla="val 23065"/>
            </a:avLst>
          </a:prstGeom>
          <a:solidFill>
            <a:srgbClr val="FFEFD6"/>
          </a:solidFill>
          <a:ln w="38100">
            <a:solidFill>
              <a:srgbClr val="FFEFD2"/>
            </a:solidFill>
            <a:round/>
            <a:headEnd/>
            <a:tailEnd/>
          </a:ln>
          <a:effectLst>
            <a:outerShdw dist="71842" dir="2700000" algn="ctr" rotWithShape="0">
              <a:srgbClr val="707070"/>
            </a:outerShdw>
          </a:effectLst>
        </p:spPr>
        <p:txBody>
          <a:bodyPr anchor="ctr"/>
          <a:lstStyle/>
          <a:p>
            <a:pPr algn="ctr" eaLnBrk="1" hangingPunct="1">
              <a:spcBef>
                <a:spcPct val="20000"/>
              </a:spcBef>
              <a:defRPr/>
            </a:pPr>
            <a:r>
              <a:rPr lang="en-US" altLang="en-US">
                <a:latin typeface="Arial" charset="0"/>
                <a:cs typeface="Arial" charset="0"/>
              </a:rPr>
              <a:t>Differentiates a Product From Its Competitors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title"/>
          </p:nvPr>
        </p:nvSpPr>
        <p:spPr>
          <a:xfrm>
            <a:off x="838200" y="381000"/>
            <a:ext cx="7772400" cy="635000"/>
          </a:xfrm>
        </p:spPr>
        <p:txBody>
          <a:bodyPr/>
          <a:lstStyle/>
          <a:p>
            <a:pPr defTabSz="768075" eaLnBrk="1" fontAlgn="auto" hangingPunct="1">
              <a:spcAft>
                <a:spcPts val="0"/>
              </a:spcAft>
              <a:defRPr/>
            </a:pPr>
            <a:r>
              <a:rPr lang="en-US" altLang="en-US" smtClean="0"/>
              <a:t>What Does “Brand” Mean?</a:t>
            </a:r>
          </a:p>
        </p:txBody>
      </p:sp>
      <p:sp>
        <p:nvSpPr>
          <p:cNvPr id="10247" name="Oval 35"/>
          <p:cNvSpPr>
            <a:spLocks noChangeArrowheads="1"/>
          </p:cNvSpPr>
          <p:nvPr/>
        </p:nvSpPr>
        <p:spPr bwMode="auto">
          <a:xfrm>
            <a:off x="838200" y="2667000"/>
            <a:ext cx="2209800" cy="2209800"/>
          </a:xfrm>
          <a:prstGeom prst="ellipse">
            <a:avLst/>
          </a:prstGeom>
          <a:gradFill rotWithShape="0">
            <a:gsLst>
              <a:gs pos="0">
                <a:srgbClr val="C7D5ED"/>
              </a:gs>
              <a:gs pos="100000">
                <a:srgbClr val="84A2D6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001C52"/>
            </a:solidFill>
            <a:round/>
            <a:headEnd/>
            <a:tailEnd/>
          </a:ln>
          <a:effectLst>
            <a:outerShdw dist="71842" dir="2700000" algn="ctr" rotWithShape="0">
              <a:srgbClr val="707070"/>
            </a:outerShdw>
          </a:effectLst>
        </p:spPr>
        <p:txBody>
          <a:bodyPr wrap="none" lIns="0" rIns="0" anchor="ctr"/>
          <a:lstStyle/>
          <a:p>
            <a:pPr marL="174625" indent="-174625" algn="ctr" eaLnBrk="1" hangingPunct="1">
              <a:spcBef>
                <a:spcPct val="20000"/>
              </a:spcBef>
              <a:defRPr/>
            </a:pPr>
            <a:r>
              <a:rPr lang="en-US" altLang="en-US" sz="2800" b="1">
                <a:latin typeface="Arial" charset="0"/>
                <a:cs typeface="Arial" charset="0"/>
              </a:rPr>
              <a:t>What a </a:t>
            </a:r>
            <a:br>
              <a:rPr lang="en-US" altLang="en-US" sz="2800" b="1">
                <a:latin typeface="Arial" charset="0"/>
                <a:cs typeface="Arial" charset="0"/>
              </a:rPr>
            </a:br>
            <a:r>
              <a:rPr lang="en-US" altLang="en-US" sz="2800" b="1">
                <a:latin typeface="Arial" charset="0"/>
                <a:cs typeface="Arial" charset="0"/>
              </a:rPr>
              <a:t>Brand </a:t>
            </a:r>
            <a:br>
              <a:rPr lang="en-US" altLang="en-US" sz="2800" b="1">
                <a:latin typeface="Arial" charset="0"/>
                <a:cs typeface="Arial" charset="0"/>
              </a:rPr>
            </a:br>
            <a:r>
              <a:rPr lang="en-US" altLang="en-US" sz="2800" b="1">
                <a:latin typeface="Arial" charset="0"/>
                <a:cs typeface="Arial" charset="0"/>
              </a:rPr>
              <a:t>Does</a:t>
            </a:r>
          </a:p>
        </p:txBody>
      </p:sp>
      <p:grpSp>
        <p:nvGrpSpPr>
          <p:cNvPr id="4" name="Group 47"/>
          <p:cNvGrpSpPr>
            <a:grpSpLocks/>
          </p:cNvGrpSpPr>
          <p:nvPr/>
        </p:nvGrpSpPr>
        <p:grpSpPr bwMode="auto">
          <a:xfrm>
            <a:off x="3048000" y="3771900"/>
            <a:ext cx="5638800" cy="2324100"/>
            <a:chOff x="1884" y="1980"/>
            <a:chExt cx="3588" cy="1860"/>
          </a:xfrm>
        </p:grpSpPr>
        <p:sp>
          <p:nvSpPr>
            <p:cNvPr id="10249" name="AutoShape 36"/>
            <p:cNvSpPr>
              <a:spLocks noChangeArrowheads="1"/>
            </p:cNvSpPr>
            <p:nvPr/>
          </p:nvSpPr>
          <p:spPr bwMode="auto">
            <a:xfrm>
              <a:off x="2304" y="2928"/>
              <a:ext cx="3168" cy="912"/>
            </a:xfrm>
            <a:prstGeom prst="roundRect">
              <a:avLst>
                <a:gd name="adj" fmla="val 23065"/>
              </a:avLst>
            </a:prstGeom>
            <a:solidFill>
              <a:srgbClr val="FFEFD6"/>
            </a:solidFill>
            <a:ln w="38100">
              <a:solidFill>
                <a:srgbClr val="FFB610"/>
              </a:solidFill>
              <a:round/>
              <a:headEnd/>
              <a:tailEnd/>
            </a:ln>
            <a:effectLst>
              <a:outerShdw dist="71842" dir="2700000" algn="ctr" rotWithShape="0">
                <a:srgbClr val="707070"/>
              </a:outerShdw>
            </a:effectLst>
          </p:spPr>
          <p:txBody>
            <a:bodyPr anchor="ctr"/>
            <a:lstStyle/>
            <a:p>
              <a:pPr algn="ctr" eaLnBrk="1" hangingPunct="1">
                <a:lnSpc>
                  <a:spcPct val="90000"/>
                </a:lnSpc>
                <a:spcBef>
                  <a:spcPct val="20000"/>
                </a:spcBef>
                <a:defRPr/>
              </a:pPr>
              <a:r>
                <a:rPr lang="en-US" altLang="en-US">
                  <a:latin typeface="Arial" charset="0"/>
                  <a:cs typeface="Arial" charset="0"/>
                </a:rPr>
                <a:t>Serves As the Driving, Unifying Force Directing All Functional Areas, Including IMC</a:t>
              </a:r>
            </a:p>
          </p:txBody>
        </p:sp>
        <p:cxnSp>
          <p:nvCxnSpPr>
            <p:cNvPr id="10250" name="AutoShape 41"/>
            <p:cNvCxnSpPr>
              <a:cxnSpLocks noChangeShapeType="1"/>
              <a:stCxn id="10247" idx="6"/>
              <a:endCxn id="10249" idx="1"/>
            </p:cNvCxnSpPr>
            <p:nvPr/>
          </p:nvCxnSpPr>
          <p:spPr bwMode="auto">
            <a:xfrm>
              <a:off x="1884" y="1980"/>
              <a:ext cx="420" cy="1405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71" grpId="0" animBg="1" autoUpdateAnimBg="0"/>
      <p:bldP spid="22572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1174750"/>
            <a:ext cx="8229600" cy="1143000"/>
          </a:xfrm>
        </p:spPr>
        <p:txBody>
          <a:bodyPr/>
          <a:lstStyle/>
          <a:p>
            <a:pPr defTabSz="768075" eaLnBrk="1" fontAlgn="auto" hangingPunct="1">
              <a:spcAft>
                <a:spcPts val="0"/>
              </a:spcAft>
              <a:defRPr/>
            </a:pPr>
            <a:r>
              <a:rPr lang="en-AU" altLang="en-US" smtClean="0"/>
              <a:t>Think about how powerful a brand is…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2500313"/>
            <a:ext cx="8229600" cy="45259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AU" altLang="en-US" smtClean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Perceived risks associated with consumer behaviour:</a:t>
            </a:r>
          </a:p>
          <a:p>
            <a:pPr lvl="1" eaLnBrk="1" hangingPunct="1"/>
            <a:r>
              <a:rPr lang="en-AU" altLang="en-US" smtClean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Financial</a:t>
            </a:r>
          </a:p>
          <a:p>
            <a:pPr lvl="1" eaLnBrk="1" hangingPunct="1"/>
            <a:r>
              <a:rPr lang="en-AU" altLang="en-US" smtClean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Social</a:t>
            </a:r>
          </a:p>
          <a:p>
            <a:pPr lvl="1" eaLnBrk="1" hangingPunct="1"/>
            <a:r>
              <a:rPr lang="en-AU" altLang="en-US" smtClean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Time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26"/>
          <p:cNvGrpSpPr>
            <a:grpSpLocks/>
          </p:cNvGrpSpPr>
          <p:nvPr/>
        </p:nvGrpSpPr>
        <p:grpSpPr bwMode="auto">
          <a:xfrm>
            <a:off x="2914650" y="1447800"/>
            <a:ext cx="5695950" cy="2324100"/>
            <a:chOff x="1836" y="912"/>
            <a:chExt cx="3588" cy="1464"/>
          </a:xfrm>
        </p:grpSpPr>
        <p:sp>
          <p:nvSpPr>
            <p:cNvPr id="13325" name="AutoShape 1027"/>
            <p:cNvSpPr>
              <a:spLocks noChangeArrowheads="1"/>
            </p:cNvSpPr>
            <p:nvPr/>
          </p:nvSpPr>
          <p:spPr bwMode="auto">
            <a:xfrm>
              <a:off x="2304" y="912"/>
              <a:ext cx="3120" cy="720"/>
            </a:xfrm>
            <a:prstGeom prst="roundRect">
              <a:avLst>
                <a:gd name="adj" fmla="val 23065"/>
              </a:avLst>
            </a:prstGeom>
            <a:solidFill>
              <a:srgbClr val="FFEFD6"/>
            </a:solidFill>
            <a:ln w="38100">
              <a:solidFill>
                <a:srgbClr val="FFB610"/>
              </a:solidFill>
              <a:round/>
              <a:headEnd/>
              <a:tailEnd/>
            </a:ln>
            <a:effectLst>
              <a:outerShdw dist="71842" dir="2700000" algn="ctr" rotWithShape="0">
                <a:srgbClr val="707070"/>
              </a:outerShdw>
            </a:effectLst>
          </p:spPr>
          <p:txBody>
            <a:bodyPr anchor="ctr"/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altLang="en-US" sz="2600">
                  <a:latin typeface="Arial" charset="0"/>
                  <a:cs typeface="Arial" charset="0"/>
                </a:rPr>
                <a:t>Determining the </a:t>
              </a:r>
              <a:br>
                <a:rPr lang="en-US" altLang="en-US" sz="2600">
                  <a:latin typeface="Arial" charset="0"/>
                  <a:cs typeface="Arial" charset="0"/>
                </a:rPr>
              </a:br>
              <a:r>
                <a:rPr lang="en-US" altLang="en-US" sz="2600">
                  <a:latin typeface="Arial" charset="0"/>
                  <a:cs typeface="Arial" charset="0"/>
                </a:rPr>
                <a:t>Desired Brand Position</a:t>
              </a:r>
            </a:p>
          </p:txBody>
        </p:sp>
        <p:cxnSp>
          <p:nvCxnSpPr>
            <p:cNvPr id="12302" name="AutoShape 1028"/>
            <p:cNvCxnSpPr>
              <a:cxnSpLocks noChangeShapeType="1"/>
              <a:stCxn id="13319" idx="6"/>
              <a:endCxn id="13325" idx="1"/>
            </p:cNvCxnSpPr>
            <p:nvPr/>
          </p:nvCxnSpPr>
          <p:spPr bwMode="auto">
            <a:xfrm flipV="1">
              <a:off x="1836" y="1272"/>
              <a:ext cx="456" cy="1104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" name="Group 1029"/>
          <p:cNvGrpSpPr>
            <a:grpSpLocks/>
          </p:cNvGrpSpPr>
          <p:nvPr/>
        </p:nvGrpSpPr>
        <p:grpSpPr bwMode="auto">
          <a:xfrm>
            <a:off x="2914650" y="3200400"/>
            <a:ext cx="5695950" cy="1143000"/>
            <a:chOff x="1836" y="2016"/>
            <a:chExt cx="3588" cy="720"/>
          </a:xfrm>
        </p:grpSpPr>
        <p:sp>
          <p:nvSpPr>
            <p:cNvPr id="13323" name="AutoShape 1030"/>
            <p:cNvSpPr>
              <a:spLocks noChangeArrowheads="1"/>
            </p:cNvSpPr>
            <p:nvPr/>
          </p:nvSpPr>
          <p:spPr bwMode="auto">
            <a:xfrm>
              <a:off x="2304" y="2016"/>
              <a:ext cx="3120" cy="720"/>
            </a:xfrm>
            <a:prstGeom prst="roundRect">
              <a:avLst>
                <a:gd name="adj" fmla="val 23065"/>
              </a:avLst>
            </a:prstGeom>
            <a:solidFill>
              <a:srgbClr val="FFEFD6"/>
            </a:solidFill>
            <a:ln w="38100">
              <a:solidFill>
                <a:srgbClr val="FFB610"/>
              </a:solidFill>
              <a:round/>
              <a:headEnd/>
              <a:tailEnd/>
            </a:ln>
            <a:effectLst>
              <a:outerShdw dist="71842" dir="2700000" algn="ctr" rotWithShape="0">
                <a:srgbClr val="707070"/>
              </a:outerShdw>
            </a:effectLst>
          </p:spPr>
          <p:txBody>
            <a:bodyPr anchor="ctr"/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altLang="en-US" sz="2600">
                  <a:latin typeface="Arial" charset="0"/>
                  <a:cs typeface="Arial" charset="0"/>
                </a:rPr>
                <a:t>Developing Brand Identification</a:t>
              </a:r>
            </a:p>
          </p:txBody>
        </p:sp>
        <p:cxnSp>
          <p:nvCxnSpPr>
            <p:cNvPr id="12300" name="AutoShape 1031"/>
            <p:cNvCxnSpPr>
              <a:cxnSpLocks noChangeShapeType="1"/>
              <a:stCxn id="13319" idx="6"/>
              <a:endCxn id="13323" idx="1"/>
            </p:cNvCxnSpPr>
            <p:nvPr/>
          </p:nvCxnSpPr>
          <p:spPr bwMode="auto">
            <a:xfrm>
              <a:off x="1836" y="2376"/>
              <a:ext cx="456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44040" name="AutoShape 1032"/>
          <p:cNvSpPr>
            <a:spLocks noChangeArrowheads="1"/>
          </p:cNvSpPr>
          <p:nvPr/>
        </p:nvSpPr>
        <p:spPr bwMode="auto">
          <a:xfrm>
            <a:off x="3657600" y="3200400"/>
            <a:ext cx="4953000" cy="1143000"/>
          </a:xfrm>
          <a:prstGeom prst="roundRect">
            <a:avLst>
              <a:gd name="adj" fmla="val 23065"/>
            </a:avLst>
          </a:prstGeom>
          <a:solidFill>
            <a:srgbClr val="FFEFD6"/>
          </a:solidFill>
          <a:ln w="38100">
            <a:solidFill>
              <a:srgbClr val="FFEFD2"/>
            </a:solidFill>
            <a:round/>
            <a:headEnd/>
            <a:tailEnd/>
          </a:ln>
          <a:effectLst>
            <a:outerShdw dist="71842" dir="2700000" algn="ctr" rotWithShape="0">
              <a:srgbClr val="707070"/>
            </a:outerShdw>
          </a:effectLst>
        </p:spPr>
        <p:txBody>
          <a:bodyPr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2600">
                <a:latin typeface="Arial" charset="0"/>
                <a:cs typeface="Arial" charset="0"/>
              </a:rPr>
              <a:t>2. Developing Brand Identification</a:t>
            </a:r>
          </a:p>
        </p:txBody>
      </p:sp>
      <p:sp>
        <p:nvSpPr>
          <p:cNvPr id="44041" name="AutoShape 1033"/>
          <p:cNvSpPr>
            <a:spLocks noChangeArrowheads="1"/>
          </p:cNvSpPr>
          <p:nvPr/>
        </p:nvSpPr>
        <p:spPr bwMode="auto">
          <a:xfrm>
            <a:off x="3657600" y="1447800"/>
            <a:ext cx="4953000" cy="1143000"/>
          </a:xfrm>
          <a:prstGeom prst="roundRect">
            <a:avLst>
              <a:gd name="adj" fmla="val 23065"/>
            </a:avLst>
          </a:prstGeom>
          <a:solidFill>
            <a:srgbClr val="FFEFD6"/>
          </a:solidFill>
          <a:ln w="38100">
            <a:solidFill>
              <a:srgbClr val="FFEFD2"/>
            </a:solidFill>
            <a:round/>
            <a:headEnd/>
            <a:tailEnd/>
          </a:ln>
          <a:effectLst>
            <a:outerShdw dist="71842" dir="2700000" algn="ctr" rotWithShape="0">
              <a:srgbClr val="707070"/>
            </a:outerShdw>
          </a:effectLst>
        </p:spPr>
        <p:txBody>
          <a:bodyPr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2600">
                <a:latin typeface="Arial" charset="0"/>
                <a:cs typeface="Arial" charset="0"/>
              </a:rPr>
              <a:t>1. Determining the </a:t>
            </a:r>
            <a:br>
              <a:rPr lang="en-US" altLang="en-US" sz="2600">
                <a:latin typeface="Arial" charset="0"/>
                <a:cs typeface="Arial" charset="0"/>
              </a:rPr>
            </a:br>
            <a:r>
              <a:rPr lang="en-US" altLang="en-US" sz="2600">
                <a:latin typeface="Arial" charset="0"/>
                <a:cs typeface="Arial" charset="0"/>
              </a:rPr>
              <a:t>Desired Brand Position</a:t>
            </a:r>
          </a:p>
        </p:txBody>
      </p:sp>
      <p:sp>
        <p:nvSpPr>
          <p:cNvPr id="13318" name="Rectangle 1035"/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772400" cy="635000"/>
          </a:xfrm>
        </p:spPr>
        <p:txBody>
          <a:bodyPr/>
          <a:lstStyle/>
          <a:p>
            <a:pPr defTabSz="768075" eaLnBrk="1" fontAlgn="auto" hangingPunct="1">
              <a:spcAft>
                <a:spcPts val="0"/>
              </a:spcAft>
              <a:defRPr/>
            </a:pPr>
            <a:r>
              <a:rPr lang="en-US" altLang="en-US" smtClean="0"/>
              <a:t>How are brands created?</a:t>
            </a:r>
          </a:p>
        </p:txBody>
      </p:sp>
      <p:sp>
        <p:nvSpPr>
          <p:cNvPr id="13319" name="Oval 1036"/>
          <p:cNvSpPr>
            <a:spLocks noChangeArrowheads="1"/>
          </p:cNvSpPr>
          <p:nvPr/>
        </p:nvSpPr>
        <p:spPr bwMode="auto">
          <a:xfrm>
            <a:off x="838200" y="2667000"/>
            <a:ext cx="2209800" cy="2209800"/>
          </a:xfrm>
          <a:prstGeom prst="ellipse">
            <a:avLst/>
          </a:prstGeom>
          <a:gradFill rotWithShape="0">
            <a:gsLst>
              <a:gs pos="0">
                <a:srgbClr val="C7D5ED"/>
              </a:gs>
              <a:gs pos="100000">
                <a:srgbClr val="84A2D6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001C52"/>
            </a:solidFill>
            <a:round/>
            <a:headEnd/>
            <a:tailEnd/>
          </a:ln>
          <a:effectLst>
            <a:outerShdw dist="71842" dir="2700000" algn="ctr" rotWithShape="0">
              <a:srgbClr val="707070"/>
            </a:outerShdw>
          </a:effectLst>
        </p:spPr>
        <p:txBody>
          <a:bodyPr wrap="none" lIns="0" rIns="0" anchor="ctr"/>
          <a:lstStyle/>
          <a:p>
            <a:pPr marL="174625" indent="-174625" algn="ctr" eaLnBrk="1" hangingPunct="1">
              <a:spcBef>
                <a:spcPct val="20000"/>
              </a:spcBef>
              <a:defRPr/>
            </a:pPr>
            <a:r>
              <a:rPr lang="en-US" altLang="en-US" sz="3200" b="1">
                <a:latin typeface="Arial" charset="0"/>
                <a:cs typeface="Arial" charset="0"/>
              </a:rPr>
              <a:t>3 Key</a:t>
            </a:r>
            <a:br>
              <a:rPr lang="en-US" altLang="en-US" sz="3200" b="1">
                <a:latin typeface="Arial" charset="0"/>
                <a:cs typeface="Arial" charset="0"/>
              </a:rPr>
            </a:br>
            <a:r>
              <a:rPr lang="en-US" altLang="en-US" sz="3200" b="1">
                <a:latin typeface="Arial" charset="0"/>
                <a:cs typeface="Arial" charset="0"/>
              </a:rPr>
              <a:t>Steps</a:t>
            </a:r>
          </a:p>
        </p:txBody>
      </p:sp>
      <p:grpSp>
        <p:nvGrpSpPr>
          <p:cNvPr id="4" name="Group 1037"/>
          <p:cNvGrpSpPr>
            <a:grpSpLocks/>
          </p:cNvGrpSpPr>
          <p:nvPr/>
        </p:nvGrpSpPr>
        <p:grpSpPr bwMode="auto">
          <a:xfrm>
            <a:off x="2971800" y="4114800"/>
            <a:ext cx="5638800" cy="1981200"/>
            <a:chOff x="1836" y="2376"/>
            <a:chExt cx="3588" cy="1464"/>
          </a:xfrm>
        </p:grpSpPr>
        <p:sp>
          <p:nvSpPr>
            <p:cNvPr id="13321" name="AutoShape 1038"/>
            <p:cNvSpPr>
              <a:spLocks noChangeArrowheads="1"/>
            </p:cNvSpPr>
            <p:nvPr/>
          </p:nvSpPr>
          <p:spPr bwMode="auto">
            <a:xfrm>
              <a:off x="2304" y="3120"/>
              <a:ext cx="3120" cy="720"/>
            </a:xfrm>
            <a:prstGeom prst="roundRect">
              <a:avLst>
                <a:gd name="adj" fmla="val 23065"/>
              </a:avLst>
            </a:prstGeom>
            <a:solidFill>
              <a:srgbClr val="FFEFD6"/>
            </a:solidFill>
            <a:ln w="38100">
              <a:solidFill>
                <a:srgbClr val="FFB610"/>
              </a:solidFill>
              <a:round/>
              <a:headEnd/>
              <a:tailEnd/>
            </a:ln>
            <a:effectLst>
              <a:outerShdw dist="71842" dir="2700000" algn="ctr" rotWithShape="0">
                <a:srgbClr val="707070"/>
              </a:outerShdw>
            </a:effectLst>
          </p:spPr>
          <p:txBody>
            <a:bodyPr anchor="ctr"/>
            <a:lstStyle/>
            <a:p>
              <a:pPr algn="ctr" eaLnBrk="1" hangingPunct="1">
                <a:spcBef>
                  <a:spcPct val="20000"/>
                </a:spcBef>
                <a:defRPr/>
              </a:pPr>
              <a:r>
                <a:rPr lang="en-US" altLang="en-US" sz="2600">
                  <a:latin typeface="Arial" charset="0"/>
                  <a:cs typeface="Arial" charset="0"/>
                </a:rPr>
                <a:t>3. Creating Brand Image</a:t>
              </a:r>
            </a:p>
          </p:txBody>
        </p:sp>
        <p:cxnSp>
          <p:nvCxnSpPr>
            <p:cNvPr id="12298" name="AutoShape 1039"/>
            <p:cNvCxnSpPr>
              <a:cxnSpLocks noChangeShapeType="1"/>
              <a:stCxn id="13319" idx="6"/>
              <a:endCxn id="13321" idx="1"/>
            </p:cNvCxnSpPr>
            <p:nvPr/>
          </p:nvCxnSpPr>
          <p:spPr bwMode="auto">
            <a:xfrm>
              <a:off x="1836" y="2376"/>
              <a:ext cx="456" cy="1104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40" grpId="0" animBg="1" autoUpdateAnimBg="0"/>
      <p:bldP spid="44041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57200" y="1174750"/>
            <a:ext cx="8229600" cy="1143000"/>
          </a:xfrm>
        </p:spPr>
        <p:txBody>
          <a:bodyPr/>
          <a:lstStyle/>
          <a:p>
            <a:pPr defTabSz="768075" eaLnBrk="1" fontAlgn="auto" hangingPunct="1">
              <a:spcAft>
                <a:spcPts val="0"/>
              </a:spcAft>
              <a:defRPr/>
            </a:pPr>
            <a:r>
              <a:rPr lang="en-AU" altLang="en-US" smtClean="0"/>
              <a:t>1. Developing the brand positioning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2500313"/>
            <a:ext cx="8229600" cy="45259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AU" altLang="en-US" sz="2200" smtClean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Determine the positioning strategy, based on one of several variables:</a:t>
            </a:r>
          </a:p>
          <a:p>
            <a:pPr lvl="1" eaLnBrk="1" hangingPunct="1"/>
            <a:r>
              <a:rPr lang="en-AU" altLang="en-US" sz="2200" smtClean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Price/quality, </a:t>
            </a:r>
          </a:p>
          <a:p>
            <a:pPr lvl="1" eaLnBrk="1" hangingPunct="1"/>
            <a:r>
              <a:rPr lang="en-AU" altLang="en-US" sz="2200" smtClean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Use</a:t>
            </a:r>
          </a:p>
          <a:p>
            <a:pPr lvl="1" eaLnBrk="1" hangingPunct="1"/>
            <a:r>
              <a:rPr lang="en-AU" altLang="en-US" sz="2200" smtClean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product class</a:t>
            </a:r>
          </a:p>
          <a:p>
            <a:pPr lvl="1" eaLnBrk="1" hangingPunct="1"/>
            <a:r>
              <a:rPr lang="en-AU" altLang="en-US" sz="2200" smtClean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User</a:t>
            </a:r>
          </a:p>
          <a:p>
            <a:pPr lvl="1" eaLnBrk="1" hangingPunct="1"/>
            <a:r>
              <a:rPr lang="en-AU" altLang="en-US" sz="2200" smtClean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Competitor</a:t>
            </a:r>
          </a:p>
          <a:p>
            <a:pPr lvl="1" eaLnBrk="1" hangingPunct="1"/>
            <a:r>
              <a:rPr lang="en-AU" altLang="en-US" sz="2200" smtClean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cultural symbols</a:t>
            </a:r>
          </a:p>
          <a:p>
            <a:pPr lvl="1" eaLnBrk="1" hangingPunct="1"/>
            <a:r>
              <a:rPr lang="en-AU" altLang="en-US" sz="2200" smtClean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Attributes and benefits.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457200" y="1174750"/>
            <a:ext cx="8229600" cy="1143000"/>
          </a:xfrm>
        </p:spPr>
        <p:txBody>
          <a:bodyPr/>
          <a:lstStyle/>
          <a:p>
            <a:pPr defTabSz="768075" eaLnBrk="1" fontAlgn="auto" hangingPunct="1">
              <a:spcAft>
                <a:spcPts val="0"/>
              </a:spcAft>
              <a:defRPr/>
            </a:pPr>
            <a:r>
              <a:rPr lang="en-AU" altLang="en-US" smtClean="0"/>
              <a:t>2. Develop the brand identity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2500313"/>
            <a:ext cx="8229600" cy="45259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AU" altLang="en-US" smtClean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Using brand elements:</a:t>
            </a:r>
          </a:p>
          <a:p>
            <a:pPr lvl="1" eaLnBrk="1" hangingPunct="1"/>
            <a:r>
              <a:rPr lang="en-AU" altLang="en-US" smtClean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Brand names</a:t>
            </a:r>
          </a:p>
          <a:p>
            <a:pPr lvl="1" eaLnBrk="1" hangingPunct="1"/>
            <a:r>
              <a:rPr lang="en-AU" altLang="en-US" smtClean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Brand symbols:</a:t>
            </a:r>
          </a:p>
          <a:p>
            <a:pPr lvl="2" eaLnBrk="1" hangingPunct="1"/>
            <a:r>
              <a:rPr lang="en-AU" altLang="en-US" smtClean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Font</a:t>
            </a:r>
          </a:p>
          <a:p>
            <a:pPr lvl="2" eaLnBrk="1" hangingPunct="1"/>
            <a:r>
              <a:rPr lang="en-AU" altLang="en-US" smtClean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Jingles</a:t>
            </a:r>
          </a:p>
          <a:p>
            <a:pPr lvl="2" eaLnBrk="1" hangingPunct="1"/>
            <a:r>
              <a:rPr lang="en-AU" altLang="en-US" smtClean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Packaging</a:t>
            </a:r>
          </a:p>
          <a:p>
            <a:pPr lvl="2" eaLnBrk="1" hangingPunct="1"/>
            <a:r>
              <a:rPr lang="en-AU" altLang="en-US" smtClean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t>Symbols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027"/>
          <p:cNvSpPr>
            <a:spLocks noGrp="1" noChangeArrowheads="1"/>
          </p:cNvSpPr>
          <p:nvPr>
            <p:ph type="title"/>
          </p:nvPr>
        </p:nvSpPr>
        <p:spPr>
          <a:xfrm>
            <a:off x="381000" y="1066800"/>
            <a:ext cx="7772400" cy="635000"/>
          </a:xfrm>
        </p:spPr>
        <p:txBody>
          <a:bodyPr/>
          <a:lstStyle/>
          <a:p>
            <a:pPr defTabSz="768075" eaLnBrk="1" fontAlgn="auto" hangingPunct="1">
              <a:spcAft>
                <a:spcPts val="0"/>
              </a:spcAft>
              <a:defRPr/>
            </a:pPr>
            <a:r>
              <a:rPr lang="en-US" altLang="en-US" dirty="0" smtClean="0"/>
              <a:t>Brands are often represented by logos</a:t>
            </a:r>
          </a:p>
        </p:txBody>
      </p:sp>
      <p:sp>
        <p:nvSpPr>
          <p:cNvPr id="15363" name="Rectangle 1030"/>
          <p:cNvSpPr>
            <a:spLocks noChangeArrowheads="1"/>
          </p:cNvSpPr>
          <p:nvPr/>
        </p:nvSpPr>
        <p:spPr bwMode="auto">
          <a:xfrm>
            <a:off x="479425" y="2133600"/>
            <a:ext cx="5943600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3200" b="1">
                <a:latin typeface="Arial" panose="020B0604020202020204" pitchFamily="34" charset="0"/>
              </a:rPr>
              <a:t>Logos:</a:t>
            </a:r>
            <a:r>
              <a:rPr lang="en-US" altLang="en-US" sz="3200">
                <a:latin typeface="Arial" panose="020B0604020202020204" pitchFamily="34" charset="0"/>
              </a:rPr>
              <a:t> Distinctive graphic designs used to communicate a product, company, or organization identity </a:t>
            </a:r>
          </a:p>
        </p:txBody>
      </p:sp>
      <p:pic>
        <p:nvPicPr>
          <p:cNvPr id="15364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4114800"/>
            <a:ext cx="2143125" cy="125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4343400"/>
            <a:ext cx="2295525" cy="801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267200"/>
            <a:ext cx="2981325" cy="893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ull dir="ru"/>
  </p:transition>
</p:sld>
</file>

<file path=ppt/theme/theme1.xml><?xml version="1.0" encoding="utf-8"?>
<a:theme xmlns:a="http://schemas.openxmlformats.org/drawingml/2006/main" name="Opening Slid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opic 1 theory 2017s3" id="{FEF61299-9808-4D18-A5B5-5AF4AF42C39F}" vid="{B55A6E49-5116-4B7B-B7F0-C83E2A9E9825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2861</TotalTime>
  <Words>366</Words>
  <Application>Microsoft Office PowerPoint</Application>
  <PresentationFormat>On-screen Show (4:3)</PresentationFormat>
  <Paragraphs>85</Paragraphs>
  <Slides>21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Arial Narrow</vt:lpstr>
      <vt:lpstr>Roboto Black</vt:lpstr>
      <vt:lpstr>Roboto Light</vt:lpstr>
      <vt:lpstr>Times New Roman</vt:lpstr>
      <vt:lpstr>Wingdings</vt:lpstr>
      <vt:lpstr>Opening Slide</vt:lpstr>
      <vt:lpstr>PowerPoint Presentation</vt:lpstr>
      <vt:lpstr>Lecture outline</vt:lpstr>
      <vt:lpstr>What Does “Brand” Mean?</vt:lpstr>
      <vt:lpstr>What Does “Brand” Mean?</vt:lpstr>
      <vt:lpstr>Think about how powerful a brand is…</vt:lpstr>
      <vt:lpstr>How are brands created?</vt:lpstr>
      <vt:lpstr>1. Developing the brand positioning</vt:lpstr>
      <vt:lpstr>2. Develop the brand identity</vt:lpstr>
      <vt:lpstr>Brands are often represented by logos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3. Create the brand image</vt:lpstr>
      <vt:lpstr>How Are Brands Created?</vt:lpstr>
      <vt:lpstr>What makes a successful brand?</vt:lpstr>
      <vt:lpstr>What Is Brand Equity and How Is It Created?</vt:lpstr>
      <vt:lpstr>PowerPoint Presentation</vt:lpstr>
      <vt:lpstr>PowerPoint Presentation</vt:lpstr>
      <vt:lpstr>Conclusion</vt:lpstr>
    </vt:vector>
  </TitlesOfParts>
  <Company>3BLOX</Company>
  <LinksUpToDate>false</LinksUpToDate>
  <SharedDoc>false</SharedDoc>
  <HyperlinkBase>assets/</HyperlinkBase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Advertising and Promotion to Build Brands</dc:title>
  <dc:creator>John Gayle</dc:creator>
  <cp:lastModifiedBy>Kirstie McClean</cp:lastModifiedBy>
  <cp:revision>352</cp:revision>
  <cp:lastPrinted>2013-06-19T07:56:59Z</cp:lastPrinted>
  <dcterms:created xsi:type="dcterms:W3CDTF">2003-09-17T19:02:54Z</dcterms:created>
  <dcterms:modified xsi:type="dcterms:W3CDTF">2019-03-20T06:44:21Z</dcterms:modified>
</cp:coreProperties>
</file>