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handoutMasterIdLst>
    <p:handoutMasterId r:id="rId23"/>
  </p:handoutMasterIdLst>
  <p:sldIdLst>
    <p:sldId id="355" r:id="rId2"/>
    <p:sldId id="409" r:id="rId3"/>
    <p:sldId id="410" r:id="rId4"/>
    <p:sldId id="408" r:id="rId5"/>
    <p:sldId id="393" r:id="rId6"/>
    <p:sldId id="394" r:id="rId7"/>
    <p:sldId id="395" r:id="rId8"/>
    <p:sldId id="396" r:id="rId9"/>
    <p:sldId id="397" r:id="rId10"/>
    <p:sldId id="412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11" r:id="rId20"/>
    <p:sldId id="406" r:id="rId21"/>
    <p:sldId id="407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7F1630C-6C6A-4ADB-833C-C343F756B073}" type="datetimeFigureOut">
              <a:rPr lang="en-GB"/>
              <a:pPr>
                <a:defRPr/>
              </a:pPr>
              <a:t>18/02/2019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985AAC-FDED-4630-BF52-F175B7F79E8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D6538-9AE2-4494-8DB2-0185D6EB473A}" type="datetimeFigureOut">
              <a:rPr lang="en-US"/>
              <a:pPr>
                <a:defRPr/>
              </a:pPr>
              <a:t>2/18/2019</a:t>
            </a:fld>
            <a:endParaRPr lang="en-GB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36863D2F-DC97-406B-B846-4672AD617E0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4726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96392-19A4-4C71-8481-F7F851D9B079}" type="datetimeFigureOut">
              <a:rPr lang="en-US"/>
              <a:pPr>
                <a:defRPr/>
              </a:pPr>
              <a:t>2/18/2019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B8559-40D6-47AD-9F28-DA1E129AB7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1328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EAAD4-1AE3-4285-BE39-6E0DFA76C88C}" type="datetimeFigureOut">
              <a:rPr lang="en-US"/>
              <a:pPr>
                <a:defRPr/>
              </a:pPr>
              <a:t>2/18/2019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A07FC-230E-4D5A-8781-6C3822DB42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476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36EE2-9A43-4F86-95FC-679F24E64C17}" type="datetimeFigureOut">
              <a:rPr lang="en-US"/>
              <a:pPr>
                <a:defRPr/>
              </a:pPr>
              <a:t>2/18/2019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D5702-B859-4E66-B6D1-E83F371116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2695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7A65F-B657-4931-80FC-EB6D6A3A3344}" type="datetimeFigureOut">
              <a:rPr lang="en-US"/>
              <a:pPr>
                <a:defRPr/>
              </a:pPr>
              <a:t>2/18/2019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904DAD3-164E-49CB-9A52-450AB1F6E2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9456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526C2-23DA-451D-84D3-85FC9C518A40}" type="datetimeFigureOut">
              <a:rPr lang="en-US"/>
              <a:pPr>
                <a:defRPr/>
              </a:pPr>
              <a:t>2/18/2019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6C3A8-E30E-4D26-BD9E-6BD09BE693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999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AF5C8-00DD-41E4-890E-3C5F1CEE9A15}" type="datetimeFigureOut">
              <a:rPr lang="en-US"/>
              <a:pPr>
                <a:defRPr/>
              </a:pPr>
              <a:t>2/18/2019</a:t>
            </a:fld>
            <a:endParaRPr lang="en-GB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D889F-EEA6-404D-A8BA-9D73BE0796E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16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EC3ED-AC02-483F-B83A-641DFDD63B86}" type="datetimeFigureOut">
              <a:rPr lang="en-US"/>
              <a:pPr>
                <a:defRPr/>
              </a:pPr>
              <a:t>2/18/2019</a:t>
            </a:fld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D27F3-65E6-4458-AD08-40796F6414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53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86081-A309-4752-8D8F-F435E5DE3DF6}" type="datetimeFigureOut">
              <a:rPr lang="en-US"/>
              <a:pPr>
                <a:defRPr/>
              </a:pPr>
              <a:t>2/18/2019</a:t>
            </a:fld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9AAF4-1C61-4308-9F9B-824F93F605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6167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62036-D341-4D70-9558-716C0E93ED55}" type="datetimeFigureOut">
              <a:rPr lang="en-US"/>
              <a:pPr>
                <a:defRPr/>
              </a:pPr>
              <a:t>2/18/2019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E475F-13E7-42C3-A850-96071ED63B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885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989A3-5F72-49CD-98CA-8342BB645450}" type="datetimeFigureOut">
              <a:rPr lang="en-US"/>
              <a:pPr>
                <a:defRPr/>
              </a:pPr>
              <a:t>2/18/2019</a:t>
            </a:fld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9C296737-BB56-4EC8-AB8B-242D105AF6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438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9CC97E8-AC90-4F0E-8DC0-F9DF08FB721C}" type="datetimeFigureOut">
              <a:rPr lang="en-US"/>
              <a:pPr>
                <a:defRPr/>
              </a:pPr>
              <a:t>2/18/2019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1A6005A9-D2D4-41F9-A61A-CE3B9D1068B0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19" r:id="rId2"/>
    <p:sldLayoutId id="2147483928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9" r:id="rId9"/>
    <p:sldLayoutId id="2147483925" r:id="rId10"/>
    <p:sldLayoutId id="21474839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dirty="0" smtClean="0"/>
              <a:t>Lecture 5 WB </a:t>
            </a:r>
            <a:r>
              <a:rPr lang="en-GB" dirty="0" smtClean="0"/>
              <a:t>18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smtClean="0"/>
              <a:t>February </a:t>
            </a:r>
            <a:r>
              <a:rPr lang="en-GB" dirty="0" smtClean="0"/>
              <a:t>2019</a:t>
            </a:r>
            <a:endParaRPr lang="en-GB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ctr" eaLnBrk="1" hangingPunct="1"/>
            <a:r>
              <a:rPr lang="en-GB" altLang="en-US" sz="4000" smtClean="0"/>
              <a:t>Atypical Workers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Fixed Term Contract  Employees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Fixed Term Employees (Prevention of Less Favourable Treatment) Regulations 2002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A fixed term contract is one which terminates in the normal course of the contract on the occurrence of:</a:t>
            </a:r>
          </a:p>
          <a:p>
            <a:pPr lvl="1"/>
            <a:r>
              <a:rPr lang="en-GB" altLang="en-US" dirty="0" smtClean="0"/>
              <a:t>The expiry of a specific term,</a:t>
            </a:r>
          </a:p>
          <a:p>
            <a:pPr lvl="1"/>
            <a:r>
              <a:rPr lang="en-GB" altLang="en-US" dirty="0" smtClean="0"/>
              <a:t>The completion of a particular task,</a:t>
            </a:r>
          </a:p>
          <a:p>
            <a:pPr lvl="1"/>
            <a:r>
              <a:rPr lang="en-GB" altLang="en-US" dirty="0" smtClean="0"/>
              <a:t>Other specific events.</a:t>
            </a:r>
            <a:endParaRPr lang="en-GB" altLang="en-US" dirty="0"/>
          </a:p>
          <a:p>
            <a:pPr marL="393700" lvl="1" indent="0">
              <a:buNone/>
            </a:pPr>
            <a:r>
              <a:rPr lang="en-GB" altLang="en-US" i="1" dirty="0" smtClean="0"/>
              <a:t>Regulation 1(2)</a:t>
            </a:r>
          </a:p>
        </p:txBody>
      </p:sp>
    </p:spTree>
    <p:extLst>
      <p:ext uri="{BB962C8B-B14F-4D97-AF65-F5344CB8AC3E}">
        <p14:creationId xmlns:p14="http://schemas.microsoft.com/office/powerpoint/2010/main" val="2293739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Fixed Term Contract  Employees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Fixed Term Employees (Prevention of Less Favourable Treatment) Regulations 2002</a:t>
            </a:r>
          </a:p>
          <a:p>
            <a:r>
              <a:rPr lang="en-GB" altLang="en-US" dirty="0" err="1" smtClean="0"/>
              <a:t>Reg</a:t>
            </a:r>
            <a:r>
              <a:rPr lang="en-GB" altLang="en-US" dirty="0" smtClean="0"/>
              <a:t> 3...to be treated no less favourably than comparable permanent employees – examples include:</a:t>
            </a:r>
          </a:p>
          <a:p>
            <a:pPr lvl="1"/>
            <a:r>
              <a:rPr lang="en-GB" altLang="en-US" dirty="0" smtClean="0"/>
              <a:t>Seasonal workers in agriculture</a:t>
            </a:r>
          </a:p>
          <a:p>
            <a:pPr lvl="1"/>
            <a:r>
              <a:rPr lang="en-GB" altLang="en-US" dirty="0" smtClean="0"/>
              <a:t>Christmas staff in shops</a:t>
            </a:r>
          </a:p>
          <a:p>
            <a:pPr lvl="1"/>
            <a:r>
              <a:rPr lang="en-GB" altLang="en-US" dirty="0" smtClean="0"/>
              <a:t>Employees covering maternity leave</a:t>
            </a:r>
          </a:p>
          <a:p>
            <a:pPr lvl="1"/>
            <a:r>
              <a:rPr lang="en-GB" altLang="en-US" dirty="0" smtClean="0"/>
              <a:t>Employees undertaking specific tasks – bathroom installations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Less Favourable Treatment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Fixed Term employees must be treated the same as permanent staff in relation to:-</a:t>
            </a:r>
          </a:p>
          <a:p>
            <a:pPr lvl="1"/>
            <a:r>
              <a:rPr lang="en-GB" altLang="en-US" smtClean="0"/>
              <a:t>Pay and conditions </a:t>
            </a:r>
          </a:p>
          <a:p>
            <a:pPr lvl="1"/>
            <a:r>
              <a:rPr lang="en-GB" altLang="en-US" smtClean="0"/>
              <a:t>Equivalent benefit packages</a:t>
            </a:r>
          </a:p>
          <a:p>
            <a:pPr lvl="1"/>
            <a:r>
              <a:rPr lang="en-GB" altLang="en-US" smtClean="0"/>
              <a:t>Information about permanent vacancies</a:t>
            </a:r>
          </a:p>
          <a:p>
            <a:pPr lvl="1"/>
            <a:r>
              <a:rPr lang="en-GB" altLang="en-US" smtClean="0"/>
              <a:t>Protection against redundancy</a:t>
            </a:r>
          </a:p>
          <a:p>
            <a:r>
              <a:rPr lang="en-GB" altLang="en-US" smtClean="0"/>
              <a:t>Any less favourable treatment must be </a:t>
            </a:r>
            <a:r>
              <a:rPr lang="en-GB" altLang="en-US" i="1" smtClean="0"/>
              <a:t>‘objectively justified’ </a:t>
            </a:r>
            <a:r>
              <a:rPr lang="en-GB" altLang="en-US" smtClean="0"/>
              <a:t>– generally business efficiency reasons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 Expiry of a Fixed Term Contract</a:t>
            </a:r>
          </a:p>
        </p:txBody>
      </p:sp>
      <p:sp>
        <p:nvSpPr>
          <p:cNvPr id="16387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At common law the contract will expire on the date agreed by the parties. </a:t>
            </a:r>
            <a:r>
              <a:rPr lang="en-GB" altLang="en-US" i="1" smtClean="0"/>
              <a:t>Wiltshire CC v National Association of Teachers in Further &amp; Higher Education and Guy </a:t>
            </a:r>
            <a:r>
              <a:rPr lang="en-GB" altLang="en-US" smtClean="0"/>
              <a:t>1978</a:t>
            </a:r>
          </a:p>
          <a:p>
            <a:r>
              <a:rPr lang="en-GB" altLang="en-US" smtClean="0"/>
              <a:t>Such a contract cannot be terminated before the expiry date unless for gross misconduct or by agreement.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Fixed Term Contracts Cont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Where there is a contract or a series of contracts for 4 years:-</a:t>
            </a:r>
          </a:p>
          <a:p>
            <a:r>
              <a:rPr lang="en-GB" altLang="en-US" smtClean="0"/>
              <a:t>The contract will be deemed to be of indefinite duration</a:t>
            </a:r>
          </a:p>
          <a:p>
            <a:r>
              <a:rPr lang="en-GB" altLang="en-US" smtClean="0"/>
              <a:t>Minimum periods of notice apply – ss86 – 91 ERA</a:t>
            </a:r>
          </a:p>
          <a:p>
            <a:r>
              <a:rPr lang="en-GB" altLang="en-US" smtClean="0"/>
              <a:t>Employee has the right to a written statement as to why the employment relationship remains fixed term or that it becomes open ended – must be continual employment during the 4 year period – ss210 – 219 ERA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95288" y="704850"/>
            <a:ext cx="8291512" cy="1355725"/>
          </a:xfrm>
        </p:spPr>
        <p:txBody>
          <a:bodyPr/>
          <a:lstStyle/>
          <a:p>
            <a:pPr algn="ctr"/>
            <a:r>
              <a:rPr lang="en-GB" altLang="en-US" smtClean="0"/>
              <a:t>Challenging Objective Justification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Is the employer’s stated business need a legitimate aim?</a:t>
            </a:r>
          </a:p>
          <a:p>
            <a:endParaRPr lang="en-GB" altLang="en-US" smtClean="0"/>
          </a:p>
          <a:p>
            <a:r>
              <a:rPr lang="en-GB" altLang="en-US" smtClean="0"/>
              <a:t>Is it necessary to achieve that aim?</a:t>
            </a:r>
          </a:p>
          <a:p>
            <a:endParaRPr lang="en-GB" altLang="en-US" smtClean="0"/>
          </a:p>
          <a:p>
            <a:r>
              <a:rPr lang="en-GB" altLang="en-US" smtClean="0"/>
              <a:t>Is it appropriate (proportionate?)</a:t>
            </a:r>
          </a:p>
          <a:p>
            <a:endParaRPr lang="en-GB" altLang="en-US" smtClean="0"/>
          </a:p>
          <a:p>
            <a:pPr lvl="1"/>
            <a:r>
              <a:rPr lang="en-GB" altLang="en-US" smtClean="0"/>
              <a:t>Must be a balance of the needs of the employee versus the advantage to the employer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dirty="0" smtClean="0"/>
              <a:t>Rehabilitation of Offenders Act 1974</a:t>
            </a:r>
            <a:endParaRPr lang="en-GB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200" smtClean="0"/>
              <a:t>Enables some criminal convictions to be ignored after a rehabilitation period. </a:t>
            </a:r>
          </a:p>
          <a:p>
            <a:r>
              <a:rPr lang="en-GB" altLang="en-US" sz="2200" smtClean="0"/>
              <a:t>Its purpose is that people do not have a lifelong blot on their records because of a relatively minor offence in their past.</a:t>
            </a:r>
          </a:p>
          <a:p>
            <a:r>
              <a:rPr lang="en-GB" altLang="en-US" sz="2200" smtClean="0"/>
              <a:t> The rehabilitation period is automatically determined by the sentence, and starts from the date of the conviction. </a:t>
            </a:r>
          </a:p>
          <a:p>
            <a:r>
              <a:rPr lang="en-GB" altLang="en-US" sz="2200" smtClean="0"/>
              <a:t>After this period, if there has been no further conviction the conviction is "spent" and, with certain exceptions, need not be disclosed by the ex-offender in any context such as when applying for a job, obtaining insurance, or in civil proceedings.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Rehabilitation of Offenders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Rehabilitation of Offenders Act 1974 rights of ex offenders whose convictions are ‘spent’.</a:t>
            </a:r>
          </a:p>
          <a:p>
            <a:r>
              <a:rPr lang="en-GB" altLang="en-US" smtClean="0"/>
              <a:t>The conviction does not have to be declared for most purposes – eg applying for a job. </a:t>
            </a:r>
          </a:p>
          <a:p>
            <a:r>
              <a:rPr lang="en-GB" altLang="en-US" smtClean="0"/>
              <a:t>Employees are given protection against dismissal/exclusion because of the spent conviction.</a:t>
            </a:r>
          </a:p>
          <a:p>
            <a:r>
              <a:rPr lang="en-GB" altLang="en-US" smtClean="0"/>
              <a:t>Employers cannot prejudice a person in any way because of a spent conviction.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dirty="0" smtClean="0"/>
              <a:t>Rehabilitation of Offenders Act 1974</a:t>
            </a:r>
            <a:endParaRPr lang="en-GB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 smtClean="0"/>
              <a:t>Although a conviction that is spent  need not be divulged under British law it  may not be so considered elsewhere:-</a:t>
            </a:r>
          </a:p>
          <a:p>
            <a:endParaRPr lang="en-GB" altLang="en-US" sz="2400" smtClean="0"/>
          </a:p>
          <a:p>
            <a:r>
              <a:rPr lang="en-GB" altLang="en-US" sz="2400" smtClean="0"/>
              <a:t>Eg -  criminal convictions must be disclosed when applying to enter the USA even if for a holiday and spent convictions are not excluded.</a:t>
            </a:r>
          </a:p>
          <a:p>
            <a:r>
              <a:rPr lang="en-GB" altLang="en-US" sz="2400" smtClean="0"/>
              <a:t>A decision is then made as to whether the individual will be allowed to enter the country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Reforms to Act March 2014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Following these reforms ‘buffers’ were introduced.</a:t>
            </a:r>
          </a:p>
          <a:p>
            <a:r>
              <a:rPr lang="en-GB" altLang="en-US" smtClean="0"/>
              <a:t>These had the effect of reducing the time before a conviction has become spent:-</a:t>
            </a:r>
          </a:p>
          <a:p>
            <a:r>
              <a:rPr lang="en-GB" altLang="en-US" smtClean="0"/>
              <a:t>Example  - before the amendments following a 4 month sentence the period before the conviction would be ‘spent was</a:t>
            </a:r>
          </a:p>
          <a:p>
            <a:r>
              <a:rPr lang="en-GB" altLang="en-US" smtClean="0"/>
              <a:t>3.5 years</a:t>
            </a:r>
          </a:p>
          <a:p>
            <a:r>
              <a:rPr lang="en-GB" altLang="en-US" smtClean="0"/>
              <a:t>After the amendments </a:t>
            </a:r>
          </a:p>
          <a:p>
            <a:r>
              <a:rPr lang="en-GB" altLang="en-US" smtClean="0"/>
              <a:t>4 months (length of sentence) + 18 months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704850"/>
            <a:ext cx="8147050" cy="923925"/>
          </a:xfrm>
        </p:spPr>
        <p:txBody>
          <a:bodyPr/>
          <a:lstStyle/>
          <a:p>
            <a:pPr algn="ctr"/>
            <a:r>
              <a:rPr lang="en-GB" altLang="en-US" smtClean="0"/>
              <a:t>Equality Act 2010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218487" cy="4767262"/>
          </a:xfrm>
        </p:spPr>
        <p:txBody>
          <a:bodyPr/>
          <a:lstStyle/>
          <a:p>
            <a:r>
              <a:rPr lang="en-GB" altLang="en-US" dirty="0" smtClean="0"/>
              <a:t>As we will see in a later lecture discrimination is protected by the Equality Act 2010.  There are 9 protected characteristics</a:t>
            </a:r>
          </a:p>
          <a:p>
            <a:pPr lvl="1"/>
            <a:r>
              <a:rPr lang="en-GB" altLang="en-US" sz="1800" dirty="0" smtClean="0"/>
              <a:t>Age</a:t>
            </a:r>
          </a:p>
          <a:p>
            <a:pPr lvl="1"/>
            <a:r>
              <a:rPr lang="en-GB" altLang="en-US" sz="1800" dirty="0" smtClean="0"/>
              <a:t>Disability</a:t>
            </a:r>
          </a:p>
          <a:p>
            <a:pPr lvl="1"/>
            <a:r>
              <a:rPr lang="en-GB" altLang="en-US" sz="1800" dirty="0" smtClean="0"/>
              <a:t>Marriage and Civil Partnership</a:t>
            </a:r>
          </a:p>
          <a:p>
            <a:pPr lvl="1"/>
            <a:r>
              <a:rPr lang="en-GB" altLang="en-US" sz="2000" dirty="0" smtClean="0"/>
              <a:t>Pregnancy and Maternity</a:t>
            </a:r>
          </a:p>
          <a:p>
            <a:pPr lvl="1"/>
            <a:r>
              <a:rPr lang="en-GB" altLang="en-US" sz="1800" dirty="0" smtClean="0"/>
              <a:t>Sex</a:t>
            </a:r>
          </a:p>
          <a:p>
            <a:pPr lvl="1"/>
            <a:r>
              <a:rPr lang="en-GB" altLang="en-US" sz="1800" dirty="0" smtClean="0"/>
              <a:t>Sexual Orientation</a:t>
            </a:r>
          </a:p>
          <a:p>
            <a:pPr lvl="1"/>
            <a:r>
              <a:rPr lang="en-GB" altLang="en-US" sz="1800" dirty="0" smtClean="0"/>
              <a:t>Race</a:t>
            </a:r>
          </a:p>
          <a:p>
            <a:pPr lvl="1"/>
            <a:r>
              <a:rPr lang="en-GB" altLang="en-US" sz="1800" dirty="0" smtClean="0"/>
              <a:t>Religion or Belief</a:t>
            </a:r>
          </a:p>
          <a:p>
            <a:pPr lvl="1"/>
            <a:r>
              <a:rPr lang="en-GB" altLang="en-US" sz="1800" dirty="0" smtClean="0"/>
              <a:t>Gender Realignment </a:t>
            </a:r>
          </a:p>
          <a:p>
            <a:endParaRPr lang="en-GB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Rehabilitation of Offenders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Exceptions Apply:-</a:t>
            </a:r>
          </a:p>
          <a:p>
            <a:r>
              <a:rPr lang="en-GB" altLang="en-US" smtClean="0"/>
              <a:t>All cautions and convictions must be declared if the employment involves:-</a:t>
            </a:r>
          </a:p>
          <a:p>
            <a:r>
              <a:rPr lang="en-GB" altLang="en-US" smtClean="0"/>
              <a:t>working with children or vulnerable adults</a:t>
            </a:r>
          </a:p>
          <a:p>
            <a:r>
              <a:rPr lang="en-GB" altLang="en-US" smtClean="0"/>
              <a:t>health, pharmaceutical or legal industries</a:t>
            </a:r>
          </a:p>
          <a:p>
            <a:r>
              <a:rPr lang="en-GB" altLang="en-US" smtClean="0"/>
              <a:t>Banking and financial roles</a:t>
            </a:r>
          </a:p>
          <a:p>
            <a:r>
              <a:rPr lang="en-GB" altLang="en-US" smtClean="0"/>
              <a:t>Any roles related to national security</a:t>
            </a:r>
          </a:p>
          <a:p>
            <a:endParaRPr lang="en-GB" altLang="en-US" smtClean="0"/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68313" y="704850"/>
            <a:ext cx="8218487" cy="636588"/>
          </a:xfrm>
        </p:spPr>
        <p:txBody>
          <a:bodyPr/>
          <a:lstStyle/>
          <a:p>
            <a:pPr algn="ctr"/>
            <a:r>
              <a:rPr lang="en-GB" altLang="en-US" smtClean="0"/>
              <a:t>Access to Criminal Records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218487" cy="5056187"/>
          </a:xfrm>
        </p:spPr>
        <p:txBody>
          <a:bodyPr/>
          <a:lstStyle/>
          <a:p>
            <a:r>
              <a:rPr lang="en-GB" altLang="en-US" smtClean="0"/>
              <a:t>Police Act 1997 provides certificates for employers</a:t>
            </a:r>
          </a:p>
          <a:p>
            <a:endParaRPr lang="en-GB" altLang="en-US" smtClean="0"/>
          </a:p>
          <a:p>
            <a:r>
              <a:rPr lang="en-GB" altLang="en-US" sz="2000" b="1" smtClean="0"/>
              <a:t>S112 -</a:t>
            </a:r>
            <a:r>
              <a:rPr lang="en-GB" altLang="en-US" sz="2000" smtClean="0"/>
              <a:t> gives details of any offence which is not ‘spent’ or where no criminal prosecution has occurred – this is supplied by the candidate/employee</a:t>
            </a:r>
          </a:p>
          <a:p>
            <a:r>
              <a:rPr lang="en-GB" altLang="en-US" sz="2000" b="1" smtClean="0"/>
              <a:t>S113 - </a:t>
            </a:r>
            <a:r>
              <a:rPr lang="en-GB" altLang="en-US" sz="2000" smtClean="0"/>
              <a:t>applies to any conviction whether spent or not and is supplied to a candidate who is seeking employment in an area where any conviction (spent or not) must be disclosed.</a:t>
            </a:r>
            <a:endParaRPr lang="en-GB" altLang="en-US" sz="2000" i="1" smtClean="0"/>
          </a:p>
          <a:p>
            <a:r>
              <a:rPr lang="en-GB" altLang="en-US" sz="2000" b="1" smtClean="0"/>
              <a:t>S115 -</a:t>
            </a:r>
            <a:r>
              <a:rPr lang="en-GB" altLang="en-US" sz="2000" smtClean="0"/>
              <a:t>provides additional information – cautions, relevant non conviction information. Necessary for employment caring for or being in sole charge of persons under the age of 18/vulnerable adult or when involved in training or supervising such people.</a:t>
            </a:r>
            <a:endParaRPr lang="en-GB" altLang="en-US" sz="2000" i="1" smtClean="0"/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S13 Equality Act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Deals with direct discrimination</a:t>
            </a:r>
          </a:p>
          <a:p>
            <a:r>
              <a:rPr lang="en-GB" altLang="en-US" i="1" smtClean="0"/>
              <a:t>Less favourable </a:t>
            </a:r>
            <a:r>
              <a:rPr lang="en-GB" altLang="en-US" smtClean="0"/>
              <a:t>treatment because of a protected characteristic.</a:t>
            </a:r>
          </a:p>
          <a:p>
            <a:endParaRPr lang="en-GB" altLang="en-US" smtClean="0"/>
          </a:p>
          <a:p>
            <a:r>
              <a:rPr lang="en-GB" altLang="en-US" smtClean="0"/>
              <a:t>These provision apply to all workers, regardless of status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8313" y="704850"/>
            <a:ext cx="8218487" cy="1644650"/>
          </a:xfrm>
        </p:spPr>
        <p:txBody>
          <a:bodyPr/>
          <a:lstStyle/>
          <a:p>
            <a:pPr algn="ctr"/>
            <a:r>
              <a:rPr lang="en-GB" altLang="en-US" sz="3200" smtClean="0"/>
              <a:t>Lecture focuses on less favourable treatment of Atypical worker – those who are not on traditional contracts</a:t>
            </a:r>
            <a:br>
              <a:rPr lang="en-GB" altLang="en-US" sz="3200" smtClean="0"/>
            </a:br>
            <a:endParaRPr lang="en-GB" altLang="en-US" sz="320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 smtClean="0"/>
          </a:p>
          <a:p>
            <a:r>
              <a:rPr lang="en-GB" altLang="en-US" smtClean="0"/>
              <a:t>Less favourable treatment instead of because of a PC but because the individual is:- </a:t>
            </a:r>
          </a:p>
          <a:p>
            <a:pPr lvl="1"/>
            <a:r>
              <a:rPr lang="en-GB" altLang="en-US" smtClean="0"/>
              <a:t>A part time employee</a:t>
            </a:r>
          </a:p>
          <a:p>
            <a:pPr lvl="1"/>
            <a:r>
              <a:rPr lang="en-GB" altLang="en-US" smtClean="0"/>
              <a:t>Working on a fixed term contract employees</a:t>
            </a:r>
          </a:p>
          <a:p>
            <a:pPr lvl="1"/>
            <a:r>
              <a:rPr lang="en-GB" altLang="en-US" smtClean="0"/>
              <a:t>An ex offenders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Part-Time Employees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dirty="0" smtClean="0"/>
              <a:t>Part Time Workers (Prevention of Less Favourable Treatment) Regulations 2000 ensure that part time workers are not treated less favourably than comparable full time workers.  They should:-</a:t>
            </a:r>
          </a:p>
          <a:p>
            <a:pPr>
              <a:defRPr/>
            </a:pPr>
            <a:r>
              <a:rPr lang="en-GB" dirty="0" smtClean="0"/>
              <a:t>Receive the same rates of pay</a:t>
            </a:r>
          </a:p>
          <a:p>
            <a:pPr>
              <a:defRPr/>
            </a:pPr>
            <a:r>
              <a:rPr lang="en-GB" dirty="0" smtClean="0"/>
              <a:t>Not be excluded from training because they are part time</a:t>
            </a:r>
          </a:p>
          <a:p>
            <a:pPr>
              <a:defRPr/>
            </a:pPr>
            <a:r>
              <a:rPr lang="en-GB" dirty="0" smtClean="0"/>
              <a:t>Receive holiday entitlement pro rata </a:t>
            </a:r>
          </a:p>
          <a:p>
            <a:pPr>
              <a:defRPr/>
            </a:pPr>
            <a:r>
              <a:rPr lang="en-GB" dirty="0" smtClean="0"/>
              <a:t>Receive the same career break schemes, contractual maternity/paternity leave</a:t>
            </a:r>
          </a:p>
          <a:p>
            <a:pPr>
              <a:defRPr/>
            </a:pPr>
            <a:r>
              <a:rPr lang="en-GB" dirty="0" smtClean="0"/>
              <a:t>Not treated less favourably when selecting workers for redundancy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Part Time Employees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A part time worker is someone who works less than full time hours </a:t>
            </a:r>
            <a:r>
              <a:rPr lang="en-GB" altLang="en-US" i="1" dirty="0" smtClean="0"/>
              <a:t>in the context of that business. (</a:t>
            </a:r>
            <a:r>
              <a:rPr lang="en-GB" altLang="en-US" i="1" dirty="0" err="1" smtClean="0"/>
              <a:t>Reg</a:t>
            </a:r>
            <a:r>
              <a:rPr lang="en-GB" altLang="en-US" i="1" dirty="0" smtClean="0"/>
              <a:t> 2)</a:t>
            </a:r>
            <a:endParaRPr lang="en-GB" altLang="en-US" dirty="0" smtClean="0"/>
          </a:p>
          <a:p>
            <a:endParaRPr lang="en-GB" altLang="en-US" dirty="0"/>
          </a:p>
          <a:p>
            <a:r>
              <a:rPr lang="en-GB" altLang="en-US" dirty="0" smtClean="0"/>
              <a:t>Examples include:</a:t>
            </a:r>
          </a:p>
          <a:p>
            <a:endParaRPr lang="en-GB" altLang="en-US" dirty="0" smtClean="0"/>
          </a:p>
          <a:p>
            <a:pPr lvl="1"/>
            <a:r>
              <a:rPr lang="en-GB" altLang="en-US" dirty="0" smtClean="0"/>
              <a:t>Job share</a:t>
            </a:r>
          </a:p>
          <a:p>
            <a:pPr lvl="1"/>
            <a:r>
              <a:rPr lang="en-GB" altLang="en-US" dirty="0" smtClean="0"/>
              <a:t>Term time working</a:t>
            </a:r>
          </a:p>
          <a:p>
            <a:pPr lvl="1"/>
            <a:r>
              <a:rPr lang="en-GB" altLang="en-US" dirty="0" smtClean="0"/>
              <a:t>Evening or weekend work</a:t>
            </a:r>
          </a:p>
          <a:p>
            <a:pPr lvl="1"/>
            <a:r>
              <a:rPr lang="en-GB" altLang="en-US" dirty="0" smtClean="0"/>
              <a:t>Some casual work or bank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Part Time Working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Although part time workers provide a number of advantages for employers, there are some major disadvantages too:-</a:t>
            </a:r>
          </a:p>
          <a:p>
            <a:pPr lvl="1"/>
            <a:r>
              <a:rPr lang="en-GB" altLang="en-US" smtClean="0"/>
              <a:t>Increased training</a:t>
            </a:r>
          </a:p>
          <a:p>
            <a:pPr lvl="1"/>
            <a:r>
              <a:rPr lang="en-GB" altLang="en-US" smtClean="0"/>
              <a:t>Additional admin and recruitment costs</a:t>
            </a:r>
          </a:p>
          <a:p>
            <a:pPr lvl="1"/>
            <a:r>
              <a:rPr lang="en-GB" altLang="en-US" smtClean="0"/>
              <a:t>Issues with consistency of service</a:t>
            </a:r>
          </a:p>
          <a:p>
            <a:pPr lvl="1"/>
            <a:r>
              <a:rPr lang="en-GB" altLang="en-US" smtClean="0"/>
              <a:t>Increased likelihood of conflict between colleagues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Objective Justification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Less favourable treatment can only be justified on the basis of objective grounds (</a:t>
            </a:r>
            <a:r>
              <a:rPr lang="en-GB" altLang="en-US" dirty="0" err="1" smtClean="0"/>
              <a:t>Reg</a:t>
            </a:r>
            <a:r>
              <a:rPr lang="en-GB" altLang="en-US" dirty="0" smtClean="0"/>
              <a:t> 5):-  </a:t>
            </a:r>
          </a:p>
          <a:p>
            <a:pPr eaLnBrk="1" hangingPunct="1">
              <a:defRPr/>
            </a:pPr>
            <a:r>
              <a:rPr lang="en-US" altLang="en-US" sz="2400" dirty="0" smtClean="0"/>
              <a:t>Objective</a:t>
            </a:r>
            <a:r>
              <a:rPr lang="en-US" altLang="en-US" sz="2400" dirty="0"/>
              <a:t>, Commercial or </a:t>
            </a:r>
            <a:r>
              <a:rPr lang="en-US" altLang="en-US" sz="2400" dirty="0" err="1"/>
              <a:t>Organisational</a:t>
            </a:r>
            <a:r>
              <a:rPr lang="en-US" altLang="en-US" sz="2400" dirty="0"/>
              <a:t> needs</a:t>
            </a:r>
          </a:p>
          <a:p>
            <a:pPr lvl="1" eaLnBrk="1" hangingPunct="1">
              <a:defRPr/>
            </a:pPr>
            <a:r>
              <a:rPr lang="en-US" altLang="en-US" dirty="0"/>
              <a:t>Productivity</a:t>
            </a:r>
          </a:p>
          <a:p>
            <a:pPr lvl="1" eaLnBrk="1" hangingPunct="1">
              <a:defRPr/>
            </a:pPr>
            <a:r>
              <a:rPr lang="en-US" altLang="en-US" dirty="0"/>
              <a:t>Efficiency</a:t>
            </a:r>
          </a:p>
          <a:p>
            <a:pPr lvl="1" eaLnBrk="1" hangingPunct="1">
              <a:defRPr/>
            </a:pPr>
            <a:r>
              <a:rPr lang="en-US" altLang="en-US" dirty="0"/>
              <a:t>Cost</a:t>
            </a:r>
          </a:p>
          <a:p>
            <a:pPr lvl="1" eaLnBrk="1" hangingPunct="1">
              <a:defRPr/>
            </a:pPr>
            <a:endParaRPr lang="en-US" altLang="en-US" dirty="0"/>
          </a:p>
          <a:p>
            <a:pPr marL="273050" lvl="1" indent="-273050" eaLnBrk="1" hangingPunct="1">
              <a:buClr>
                <a:srgbClr val="0BD0D9"/>
              </a:buClr>
              <a:buSzPct val="95000"/>
              <a:defRPr/>
            </a:pPr>
            <a:r>
              <a:rPr lang="en-US" altLang="en-US" dirty="0"/>
              <a:t>Advantages must be more than </a:t>
            </a:r>
            <a:r>
              <a:rPr lang="en-US" altLang="en-US" dirty="0" smtClean="0"/>
              <a:t>marginal, the measure must be an appropriate way to achieve a necessary objective.</a:t>
            </a:r>
            <a:endParaRPr lang="en-US" altLang="en-US" dirty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9750" y="704850"/>
            <a:ext cx="8147050" cy="923925"/>
          </a:xfrm>
        </p:spPr>
        <p:txBody>
          <a:bodyPr/>
          <a:lstStyle/>
          <a:p>
            <a:pPr algn="ctr"/>
            <a:r>
              <a:rPr lang="en-GB" altLang="en-US" smtClean="0"/>
              <a:t>Objective Justification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8313" y="1628775"/>
            <a:ext cx="8218487" cy="4695825"/>
          </a:xfrm>
        </p:spPr>
        <p:txBody>
          <a:bodyPr/>
          <a:lstStyle/>
          <a:p>
            <a:r>
              <a:rPr lang="en-GB" altLang="en-US" smtClean="0"/>
              <a:t>Von Hartz - part-time worker </a:t>
            </a:r>
          </a:p>
          <a:p>
            <a:r>
              <a:rPr lang="en-GB" altLang="en-US" smtClean="0"/>
              <a:t>Refused pension payments - Bilka-Kaufhaus required her to have worked full time for 15 years.</a:t>
            </a:r>
          </a:p>
          <a:p>
            <a:r>
              <a:rPr lang="en-GB" altLang="en-US" smtClean="0"/>
              <a:t>Sex discrimination -women work more part-time, so they are at a disadvantage. </a:t>
            </a:r>
          </a:p>
          <a:p>
            <a:r>
              <a:rPr lang="en-GB" altLang="en-US" smtClean="0"/>
              <a:t>BK argued it was justified - higher administrative costs for giving pensions to part-time workers, given the work they do. </a:t>
            </a:r>
          </a:p>
          <a:p>
            <a:r>
              <a:rPr lang="en-GB" altLang="en-US" smtClean="0"/>
              <a:t>The ECJ held could be </a:t>
            </a:r>
            <a:r>
              <a:rPr lang="en-GB" altLang="en-US" i="1" smtClean="0"/>
              <a:t>objective justification</a:t>
            </a:r>
            <a:r>
              <a:rPr lang="en-GB" altLang="en-US" smtClean="0"/>
              <a:t> if employer showed the disparate treatment was based on a "real need" of the business. 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869</TotalTime>
  <Words>1200</Words>
  <Application>Microsoft Office PowerPoint</Application>
  <PresentationFormat>On-screen Show (4:3)</PresentationFormat>
  <Paragraphs>133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Constantia</vt:lpstr>
      <vt:lpstr>Wingdings 2</vt:lpstr>
      <vt:lpstr>Flow</vt:lpstr>
      <vt:lpstr>Lecture 5 WB 18th February 2019</vt:lpstr>
      <vt:lpstr>Equality Act 2010</vt:lpstr>
      <vt:lpstr>S13 Equality Act</vt:lpstr>
      <vt:lpstr>Lecture focuses on less favourable treatment of Atypical worker – those who are not on traditional contracts </vt:lpstr>
      <vt:lpstr>Part-Time Employees</vt:lpstr>
      <vt:lpstr>Part Time Employees</vt:lpstr>
      <vt:lpstr>Part Time Working</vt:lpstr>
      <vt:lpstr>Objective Justification</vt:lpstr>
      <vt:lpstr>Objective Justification</vt:lpstr>
      <vt:lpstr>Fixed Term Contract  Employees</vt:lpstr>
      <vt:lpstr>Fixed Term Contract  Employees</vt:lpstr>
      <vt:lpstr>Less Favourable Treatment</vt:lpstr>
      <vt:lpstr> Expiry of a Fixed Term Contract</vt:lpstr>
      <vt:lpstr>Fixed Term Contracts Cont</vt:lpstr>
      <vt:lpstr>Challenging Objective Justification</vt:lpstr>
      <vt:lpstr>Rehabilitation of Offenders Act 1974</vt:lpstr>
      <vt:lpstr>Rehabilitation of Offenders</vt:lpstr>
      <vt:lpstr>Rehabilitation of Offenders Act 1974</vt:lpstr>
      <vt:lpstr>Reforms to Act March 2014</vt:lpstr>
      <vt:lpstr>Rehabilitation of Offenders</vt:lpstr>
      <vt:lpstr>Access to Criminal Records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University of Buckingham School of Law  Law for Business</dc:title>
  <dc:creator>GRAHAM MELLING</dc:creator>
  <cp:lastModifiedBy>Matthew Atkins</cp:lastModifiedBy>
  <cp:revision>115</cp:revision>
  <cp:lastPrinted>2014-01-17T10:59:25Z</cp:lastPrinted>
  <dcterms:created xsi:type="dcterms:W3CDTF">2009-01-20T08:05:15Z</dcterms:created>
  <dcterms:modified xsi:type="dcterms:W3CDTF">2019-02-18T14:31:15Z</dcterms:modified>
</cp:coreProperties>
</file>