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71" r:id="rId2"/>
    <p:sldId id="291" r:id="rId3"/>
    <p:sldId id="366" r:id="rId4"/>
    <p:sldId id="362" r:id="rId5"/>
    <p:sldId id="469" r:id="rId6"/>
    <p:sldId id="470" r:id="rId7"/>
    <p:sldId id="292" r:id="rId8"/>
    <p:sldId id="479" r:id="rId9"/>
    <p:sldId id="468" r:id="rId10"/>
    <p:sldId id="386" r:id="rId11"/>
    <p:sldId id="360" r:id="rId12"/>
    <p:sldId id="367" r:id="rId13"/>
    <p:sldId id="368" r:id="rId14"/>
    <p:sldId id="365" r:id="rId15"/>
    <p:sldId id="375" r:id="rId16"/>
    <p:sldId id="482" r:id="rId17"/>
    <p:sldId id="476" r:id="rId18"/>
    <p:sldId id="475" r:id="rId19"/>
    <p:sldId id="376" r:id="rId20"/>
    <p:sldId id="477" r:id="rId21"/>
    <p:sldId id="478" r:id="rId22"/>
    <p:sldId id="485" r:id="rId23"/>
    <p:sldId id="486" r:id="rId24"/>
    <p:sldId id="487" r:id="rId25"/>
    <p:sldId id="488" r:id="rId2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4605E2-ACEB-4762-8CED-E2F940E997BA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CA1106DC-A3BC-4175-8166-F3188C55B523}">
      <dgm:prSet phldrT="[Text]" custT="1"/>
      <dgm:spPr/>
      <dgm:t>
        <a:bodyPr/>
        <a:lstStyle/>
        <a:p>
          <a:r>
            <a:rPr lang="en-GB" sz="2200" dirty="0" smtClean="0"/>
            <a:t>“ENGINE OF MOVEMENT”</a:t>
          </a:r>
          <a:endParaRPr lang="en-GB" sz="2200" dirty="0"/>
        </a:p>
      </dgm:t>
    </dgm:pt>
    <dgm:pt modelId="{8840D119-09C1-45BB-A9F2-C8911BAD1CDE}" type="parTrans" cxnId="{5DE296F4-9DB7-4741-AFCF-DD795C921908}">
      <dgm:prSet/>
      <dgm:spPr/>
      <dgm:t>
        <a:bodyPr/>
        <a:lstStyle/>
        <a:p>
          <a:endParaRPr lang="en-GB"/>
        </a:p>
      </dgm:t>
    </dgm:pt>
    <dgm:pt modelId="{3B014208-D1FC-48FD-9976-50C83B4ACD88}" type="sibTrans" cxnId="{5DE296F4-9DB7-4741-AFCF-DD795C921908}">
      <dgm:prSet/>
      <dgm:spPr/>
      <dgm:t>
        <a:bodyPr/>
        <a:lstStyle/>
        <a:p>
          <a:endParaRPr lang="en-GB"/>
        </a:p>
      </dgm:t>
    </dgm:pt>
    <dgm:pt modelId="{9C9878EE-C2AA-4EF4-B539-053713295BFB}">
      <dgm:prSet phldrT="[Text]" custT="1"/>
      <dgm:spPr/>
      <dgm:t>
        <a:bodyPr/>
        <a:lstStyle/>
        <a:p>
          <a:r>
            <a:rPr lang="en-GB" sz="2200" b="1" dirty="0" smtClean="0"/>
            <a:t>SCOPE</a:t>
          </a:r>
          <a:endParaRPr lang="en-GB" sz="2200" b="1" dirty="0"/>
        </a:p>
      </dgm:t>
    </dgm:pt>
    <dgm:pt modelId="{54FB1E48-AD62-4CEA-B989-230BF5CE8494}" type="parTrans" cxnId="{C71FC9FA-1C91-48D8-B6B0-257CB36B4A41}">
      <dgm:prSet/>
      <dgm:spPr/>
      <dgm:t>
        <a:bodyPr/>
        <a:lstStyle/>
        <a:p>
          <a:endParaRPr lang="en-GB"/>
        </a:p>
      </dgm:t>
    </dgm:pt>
    <dgm:pt modelId="{B9632455-93DE-4374-AD36-3C317F999055}" type="sibTrans" cxnId="{C71FC9FA-1C91-48D8-B6B0-257CB36B4A41}">
      <dgm:prSet/>
      <dgm:spPr/>
      <dgm:t>
        <a:bodyPr/>
        <a:lstStyle/>
        <a:p>
          <a:endParaRPr lang="en-GB"/>
        </a:p>
      </dgm:t>
    </dgm:pt>
    <dgm:pt modelId="{FBF35E5C-71F5-494A-BA86-757BF30F64CD}">
      <dgm:prSet/>
      <dgm:spPr/>
      <dgm:t>
        <a:bodyPr/>
        <a:lstStyle/>
        <a:p>
          <a:r>
            <a:rPr lang="en-GB" dirty="0" smtClean="0"/>
            <a:t>Central position of T+C duty in modern contract of employment.</a:t>
          </a:r>
          <a:endParaRPr lang="en-GB" dirty="0"/>
        </a:p>
      </dgm:t>
    </dgm:pt>
    <dgm:pt modelId="{AAD41359-5FA9-4F4C-A282-3370E480F42D}" type="parTrans" cxnId="{C3C33841-1896-4063-B621-D0CC2D1D8864}">
      <dgm:prSet/>
      <dgm:spPr/>
      <dgm:t>
        <a:bodyPr/>
        <a:lstStyle/>
        <a:p>
          <a:endParaRPr lang="en-GB"/>
        </a:p>
      </dgm:t>
    </dgm:pt>
    <dgm:pt modelId="{8B7C4BD4-2843-41F0-881C-42BCBDB5AE93}" type="sibTrans" cxnId="{C3C33841-1896-4063-B621-D0CC2D1D8864}">
      <dgm:prSet/>
      <dgm:spPr/>
      <dgm:t>
        <a:bodyPr/>
        <a:lstStyle/>
        <a:p>
          <a:endParaRPr lang="en-GB"/>
        </a:p>
      </dgm:t>
    </dgm:pt>
    <dgm:pt modelId="{840E873E-75D8-4BA0-A295-E294CAD82401}">
      <dgm:prSet/>
      <dgm:spPr/>
      <dgm:t>
        <a:bodyPr/>
        <a:lstStyle/>
        <a:p>
          <a:r>
            <a:rPr lang="en-GB" dirty="0" smtClean="0"/>
            <a:t>“Cornerstone of the legal construction of the contract of employment” [</a:t>
          </a:r>
          <a:r>
            <a:rPr lang="en-GB" dirty="0" err="1" smtClean="0"/>
            <a:t>Freedland</a:t>
          </a:r>
          <a:r>
            <a:rPr lang="en-GB" dirty="0" smtClean="0"/>
            <a:t>].   </a:t>
          </a:r>
          <a:endParaRPr lang="en-GB" dirty="0"/>
        </a:p>
      </dgm:t>
    </dgm:pt>
    <dgm:pt modelId="{B8742096-C397-4FC6-A626-04E2A45EFD6D}" type="parTrans" cxnId="{A9650993-4DA2-410D-B19D-9669E63DA0FA}">
      <dgm:prSet/>
      <dgm:spPr/>
      <dgm:t>
        <a:bodyPr/>
        <a:lstStyle/>
        <a:p>
          <a:endParaRPr lang="en-GB"/>
        </a:p>
      </dgm:t>
    </dgm:pt>
    <dgm:pt modelId="{E3833734-1ADE-45B1-B55D-952FB6C29AE8}" type="sibTrans" cxnId="{A9650993-4DA2-410D-B19D-9669E63DA0FA}">
      <dgm:prSet/>
      <dgm:spPr/>
      <dgm:t>
        <a:bodyPr/>
        <a:lstStyle/>
        <a:p>
          <a:endParaRPr lang="en-GB"/>
        </a:p>
      </dgm:t>
    </dgm:pt>
    <dgm:pt modelId="{B9098323-B34C-4879-8CC3-AA3F45836397}">
      <dgm:prSet/>
      <dgm:spPr/>
      <dgm:t>
        <a:bodyPr/>
        <a:lstStyle/>
        <a:p>
          <a:r>
            <a:rPr lang="en-GB" dirty="0" smtClean="0"/>
            <a:t>Almost limitless potential scope.</a:t>
          </a:r>
          <a:endParaRPr lang="en-GB" dirty="0"/>
        </a:p>
      </dgm:t>
    </dgm:pt>
    <dgm:pt modelId="{810D98FD-9C5C-4CED-927C-DC0119F25410}" type="parTrans" cxnId="{F0AFDE42-CD13-4A6D-ACAA-76D1E73D77A1}">
      <dgm:prSet/>
      <dgm:spPr/>
      <dgm:t>
        <a:bodyPr/>
        <a:lstStyle/>
        <a:p>
          <a:endParaRPr lang="en-GB"/>
        </a:p>
      </dgm:t>
    </dgm:pt>
    <dgm:pt modelId="{C43CD4B1-6B32-4908-A972-AE58B96CB985}" type="sibTrans" cxnId="{F0AFDE42-CD13-4A6D-ACAA-76D1E73D77A1}">
      <dgm:prSet/>
      <dgm:spPr/>
      <dgm:t>
        <a:bodyPr/>
        <a:lstStyle/>
        <a:p>
          <a:endParaRPr lang="en-GB"/>
        </a:p>
      </dgm:t>
    </dgm:pt>
    <dgm:pt modelId="{5E54570B-2047-45CA-A0B6-DE0E87DDD4C2}">
      <dgm:prSet/>
      <dgm:spPr/>
      <dgm:t>
        <a:bodyPr/>
        <a:lstStyle/>
        <a:p>
          <a:r>
            <a:rPr lang="en-GB" dirty="0" smtClean="0"/>
            <a:t>“Super-principle” that will incorporate all implied duties? [</a:t>
          </a:r>
          <a:r>
            <a:rPr lang="en-GB" dirty="0" err="1" smtClean="0"/>
            <a:t>Freedland</a:t>
          </a:r>
          <a:r>
            <a:rPr lang="en-GB" dirty="0" smtClean="0"/>
            <a:t>; </a:t>
          </a:r>
          <a:r>
            <a:rPr lang="en-GB" dirty="0" err="1" smtClean="0"/>
            <a:t>Brodie</a:t>
          </a:r>
          <a:r>
            <a:rPr lang="en-GB" dirty="0" smtClean="0"/>
            <a:t>]</a:t>
          </a:r>
          <a:endParaRPr lang="en-GB" dirty="0"/>
        </a:p>
      </dgm:t>
    </dgm:pt>
    <dgm:pt modelId="{D9CFE0BD-C621-4B62-B58B-E7E8A77BE31B}" type="parTrans" cxnId="{4F64D31C-5D29-4E73-BFF5-29E165F3D8D4}">
      <dgm:prSet/>
      <dgm:spPr/>
      <dgm:t>
        <a:bodyPr/>
        <a:lstStyle/>
        <a:p>
          <a:endParaRPr lang="en-GB"/>
        </a:p>
      </dgm:t>
    </dgm:pt>
    <dgm:pt modelId="{AA8F1DC8-14D3-4C4C-87C6-3CFFAE6241E3}" type="sibTrans" cxnId="{4F64D31C-5D29-4E73-BFF5-29E165F3D8D4}">
      <dgm:prSet/>
      <dgm:spPr/>
      <dgm:t>
        <a:bodyPr/>
        <a:lstStyle/>
        <a:p>
          <a:endParaRPr lang="en-GB"/>
        </a:p>
      </dgm:t>
    </dgm:pt>
    <dgm:pt modelId="{F23A750D-549A-4359-B8B0-22A9069C74F5}">
      <dgm:prSet/>
      <dgm:spPr/>
      <dgm:t>
        <a:bodyPr/>
        <a:lstStyle/>
        <a:p>
          <a:r>
            <a:rPr lang="en-GB" dirty="0" smtClean="0"/>
            <a:t>Boundaries between employer’s duty of care and T+C duty? [</a:t>
          </a:r>
          <a:r>
            <a:rPr lang="en-GB" dirty="0" err="1" smtClean="0"/>
            <a:t>Cabrelli</a:t>
          </a:r>
          <a:r>
            <a:rPr lang="en-GB" dirty="0" smtClean="0"/>
            <a:t>] </a:t>
          </a:r>
          <a:endParaRPr lang="en-GB" dirty="0"/>
        </a:p>
      </dgm:t>
    </dgm:pt>
    <dgm:pt modelId="{4CF2A928-0F2D-4E83-8D1F-999E2026F29D}" type="parTrans" cxnId="{B9DF9477-CE87-4F53-840B-82061328832F}">
      <dgm:prSet/>
      <dgm:spPr/>
      <dgm:t>
        <a:bodyPr/>
        <a:lstStyle/>
        <a:p>
          <a:endParaRPr lang="en-GB"/>
        </a:p>
      </dgm:t>
    </dgm:pt>
    <dgm:pt modelId="{0B8ADA98-055D-44C8-9B45-8AB003EB838A}" type="sibTrans" cxnId="{B9DF9477-CE87-4F53-840B-82061328832F}">
      <dgm:prSet/>
      <dgm:spPr/>
      <dgm:t>
        <a:bodyPr/>
        <a:lstStyle/>
        <a:p>
          <a:endParaRPr lang="en-GB"/>
        </a:p>
      </dgm:t>
    </dgm:pt>
    <dgm:pt modelId="{11722138-D157-4E45-BA19-4BCAC2E894C9}" type="pres">
      <dgm:prSet presAssocID="{244605E2-ACEB-4762-8CED-E2F940E997B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28DD156-2E37-4436-8995-81C46A333FB2}" type="pres">
      <dgm:prSet presAssocID="{CA1106DC-A3BC-4175-8166-F3188C55B523}" presName="parentLin" presStyleCnt="0"/>
      <dgm:spPr/>
    </dgm:pt>
    <dgm:pt modelId="{0772C7AB-CCBB-427D-9CEE-1CB5B6F52C99}" type="pres">
      <dgm:prSet presAssocID="{CA1106DC-A3BC-4175-8166-F3188C55B523}" presName="parentLeftMargin" presStyleLbl="node1" presStyleIdx="0" presStyleCnt="2"/>
      <dgm:spPr/>
      <dgm:t>
        <a:bodyPr/>
        <a:lstStyle/>
        <a:p>
          <a:endParaRPr lang="en-GB"/>
        </a:p>
      </dgm:t>
    </dgm:pt>
    <dgm:pt modelId="{BCA43FE2-87AA-49C7-8380-6B7A068CD4E6}" type="pres">
      <dgm:prSet presAssocID="{CA1106DC-A3BC-4175-8166-F3188C55B52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4DF05E-0684-4A5C-886B-D3420EDF42AE}" type="pres">
      <dgm:prSet presAssocID="{CA1106DC-A3BC-4175-8166-F3188C55B523}" presName="negativeSpace" presStyleCnt="0"/>
      <dgm:spPr/>
    </dgm:pt>
    <dgm:pt modelId="{8F48CAC0-B343-4659-9B49-94A4D55206E0}" type="pres">
      <dgm:prSet presAssocID="{CA1106DC-A3BC-4175-8166-F3188C55B523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83CDE0-4AEE-4544-82A9-46AF838BAA8C}" type="pres">
      <dgm:prSet presAssocID="{3B014208-D1FC-48FD-9976-50C83B4ACD88}" presName="spaceBetweenRectangles" presStyleCnt="0"/>
      <dgm:spPr/>
    </dgm:pt>
    <dgm:pt modelId="{A2318144-CF04-47D2-8B00-9C246F6457A3}" type="pres">
      <dgm:prSet presAssocID="{9C9878EE-C2AA-4EF4-B539-053713295BFB}" presName="parentLin" presStyleCnt="0"/>
      <dgm:spPr/>
    </dgm:pt>
    <dgm:pt modelId="{A55B57A0-FB7A-483E-A555-7810545D16A2}" type="pres">
      <dgm:prSet presAssocID="{9C9878EE-C2AA-4EF4-B539-053713295BFB}" presName="parentLeftMargin" presStyleLbl="node1" presStyleIdx="0" presStyleCnt="2"/>
      <dgm:spPr/>
      <dgm:t>
        <a:bodyPr/>
        <a:lstStyle/>
        <a:p>
          <a:endParaRPr lang="en-GB"/>
        </a:p>
      </dgm:t>
    </dgm:pt>
    <dgm:pt modelId="{B791B000-9A92-4C26-9226-84F98EFC4110}" type="pres">
      <dgm:prSet presAssocID="{9C9878EE-C2AA-4EF4-B539-053713295BF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904142-CB40-46CB-951E-E1C835BB625B}" type="pres">
      <dgm:prSet presAssocID="{9C9878EE-C2AA-4EF4-B539-053713295BFB}" presName="negativeSpace" presStyleCnt="0"/>
      <dgm:spPr/>
    </dgm:pt>
    <dgm:pt modelId="{C11B0CAB-FE06-4E5C-BCED-72B83595B5E4}" type="pres">
      <dgm:prSet presAssocID="{9C9878EE-C2AA-4EF4-B539-053713295BF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07E2E04-CC5D-4774-B7F7-C3835D6424A5}" type="presOf" srcId="{9C9878EE-C2AA-4EF4-B539-053713295BFB}" destId="{A55B57A0-FB7A-483E-A555-7810545D16A2}" srcOrd="0" destOrd="0" presId="urn:microsoft.com/office/officeart/2005/8/layout/list1"/>
    <dgm:cxn modelId="{C457186C-9AAE-44F7-8E5D-38CF7061B9AA}" type="presOf" srcId="{5E54570B-2047-45CA-A0B6-DE0E87DDD4C2}" destId="{C11B0CAB-FE06-4E5C-BCED-72B83595B5E4}" srcOrd="0" destOrd="1" presId="urn:microsoft.com/office/officeart/2005/8/layout/list1"/>
    <dgm:cxn modelId="{A18D2116-7822-4762-8D37-5BDE79D468B0}" type="presOf" srcId="{F23A750D-549A-4359-B8B0-22A9069C74F5}" destId="{C11B0CAB-FE06-4E5C-BCED-72B83595B5E4}" srcOrd="0" destOrd="2" presId="urn:microsoft.com/office/officeart/2005/8/layout/list1"/>
    <dgm:cxn modelId="{CDAD170B-364B-445E-A1A5-E319BD239F32}" type="presOf" srcId="{B9098323-B34C-4879-8CC3-AA3F45836397}" destId="{C11B0CAB-FE06-4E5C-BCED-72B83595B5E4}" srcOrd="0" destOrd="0" presId="urn:microsoft.com/office/officeart/2005/8/layout/list1"/>
    <dgm:cxn modelId="{B9DF9477-CE87-4F53-840B-82061328832F}" srcId="{9C9878EE-C2AA-4EF4-B539-053713295BFB}" destId="{F23A750D-549A-4359-B8B0-22A9069C74F5}" srcOrd="2" destOrd="0" parTransId="{4CF2A928-0F2D-4E83-8D1F-999E2026F29D}" sibTransId="{0B8ADA98-055D-44C8-9B45-8AB003EB838A}"/>
    <dgm:cxn modelId="{201ACE8F-7CBD-4726-8107-FA03FC2F1A67}" type="presOf" srcId="{FBF35E5C-71F5-494A-BA86-757BF30F64CD}" destId="{8F48CAC0-B343-4659-9B49-94A4D55206E0}" srcOrd="0" destOrd="0" presId="urn:microsoft.com/office/officeart/2005/8/layout/list1"/>
    <dgm:cxn modelId="{087270E5-ED0C-412A-88F9-D229E444DFCC}" type="presOf" srcId="{244605E2-ACEB-4762-8CED-E2F940E997BA}" destId="{11722138-D157-4E45-BA19-4BCAC2E894C9}" srcOrd="0" destOrd="0" presId="urn:microsoft.com/office/officeart/2005/8/layout/list1"/>
    <dgm:cxn modelId="{C71FC9FA-1C91-48D8-B6B0-257CB36B4A41}" srcId="{244605E2-ACEB-4762-8CED-E2F940E997BA}" destId="{9C9878EE-C2AA-4EF4-B539-053713295BFB}" srcOrd="1" destOrd="0" parTransId="{54FB1E48-AD62-4CEA-B989-230BF5CE8494}" sibTransId="{B9632455-93DE-4374-AD36-3C317F999055}"/>
    <dgm:cxn modelId="{5DE296F4-9DB7-4741-AFCF-DD795C921908}" srcId="{244605E2-ACEB-4762-8CED-E2F940E997BA}" destId="{CA1106DC-A3BC-4175-8166-F3188C55B523}" srcOrd="0" destOrd="0" parTransId="{8840D119-09C1-45BB-A9F2-C8911BAD1CDE}" sibTransId="{3B014208-D1FC-48FD-9976-50C83B4ACD88}"/>
    <dgm:cxn modelId="{4F64D31C-5D29-4E73-BFF5-29E165F3D8D4}" srcId="{9C9878EE-C2AA-4EF4-B539-053713295BFB}" destId="{5E54570B-2047-45CA-A0B6-DE0E87DDD4C2}" srcOrd="1" destOrd="0" parTransId="{D9CFE0BD-C621-4B62-B58B-E7E8A77BE31B}" sibTransId="{AA8F1DC8-14D3-4C4C-87C6-3CFFAE6241E3}"/>
    <dgm:cxn modelId="{F1B356CF-5640-4CBB-AA67-DAF595BA1B15}" type="presOf" srcId="{CA1106DC-A3BC-4175-8166-F3188C55B523}" destId="{BCA43FE2-87AA-49C7-8380-6B7A068CD4E6}" srcOrd="1" destOrd="0" presId="urn:microsoft.com/office/officeart/2005/8/layout/list1"/>
    <dgm:cxn modelId="{EAFC55C9-AB18-40E6-AF07-E7F8CEB12D3E}" type="presOf" srcId="{840E873E-75D8-4BA0-A295-E294CAD82401}" destId="{8F48CAC0-B343-4659-9B49-94A4D55206E0}" srcOrd="0" destOrd="1" presId="urn:microsoft.com/office/officeart/2005/8/layout/list1"/>
    <dgm:cxn modelId="{D4054149-4FDF-4893-9729-D3B61B1E7F91}" type="presOf" srcId="{CA1106DC-A3BC-4175-8166-F3188C55B523}" destId="{0772C7AB-CCBB-427D-9CEE-1CB5B6F52C99}" srcOrd="0" destOrd="0" presId="urn:microsoft.com/office/officeart/2005/8/layout/list1"/>
    <dgm:cxn modelId="{DB485346-622A-4A7B-B15F-D935C8B40004}" type="presOf" srcId="{9C9878EE-C2AA-4EF4-B539-053713295BFB}" destId="{B791B000-9A92-4C26-9226-84F98EFC4110}" srcOrd="1" destOrd="0" presId="urn:microsoft.com/office/officeart/2005/8/layout/list1"/>
    <dgm:cxn modelId="{C3C33841-1896-4063-B621-D0CC2D1D8864}" srcId="{CA1106DC-A3BC-4175-8166-F3188C55B523}" destId="{FBF35E5C-71F5-494A-BA86-757BF30F64CD}" srcOrd="0" destOrd="0" parTransId="{AAD41359-5FA9-4F4C-A282-3370E480F42D}" sibTransId="{8B7C4BD4-2843-41F0-881C-42BCBDB5AE93}"/>
    <dgm:cxn modelId="{F0AFDE42-CD13-4A6D-ACAA-76D1E73D77A1}" srcId="{9C9878EE-C2AA-4EF4-B539-053713295BFB}" destId="{B9098323-B34C-4879-8CC3-AA3F45836397}" srcOrd="0" destOrd="0" parTransId="{810D98FD-9C5C-4CED-927C-DC0119F25410}" sibTransId="{C43CD4B1-6B32-4908-A972-AE58B96CB985}"/>
    <dgm:cxn modelId="{A9650993-4DA2-410D-B19D-9669E63DA0FA}" srcId="{CA1106DC-A3BC-4175-8166-F3188C55B523}" destId="{840E873E-75D8-4BA0-A295-E294CAD82401}" srcOrd="1" destOrd="0" parTransId="{B8742096-C397-4FC6-A626-04E2A45EFD6D}" sibTransId="{E3833734-1ADE-45B1-B55D-952FB6C29AE8}"/>
    <dgm:cxn modelId="{D242B4E3-2334-4902-8764-10EE36250CB4}" type="presParOf" srcId="{11722138-D157-4E45-BA19-4BCAC2E894C9}" destId="{228DD156-2E37-4436-8995-81C46A333FB2}" srcOrd="0" destOrd="0" presId="urn:microsoft.com/office/officeart/2005/8/layout/list1"/>
    <dgm:cxn modelId="{291BE409-6DF0-40FA-9629-83242AB93429}" type="presParOf" srcId="{228DD156-2E37-4436-8995-81C46A333FB2}" destId="{0772C7AB-CCBB-427D-9CEE-1CB5B6F52C99}" srcOrd="0" destOrd="0" presId="urn:microsoft.com/office/officeart/2005/8/layout/list1"/>
    <dgm:cxn modelId="{D34D3C72-740D-40B5-8E3A-5E4942D08C5F}" type="presParOf" srcId="{228DD156-2E37-4436-8995-81C46A333FB2}" destId="{BCA43FE2-87AA-49C7-8380-6B7A068CD4E6}" srcOrd="1" destOrd="0" presId="urn:microsoft.com/office/officeart/2005/8/layout/list1"/>
    <dgm:cxn modelId="{5BDF6617-F76C-4D5F-A1C7-815AF7A52288}" type="presParOf" srcId="{11722138-D157-4E45-BA19-4BCAC2E894C9}" destId="{9E4DF05E-0684-4A5C-886B-D3420EDF42AE}" srcOrd="1" destOrd="0" presId="urn:microsoft.com/office/officeart/2005/8/layout/list1"/>
    <dgm:cxn modelId="{EE244103-D574-47A4-850F-DF334C302934}" type="presParOf" srcId="{11722138-D157-4E45-BA19-4BCAC2E894C9}" destId="{8F48CAC0-B343-4659-9B49-94A4D55206E0}" srcOrd="2" destOrd="0" presId="urn:microsoft.com/office/officeart/2005/8/layout/list1"/>
    <dgm:cxn modelId="{7500528B-3DA4-4871-B2CF-41EDDD8C45CA}" type="presParOf" srcId="{11722138-D157-4E45-BA19-4BCAC2E894C9}" destId="{7283CDE0-4AEE-4544-82A9-46AF838BAA8C}" srcOrd="3" destOrd="0" presId="urn:microsoft.com/office/officeart/2005/8/layout/list1"/>
    <dgm:cxn modelId="{14E4E4E4-8623-4BFE-BDD2-73EEF838EBC0}" type="presParOf" srcId="{11722138-D157-4E45-BA19-4BCAC2E894C9}" destId="{A2318144-CF04-47D2-8B00-9C246F6457A3}" srcOrd="4" destOrd="0" presId="urn:microsoft.com/office/officeart/2005/8/layout/list1"/>
    <dgm:cxn modelId="{425A77C7-B91C-4FE0-A88A-511C623BA843}" type="presParOf" srcId="{A2318144-CF04-47D2-8B00-9C246F6457A3}" destId="{A55B57A0-FB7A-483E-A555-7810545D16A2}" srcOrd="0" destOrd="0" presId="urn:microsoft.com/office/officeart/2005/8/layout/list1"/>
    <dgm:cxn modelId="{B9158DAD-42BB-4C6F-8575-6673A69ADDCD}" type="presParOf" srcId="{A2318144-CF04-47D2-8B00-9C246F6457A3}" destId="{B791B000-9A92-4C26-9226-84F98EFC4110}" srcOrd="1" destOrd="0" presId="urn:microsoft.com/office/officeart/2005/8/layout/list1"/>
    <dgm:cxn modelId="{F82400EF-4A3D-4CCF-BA66-A463C0AEFD0C}" type="presParOf" srcId="{11722138-D157-4E45-BA19-4BCAC2E894C9}" destId="{EE904142-CB40-46CB-951E-E1C835BB625B}" srcOrd="5" destOrd="0" presId="urn:microsoft.com/office/officeart/2005/8/layout/list1"/>
    <dgm:cxn modelId="{997D5355-66B8-4460-8946-8435AFE8505D}" type="presParOf" srcId="{11722138-D157-4E45-BA19-4BCAC2E894C9}" destId="{C11B0CAB-FE06-4E5C-BCED-72B83595B5E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8CAC0-B343-4659-9B49-94A4D55206E0}">
      <dsp:nvSpPr>
        <dsp:cNvPr id="0" name=""/>
        <dsp:cNvSpPr/>
      </dsp:nvSpPr>
      <dsp:spPr>
        <a:xfrm>
          <a:off x="0" y="446587"/>
          <a:ext cx="8229600" cy="1992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Central position of T+C duty in modern contract of employment.</a:t>
          </a: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“Cornerstone of the legal construction of the contract of employment” [</a:t>
          </a:r>
          <a:r>
            <a:rPr lang="en-GB" sz="2300" kern="1200" dirty="0" err="1" smtClean="0"/>
            <a:t>Freedland</a:t>
          </a:r>
          <a:r>
            <a:rPr lang="en-GB" sz="2300" kern="1200" dirty="0" smtClean="0"/>
            <a:t>].   </a:t>
          </a:r>
          <a:endParaRPr lang="en-GB" sz="2300" kern="1200" dirty="0"/>
        </a:p>
      </dsp:txBody>
      <dsp:txXfrm>
        <a:off x="0" y="446587"/>
        <a:ext cx="8229600" cy="1992375"/>
      </dsp:txXfrm>
    </dsp:sp>
    <dsp:sp modelId="{BCA43FE2-87AA-49C7-8380-6B7A068CD4E6}">
      <dsp:nvSpPr>
        <dsp:cNvPr id="0" name=""/>
        <dsp:cNvSpPr/>
      </dsp:nvSpPr>
      <dsp:spPr>
        <a:xfrm>
          <a:off x="411480" y="107107"/>
          <a:ext cx="5760720" cy="678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“ENGINE OF MOVEMENT”</a:t>
          </a:r>
          <a:endParaRPr lang="en-GB" sz="2200" kern="1200" dirty="0"/>
        </a:p>
      </dsp:txBody>
      <dsp:txXfrm>
        <a:off x="444624" y="140251"/>
        <a:ext cx="5694432" cy="612672"/>
      </dsp:txXfrm>
    </dsp:sp>
    <dsp:sp modelId="{C11B0CAB-FE06-4E5C-BCED-72B83595B5E4}">
      <dsp:nvSpPr>
        <dsp:cNvPr id="0" name=""/>
        <dsp:cNvSpPr/>
      </dsp:nvSpPr>
      <dsp:spPr>
        <a:xfrm>
          <a:off x="0" y="2902642"/>
          <a:ext cx="8229600" cy="23908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Almost limitless potential scope.</a:t>
          </a: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“Super-principle” that will incorporate all implied duties? [</a:t>
          </a:r>
          <a:r>
            <a:rPr lang="en-GB" sz="2300" kern="1200" dirty="0" err="1" smtClean="0"/>
            <a:t>Freedland</a:t>
          </a:r>
          <a:r>
            <a:rPr lang="en-GB" sz="2300" kern="1200" dirty="0" smtClean="0"/>
            <a:t>; </a:t>
          </a:r>
          <a:r>
            <a:rPr lang="en-GB" sz="2300" kern="1200" dirty="0" err="1" smtClean="0"/>
            <a:t>Brodie</a:t>
          </a:r>
          <a:r>
            <a:rPr lang="en-GB" sz="2300" kern="1200" dirty="0" smtClean="0"/>
            <a:t>]</a:t>
          </a:r>
          <a:endParaRPr lang="en-GB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300" kern="1200" dirty="0" smtClean="0"/>
            <a:t>Boundaries between employer’s duty of care and T+C duty? [</a:t>
          </a:r>
          <a:r>
            <a:rPr lang="en-GB" sz="2300" kern="1200" dirty="0" err="1" smtClean="0"/>
            <a:t>Cabrelli</a:t>
          </a:r>
          <a:r>
            <a:rPr lang="en-GB" sz="2300" kern="1200" dirty="0" smtClean="0"/>
            <a:t>] </a:t>
          </a:r>
          <a:endParaRPr lang="en-GB" sz="2300" kern="1200" dirty="0"/>
        </a:p>
      </dsp:txBody>
      <dsp:txXfrm>
        <a:off x="0" y="2902642"/>
        <a:ext cx="8229600" cy="2390849"/>
      </dsp:txXfrm>
    </dsp:sp>
    <dsp:sp modelId="{B791B000-9A92-4C26-9226-84F98EFC4110}">
      <dsp:nvSpPr>
        <dsp:cNvPr id="0" name=""/>
        <dsp:cNvSpPr/>
      </dsp:nvSpPr>
      <dsp:spPr>
        <a:xfrm>
          <a:off x="411480" y="2563162"/>
          <a:ext cx="5760720" cy="678960"/>
        </a:xfrm>
        <a:prstGeom prst="roundRect">
          <a:avLst/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dirty="0" smtClean="0"/>
            <a:t>SCOPE</a:t>
          </a:r>
          <a:endParaRPr lang="en-GB" sz="2200" b="1" kern="1200" dirty="0"/>
        </a:p>
      </dsp:txBody>
      <dsp:txXfrm>
        <a:off x="444624" y="2596306"/>
        <a:ext cx="569443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13A8A-18FC-46A4-BA7E-0170A72F62AA}" type="datetimeFigureOut">
              <a:rPr lang="en-GB" smtClean="0"/>
              <a:pPr/>
              <a:t>11/02/2019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02875-7540-4633-9ADB-02CC6199E7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68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28A8A-F958-43E0-A7D1-E6E203B9814F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7C1ED-4969-4DA7-B803-99D44D6C9B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CCDE-FB69-4849-A5B1-876B155A7105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EEC7A-82F8-44F8-9229-32BEAF143B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19829-87EB-4238-9504-DD824F75D611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B30C6-E8DE-483C-AA27-C486DB3244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3247-F61E-4BEE-B37C-2EA08E3A389E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77F3-D320-47EF-81B7-DB1FB7297D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CB9FD-B69C-46EF-BB95-AF8C84D5EAE6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24C07-AA3D-44BA-A7A6-609B756D40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B5247-B293-4CC7-BCDD-ED23BCD4EFE5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F5191-E721-4C5F-87F4-04CAC694C9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3425C-293E-4A6E-BA30-FC94F42B9154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EF2B2-7308-475F-879A-4B5571D67C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EDD40-49A3-47E6-940B-1A26FBF1610C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D40F0-DDF7-46BC-851B-61FE13DD8B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BB3F3-6E2D-4EC6-9591-01E9483BC700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B6CC4-ADEE-4259-8625-184A93E7A1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7C49-4A8B-45BE-862F-FCF96781C315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F6140-F539-4893-8A02-8C3349F3DD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9D69B-CD90-411B-B3BC-5370A52B4E8A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EDB0C-61CA-4F98-96A8-79EF960D31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039731-E45D-4CE8-AB87-11A031828621}" type="datetimeFigureOut">
              <a:rPr lang="en-US"/>
              <a:pPr>
                <a:defRPr/>
              </a:pPr>
              <a:t>2/11/2019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D4CC87-0FD2-450E-9C02-04E5F464F9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65" r:id="rId9"/>
    <p:sldLayoutId id="2147483664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600" dirty="0" smtClean="0"/>
              <a:t>      Business and </a:t>
            </a:r>
            <a:r>
              <a:rPr lang="en-GB" sz="4600" smtClean="0"/>
              <a:t>Employment Law</a:t>
            </a:r>
            <a:endParaRPr lang="en-GB" sz="4600" dirty="0" smtClean="0"/>
          </a:p>
        </p:txBody>
      </p:sp>
      <p:sp>
        <p:nvSpPr>
          <p:cNvPr id="13314" name="Rectangle 3"/>
          <p:cNvSpPr>
            <a:spLocks noGrp="1"/>
          </p:cNvSpPr>
          <p:nvPr>
            <p:ph type="body" idx="4294967295"/>
          </p:nvPr>
        </p:nvSpPr>
        <p:spPr>
          <a:xfrm>
            <a:off x="1979712" y="2852936"/>
            <a:ext cx="5792688" cy="1361877"/>
          </a:xfrm>
        </p:spPr>
        <p:txBody>
          <a:bodyPr/>
          <a:lstStyle/>
          <a:p>
            <a:pPr marL="514350" indent="-514350" algn="ctr">
              <a:buNone/>
            </a:pPr>
            <a:r>
              <a:rPr lang="en-GB" sz="3200" dirty="0" smtClean="0"/>
              <a:t>Lecture 4: WB </a:t>
            </a:r>
            <a:r>
              <a:rPr lang="en-GB" sz="3200" dirty="0" smtClean="0"/>
              <a:t>11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February 2019</a:t>
            </a:r>
          </a:p>
          <a:p>
            <a:pPr marL="514350" indent="-514350" algn="ctr">
              <a:buNone/>
            </a:pPr>
            <a:r>
              <a:rPr lang="en-GB" sz="3200" dirty="0" smtClean="0"/>
              <a:t>Express </a:t>
            </a:r>
            <a:r>
              <a:rPr lang="en-GB" sz="3200" dirty="0" smtClean="0"/>
              <a:t>and Implied Terms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 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Implied Terms</a:t>
            </a:r>
            <a:r>
              <a:rPr lang="en-GB" dirty="0" smtClean="0"/>
              <a:t>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requirement for the employer to act reasonably – contractual however....</a:t>
            </a:r>
          </a:p>
          <a:p>
            <a:endParaRPr lang="en-GB" dirty="0" smtClean="0"/>
          </a:p>
          <a:p>
            <a:r>
              <a:rPr lang="en-GB" dirty="0" smtClean="0"/>
              <a:t>Courts will consider </a:t>
            </a:r>
            <a:r>
              <a:rPr lang="en-GB" i="1" dirty="0" smtClean="0"/>
              <a:t>‘reasonable man’ </a:t>
            </a:r>
            <a:r>
              <a:rPr lang="en-GB" dirty="0" smtClean="0"/>
              <a:t>approach –</a:t>
            </a:r>
            <a:r>
              <a:rPr lang="en-GB" i="1" dirty="0" smtClean="0"/>
              <a:t> the officious bystander</a:t>
            </a:r>
          </a:p>
          <a:p>
            <a:endParaRPr lang="en-GB" i="1" dirty="0" smtClean="0"/>
          </a:p>
          <a:p>
            <a:r>
              <a:rPr lang="en-GB" i="1" dirty="0" smtClean="0"/>
              <a:t>Mears v </a:t>
            </a:r>
            <a:r>
              <a:rPr lang="en-GB" i="1" dirty="0" err="1" smtClean="0"/>
              <a:t>Safecar</a:t>
            </a:r>
            <a:r>
              <a:rPr lang="en-GB" i="1" dirty="0" smtClean="0"/>
              <a:t> Security Ltd</a:t>
            </a:r>
            <a:r>
              <a:rPr lang="en-GB" dirty="0" smtClean="0"/>
              <a:t> [1982] IRLR183</a:t>
            </a:r>
            <a:endParaRPr lang="en-GB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400" b="1" dirty="0" smtClean="0"/>
              <a:t>Implied terms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/>
            <a:endParaRPr lang="en-GB" dirty="0" smtClean="0"/>
          </a:p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Inferring </a:t>
            </a:r>
            <a:r>
              <a:rPr lang="en-GB" u="sng" dirty="0" smtClean="0"/>
              <a:t>agreement</a:t>
            </a:r>
            <a:r>
              <a:rPr lang="en-GB" dirty="0" smtClean="0"/>
              <a:t> or  ‘back-door’  regulation?</a:t>
            </a:r>
          </a:p>
          <a:p>
            <a:pPr marL="609600" indent="-609600"/>
            <a:endParaRPr lang="en-GB" dirty="0"/>
          </a:p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Implications for laissez-faire model if courts use terms for ‘fairness’ rather than ‘agreement’</a:t>
            </a:r>
          </a:p>
        </p:txBody>
      </p:sp>
    </p:spTree>
    <p:extLst>
      <p:ext uri="{BB962C8B-B14F-4D97-AF65-F5344CB8AC3E}">
        <p14:creationId xmlns:p14="http://schemas.microsoft.com/office/powerpoint/2010/main" val="145139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400" b="1" dirty="0" smtClean="0"/>
              <a:t>Modern view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>
              <a:buFont typeface="Wingdings 2" pitchFamily="18" charset="2"/>
              <a:buNone/>
            </a:pP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 term  derived from presumed intention of parties</a:t>
            </a:r>
          </a:p>
          <a:p>
            <a:pPr marL="609600" indent="-609600">
              <a:buFont typeface="Wingdings 2" pitchFamily="18" charset="2"/>
              <a:buNone/>
            </a:pPr>
            <a:endParaRPr lang="en-GB" dirty="0"/>
          </a:p>
          <a:p>
            <a:pPr marL="609600" indent="-609600">
              <a:buNone/>
            </a:pPr>
            <a:r>
              <a:rPr lang="en-GB" dirty="0" smtClean="0"/>
              <a:t>(ii)</a:t>
            </a:r>
            <a:r>
              <a:rPr lang="en-GB" dirty="0"/>
              <a:t> term as a necessary incident of the relationship concerned, unless the parties have expressly excluded </a:t>
            </a:r>
            <a:r>
              <a:rPr lang="en-GB" dirty="0" smtClean="0"/>
              <a:t>it-</a:t>
            </a:r>
          </a:p>
          <a:p>
            <a:pPr marL="609600" indent="-609600">
              <a:buNone/>
            </a:pPr>
            <a:r>
              <a:rPr lang="en-GB" dirty="0" smtClean="0"/>
              <a:t>- See  </a:t>
            </a:r>
            <a:r>
              <a:rPr lang="en-GB" i="1" dirty="0" err="1" smtClean="0"/>
              <a:t>Societe</a:t>
            </a:r>
            <a:r>
              <a:rPr lang="en-GB" i="1" dirty="0" smtClean="0"/>
              <a:t> </a:t>
            </a:r>
            <a:r>
              <a:rPr lang="en-GB" i="1" dirty="0" err="1"/>
              <a:t>Generale</a:t>
            </a:r>
            <a:r>
              <a:rPr lang="en-GB" i="1" dirty="0"/>
              <a:t>, London Branch v </a:t>
            </a:r>
            <a:r>
              <a:rPr lang="en-GB" i="1" dirty="0" err="1"/>
              <a:t>Geys</a:t>
            </a:r>
            <a:r>
              <a:rPr lang="en-GB" i="1" dirty="0"/>
              <a:t> </a:t>
            </a:r>
            <a:r>
              <a:rPr lang="en-GB" dirty="0"/>
              <a:t>[2012] UKSC </a:t>
            </a:r>
            <a:r>
              <a:rPr lang="en-GB" dirty="0" smtClean="0"/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2129265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400" b="1" dirty="0" smtClean="0"/>
              <a:t>Modern view- regulatory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>
              <a:buFont typeface="Wingdings 2" pitchFamily="18" charset="2"/>
              <a:buNone/>
            </a:pPr>
            <a:endParaRPr lang="en-GB" dirty="0"/>
          </a:p>
          <a:p>
            <a:pPr marL="609600" indent="-609600">
              <a:buNone/>
            </a:pPr>
            <a:r>
              <a:rPr lang="en-GB" dirty="0" smtClean="0"/>
              <a:t>Thus- “the </a:t>
            </a:r>
            <a:r>
              <a:rPr lang="en-GB" dirty="0"/>
              <a:t>existence and scope of standardised implied terms raise questions of reasonableness, fairness and the balancing of competing policy considerations</a:t>
            </a:r>
            <a:r>
              <a:rPr lang="en-GB" dirty="0" smtClean="0"/>
              <a:t>.“- </a:t>
            </a:r>
          </a:p>
          <a:p>
            <a:pPr marL="609600" indent="-609600">
              <a:buNone/>
            </a:pPr>
            <a:endParaRPr lang="en-GB" dirty="0"/>
          </a:p>
          <a:p>
            <a:pPr marL="609600" indent="-609600">
              <a:buNone/>
            </a:pPr>
            <a:r>
              <a:rPr lang="en-GB" dirty="0" smtClean="0"/>
              <a:t>per Dyson </a:t>
            </a:r>
            <a:r>
              <a:rPr lang="en-GB" dirty="0"/>
              <a:t>LJ in </a:t>
            </a:r>
            <a:r>
              <a:rPr lang="en-GB" i="1" dirty="0" err="1"/>
              <a:t>Crossley</a:t>
            </a:r>
            <a:r>
              <a:rPr lang="en-GB" i="1" dirty="0"/>
              <a:t> v Faithful and Gould Holdings </a:t>
            </a:r>
            <a:r>
              <a:rPr lang="en-GB" i="1" dirty="0" smtClean="0"/>
              <a:t>Ltd </a:t>
            </a:r>
            <a:r>
              <a:rPr lang="en-GB" dirty="0" smtClean="0"/>
              <a:t>[2004] IRLR 377 at [36]</a:t>
            </a:r>
          </a:p>
        </p:txBody>
      </p:sp>
    </p:spTree>
    <p:extLst>
      <p:ext uri="{BB962C8B-B14F-4D97-AF65-F5344CB8AC3E}">
        <p14:creationId xmlns:p14="http://schemas.microsoft.com/office/powerpoint/2010/main" val="3989628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sz="4400" b="1" dirty="0" smtClean="0"/>
              <a:t>Orthodox view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/>
            <a:endParaRPr lang="en-GB" dirty="0" smtClean="0"/>
          </a:p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"In my judgment as a matter of law reliance on an express term cannot involve breach of an implied term.”   --  </a:t>
            </a:r>
            <a:r>
              <a:rPr lang="en-GB" i="1" dirty="0" err="1" smtClean="0"/>
              <a:t>Johnstone</a:t>
            </a:r>
            <a:r>
              <a:rPr lang="en-GB" i="1" dirty="0" smtClean="0"/>
              <a:t> v. Bloomsbury Health Authority </a:t>
            </a:r>
            <a:r>
              <a:rPr lang="en-GB" dirty="0" smtClean="0"/>
              <a:t>[1991] ICR 269 CA</a:t>
            </a:r>
          </a:p>
        </p:txBody>
      </p:sp>
    </p:spTree>
    <p:extLst>
      <p:ext uri="{BB962C8B-B14F-4D97-AF65-F5344CB8AC3E}">
        <p14:creationId xmlns:p14="http://schemas.microsoft.com/office/powerpoint/2010/main" val="2103715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dirty="0" smtClean="0"/>
              <a:t>Implied Duties of Employer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lr>
                <a:schemeClr val="tx2"/>
              </a:buClr>
              <a:buFontTx/>
              <a:buChar char="•"/>
              <a:defRPr/>
            </a:pPr>
            <a:r>
              <a:rPr lang="en-US" sz="2800" kern="0" dirty="0" smtClean="0"/>
              <a:t>Pay</a:t>
            </a:r>
          </a:p>
          <a:p>
            <a:pPr marL="342900" indent="-342900">
              <a:buClr>
                <a:schemeClr val="tx2"/>
              </a:buClr>
              <a:buFontTx/>
              <a:buChar char="•"/>
              <a:defRPr/>
            </a:pPr>
            <a:endParaRPr lang="en-US" sz="2800" kern="0" dirty="0" smtClean="0"/>
          </a:p>
          <a:p>
            <a:pPr marL="342900" indent="-342900">
              <a:buClr>
                <a:schemeClr val="tx2"/>
              </a:buClr>
              <a:buFontTx/>
              <a:buChar char="•"/>
              <a:defRPr/>
            </a:pPr>
            <a:r>
              <a:rPr lang="en-US" sz="2800" kern="0" dirty="0" smtClean="0"/>
              <a:t>Provide Work</a:t>
            </a:r>
          </a:p>
          <a:p>
            <a:pPr marL="742950" lvl="1" indent="-285750">
              <a:buFontTx/>
              <a:buChar char="–"/>
              <a:defRPr/>
            </a:pPr>
            <a:r>
              <a:rPr lang="en-US" sz="2800" kern="0" dirty="0" smtClean="0"/>
              <a:t>Skilled Employees – </a:t>
            </a:r>
            <a:r>
              <a:rPr lang="en-US" sz="2800" i="1" kern="0" dirty="0" smtClean="0"/>
              <a:t>William Hill v </a:t>
            </a:r>
            <a:r>
              <a:rPr lang="en-US" sz="2800" i="1" kern="0" dirty="0" smtClean="0"/>
              <a:t>Tucker [1999] ICR 291</a:t>
            </a:r>
            <a:endParaRPr lang="en-US" sz="2800" i="1" kern="0" dirty="0" smtClean="0"/>
          </a:p>
          <a:p>
            <a:pPr marL="742950" lvl="1" indent="-285750">
              <a:buFontTx/>
              <a:buChar char="–"/>
              <a:defRPr/>
            </a:pPr>
            <a:r>
              <a:rPr lang="en-US" sz="2800" kern="0" dirty="0" smtClean="0"/>
              <a:t>Garden Leave</a:t>
            </a:r>
          </a:p>
          <a:p>
            <a:pPr marL="742950" lvl="1" indent="-285750">
              <a:buFontTx/>
              <a:buChar char="–"/>
              <a:defRPr/>
            </a:pPr>
            <a:endParaRPr lang="en-US" sz="2800" kern="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Other Implied Duties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reimburse the employee for all reasonable work related expenses</a:t>
            </a:r>
          </a:p>
          <a:p>
            <a:r>
              <a:rPr lang="en-GB" dirty="0" smtClean="0"/>
              <a:t>To take reasonable care of employee safety</a:t>
            </a:r>
          </a:p>
          <a:p>
            <a:r>
              <a:rPr lang="en-GB" dirty="0" smtClean="0"/>
              <a:t>Provide competent work colleagues</a:t>
            </a:r>
          </a:p>
          <a:p>
            <a:r>
              <a:rPr lang="en-GB" dirty="0" smtClean="0"/>
              <a:t>Provide adequate equipment</a:t>
            </a:r>
          </a:p>
          <a:p>
            <a:r>
              <a:rPr lang="en-GB" dirty="0" smtClean="0"/>
              <a:t>To provide a safe place to work</a:t>
            </a:r>
          </a:p>
          <a:p>
            <a:r>
              <a:rPr lang="en-GB" dirty="0" smtClean="0"/>
              <a:t>To provide a safe system of working</a:t>
            </a:r>
          </a:p>
          <a:p>
            <a:r>
              <a:rPr lang="en-GB" dirty="0" smtClean="0"/>
              <a:t>AND the most important implied term ……..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394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23528" y="1481328"/>
            <a:ext cx="4172272" cy="5188032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 </a:t>
            </a:r>
            <a:r>
              <a:rPr lang="en-GB" dirty="0"/>
              <a:t>Woods v. W M Car Services (Peterborough) Ltd [1981] IRLR </a:t>
            </a:r>
            <a:r>
              <a:rPr lang="en-GB" dirty="0" smtClean="0"/>
              <a:t>347,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en-GB" dirty="0"/>
              <a:t> </a:t>
            </a:r>
            <a:r>
              <a:rPr lang="en-GB" dirty="0" smtClean="0"/>
              <a:t>Lewis </a:t>
            </a:r>
            <a:r>
              <a:rPr lang="en-GB" dirty="0"/>
              <a:t>v. </a:t>
            </a:r>
            <a:r>
              <a:rPr lang="en-GB" dirty="0" err="1"/>
              <a:t>Motorworld</a:t>
            </a:r>
            <a:r>
              <a:rPr lang="en-GB" dirty="0"/>
              <a:t> Garages Ltd [1985] IRLR 465 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en-GB" dirty="0" smtClean="0"/>
              <a:t> Imperial </a:t>
            </a:r>
            <a:r>
              <a:rPr lang="en-GB" dirty="0"/>
              <a:t>Group Pension Trust Ltd v. Imperial Tobacco Ltd [1991] IRLR 66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244280" cy="4900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b="1" dirty="0" smtClean="0"/>
              <a:t>Employer and employee </a:t>
            </a:r>
            <a:r>
              <a:rPr lang="en-GB" b="1" dirty="0"/>
              <a:t>will not conduct themselves "</a:t>
            </a:r>
            <a:r>
              <a:rPr lang="en-GB" b="1" i="1" dirty="0"/>
              <a:t>without reasonable and proper cause in a manner calculated and likely to destroy or seriously damage the relationship of confidence and trust between employer and </a:t>
            </a:r>
            <a:r>
              <a:rPr lang="en-GB" b="1" i="1" dirty="0" smtClean="0"/>
              <a:t>employee</a:t>
            </a:r>
            <a:r>
              <a:rPr lang="en-GB" dirty="0" smtClean="0"/>
              <a:t>"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210146"/>
          </a:xfrm>
        </p:spPr>
        <p:txBody>
          <a:bodyPr/>
          <a:lstStyle/>
          <a:p>
            <a:pPr algn="ctr"/>
            <a:r>
              <a:rPr lang="en-GB" dirty="0"/>
              <a:t>DUTY OF </a:t>
            </a:r>
            <a:r>
              <a:rPr lang="en-GB" dirty="0" smtClean="0"/>
              <a:t>MUTUAL TRUST AND CONFIDENCE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048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686180"/>
              </p:ext>
            </p:extLst>
          </p:nvPr>
        </p:nvGraphicFramePr>
        <p:xfrm>
          <a:off x="457200" y="1124744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Significance of the Duty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29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Mutual Trust and Confidence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The most important of all implied terms – examples include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RESPECT –</a:t>
            </a:r>
            <a:r>
              <a:rPr lang="en-US" i="1" dirty="0" smtClean="0"/>
              <a:t> Lewis v </a:t>
            </a:r>
            <a:r>
              <a:rPr lang="en-US" i="1" dirty="0" err="1" smtClean="0"/>
              <a:t>Motorworld</a:t>
            </a:r>
            <a:r>
              <a:rPr lang="en-US" i="1" dirty="0" smtClean="0"/>
              <a:t>  Garages Ltd </a:t>
            </a:r>
            <a:r>
              <a:rPr lang="en-US" dirty="0" smtClean="0"/>
              <a:t>[1985]; </a:t>
            </a:r>
            <a:r>
              <a:rPr lang="en-US" i="1" dirty="0" smtClean="0"/>
              <a:t> </a:t>
            </a:r>
          </a:p>
          <a:p>
            <a:pPr marL="393700" lvl="1" indent="0">
              <a:lnSpc>
                <a:spcPct val="90000"/>
              </a:lnSpc>
              <a:buNone/>
            </a:pPr>
            <a:endParaRPr lang="en-US" sz="2400" i="1" dirty="0" smtClean="0"/>
          </a:p>
          <a:p>
            <a:pPr marL="976313" lvl="1" indent="-609600"/>
            <a:r>
              <a:rPr lang="en-US" dirty="0" smtClean="0"/>
              <a:t>Mobility Clauses – </a:t>
            </a:r>
            <a:r>
              <a:rPr lang="en-GB" i="1" dirty="0"/>
              <a:t>United Bank Ltd v. Akhtar </a:t>
            </a:r>
            <a:r>
              <a:rPr lang="en-GB" dirty="0"/>
              <a:t>[1989] IRLR 507</a:t>
            </a:r>
          </a:p>
          <a:p>
            <a:pPr>
              <a:lnSpc>
                <a:spcPct val="90000"/>
              </a:lnSpc>
            </a:pPr>
            <a:endParaRPr lang="en-US" sz="2400" i="1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Corrupt Business – </a:t>
            </a:r>
            <a:r>
              <a:rPr lang="en-US" i="1" dirty="0" smtClean="0"/>
              <a:t>Malik v BCCI </a:t>
            </a:r>
            <a:r>
              <a:rPr lang="en-GB" dirty="0"/>
              <a:t>[1997] UKHL 23,</a:t>
            </a:r>
            <a:endParaRPr lang="en-US" i="1" dirty="0" smtClean="0"/>
          </a:p>
          <a:p>
            <a:pPr>
              <a:lnSpc>
                <a:spcPct val="90000"/>
              </a:lnSpc>
            </a:pPr>
            <a:endParaRPr lang="en-US" sz="2400" i="1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Grievance procedures- </a:t>
            </a:r>
            <a:r>
              <a:rPr lang="en-US" i="1" dirty="0" smtClean="0"/>
              <a:t>McConnell v </a:t>
            </a:r>
            <a:r>
              <a:rPr lang="en-US" i="1" dirty="0" err="1" smtClean="0"/>
              <a:t>Goold</a:t>
            </a:r>
            <a:r>
              <a:rPr lang="en-US" i="1" dirty="0" smtClean="0"/>
              <a:t> [1995]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400" b="1" dirty="0" smtClean="0"/>
              <a:t>Contract of Employment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Why it matters</a:t>
            </a:r>
          </a:p>
          <a:p>
            <a:pPr marL="609600" indent="-609600"/>
            <a:endParaRPr lang="en-GB" dirty="0" smtClean="0"/>
          </a:p>
          <a:p>
            <a:pPr marL="976313" lvl="1" indent="-609600"/>
            <a:r>
              <a:rPr lang="en-GB" dirty="0" smtClean="0"/>
              <a:t>Important strategic managerial tool- anticipate changes in demand/where work done/ need for flexible roles and draft contract accordingly.</a:t>
            </a:r>
          </a:p>
          <a:p>
            <a:pPr marL="609600" indent="-609600"/>
            <a:endParaRPr lang="en-GB" dirty="0" smtClean="0"/>
          </a:p>
          <a:p>
            <a:pPr marL="976313" lvl="1" indent="-609600"/>
            <a:r>
              <a:rPr lang="en-GB" dirty="0" smtClean="0"/>
              <a:t>Protect vital interests such as confidential information, length of notice, etc.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Stress at Work </a:t>
            </a:r>
            <a:r>
              <a:rPr lang="en-GB" smtClean="0"/>
              <a:t>– </a:t>
            </a:r>
            <a:r>
              <a:rPr lang="en-GB" smtClean="0"/>
              <a:t>can constitute </a:t>
            </a:r>
            <a:r>
              <a:rPr lang="en-GB" dirty="0" smtClean="0"/>
              <a:t>a breach of MT&amp;C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man’s stress is  another’s  adrenaline</a:t>
            </a:r>
          </a:p>
          <a:p>
            <a:endParaRPr lang="en-GB" dirty="0" smtClean="0"/>
          </a:p>
          <a:p>
            <a:r>
              <a:rPr lang="en-GB" dirty="0" smtClean="0"/>
              <a:t>Employer entitled to believe that employee is able to cope with demands of job.</a:t>
            </a:r>
          </a:p>
          <a:p>
            <a:endParaRPr lang="en-GB" dirty="0" smtClean="0"/>
          </a:p>
          <a:p>
            <a:r>
              <a:rPr lang="en-GB" dirty="0" smtClean="0"/>
              <a:t>Are the indications that the employee is not coping  ‘plain enough for a reasonable employer to realise that something is wrong?</a:t>
            </a:r>
          </a:p>
        </p:txBody>
      </p:sp>
    </p:spTree>
    <p:extLst>
      <p:ext uri="{BB962C8B-B14F-4D97-AF65-F5344CB8AC3E}">
        <p14:creationId xmlns:p14="http://schemas.microsoft.com/office/powerpoint/2010/main" val="3485816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Stress at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Sutherland v Hatton [</a:t>
            </a:r>
            <a:r>
              <a:rPr lang="en-GB" dirty="0" smtClean="0"/>
              <a:t>2002]</a:t>
            </a:r>
          </a:p>
          <a:p>
            <a:endParaRPr lang="en-GB" dirty="0" smtClean="0"/>
          </a:p>
          <a:p>
            <a:r>
              <a:rPr lang="en-GB" i="1" dirty="0" smtClean="0"/>
              <a:t>Barber v Somerset Council </a:t>
            </a:r>
            <a:r>
              <a:rPr lang="en-GB" dirty="0" smtClean="0"/>
              <a:t>[2004]</a:t>
            </a:r>
          </a:p>
          <a:p>
            <a:endParaRPr lang="en-GB" dirty="0" smtClean="0"/>
          </a:p>
          <a:p>
            <a:r>
              <a:rPr lang="en-GB" i="1" dirty="0" smtClean="0"/>
              <a:t>Sandwell MBC v Jones </a:t>
            </a:r>
            <a:r>
              <a:rPr lang="en-GB" dirty="0" smtClean="0"/>
              <a:t>[2004]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882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Bullying at Work – another example of breach of MT&amp;C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name calling, singled out for less favourable treatment to physical violence</a:t>
            </a:r>
          </a:p>
          <a:p>
            <a:endParaRPr lang="en-GB" dirty="0" smtClean="0"/>
          </a:p>
          <a:p>
            <a:r>
              <a:rPr lang="en-GB" dirty="0" smtClean="0"/>
              <a:t>If situation becomes intolerable and no action is taken</a:t>
            </a:r>
          </a:p>
          <a:p>
            <a:endParaRPr lang="en-GB" dirty="0" smtClean="0"/>
          </a:p>
          <a:p>
            <a:r>
              <a:rPr lang="en-GB" dirty="0" smtClean="0"/>
              <a:t>Can lead to constructive dismissal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962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Implied Duties of the Employee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ct val="0"/>
              </a:spcBef>
            </a:pPr>
            <a:r>
              <a:rPr lang="en-US" sz="2800" dirty="0" smtClean="0"/>
              <a:t>	</a:t>
            </a:r>
            <a:r>
              <a:rPr lang="en-US" dirty="0" smtClean="0"/>
              <a:t>Obedience - </a:t>
            </a:r>
            <a:r>
              <a:rPr lang="en-GB" i="1" dirty="0" smtClean="0"/>
              <a:t>Pepper v Webb </a:t>
            </a:r>
            <a:r>
              <a:rPr lang="en-GB" dirty="0" smtClean="0"/>
              <a:t>[1969];</a:t>
            </a:r>
            <a:r>
              <a:rPr lang="en-GB" i="1" dirty="0" smtClean="0"/>
              <a:t>Wilson v </a:t>
            </a:r>
            <a:r>
              <a:rPr lang="en-GB" i="1" dirty="0" err="1" smtClean="0"/>
              <a:t>Racher</a:t>
            </a:r>
            <a:r>
              <a:rPr lang="en-GB" i="1" dirty="0" smtClean="0"/>
              <a:t> 	</a:t>
            </a:r>
            <a:r>
              <a:rPr lang="en-GB" dirty="0" smtClean="0"/>
              <a:t>[1974]</a:t>
            </a:r>
          </a:p>
          <a:p>
            <a:endParaRPr lang="en-US" sz="2400" dirty="0" smtClean="0"/>
          </a:p>
          <a:p>
            <a:pPr lvl="1"/>
            <a:r>
              <a:rPr lang="en-US" dirty="0" smtClean="0"/>
              <a:t>	Dress Codes – </a:t>
            </a:r>
            <a:r>
              <a:rPr lang="en-US" i="1" dirty="0" smtClean="0"/>
              <a:t>Schmidt</a:t>
            </a:r>
            <a:r>
              <a:rPr lang="en-US" dirty="0" smtClean="0"/>
              <a:t>; </a:t>
            </a:r>
            <a:r>
              <a:rPr lang="en-US" i="1" dirty="0" smtClean="0"/>
              <a:t>Smith v Safeway</a:t>
            </a:r>
          </a:p>
          <a:p>
            <a:pPr lvl="1"/>
            <a:endParaRPr lang="en-US" i="1" dirty="0" smtClean="0"/>
          </a:p>
          <a:p>
            <a:r>
              <a:rPr lang="en-US" sz="2400" dirty="0" smtClean="0"/>
              <a:t>	Co-operation – </a:t>
            </a:r>
            <a:r>
              <a:rPr lang="en-US" sz="2400" i="1" dirty="0" err="1" smtClean="0"/>
              <a:t>Cresswell</a:t>
            </a:r>
            <a:endParaRPr lang="en-US" sz="2400" i="1" dirty="0" smtClean="0"/>
          </a:p>
          <a:p>
            <a:endParaRPr lang="en-US" sz="2400" i="1" dirty="0" smtClean="0"/>
          </a:p>
          <a:p>
            <a:r>
              <a:rPr lang="en-US" sz="2400" dirty="0" smtClean="0"/>
              <a:t>	Reasonable Care  – when working/of employer 	equipment</a:t>
            </a:r>
          </a:p>
          <a:p>
            <a:pPr marL="0" indent="0">
              <a:buNone/>
            </a:pP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950894455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dirty="0" smtClean="0"/>
              <a:t>Implied Duties of Employee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Duty of Fidelity (faithful service)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Moonlighting for Competitors –</a:t>
            </a:r>
            <a:br>
              <a:rPr lang="en-US" dirty="0" smtClean="0"/>
            </a:br>
            <a:r>
              <a:rPr lang="en-US" i="1" dirty="0" err="1" smtClean="0"/>
              <a:t>Hivak</a:t>
            </a:r>
            <a:r>
              <a:rPr lang="en-US" i="1" dirty="0" smtClean="0"/>
              <a:t> Ltd v Park Royal (1946)</a:t>
            </a:r>
          </a:p>
          <a:p>
            <a:pPr>
              <a:lnSpc>
                <a:spcPct val="90000"/>
              </a:lnSpc>
            </a:pPr>
            <a:endParaRPr lang="en-US" sz="2800" i="1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Trade Secrets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Current &amp; former employees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Confidential Information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Current employees only – </a:t>
            </a:r>
            <a:r>
              <a:rPr lang="en-US" sz="2800" i="1" dirty="0" err="1" smtClean="0"/>
              <a:t>Faccenda</a:t>
            </a:r>
            <a:r>
              <a:rPr lang="en-US" sz="2800" i="1" dirty="0" smtClean="0"/>
              <a:t> Chicken v Fowler  </a:t>
            </a:r>
            <a:endParaRPr lang="en-GB" sz="4000" dirty="0" smtClean="0"/>
          </a:p>
        </p:txBody>
      </p:sp>
    </p:spTree>
    <p:extLst>
      <p:ext uri="{BB962C8B-B14F-4D97-AF65-F5344CB8AC3E}">
        <p14:creationId xmlns:p14="http://schemas.microsoft.com/office/powerpoint/2010/main" val="3124182824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sz="4400" b="1" dirty="0" smtClean="0"/>
              <a:t>Implied terms v express terms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Where a written term and an implied term say different things the express normally prevails.</a:t>
            </a:r>
          </a:p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But a widely drafted written (express) term can be “limited” by an implied term: </a:t>
            </a:r>
            <a:r>
              <a:rPr lang="en-GB" i="1" dirty="0" smtClean="0"/>
              <a:t>United Bank Ltd v. </a:t>
            </a:r>
            <a:r>
              <a:rPr lang="en-GB" i="1" dirty="0" err="1" smtClean="0"/>
              <a:t>Akhtar</a:t>
            </a:r>
            <a:r>
              <a:rPr lang="en-GB" i="1" dirty="0" smtClean="0"/>
              <a:t> </a:t>
            </a:r>
            <a:r>
              <a:rPr lang="en-GB" dirty="0" smtClean="0"/>
              <a:t>[1989] IRLR 507</a:t>
            </a:r>
          </a:p>
          <a:p>
            <a:pPr marL="609600" indent="-609600"/>
            <a:r>
              <a:rPr lang="en-GB" i="1" dirty="0" err="1" smtClean="0"/>
              <a:t>Johnstone</a:t>
            </a:r>
            <a:r>
              <a:rPr lang="en-GB" i="1" dirty="0" smtClean="0"/>
              <a:t> v Bloomsbury Health Authority </a:t>
            </a:r>
            <a:r>
              <a:rPr lang="en-GB" dirty="0" smtClean="0"/>
              <a:t>[1991] ICR 269 CA</a:t>
            </a:r>
          </a:p>
        </p:txBody>
      </p:sp>
    </p:spTree>
    <p:extLst>
      <p:ext uri="{BB962C8B-B14F-4D97-AF65-F5344CB8AC3E}">
        <p14:creationId xmlns:p14="http://schemas.microsoft.com/office/powerpoint/2010/main" val="423406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400" b="1" dirty="0" smtClean="0"/>
              <a:t>Drafting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/>
            <a:r>
              <a:rPr lang="en-GB" dirty="0"/>
              <a:t>O</a:t>
            </a:r>
            <a:r>
              <a:rPr lang="en-GB" dirty="0" smtClean="0"/>
              <a:t>nce </a:t>
            </a:r>
            <a:r>
              <a:rPr lang="en-GB" dirty="0"/>
              <a:t>terms are agreed they are binding and cannot be altered (or "varied") unless </a:t>
            </a:r>
            <a:r>
              <a:rPr lang="en-GB" dirty="0" smtClean="0"/>
              <a:t>:-</a:t>
            </a:r>
          </a:p>
          <a:p>
            <a:pPr marL="609600" indent="-609600"/>
            <a:r>
              <a:rPr lang="en-GB" dirty="0" smtClean="0"/>
              <a:t>(</a:t>
            </a:r>
            <a:r>
              <a:rPr lang="en-GB" dirty="0" err="1"/>
              <a:t>i</a:t>
            </a:r>
            <a:r>
              <a:rPr lang="en-GB" dirty="0"/>
              <a:t>) the employee agrees to the change; </a:t>
            </a:r>
            <a:r>
              <a:rPr lang="en-GB" dirty="0" smtClean="0"/>
              <a:t>(ii) </a:t>
            </a:r>
            <a:r>
              <a:rPr lang="en-GB" dirty="0"/>
              <a:t>the contract allows the employer to impose the change without consent; (iii) the contract is terminated. </a:t>
            </a:r>
            <a:endParaRPr lang="en-GB" dirty="0" smtClean="0"/>
          </a:p>
          <a:p>
            <a:pPr marL="609600" indent="-609600"/>
            <a:endParaRPr lang="en-GB" dirty="0"/>
          </a:p>
          <a:p>
            <a:pPr marL="609600" indent="-609600"/>
            <a:r>
              <a:rPr lang="en-GB" dirty="0" smtClean="0"/>
              <a:t>In </a:t>
            </a:r>
            <a:r>
              <a:rPr lang="en-GB" dirty="0"/>
              <a:t>the case of (iii) the employee </a:t>
            </a:r>
            <a:r>
              <a:rPr lang="en-GB" u="sng" dirty="0"/>
              <a:t>may</a:t>
            </a:r>
            <a:r>
              <a:rPr lang="en-GB" dirty="0"/>
              <a:t> be able to seek compensation (see below).</a:t>
            </a:r>
          </a:p>
          <a:p>
            <a:pPr marL="609600" indent="-60960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2939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000" b="1" dirty="0" smtClean="0"/>
              <a:t>Formation of Contract of Employment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A contract of employment can exist without being written</a:t>
            </a:r>
            <a:r>
              <a:rPr lang="en-GB" dirty="0"/>
              <a:t>:</a:t>
            </a:r>
            <a:r>
              <a:rPr lang="en-GB" dirty="0" smtClean="0"/>
              <a:t> 230 (2) Employment Rights Act 1996 (ERA)</a:t>
            </a:r>
          </a:p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But  ‘written particulars’ of main terms required by ss1-8 ERA 1996 – must be given within 8 weeks of start of employment </a:t>
            </a:r>
          </a:p>
        </p:txBody>
      </p:sp>
    </p:spTree>
    <p:extLst>
      <p:ext uri="{BB962C8B-B14F-4D97-AF65-F5344CB8AC3E}">
        <p14:creationId xmlns:p14="http://schemas.microsoft.com/office/powerpoint/2010/main" val="232915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000" b="1" dirty="0" smtClean="0"/>
              <a:t>Written particulars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lvl="2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GB" sz="2400" smtClean="0"/>
          </a:p>
          <a:p>
            <a:pPr lvl="2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GB" sz="2400" smtClean="0"/>
          </a:p>
          <a:p>
            <a:pPr lvl="2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GB" sz="2400" smtClean="0"/>
              <a:t>“…provides very strong prima facie evidence of what were the terms of the contracts between parties, but does </a:t>
            </a:r>
            <a:r>
              <a:rPr lang="en-GB" sz="2400" b="1" i="1" u="sng" smtClean="0"/>
              <a:t>not</a:t>
            </a:r>
            <a:r>
              <a:rPr lang="en-GB" sz="2400" smtClean="0"/>
              <a:t> constitute a written contract between parties” </a:t>
            </a:r>
            <a:r>
              <a:rPr lang="en-GB" sz="2400" i="1" smtClean="0"/>
              <a:t>Systems Floors v Daniel </a:t>
            </a:r>
            <a:r>
              <a:rPr lang="en-GB" sz="2400" smtClean="0"/>
              <a:t>[1981] IRLR 475 Browne-Wilkinson J sitting as president EAT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GB" sz="2400" smtClean="0"/>
              <a:t>	</a:t>
            </a:r>
            <a:endParaRPr lang="en-GB" sz="2900" smtClean="0"/>
          </a:p>
          <a:p>
            <a:pPr lvl="2" eaLnBrk="1" hangingPunct="1">
              <a:lnSpc>
                <a:spcPct val="80000"/>
              </a:lnSpc>
            </a:pPr>
            <a:endParaRPr lang="en-GB" sz="2400" smtClean="0"/>
          </a:p>
          <a:p>
            <a:pPr eaLnBrk="1" hangingPunct="1">
              <a:lnSpc>
                <a:spcPct val="80000"/>
              </a:lnSpc>
            </a:pPr>
            <a:endParaRPr lang="en-GB" sz="2400" smtClean="0"/>
          </a:p>
          <a:p>
            <a:pPr lvl="2" eaLnBrk="1" hangingPunct="1">
              <a:lnSpc>
                <a:spcPct val="80000"/>
              </a:lnSpc>
            </a:pPr>
            <a:endParaRPr lang="en-GB" sz="1800" smtClean="0"/>
          </a:p>
        </p:txBody>
      </p:sp>
    </p:spTree>
    <p:extLst>
      <p:ext uri="{BB962C8B-B14F-4D97-AF65-F5344CB8AC3E}">
        <p14:creationId xmlns:p14="http://schemas.microsoft.com/office/powerpoint/2010/main" val="407195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000" b="1" dirty="0" smtClean="0"/>
              <a:t>Written particulars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GB" sz="2400" dirty="0" smtClean="0"/>
              <a:t>	Breach of supplying particulars/particulars incomplete :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GB" sz="2400" dirty="0" smtClean="0"/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GB" dirty="0" smtClean="0"/>
              <a:t>S38 Employment Act 2002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GB" dirty="0" smtClean="0"/>
          </a:p>
          <a:p>
            <a:pPr lvl="2" eaLnBrk="1" hangingPunct="1">
              <a:lnSpc>
                <a:spcPct val="80000"/>
              </a:lnSpc>
            </a:pPr>
            <a:r>
              <a:rPr lang="en-GB" sz="2400" dirty="0" smtClean="0"/>
              <a:t>2  - 4 weeks pay if employer loses a statutory claim against him and he has not given the statement of employment particulars</a:t>
            </a:r>
          </a:p>
          <a:p>
            <a:pPr lvl="2" eaLnBrk="1" hangingPunct="1">
              <a:lnSpc>
                <a:spcPct val="80000"/>
              </a:lnSpc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  <a:p>
            <a:pPr lvl="2"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418481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000" b="1" dirty="0" smtClean="0"/>
              <a:t>Formation of Contract of Employment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/>
            <a:r>
              <a:rPr lang="en-GB" dirty="0" smtClean="0"/>
              <a:t>Express terms- terms to which both parties have agreed </a:t>
            </a:r>
          </a:p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Implied terms</a:t>
            </a:r>
          </a:p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Other possible sources e.g. staff handbooks or collective agreements, letters of appointment, ‘policies’- e.g. harassment policy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sz="4400" b="1" dirty="0" smtClean="0"/>
              <a:t>Collective Bargains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An agreement between a trade union and an employer benefitting employees</a:t>
            </a:r>
          </a:p>
          <a:p>
            <a:pPr marL="609600" indent="-609600"/>
            <a:endParaRPr lang="en-GB" dirty="0" smtClean="0"/>
          </a:p>
          <a:p>
            <a:pPr marL="609600" indent="-609600"/>
            <a:r>
              <a:rPr lang="en-GB" dirty="0" smtClean="0"/>
              <a:t>Not itself a contract – s179 TULR(C) Act presumed not legally binding . Individual must argue the term is incorporated into his contract.</a:t>
            </a:r>
          </a:p>
        </p:txBody>
      </p:sp>
    </p:spTree>
    <p:extLst>
      <p:ext uri="{BB962C8B-B14F-4D97-AF65-F5344CB8AC3E}">
        <p14:creationId xmlns:p14="http://schemas.microsoft.com/office/powerpoint/2010/main" val="298143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sz="4400" b="1" dirty="0" smtClean="0"/>
              <a:t>Implied terms are:-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marL="609600" indent="-609600">
              <a:buFont typeface="Wingdings 2" pitchFamily="18" charset="2"/>
              <a:buNone/>
            </a:pPr>
            <a:r>
              <a:rPr lang="en-GB" dirty="0" smtClean="0"/>
              <a:t>	(</a:t>
            </a:r>
            <a:r>
              <a:rPr lang="en-GB" dirty="0" err="1" smtClean="0"/>
              <a:t>i</a:t>
            </a:r>
            <a:r>
              <a:rPr lang="en-GB" dirty="0" smtClean="0"/>
              <a:t>) - terms that are too obvious too mention (</a:t>
            </a:r>
            <a:r>
              <a:rPr lang="en-GB" dirty="0" err="1" smtClean="0"/>
              <a:t>eg</a:t>
            </a:r>
            <a:r>
              <a:rPr lang="en-GB" dirty="0" smtClean="0"/>
              <a:t> that the employee will not steal from the employer); </a:t>
            </a:r>
          </a:p>
          <a:p>
            <a:pPr marL="609600" indent="-609600"/>
            <a:r>
              <a:rPr lang="en-GB" dirty="0" smtClean="0"/>
              <a:t>(ii) - those necessary to make the contract workable (</a:t>
            </a:r>
            <a:r>
              <a:rPr lang="en-GB" dirty="0" err="1" smtClean="0"/>
              <a:t>eg</a:t>
            </a:r>
            <a:r>
              <a:rPr lang="en-GB" dirty="0" smtClean="0"/>
              <a:t> that an employee whose contractual duties require driving must have a current driving licence)    </a:t>
            </a:r>
          </a:p>
          <a:p>
            <a:pPr marL="609600" indent="-609600"/>
            <a:r>
              <a:rPr lang="en-GB" dirty="0" smtClean="0"/>
              <a:t>(iii)- those that are the custom and practice of the industry-evidential hurdle very high; </a:t>
            </a:r>
          </a:p>
          <a:p>
            <a:pPr marL="609600" indent="-609600"/>
            <a:r>
              <a:rPr lang="en-GB" dirty="0" smtClean="0"/>
              <a:t>(iv)  terms imposed by law (</a:t>
            </a:r>
            <a:r>
              <a:rPr lang="en-GB" dirty="0" err="1" smtClean="0"/>
              <a:t>eg</a:t>
            </a:r>
            <a:r>
              <a:rPr lang="en-GB" dirty="0" smtClean="0"/>
              <a:t> the right not to be discriminated against in pay terms)</a:t>
            </a:r>
          </a:p>
        </p:txBody>
      </p:sp>
    </p:spTree>
    <p:extLst>
      <p:ext uri="{BB962C8B-B14F-4D97-AF65-F5344CB8AC3E}">
        <p14:creationId xmlns:p14="http://schemas.microsoft.com/office/powerpoint/2010/main" val="3207392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949</TotalTime>
  <Words>973</Words>
  <Application>Microsoft Office PowerPoint</Application>
  <PresentationFormat>On-screen Show (4:3)</PresentationFormat>
  <Paragraphs>157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Constantia</vt:lpstr>
      <vt:lpstr>Wingdings</vt:lpstr>
      <vt:lpstr>Wingdings 2</vt:lpstr>
      <vt:lpstr>Flow</vt:lpstr>
      <vt:lpstr>      Business and Employment Law</vt:lpstr>
      <vt:lpstr>Contract of Employment</vt:lpstr>
      <vt:lpstr>Drafting</vt:lpstr>
      <vt:lpstr>Formation of Contract of Employment</vt:lpstr>
      <vt:lpstr>Written particulars</vt:lpstr>
      <vt:lpstr>Written particulars</vt:lpstr>
      <vt:lpstr>Formation of Contract of Employment</vt:lpstr>
      <vt:lpstr>Collective Bargains</vt:lpstr>
      <vt:lpstr>Implied terms are:- </vt:lpstr>
      <vt:lpstr>             Implied Terms  </vt:lpstr>
      <vt:lpstr>Implied terms</vt:lpstr>
      <vt:lpstr>Modern view</vt:lpstr>
      <vt:lpstr>Modern view- regulatory</vt:lpstr>
      <vt:lpstr>Orthodox view</vt:lpstr>
      <vt:lpstr>Implied Duties of Employer</vt:lpstr>
      <vt:lpstr>Other Implied Duties</vt:lpstr>
      <vt:lpstr>DUTY OF MUTUAL TRUST AND CONFIDENCE</vt:lpstr>
      <vt:lpstr>Significance of the Duty</vt:lpstr>
      <vt:lpstr>Mutual Trust and Confidence</vt:lpstr>
      <vt:lpstr>Stress at Work – can constitute a breach of MT&amp;C</vt:lpstr>
      <vt:lpstr>Stress at Work</vt:lpstr>
      <vt:lpstr>Bullying at Work – another example of breach of MT&amp;C</vt:lpstr>
      <vt:lpstr>Implied Duties of the Employee</vt:lpstr>
      <vt:lpstr>Implied Duties of Employee </vt:lpstr>
      <vt:lpstr>Implied terms v express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of Buckingham School of Law  Law for Business</dc:title>
  <dc:creator>GRAHAM MELLING</dc:creator>
  <cp:lastModifiedBy>Matthew Atkins</cp:lastModifiedBy>
  <cp:revision>124</cp:revision>
  <cp:lastPrinted>2018-01-30T15:28:23Z</cp:lastPrinted>
  <dcterms:created xsi:type="dcterms:W3CDTF">2009-01-20T08:05:15Z</dcterms:created>
  <dcterms:modified xsi:type="dcterms:W3CDTF">2019-02-11T14:10:19Z</dcterms:modified>
</cp:coreProperties>
</file>