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8"/>
  </p:handoutMasterIdLst>
  <p:sldIdLst>
    <p:sldId id="271" r:id="rId2"/>
    <p:sldId id="377" r:id="rId3"/>
    <p:sldId id="414" r:id="rId4"/>
    <p:sldId id="424" r:id="rId5"/>
    <p:sldId id="425" r:id="rId6"/>
    <p:sldId id="415" r:id="rId7"/>
    <p:sldId id="416" r:id="rId8"/>
    <p:sldId id="417" r:id="rId9"/>
    <p:sldId id="418" r:id="rId10"/>
    <p:sldId id="421" r:id="rId11"/>
    <p:sldId id="423" r:id="rId12"/>
    <p:sldId id="422" r:id="rId13"/>
    <p:sldId id="410" r:id="rId14"/>
    <p:sldId id="426" r:id="rId15"/>
    <p:sldId id="427" r:id="rId16"/>
    <p:sldId id="428" r:id="rId17"/>
    <p:sldId id="429" r:id="rId18"/>
    <p:sldId id="438" r:id="rId19"/>
    <p:sldId id="430" r:id="rId20"/>
    <p:sldId id="431" r:id="rId21"/>
    <p:sldId id="432" r:id="rId22"/>
    <p:sldId id="439" r:id="rId23"/>
    <p:sldId id="433" r:id="rId24"/>
    <p:sldId id="434" r:id="rId25"/>
    <p:sldId id="435" r:id="rId26"/>
    <p:sldId id="436" r:id="rId2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FD2E46-DB86-4E7A-90DB-CCAB13B9FE23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7E539A-901A-4FB9-ADC9-FE259E45E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1139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25BB5-D1BC-46C9-8425-D32C2AB7B0B4}" type="datetimeFigureOut">
              <a:rPr lang="en-US"/>
              <a:pPr>
                <a:defRPr/>
              </a:pPr>
              <a:t>1/28/2019</a:t>
            </a:fld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FD1EB-C7B9-4FD2-9564-3B0CA2AC6A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F15D9-BFC7-47CB-A4C9-46A4319B3C16}" type="datetimeFigureOut">
              <a:rPr lang="en-US"/>
              <a:pPr>
                <a:defRPr/>
              </a:pPr>
              <a:t>1/28/2019</a:t>
            </a:fld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DC085-1226-4CBB-B2C6-3951BDED9C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77D5D-20A1-4B3C-BC97-F718F6219D7B}" type="datetimeFigureOut">
              <a:rPr lang="en-US"/>
              <a:pPr>
                <a:defRPr/>
              </a:pPr>
              <a:t>1/28/2019</a:t>
            </a:fld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1367E-8DAF-448F-AC44-41944E3AEBC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18090-CC48-42B9-A0FF-86BDA7273CED}" type="datetimeFigureOut">
              <a:rPr lang="en-US"/>
              <a:pPr>
                <a:defRPr/>
              </a:pPr>
              <a:t>1/28/2019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FF4B1-1692-449C-9177-14EFB78E5E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DE775-8FC8-4761-AC1F-857066C726F3}" type="datetimeFigureOut">
              <a:rPr lang="en-US"/>
              <a:pPr>
                <a:defRPr/>
              </a:pPr>
              <a:t>1/28/2019</a:t>
            </a:fld>
            <a:endParaRPr lang="en-GB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7D1C7-E067-4C23-B2A9-0E5B573C74F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F39BE-DFA7-40C8-A9BD-77C925D7DFCB}" type="datetimeFigureOut">
              <a:rPr lang="en-US"/>
              <a:pPr>
                <a:defRPr/>
              </a:pPr>
              <a:t>1/28/2019</a:t>
            </a:fld>
            <a:endParaRPr lang="en-GB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809E1-1229-45AB-98AB-0506BABF5D6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978AB-F3D6-4BE5-8B24-DBDA17D30F52}" type="datetimeFigureOut">
              <a:rPr lang="en-US"/>
              <a:pPr>
                <a:defRPr/>
              </a:pPr>
              <a:t>1/28/2019</a:t>
            </a:fld>
            <a:endParaRPr lang="en-GB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DD7D7-01AE-4964-B115-53507FB3EB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F9575-E507-4ED3-9B2C-62EC7B7445AB}" type="datetimeFigureOut">
              <a:rPr lang="en-US"/>
              <a:pPr>
                <a:defRPr/>
              </a:pPr>
              <a:t>1/28/2019</a:t>
            </a:fld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0407A-29DE-46EB-9155-C188365C52F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943AB-D677-4C43-89F9-C6926D9A8A16}" type="datetimeFigureOut">
              <a:rPr lang="en-US"/>
              <a:pPr>
                <a:defRPr/>
              </a:pPr>
              <a:t>1/28/2019</a:t>
            </a:fld>
            <a:endParaRPr lang="en-GB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F5DC0-A86B-463C-A172-E60FB4A6CDD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A055F-1F81-437D-B6B1-9AB25A20E921}" type="datetimeFigureOut">
              <a:rPr lang="en-US"/>
              <a:pPr>
                <a:defRPr/>
              </a:pPr>
              <a:t>1/28/2019</a:t>
            </a:fld>
            <a:endParaRPr lang="en-GB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DB4983-F943-4C73-AAF8-2406323A7AF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37C48-D2AD-437D-A0EB-57D598A90159}" type="datetimeFigureOut">
              <a:rPr lang="en-US"/>
              <a:pPr>
                <a:defRPr/>
              </a:pPr>
              <a:t>1/28/2019</a:t>
            </a:fld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AC898-09F7-44C1-9770-8831FA4438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42BF313-BDDC-4986-996B-253630C55C5D}" type="datetimeFigureOut">
              <a:rPr lang="en-US"/>
              <a:pPr>
                <a:defRPr/>
              </a:pPr>
              <a:t>1/28/2019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E834A94-A646-4001-8BC2-2D221EC5A9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72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73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6864" cy="3672408"/>
          </a:xfrm>
        </p:spPr>
        <p:txBody>
          <a:bodyPr/>
          <a:lstStyle/>
          <a:p>
            <a:pPr algn="ctr"/>
            <a:r>
              <a:rPr lang="en-GB" sz="4600" dirty="0" smtClean="0"/>
              <a:t>              </a:t>
            </a:r>
            <a:br>
              <a:rPr lang="en-GB" sz="4600" dirty="0" smtClean="0"/>
            </a:br>
            <a:r>
              <a:rPr lang="en-GB" sz="4600" dirty="0"/>
              <a:t>	</a:t>
            </a:r>
            <a:r>
              <a:rPr lang="en-GB" sz="4600" dirty="0" smtClean="0"/>
              <a:t/>
            </a:r>
            <a:br>
              <a:rPr lang="en-GB" sz="4600" dirty="0" smtClean="0"/>
            </a:br>
            <a:r>
              <a:rPr lang="en-GB" sz="4600" dirty="0" smtClean="0"/>
              <a:t>Business and Employment Law</a:t>
            </a:r>
            <a:br>
              <a:rPr lang="en-GB" sz="4600" dirty="0" smtClean="0"/>
            </a:br>
            <a:r>
              <a:rPr lang="en-GB" sz="4600" dirty="0" smtClean="0"/>
              <a:t>Lecture 2</a:t>
            </a:r>
            <a:br>
              <a:rPr lang="en-GB" sz="4600" dirty="0" smtClean="0"/>
            </a:br>
            <a:r>
              <a:rPr lang="en-GB" sz="4600" dirty="0" smtClean="0"/>
              <a:t>Week Beginning </a:t>
            </a:r>
            <a:br>
              <a:rPr lang="en-GB" sz="4600" dirty="0" smtClean="0"/>
            </a:br>
            <a:r>
              <a:rPr lang="en-GB" sz="4600" dirty="0" smtClean="0"/>
              <a:t>28th January 2019</a:t>
            </a:r>
            <a:br>
              <a:rPr lang="en-GB" sz="4600" dirty="0" smtClean="0"/>
            </a:br>
            <a:endParaRPr lang="en-GB" sz="4600" dirty="0" smtClean="0"/>
          </a:p>
        </p:txBody>
      </p:sp>
      <p:sp>
        <p:nvSpPr>
          <p:cNvPr id="13314" name="Rectangle 3"/>
          <p:cNvSpPr>
            <a:spLocks noGrp="1"/>
          </p:cNvSpPr>
          <p:nvPr>
            <p:ph type="subTitle" idx="1"/>
          </p:nvPr>
        </p:nvSpPr>
        <p:spPr>
          <a:xfrm>
            <a:off x="1331640" y="4149080"/>
            <a:ext cx="6440760" cy="1872208"/>
          </a:xfrm>
        </p:spPr>
        <p:txBody>
          <a:bodyPr/>
          <a:lstStyle/>
          <a:p>
            <a:r>
              <a:rPr lang="en-GB" sz="2800" dirty="0" smtClean="0"/>
              <a:t>Barriers to Employment Rights</a:t>
            </a:r>
            <a:endParaRPr lang="en-GB" sz="2800" dirty="0"/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Self Employed ….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May also be responsible for others as he may sub contract work out</a:t>
            </a:r>
          </a:p>
          <a:p>
            <a:r>
              <a:rPr lang="en-GB" dirty="0"/>
              <a:t>Probably a contract for service but will be liable re:</a:t>
            </a:r>
          </a:p>
          <a:p>
            <a:pPr lvl="1"/>
            <a:r>
              <a:rPr lang="en-GB" dirty="0"/>
              <a:t>Discrimination</a:t>
            </a:r>
          </a:p>
          <a:p>
            <a:pPr lvl="1"/>
            <a:r>
              <a:rPr lang="en-GB" dirty="0"/>
              <a:t>Health and safety</a:t>
            </a:r>
          </a:p>
          <a:p>
            <a:pPr lvl="1"/>
            <a:r>
              <a:rPr lang="en-GB" dirty="0" err="1"/>
              <a:t>Etc</a:t>
            </a:r>
            <a:endParaRPr lang="en-GB" dirty="0"/>
          </a:p>
          <a:p>
            <a:endParaRPr lang="en-GB" dirty="0" smtClean="0"/>
          </a:p>
          <a:p>
            <a:r>
              <a:rPr lang="en-GB" i="1" dirty="0" err="1" smtClean="0"/>
              <a:t>Stringfellow</a:t>
            </a:r>
            <a:r>
              <a:rPr lang="en-GB" i="1" dirty="0" smtClean="0"/>
              <a:t> Restaurants Ltd v Nadine Quashie [2012] EWCA </a:t>
            </a:r>
            <a:r>
              <a:rPr lang="en-GB" i="1" dirty="0" err="1" smtClean="0"/>
              <a:t>Civ</a:t>
            </a:r>
            <a:r>
              <a:rPr lang="en-GB" i="1" dirty="0" smtClean="0"/>
              <a:t> 1735</a:t>
            </a:r>
          </a:p>
          <a:p>
            <a:pPr lvl="1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024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520" y="273050"/>
            <a:ext cx="8640960" cy="851694"/>
          </a:xfrm>
        </p:spPr>
        <p:txBody>
          <a:bodyPr>
            <a:normAutofit/>
          </a:bodyPr>
          <a:lstStyle/>
          <a:p>
            <a:pPr algn="ctr"/>
            <a:r>
              <a:rPr lang="en-GB" sz="3400" dirty="0" smtClean="0"/>
              <a:t>EMPLOYEES v. SELF-EMPLOYED</a:t>
            </a:r>
            <a:endParaRPr lang="en-GB" sz="3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67544" y="5589240"/>
            <a:ext cx="4040188" cy="1087016"/>
          </a:xfrm>
        </p:spPr>
        <p:txBody>
          <a:bodyPr/>
          <a:lstStyle/>
          <a:p>
            <a:pPr algn="ctr"/>
            <a:r>
              <a:rPr lang="en-GB" b="1" dirty="0" smtClean="0"/>
              <a:t>EMPLOYEES</a:t>
            </a:r>
            <a:endParaRPr lang="en-GB" b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644008" y="5589240"/>
            <a:ext cx="4041775" cy="1087016"/>
          </a:xfrm>
        </p:spPr>
        <p:txBody>
          <a:bodyPr>
            <a:normAutofit/>
          </a:bodyPr>
          <a:lstStyle/>
          <a:p>
            <a:pPr algn="ctr"/>
            <a:r>
              <a:rPr lang="en-GB" b="1" dirty="0" smtClean="0"/>
              <a:t>SELF-EMPLOYED </a:t>
            </a:r>
            <a:endParaRPr lang="en-GB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414494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dirty="0" smtClean="0"/>
              <a:t> Working under a contract </a:t>
            </a:r>
            <a:r>
              <a:rPr lang="en-GB" b="1" u="sng" dirty="0" smtClean="0"/>
              <a:t>of</a:t>
            </a:r>
            <a:r>
              <a:rPr lang="en-GB" dirty="0" smtClean="0"/>
              <a:t> service.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dirty="0"/>
              <a:t> </a:t>
            </a:r>
            <a:r>
              <a:rPr lang="en-GB" dirty="0" smtClean="0"/>
              <a:t>Income tax and social security payments deducted by employer.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dirty="0" smtClean="0"/>
              <a:t>Vicarious liability of employer.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dirty="0" smtClean="0"/>
              <a:t>Extensive duty of care by employer.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4144945"/>
          </a:xfrm>
        </p:spPr>
        <p:txBody>
          <a:bodyPr/>
          <a:lstStyle/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dirty="0" smtClean="0"/>
              <a:t> Working under a contract </a:t>
            </a:r>
            <a:r>
              <a:rPr lang="en-GB" b="1" u="sng" dirty="0" smtClean="0"/>
              <a:t>for</a:t>
            </a:r>
            <a:r>
              <a:rPr lang="en-GB" dirty="0" smtClean="0"/>
              <a:t> services.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dirty="0" smtClean="0"/>
              <a:t>Responsible for paying income tax and social security contributions.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dirty="0" smtClean="0"/>
              <a:t>No vicarious liability of employment.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dirty="0" smtClean="0"/>
              <a:t>Limited duty of care by employer.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992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19256" cy="720080"/>
          </a:xfrm>
        </p:spPr>
        <p:txBody>
          <a:bodyPr/>
          <a:lstStyle/>
          <a:p>
            <a:pPr algn="ctr"/>
            <a:r>
              <a:rPr lang="en-GB" dirty="0" smtClean="0"/>
              <a:t>Employee Shareholders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8363272" cy="5055841"/>
          </a:xfrm>
        </p:spPr>
        <p:txBody>
          <a:bodyPr/>
          <a:lstStyle/>
          <a:p>
            <a:r>
              <a:rPr lang="en-GB" sz="2400" dirty="0" smtClean="0"/>
              <a:t>S31 Growth and Enterprise Act 2013 inserts s205A into the ERA 1996</a:t>
            </a:r>
          </a:p>
          <a:p>
            <a:r>
              <a:rPr lang="en-GB" sz="2400" dirty="0" smtClean="0"/>
              <a:t>Employee, in return for (minimum of £2000) shares in the business now able to contract out of some employment protection:-</a:t>
            </a:r>
          </a:p>
          <a:p>
            <a:r>
              <a:rPr lang="en-GB" sz="2400" dirty="0" smtClean="0"/>
              <a:t> gives up the right to</a:t>
            </a:r>
          </a:p>
          <a:p>
            <a:r>
              <a:rPr lang="en-GB" sz="2400" dirty="0" smtClean="0"/>
              <a:t>Request study or training leave</a:t>
            </a:r>
          </a:p>
          <a:p>
            <a:r>
              <a:rPr lang="en-GB" sz="2400" dirty="0" smtClean="0"/>
              <a:t>Flexible working</a:t>
            </a:r>
          </a:p>
          <a:p>
            <a:r>
              <a:rPr lang="en-GB" sz="2400" dirty="0" smtClean="0"/>
              <a:t>Not to be unfairly dismissed</a:t>
            </a:r>
          </a:p>
          <a:p>
            <a:r>
              <a:rPr lang="en-GB" sz="2400" dirty="0" smtClean="0"/>
              <a:t>Redundancy payment</a:t>
            </a:r>
          </a:p>
          <a:p>
            <a:r>
              <a:rPr lang="en-GB" sz="2400" dirty="0" smtClean="0"/>
              <a:t>Increased notice of intention to return from adoption or maternity leave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538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smtClean="0"/>
              <a:t>Employee/Shareholder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S31 Growth &amp; Enterprise Act 2013</a:t>
            </a:r>
          </a:p>
          <a:p>
            <a:endParaRPr lang="en-GB" altLang="en-US" smtClean="0"/>
          </a:p>
          <a:p>
            <a:pPr lvl="1"/>
            <a:r>
              <a:rPr lang="en-GB" altLang="en-US" smtClean="0"/>
              <a:t>Allows employees to opt out of unfair dismissal protection – minimum £2,000 shares</a:t>
            </a:r>
          </a:p>
          <a:p>
            <a:pPr lvl="1"/>
            <a:r>
              <a:rPr lang="en-GB" altLang="en-US" smtClean="0"/>
              <a:t>Opt out of redundancy protection</a:t>
            </a:r>
          </a:p>
          <a:p>
            <a:pPr lvl="1"/>
            <a:r>
              <a:rPr lang="en-GB" altLang="en-US" smtClean="0"/>
              <a:t>Does this defeat the intentions of the ERA?</a:t>
            </a:r>
          </a:p>
          <a:p>
            <a:pPr lvl="1"/>
            <a:r>
              <a:rPr lang="en-GB" altLang="en-US" smtClean="0"/>
              <a:t>What is the true intention of the employer? </a:t>
            </a:r>
          </a:p>
        </p:txBody>
      </p:sp>
    </p:spTree>
    <p:extLst>
      <p:ext uri="{BB962C8B-B14F-4D97-AF65-F5344CB8AC3E}">
        <p14:creationId xmlns:p14="http://schemas.microsoft.com/office/powerpoint/2010/main" val="254856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Problems with s230 ERA 1996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As is evident, courts are often left to decide who is and who is not an employee.  Over the years they have developed </a:t>
            </a:r>
            <a:r>
              <a:rPr lang="en-GB" i="1" dirty="0" smtClean="0"/>
              <a:t>‘tests’ </a:t>
            </a:r>
            <a:r>
              <a:rPr lang="en-GB" dirty="0" smtClean="0"/>
              <a:t>to help them </a:t>
            </a:r>
          </a:p>
          <a:p>
            <a:r>
              <a:rPr lang="en-GB" dirty="0" smtClean="0"/>
              <a:t>Control test – now rather outdated</a:t>
            </a:r>
          </a:p>
          <a:p>
            <a:r>
              <a:rPr lang="en-GB" dirty="0" smtClean="0"/>
              <a:t>Integration Test – also less relevant but still useful</a:t>
            </a:r>
          </a:p>
          <a:p>
            <a:r>
              <a:rPr lang="en-GB" dirty="0" smtClean="0"/>
              <a:t>Mixed and Multiple test – pulls the other areas together and is generally used today alongside</a:t>
            </a:r>
          </a:p>
          <a:p>
            <a:r>
              <a:rPr lang="en-GB" dirty="0" smtClean="0"/>
              <a:t>Economic Reality Test – what is actually happening in the business – what is the </a:t>
            </a:r>
            <a:r>
              <a:rPr lang="en-GB" i="1" dirty="0" smtClean="0"/>
              <a:t>‘intention’ </a:t>
            </a:r>
            <a:r>
              <a:rPr lang="en-GB" dirty="0" smtClean="0"/>
              <a:t>of the parties?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249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 smtClean="0"/>
              <a:t>Control Test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How much control does the employer have over the work of the employee? </a:t>
            </a:r>
          </a:p>
          <a:p>
            <a:pPr>
              <a:defRPr/>
            </a:pPr>
            <a:r>
              <a:rPr lang="en-GB" dirty="0" smtClean="0"/>
              <a:t>Flexible working/skilled workers –</a:t>
            </a:r>
          </a:p>
          <a:p>
            <a:pPr>
              <a:defRPr/>
            </a:pPr>
            <a:r>
              <a:rPr lang="en-GB" dirty="0" smtClean="0"/>
              <a:t> 	</a:t>
            </a:r>
            <a:r>
              <a:rPr lang="en-GB" dirty="0" err="1" smtClean="0"/>
              <a:t>Bramwell</a:t>
            </a:r>
            <a:r>
              <a:rPr lang="en-GB" dirty="0" smtClean="0"/>
              <a:t> LJ – </a:t>
            </a:r>
            <a:r>
              <a:rPr lang="en-GB" i="1" dirty="0" err="1" smtClean="0"/>
              <a:t>Yewens</a:t>
            </a:r>
            <a:r>
              <a:rPr lang="en-GB" i="1" dirty="0" smtClean="0"/>
              <a:t> v </a:t>
            </a:r>
            <a:r>
              <a:rPr lang="en-GB" i="1" dirty="0" err="1" smtClean="0"/>
              <a:t>Noakes</a:t>
            </a:r>
            <a:r>
              <a:rPr lang="en-GB" i="1" dirty="0" smtClean="0"/>
              <a:t> </a:t>
            </a:r>
            <a:r>
              <a:rPr lang="en-GB" dirty="0" smtClean="0"/>
              <a:t>(1880) ‘A 	servant is a person subject to the command of his 	master as to the manner in which he shall do his 	work’ </a:t>
            </a:r>
          </a:p>
          <a:p>
            <a:pPr>
              <a:defRPr/>
            </a:pPr>
            <a:r>
              <a:rPr lang="en-GB" dirty="0" smtClean="0"/>
              <a:t>How realistic is this in 21</a:t>
            </a:r>
            <a:r>
              <a:rPr lang="en-GB" baseline="30000" dirty="0" smtClean="0"/>
              <a:t>st</a:t>
            </a:r>
            <a:r>
              <a:rPr lang="en-GB" dirty="0" smtClean="0"/>
              <a:t> Century? Does a football manager tell his player </a:t>
            </a:r>
            <a:r>
              <a:rPr lang="en-GB" i="1" dirty="0" smtClean="0"/>
              <a:t>how</a:t>
            </a:r>
            <a:r>
              <a:rPr lang="en-GB" dirty="0" smtClean="0"/>
              <a:t> to play football or does he rely on the footballer’s skill?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84613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 smtClean="0"/>
              <a:t>Integration of Organisational Test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Integration is a useful test for professional people however,</a:t>
            </a:r>
          </a:p>
          <a:p>
            <a:pPr>
              <a:defRPr/>
            </a:pPr>
            <a:r>
              <a:rPr lang="en-GB" dirty="0" smtClean="0"/>
              <a:t>The test is only really useful for permanent or core workers when in fact even outsourced work might be integral to the employer's business.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8219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 smtClean="0"/>
              <a:t>Mixed/Multiple Test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i="1" dirty="0" smtClean="0"/>
              <a:t>Ready Mixed Concrete SE Ltd v Minister of Pensions</a:t>
            </a:r>
            <a:r>
              <a:rPr lang="en-GB" dirty="0" smtClean="0"/>
              <a:t> [1968] 2 QB 497</a:t>
            </a:r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r>
              <a:rPr lang="en-GB" dirty="0" err="1" smtClean="0"/>
              <a:t>Mackenna</a:t>
            </a:r>
            <a:r>
              <a:rPr lang="en-GB" dirty="0" smtClean="0"/>
              <a:t> J:”A contract of service exists if three conditions are fulfilled”</a:t>
            </a:r>
          </a:p>
        </p:txBody>
      </p:sp>
    </p:spTree>
    <p:extLst>
      <p:ext uri="{BB962C8B-B14F-4D97-AF65-F5344CB8AC3E}">
        <p14:creationId xmlns:p14="http://schemas.microsoft.com/office/powerpoint/2010/main" val="13677721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GB" i="1" dirty="0" smtClean="0"/>
              <a:t>Ready Mix Concrete</a:t>
            </a:r>
            <a:endParaRPr lang="en-GB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Thomas Latimer worked for RMC from 1959 to 1963.</a:t>
            </a:r>
          </a:p>
          <a:p>
            <a:pPr>
              <a:defRPr/>
            </a:pPr>
            <a:endParaRPr lang="en-GB" dirty="0"/>
          </a:p>
          <a:p>
            <a:pPr>
              <a:defRPr/>
            </a:pPr>
            <a:r>
              <a:rPr lang="en-GB" dirty="0" smtClean="0"/>
              <a:t>He took up an opportunity to start to drive lorries on behalf of the company – RMC set up a hire purchase to allow employees to buy their own lorry.</a:t>
            </a:r>
          </a:p>
          <a:p>
            <a:pPr>
              <a:defRPr/>
            </a:pPr>
            <a:endParaRPr lang="en-GB" dirty="0"/>
          </a:p>
          <a:p>
            <a:pPr>
              <a:defRPr/>
            </a:pPr>
            <a:r>
              <a:rPr lang="en-GB" dirty="0" smtClean="0"/>
              <a:t>His new contract described him as an independent contractor even though he wore company uniform and painted the lorry with company markings.</a:t>
            </a:r>
          </a:p>
        </p:txBody>
      </p:sp>
    </p:spTree>
    <p:extLst>
      <p:ext uri="{BB962C8B-B14F-4D97-AF65-F5344CB8AC3E}">
        <p14:creationId xmlns:p14="http://schemas.microsoft.com/office/powerpoint/2010/main" val="13049705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Three conditions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The servant agrees that, in consideration of a wage ...he will provide his own work and skill in the performance of some service for his master</a:t>
            </a:r>
          </a:p>
          <a:p>
            <a:pPr>
              <a:defRPr/>
            </a:pPr>
            <a:r>
              <a:rPr lang="en-GB" dirty="0" smtClean="0"/>
              <a:t>He agrees expressly or impliedly... He will be subject to the other’s control</a:t>
            </a:r>
          </a:p>
          <a:p>
            <a:pPr>
              <a:defRPr/>
            </a:pPr>
            <a:r>
              <a:rPr lang="en-GB" dirty="0" smtClean="0"/>
              <a:t> The other provisions of the contract are consistent with its being a contract of service</a:t>
            </a:r>
          </a:p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47274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704850"/>
            <a:ext cx="8219256" cy="1428006"/>
          </a:xfrm>
        </p:spPr>
        <p:txBody>
          <a:bodyPr/>
          <a:lstStyle/>
          <a:p>
            <a:pPr algn="ctr"/>
            <a:r>
              <a:rPr lang="en-GB" dirty="0" smtClean="0"/>
              <a:t>Identifying the Status of Workers</a:t>
            </a:r>
            <a:br>
              <a:rPr lang="en-GB" dirty="0" smtClean="0"/>
            </a:br>
            <a:r>
              <a:rPr lang="en-GB" dirty="0" smtClean="0"/>
              <a:t>Four categories of ‘Workers’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2132856"/>
            <a:ext cx="8219256" cy="4191744"/>
          </a:xfrm>
        </p:spPr>
        <p:txBody>
          <a:bodyPr/>
          <a:lstStyle/>
          <a:p>
            <a:r>
              <a:rPr lang="en-GB" dirty="0" smtClean="0"/>
              <a:t>Employee</a:t>
            </a:r>
          </a:p>
          <a:p>
            <a:endParaRPr lang="en-GB" dirty="0" smtClean="0"/>
          </a:p>
          <a:p>
            <a:r>
              <a:rPr lang="en-GB" dirty="0" smtClean="0"/>
              <a:t>Statutory workers</a:t>
            </a:r>
          </a:p>
          <a:p>
            <a:endParaRPr lang="en-GB" dirty="0" smtClean="0"/>
          </a:p>
          <a:p>
            <a:r>
              <a:rPr lang="en-GB" dirty="0" smtClean="0"/>
              <a:t>Self Employed</a:t>
            </a:r>
          </a:p>
          <a:p>
            <a:endParaRPr lang="en-GB" dirty="0"/>
          </a:p>
          <a:p>
            <a:r>
              <a:rPr lang="en-GB" dirty="0" smtClean="0"/>
              <a:t>More recently - Employee </a:t>
            </a:r>
            <a:r>
              <a:rPr lang="en-GB" dirty="0"/>
              <a:t>Shareholder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54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GB" sz="4800" dirty="0" smtClean="0"/>
              <a:t>Factors the Court will examine will include: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1"/>
            <a:ext cx="8235462" cy="4403725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Provision of equipment or tools</a:t>
            </a:r>
          </a:p>
          <a:p>
            <a:pPr>
              <a:defRPr/>
            </a:pPr>
            <a:r>
              <a:rPr lang="en-GB" dirty="0" smtClean="0"/>
              <a:t>Ability to work for other people/companies</a:t>
            </a:r>
          </a:p>
          <a:p>
            <a:pPr>
              <a:defRPr/>
            </a:pPr>
            <a:r>
              <a:rPr lang="en-GB" dirty="0" smtClean="0"/>
              <a:t>Ability to control </a:t>
            </a:r>
            <a:r>
              <a:rPr lang="en-GB" dirty="0" err="1" smtClean="0"/>
              <a:t>eg</a:t>
            </a:r>
            <a:r>
              <a:rPr lang="en-GB" dirty="0" smtClean="0"/>
              <a:t> does the worker determine when to take holidays or does he need permission</a:t>
            </a:r>
          </a:p>
          <a:p>
            <a:pPr>
              <a:defRPr/>
            </a:pPr>
            <a:r>
              <a:rPr lang="en-GB" dirty="0" smtClean="0"/>
              <a:t>Who markets the work done.</a:t>
            </a:r>
          </a:p>
          <a:p>
            <a:pPr>
              <a:defRPr/>
            </a:pPr>
            <a:r>
              <a:rPr lang="en-GB" dirty="0" smtClean="0"/>
              <a:t>In RMC – they were small business men, able to make a profit or loss of their own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22789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 smtClean="0"/>
              <a:t>What is happening in the Firm?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Is there:- </a:t>
            </a:r>
          </a:p>
          <a:p>
            <a:pPr>
              <a:defRPr/>
            </a:pPr>
            <a:r>
              <a:rPr lang="en-GB" dirty="0" smtClean="0"/>
              <a:t>Mutuality of Obligations</a:t>
            </a:r>
          </a:p>
          <a:p>
            <a:pPr>
              <a:defRPr/>
            </a:pPr>
            <a:r>
              <a:rPr lang="en-GB" dirty="0" smtClean="0"/>
              <a:t>Does the individual provide personal service or is he able to substitute his labour?</a:t>
            </a:r>
          </a:p>
          <a:p>
            <a:pPr>
              <a:defRPr/>
            </a:pPr>
            <a:r>
              <a:rPr lang="en-GB" dirty="0" smtClean="0"/>
              <a:t>What is actually happening in the firm – what is the intention of the parties, what is the Economic Reality?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13802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923950"/>
          </a:xfrm>
        </p:spPr>
        <p:txBody>
          <a:bodyPr/>
          <a:lstStyle/>
          <a:p>
            <a:pPr algn="ctr">
              <a:defRPr/>
            </a:pPr>
            <a:r>
              <a:rPr lang="en-GB" dirty="0" smtClean="0"/>
              <a:t>Other Cases to Consider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i="1" dirty="0" smtClean="0"/>
              <a:t>Market </a:t>
            </a:r>
            <a:r>
              <a:rPr lang="en-GB" i="1" dirty="0"/>
              <a:t>Investigations v Minister for Social Security (</a:t>
            </a:r>
            <a:r>
              <a:rPr lang="en-GB" i="1" dirty="0" smtClean="0"/>
              <a:t>1969) 2 QB 173</a:t>
            </a:r>
          </a:p>
          <a:p>
            <a:pPr>
              <a:defRPr/>
            </a:pPr>
            <a:endParaRPr lang="en-GB" i="1" dirty="0"/>
          </a:p>
          <a:p>
            <a:pPr>
              <a:defRPr/>
            </a:pPr>
            <a:r>
              <a:rPr lang="en-GB" i="1" dirty="0" smtClean="0"/>
              <a:t>O’Kelly v </a:t>
            </a:r>
            <a:r>
              <a:rPr lang="en-GB" i="1" dirty="0" err="1" smtClean="0"/>
              <a:t>Trusthouse</a:t>
            </a:r>
            <a:r>
              <a:rPr lang="en-GB" i="1" dirty="0" smtClean="0"/>
              <a:t> Forte Ltd (1983) ICR 728</a:t>
            </a:r>
          </a:p>
          <a:p>
            <a:pPr>
              <a:defRPr/>
            </a:pPr>
            <a:endParaRPr lang="en-GB" i="1" dirty="0"/>
          </a:p>
          <a:p>
            <a:pPr>
              <a:defRPr/>
            </a:pPr>
            <a:r>
              <a:rPr lang="en-GB" i="1" dirty="0" smtClean="0"/>
              <a:t>Carmichael v National Power plc (2000) IRLR 43</a:t>
            </a:r>
          </a:p>
          <a:p>
            <a:pPr>
              <a:defRPr/>
            </a:pPr>
            <a:endParaRPr lang="en-GB" i="1" dirty="0"/>
          </a:p>
          <a:p>
            <a:pPr>
              <a:defRPr/>
            </a:pPr>
            <a:r>
              <a:rPr lang="en-GB" i="1" dirty="0" smtClean="0"/>
              <a:t>Lee v Chung and Shun </a:t>
            </a:r>
            <a:r>
              <a:rPr lang="en-GB" i="1" dirty="0" err="1" smtClean="0"/>
              <a:t>Shing</a:t>
            </a:r>
            <a:r>
              <a:rPr lang="en-GB" i="1" dirty="0" smtClean="0"/>
              <a:t> (1990) IRLR 236</a:t>
            </a:r>
          </a:p>
          <a:p>
            <a:pPr lvl="2">
              <a:defRPr/>
            </a:pPr>
            <a:r>
              <a:rPr lang="en-GB" dirty="0" smtClean="0"/>
              <a:t>The Economic Reality Test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90729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en-GB" dirty="0" smtClean="0"/>
              <a:t>Status as a Strategic Management Tool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lvl="1"/>
            <a:endParaRPr lang="en-GB" dirty="0" smtClean="0"/>
          </a:p>
          <a:p>
            <a:pPr lvl="1"/>
            <a:r>
              <a:rPr lang="en-GB" dirty="0" smtClean="0"/>
              <a:t>Associated with Risk:</a:t>
            </a:r>
          </a:p>
          <a:p>
            <a:pPr lvl="1"/>
            <a:r>
              <a:rPr lang="en-GB" dirty="0" smtClean="0"/>
              <a:t>An employer will choose the most  appropriate “employment” contract to suit the needs of the firm</a:t>
            </a:r>
          </a:p>
          <a:p>
            <a:pPr lvl="1"/>
            <a:endParaRPr lang="en-GB" dirty="0"/>
          </a:p>
          <a:p>
            <a:pPr lvl="1"/>
            <a:r>
              <a:rPr lang="en-GB" dirty="0" smtClean="0"/>
              <a:t> Consider the function of the worker, its importance, the risk to the business if done less well, how easily staff-turn-over can be managed.</a:t>
            </a:r>
          </a:p>
          <a:p>
            <a:pPr lvl="1"/>
            <a:r>
              <a:rPr lang="en-GB" dirty="0" smtClean="0"/>
              <a:t>Core workers – employees</a:t>
            </a:r>
          </a:p>
          <a:p>
            <a:pPr lvl="1"/>
            <a:r>
              <a:rPr lang="en-GB" dirty="0" smtClean="0"/>
              <a:t>Non core/low skilled - workers </a:t>
            </a:r>
          </a:p>
          <a:p>
            <a:pPr lvl="1"/>
            <a:endParaRPr lang="en-GB" dirty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33441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Strategic Management Tool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Employer will structure his business according to his needs.</a:t>
            </a:r>
          </a:p>
          <a:p>
            <a:endParaRPr lang="en-GB" dirty="0" smtClean="0"/>
          </a:p>
          <a:p>
            <a:r>
              <a:rPr lang="en-GB" dirty="0" smtClean="0"/>
              <a:t>He may use core workers, zero hours contract workers, self employed.</a:t>
            </a:r>
          </a:p>
          <a:p>
            <a:r>
              <a:rPr lang="en-GB" dirty="0" smtClean="0"/>
              <a:t>He may also use </a:t>
            </a:r>
            <a:r>
              <a:rPr lang="en-GB" smtClean="0"/>
              <a:t>the device </a:t>
            </a:r>
            <a:r>
              <a:rPr lang="en-GB" dirty="0" smtClean="0"/>
              <a:t>of probation periods</a:t>
            </a:r>
          </a:p>
          <a:p>
            <a:pPr lvl="1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524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Agency Workers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Agency </a:t>
            </a:r>
            <a:r>
              <a:rPr lang="en-GB" dirty="0" smtClean="0"/>
              <a:t>Workers</a:t>
            </a:r>
          </a:p>
          <a:p>
            <a:pPr marL="0" indent="0">
              <a:buNone/>
            </a:pPr>
            <a:r>
              <a:rPr lang="en-GB" dirty="0"/>
              <a:t/>
            </a:r>
            <a:br>
              <a:rPr lang="en-GB" dirty="0"/>
            </a:br>
            <a:r>
              <a:rPr lang="en-GB" dirty="0"/>
              <a:t>Gaining rights in line with </a:t>
            </a:r>
            <a:r>
              <a:rPr lang="en-GB" dirty="0" smtClean="0"/>
              <a:t>employees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/>
              <a:t>Some rights gained from day </a:t>
            </a:r>
            <a:r>
              <a:rPr lang="en-GB" dirty="0" smtClean="0"/>
              <a:t>one</a:t>
            </a:r>
          </a:p>
          <a:p>
            <a:pPr lvl="1"/>
            <a:r>
              <a:rPr lang="en-GB" dirty="0"/>
              <a:t>Rights to facilities and </a:t>
            </a:r>
            <a:r>
              <a:rPr lang="en-GB" dirty="0" smtClean="0"/>
              <a:t>amenities</a:t>
            </a:r>
          </a:p>
          <a:p>
            <a:pPr lvl="1"/>
            <a:r>
              <a:rPr lang="en-GB" dirty="0"/>
              <a:t>Right to be informed of vacancies</a:t>
            </a:r>
          </a:p>
          <a:p>
            <a:pPr marL="0" indent="0">
              <a:buNone/>
            </a:pP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554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Agency Workers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Some rights acquired after 12 Weeks</a:t>
            </a:r>
          </a:p>
          <a:p>
            <a:endParaRPr lang="en-GB" dirty="0" smtClean="0"/>
          </a:p>
          <a:p>
            <a:r>
              <a:rPr lang="en-GB" dirty="0" smtClean="0"/>
              <a:t>Same basic pay as if they were permanent</a:t>
            </a:r>
          </a:p>
          <a:p>
            <a:r>
              <a:rPr lang="en-GB" dirty="0" smtClean="0"/>
              <a:t>Same holiday entitlement</a:t>
            </a:r>
          </a:p>
          <a:p>
            <a:r>
              <a:rPr lang="en-GB" dirty="0" smtClean="0"/>
              <a:t>Same bonus and commission  - but only if paid on a personal basis – </a:t>
            </a:r>
            <a:r>
              <a:rPr lang="en-GB" dirty="0" err="1" smtClean="0"/>
              <a:t>eg</a:t>
            </a:r>
            <a:r>
              <a:rPr lang="en-GB" dirty="0" smtClean="0"/>
              <a:t> not profit schemes</a:t>
            </a:r>
          </a:p>
          <a:p>
            <a:r>
              <a:rPr lang="en-GB" dirty="0" smtClean="0"/>
              <a:t>Paid time off for ante natal care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25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Employee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S230 Employment Rights Act (ERA) 1996 defines status</a:t>
            </a:r>
          </a:p>
          <a:p>
            <a:r>
              <a:rPr lang="en-GB" dirty="0" smtClean="0"/>
              <a:t>BUT the section itself is confusing which is why it is often left to the Court to decide who is and who is not an ‘employee’</a:t>
            </a:r>
          </a:p>
          <a:p>
            <a:r>
              <a:rPr lang="en-GB" dirty="0" smtClean="0"/>
              <a:t>Why is this important?</a:t>
            </a:r>
          </a:p>
          <a:p>
            <a:r>
              <a:rPr lang="en-GB" dirty="0" smtClean="0"/>
              <a:t>Only an employee has full employment protection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726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GB" sz="3400" b="1" dirty="0" smtClean="0"/>
              <a:t>IDENTIFYING CONTRACT OF EMPLOYMENT [II]: </a:t>
            </a:r>
            <a:r>
              <a:rPr lang="en-GB" sz="3400" dirty="0" smtClean="0"/>
              <a:t>S</a:t>
            </a:r>
            <a:r>
              <a:rPr lang="en-GB" sz="3400" b="1" dirty="0" smtClean="0"/>
              <a:t>TATUTORY WORKER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8313" y="1700809"/>
            <a:ext cx="8229600" cy="4604742"/>
          </a:xfrm>
        </p:spPr>
        <p:txBody>
          <a:bodyPr/>
          <a:lstStyle/>
          <a:p>
            <a:pPr marL="109728" indent="0">
              <a:buNone/>
            </a:pPr>
            <a:r>
              <a:rPr lang="en-GB" sz="2800" b="1" dirty="0" smtClean="0"/>
              <a:t>S.230 (3) (b) </a:t>
            </a:r>
            <a:r>
              <a:rPr lang="en-GB" sz="2800" b="1" dirty="0"/>
              <a:t>ERA 1996</a:t>
            </a:r>
            <a:endParaRPr lang="en-GB" sz="2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sz="2800" dirty="0" smtClean="0"/>
              <a:t> Any other contract (other than a contract of  employment) …whereby the individual undertakes to do or perform personally any work or services for another party to the contract whose status is </a:t>
            </a:r>
            <a:r>
              <a:rPr lang="en-GB" sz="2800" b="1" dirty="0" smtClean="0"/>
              <a:t>not</a:t>
            </a:r>
            <a:r>
              <a:rPr lang="en-GB" sz="2800" dirty="0" smtClean="0"/>
              <a:t> ….that of </a:t>
            </a:r>
            <a:r>
              <a:rPr lang="en-GB" sz="2800" b="1" dirty="0" smtClean="0"/>
              <a:t>a client or customer of any profession or business undertaking</a:t>
            </a:r>
            <a:r>
              <a:rPr lang="en-GB" sz="2800" dirty="0" smtClean="0"/>
              <a:t> carried on by the individual</a:t>
            </a:r>
          </a:p>
          <a:p>
            <a:pPr eaLnBrk="1" hangingPunct="1"/>
            <a:endParaRPr lang="en-GB" sz="2800" dirty="0" smtClean="0"/>
          </a:p>
          <a:p>
            <a:pPr eaLnBrk="1" hangingPunct="1"/>
            <a:endParaRPr lang="en-GB" sz="2800" dirty="0" smtClean="0"/>
          </a:p>
          <a:p>
            <a:pPr eaLnBrk="1" hangingPunct="1"/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2799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Implications for Workers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Subordination of the worker created by the desire to change relationship:-</a:t>
            </a:r>
          </a:p>
          <a:p>
            <a:pPr lvl="1"/>
            <a:r>
              <a:rPr lang="en-GB" dirty="0" smtClean="0"/>
              <a:t>Avoid complaining</a:t>
            </a:r>
          </a:p>
          <a:p>
            <a:pPr lvl="1"/>
            <a:r>
              <a:rPr lang="en-GB" dirty="0" smtClean="0"/>
              <a:t>Tendency to over work because of a fear of non engagement</a:t>
            </a:r>
          </a:p>
          <a:p>
            <a:pPr lvl="1"/>
            <a:r>
              <a:rPr lang="en-GB" dirty="0" smtClean="0"/>
              <a:t>Higher incidence of work related stress</a:t>
            </a:r>
          </a:p>
          <a:p>
            <a:pPr lvl="1"/>
            <a:r>
              <a:rPr lang="en-GB" dirty="0" smtClean="0"/>
              <a:t>Less job satisfaction</a:t>
            </a:r>
          </a:p>
          <a:p>
            <a:pPr lvl="1"/>
            <a:r>
              <a:rPr lang="en-GB" dirty="0" smtClean="0"/>
              <a:t>Low morale</a:t>
            </a:r>
          </a:p>
          <a:p>
            <a:pPr lvl="1"/>
            <a:r>
              <a:rPr lang="en-GB" dirty="0" smtClean="0"/>
              <a:t>Less security </a:t>
            </a:r>
          </a:p>
          <a:p>
            <a:pPr lvl="1"/>
            <a:r>
              <a:rPr lang="en-GB" dirty="0" smtClean="0"/>
              <a:t>Flexibility??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202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Employee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Does work personally – cannot ‘turn work down’</a:t>
            </a:r>
          </a:p>
          <a:p>
            <a:r>
              <a:rPr lang="en-GB" dirty="0" smtClean="0"/>
              <a:t>Enjoys additional ‘protection/perks’ – company car</a:t>
            </a:r>
          </a:p>
          <a:p>
            <a:r>
              <a:rPr lang="en-GB" dirty="0" smtClean="0"/>
              <a:t>Enjoys all statutory rights</a:t>
            </a:r>
          </a:p>
          <a:p>
            <a:r>
              <a:rPr lang="en-GB" dirty="0" smtClean="0"/>
              <a:t>Tax is paid at source </a:t>
            </a:r>
          </a:p>
          <a:p>
            <a:r>
              <a:rPr lang="en-GB" dirty="0" smtClean="0"/>
              <a:t>Employer is vicariously liable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211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Workers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Does work personally</a:t>
            </a:r>
          </a:p>
          <a:p>
            <a:r>
              <a:rPr lang="en-GB" dirty="0" smtClean="0"/>
              <a:t>Often ‘employed’ on casual basis</a:t>
            </a:r>
          </a:p>
          <a:p>
            <a:r>
              <a:rPr lang="en-GB" dirty="0" smtClean="0"/>
              <a:t>May be temporary workers</a:t>
            </a:r>
          </a:p>
          <a:p>
            <a:r>
              <a:rPr lang="en-GB" dirty="0" smtClean="0"/>
              <a:t>May be zero hours contract</a:t>
            </a:r>
          </a:p>
          <a:p>
            <a:r>
              <a:rPr lang="en-GB" dirty="0" smtClean="0"/>
              <a:t>Tax is paid at source</a:t>
            </a:r>
          </a:p>
          <a:p>
            <a:r>
              <a:rPr lang="en-GB" dirty="0" smtClean="0"/>
              <a:t>No security of tenure</a:t>
            </a:r>
          </a:p>
          <a:p>
            <a:r>
              <a:rPr lang="en-GB" dirty="0" smtClean="0"/>
              <a:t>Employer is vicariously liable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782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576064"/>
          </a:xfrm>
        </p:spPr>
        <p:txBody>
          <a:bodyPr>
            <a:normAutofit/>
          </a:bodyPr>
          <a:lstStyle/>
          <a:p>
            <a:pPr algn="ctr"/>
            <a:r>
              <a:rPr lang="en-GB" sz="3400" dirty="0" smtClean="0">
                <a:solidFill>
                  <a:srgbClr val="4E3B30"/>
                </a:solidFill>
              </a:rPr>
              <a:t>EMPLOYEES </a:t>
            </a:r>
            <a:r>
              <a:rPr lang="en-GB" sz="3400" dirty="0">
                <a:solidFill>
                  <a:srgbClr val="4E3B30"/>
                </a:solidFill>
              </a:rPr>
              <a:t>v. </a:t>
            </a:r>
            <a:r>
              <a:rPr lang="en-GB" sz="3400" dirty="0" smtClean="0">
                <a:solidFill>
                  <a:srgbClr val="4E3B30"/>
                </a:solidFill>
              </a:rPr>
              <a:t>WORKERS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5877272"/>
            <a:ext cx="4040188" cy="762000"/>
          </a:xfrm>
        </p:spPr>
        <p:txBody>
          <a:bodyPr/>
          <a:lstStyle/>
          <a:p>
            <a:pPr algn="ctr"/>
            <a:r>
              <a:rPr lang="en-GB" b="1" dirty="0" smtClean="0"/>
              <a:t>EMPLOYEES + WORKERS</a:t>
            </a:r>
            <a:endParaRPr lang="en-GB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88024" y="5877272"/>
            <a:ext cx="4041775" cy="762000"/>
          </a:xfrm>
        </p:spPr>
        <p:txBody>
          <a:bodyPr/>
          <a:lstStyle/>
          <a:p>
            <a:pPr algn="ctr"/>
            <a:r>
              <a:rPr lang="en-GB" b="1" dirty="0" smtClean="0"/>
              <a:t>EMPLOYEES</a:t>
            </a:r>
            <a:r>
              <a:rPr lang="en-GB" dirty="0" smtClean="0"/>
              <a:t> </a:t>
            </a:r>
            <a:r>
              <a:rPr lang="en-GB" b="1" dirty="0" smtClean="0"/>
              <a:t>ONLY</a:t>
            </a:r>
            <a:endParaRPr lang="en-GB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179512" y="1196752"/>
            <a:ext cx="4317876" cy="4680520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GB" dirty="0"/>
              <a:t>Equal pay for equal </a:t>
            </a:r>
            <a:r>
              <a:rPr lang="en-GB" dirty="0" smtClean="0"/>
              <a:t>work</a:t>
            </a:r>
          </a:p>
          <a:p>
            <a:pPr lvl="0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GB" dirty="0" smtClean="0"/>
              <a:t>Non discrimination</a:t>
            </a:r>
          </a:p>
          <a:p>
            <a:pPr lvl="0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GB" dirty="0" smtClean="0"/>
              <a:t>Right </a:t>
            </a:r>
            <a:r>
              <a:rPr lang="en-GB" dirty="0"/>
              <a:t>not to have unauthorised deductions from </a:t>
            </a:r>
            <a:r>
              <a:rPr lang="en-GB" dirty="0" smtClean="0"/>
              <a:t>pay</a:t>
            </a:r>
          </a:p>
          <a:p>
            <a:pPr lvl="0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GB" dirty="0"/>
              <a:t>S</a:t>
            </a:r>
            <a:r>
              <a:rPr lang="en-GB" dirty="0" smtClean="0"/>
              <a:t>tatutory </a:t>
            </a:r>
            <a:r>
              <a:rPr lang="en-GB" dirty="0"/>
              <a:t>health and safety </a:t>
            </a:r>
            <a:r>
              <a:rPr lang="en-GB" dirty="0" smtClean="0"/>
              <a:t>rights</a:t>
            </a:r>
          </a:p>
          <a:p>
            <a:pPr lvl="0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GB" dirty="0" smtClean="0"/>
              <a:t>Minimum wage</a:t>
            </a:r>
          </a:p>
          <a:p>
            <a:pPr lvl="0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GB" dirty="0" smtClean="0"/>
              <a:t>Working </a:t>
            </a:r>
            <a:r>
              <a:rPr lang="en-GB" dirty="0"/>
              <a:t>time </a:t>
            </a:r>
            <a:r>
              <a:rPr lang="en-GB" dirty="0" smtClean="0"/>
              <a:t>regulations</a:t>
            </a:r>
          </a:p>
          <a:p>
            <a:pPr lvl="0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GB" dirty="0" smtClean="0"/>
              <a:t>Data </a:t>
            </a:r>
            <a:r>
              <a:rPr lang="en-GB" dirty="0"/>
              <a:t>protection </a:t>
            </a:r>
            <a:r>
              <a:rPr lang="en-GB" dirty="0" smtClean="0"/>
              <a:t>rights</a:t>
            </a:r>
          </a:p>
          <a:p>
            <a:pPr lvl="0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GB" dirty="0" smtClean="0"/>
              <a:t>Time </a:t>
            </a:r>
            <a:r>
              <a:rPr lang="en-GB" dirty="0"/>
              <a:t>off to care for </a:t>
            </a:r>
            <a:r>
              <a:rPr lang="en-GB" dirty="0" smtClean="0"/>
              <a:t>dependants</a:t>
            </a:r>
          </a:p>
          <a:p>
            <a:pPr lvl="0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GB" dirty="0" smtClean="0"/>
              <a:t>Part-time </a:t>
            </a:r>
            <a:r>
              <a:rPr lang="en-GB" dirty="0"/>
              <a:t>workers are protected</a:t>
            </a:r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124744"/>
            <a:ext cx="4247455" cy="4752528"/>
          </a:xfrm>
        </p:spPr>
        <p:txBody>
          <a:bodyPr>
            <a:normAutofit fontScale="92500" lnSpcReduction="10000"/>
          </a:bodyPr>
          <a:lstStyle/>
          <a:p>
            <a:pPr lvl="0"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GB" dirty="0"/>
              <a:t>R</a:t>
            </a:r>
            <a:r>
              <a:rPr lang="en-GB" dirty="0" smtClean="0"/>
              <a:t>ight </a:t>
            </a:r>
            <a:r>
              <a:rPr lang="en-GB" dirty="0"/>
              <a:t>not to be unfairly </a:t>
            </a:r>
            <a:r>
              <a:rPr lang="en-GB" dirty="0" smtClean="0"/>
              <a:t>dismissed</a:t>
            </a:r>
          </a:p>
          <a:p>
            <a:pPr lvl="0"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GB" dirty="0"/>
              <a:t>R</a:t>
            </a:r>
            <a:r>
              <a:rPr lang="en-GB" dirty="0" smtClean="0"/>
              <a:t>ight </a:t>
            </a:r>
            <a:r>
              <a:rPr lang="en-GB" dirty="0"/>
              <a:t>to redundancy </a:t>
            </a:r>
            <a:r>
              <a:rPr lang="en-GB" dirty="0" smtClean="0"/>
              <a:t>payment</a:t>
            </a:r>
          </a:p>
          <a:p>
            <a:pPr lvl="0"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GB" dirty="0"/>
              <a:t>R</a:t>
            </a:r>
            <a:r>
              <a:rPr lang="en-GB" dirty="0" smtClean="0"/>
              <a:t>ight </a:t>
            </a:r>
            <a:r>
              <a:rPr lang="en-GB" dirty="0"/>
              <a:t>to be given a statement of principal terms and conditions of </a:t>
            </a:r>
            <a:r>
              <a:rPr lang="en-GB" dirty="0" smtClean="0"/>
              <a:t>employment</a:t>
            </a:r>
          </a:p>
          <a:p>
            <a:pPr lvl="0"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GB" dirty="0" smtClean="0"/>
              <a:t>Statutory </a:t>
            </a:r>
            <a:r>
              <a:rPr lang="en-GB" dirty="0"/>
              <a:t>maternity </a:t>
            </a:r>
            <a:r>
              <a:rPr lang="en-GB" dirty="0" smtClean="0"/>
              <a:t>pay</a:t>
            </a:r>
          </a:p>
          <a:p>
            <a:pPr lvl="0"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GB" dirty="0" smtClean="0"/>
              <a:t>Statutory </a:t>
            </a:r>
            <a:r>
              <a:rPr lang="en-GB" dirty="0"/>
              <a:t>sick </a:t>
            </a:r>
            <a:r>
              <a:rPr lang="en-GB" dirty="0" smtClean="0"/>
              <a:t>pay</a:t>
            </a:r>
          </a:p>
          <a:p>
            <a:pPr lvl="0"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GB" dirty="0" smtClean="0"/>
              <a:t>Security </a:t>
            </a:r>
            <a:r>
              <a:rPr lang="en-GB" dirty="0"/>
              <a:t>of employment after maternity </a:t>
            </a:r>
            <a:r>
              <a:rPr lang="en-GB" dirty="0" smtClean="0"/>
              <a:t>leave</a:t>
            </a:r>
          </a:p>
          <a:p>
            <a:pPr lvl="0"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GB" dirty="0" smtClean="0"/>
              <a:t>Protection </a:t>
            </a:r>
            <a:r>
              <a:rPr lang="en-GB" dirty="0"/>
              <a:t>of the right to belong, or not belong, to a Trade </a:t>
            </a:r>
            <a:r>
              <a:rPr lang="en-GB" dirty="0" smtClean="0"/>
              <a:t>Union</a:t>
            </a:r>
          </a:p>
          <a:p>
            <a:pPr lvl="0"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GB" dirty="0" smtClean="0"/>
              <a:t>Time </a:t>
            </a:r>
            <a:r>
              <a:rPr lang="en-GB" dirty="0"/>
              <a:t>off rights</a:t>
            </a:r>
          </a:p>
          <a:p>
            <a:pPr marL="109728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604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704850"/>
            <a:ext cx="8147248" cy="923950"/>
          </a:xfrm>
        </p:spPr>
        <p:txBody>
          <a:bodyPr/>
          <a:lstStyle/>
          <a:p>
            <a:pPr algn="ctr"/>
            <a:r>
              <a:rPr lang="en-GB" dirty="0" smtClean="0"/>
              <a:t>Self Employed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628801"/>
            <a:ext cx="8219256" cy="4695800"/>
          </a:xfrm>
        </p:spPr>
        <p:txBody>
          <a:bodyPr/>
          <a:lstStyle/>
          <a:p>
            <a:r>
              <a:rPr lang="en-GB" dirty="0" smtClean="0"/>
              <a:t>In business of their own account</a:t>
            </a:r>
          </a:p>
          <a:p>
            <a:r>
              <a:rPr lang="en-GB" dirty="0" smtClean="0"/>
              <a:t>Able to make a profit or loss of their own</a:t>
            </a:r>
          </a:p>
          <a:p>
            <a:r>
              <a:rPr lang="en-GB" dirty="0" smtClean="0"/>
              <a:t>More than one client</a:t>
            </a:r>
          </a:p>
          <a:p>
            <a:r>
              <a:rPr lang="en-GB" dirty="0" smtClean="0"/>
              <a:t>Protected from discrimination</a:t>
            </a:r>
          </a:p>
          <a:p>
            <a:r>
              <a:rPr lang="en-GB" dirty="0" smtClean="0"/>
              <a:t>Protected by Health and Safety Legislation</a:t>
            </a:r>
          </a:p>
          <a:p>
            <a:r>
              <a:rPr lang="en-GB" dirty="0" smtClean="0"/>
              <a:t>Must keep own accounts</a:t>
            </a:r>
          </a:p>
          <a:p>
            <a:r>
              <a:rPr lang="en-GB" dirty="0" smtClean="0"/>
              <a:t>Pay for premises/vehicles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120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1243</TotalTime>
  <Words>1233</Words>
  <Application>Microsoft Office PowerPoint</Application>
  <PresentationFormat>On-screen Show (4:3)</PresentationFormat>
  <Paragraphs>184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Constantia</vt:lpstr>
      <vt:lpstr>Wingdings</vt:lpstr>
      <vt:lpstr>Wingdings 2</vt:lpstr>
      <vt:lpstr>Flow</vt:lpstr>
      <vt:lpstr>                 Business and Employment Law Lecture 2 Week Beginning  28th January 2019 </vt:lpstr>
      <vt:lpstr>Identifying the Status of Workers Four categories of ‘Workers’</vt:lpstr>
      <vt:lpstr>Employee</vt:lpstr>
      <vt:lpstr>IDENTIFYING CONTRACT OF EMPLOYMENT [II]: STATUTORY WORKER</vt:lpstr>
      <vt:lpstr>Implications for Workers</vt:lpstr>
      <vt:lpstr>Employee</vt:lpstr>
      <vt:lpstr>Workers</vt:lpstr>
      <vt:lpstr>EMPLOYEES v. WORKERS</vt:lpstr>
      <vt:lpstr>Self Employed</vt:lpstr>
      <vt:lpstr>Self Employed ….</vt:lpstr>
      <vt:lpstr>EMPLOYEES v. SELF-EMPLOYED</vt:lpstr>
      <vt:lpstr>Employee Shareholders</vt:lpstr>
      <vt:lpstr>Employee/Shareholder</vt:lpstr>
      <vt:lpstr>Problems with s230 ERA 1996</vt:lpstr>
      <vt:lpstr>Control Test</vt:lpstr>
      <vt:lpstr>Integration of Organisational Test</vt:lpstr>
      <vt:lpstr>Mixed/Multiple Test </vt:lpstr>
      <vt:lpstr>Ready Mix Concrete</vt:lpstr>
      <vt:lpstr>Three conditions</vt:lpstr>
      <vt:lpstr>Factors the Court will examine will include:</vt:lpstr>
      <vt:lpstr>What is happening in the Firm?</vt:lpstr>
      <vt:lpstr>Other Cases to Consider</vt:lpstr>
      <vt:lpstr>Status as a Strategic Management Tool</vt:lpstr>
      <vt:lpstr>Strategic Management Tool</vt:lpstr>
      <vt:lpstr>Agency Workers</vt:lpstr>
      <vt:lpstr> Agency Workers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University of Buckingham School of Law  Law for Business</dc:title>
  <dc:creator>GRAHAM MELLING</dc:creator>
  <cp:lastModifiedBy>Matthew Atkins</cp:lastModifiedBy>
  <cp:revision>144</cp:revision>
  <cp:lastPrinted>2014-12-04T12:27:21Z</cp:lastPrinted>
  <dcterms:created xsi:type="dcterms:W3CDTF">2009-01-20T08:05:15Z</dcterms:created>
  <dcterms:modified xsi:type="dcterms:W3CDTF">2019-01-28T14:31:02Z</dcterms:modified>
</cp:coreProperties>
</file>