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35"/>
  </p:handoutMasterIdLst>
  <p:sldIdLst>
    <p:sldId id="348" r:id="rId3"/>
    <p:sldId id="271" r:id="rId4"/>
    <p:sldId id="311" r:id="rId5"/>
    <p:sldId id="312" r:id="rId6"/>
    <p:sldId id="313" r:id="rId7"/>
    <p:sldId id="316" r:id="rId8"/>
    <p:sldId id="314" r:id="rId9"/>
    <p:sldId id="315" r:id="rId10"/>
    <p:sldId id="317" r:id="rId11"/>
    <p:sldId id="318" r:id="rId12"/>
    <p:sldId id="322" r:id="rId13"/>
    <p:sldId id="323" r:id="rId14"/>
    <p:sldId id="324" r:id="rId15"/>
    <p:sldId id="330" r:id="rId16"/>
    <p:sldId id="327" r:id="rId17"/>
    <p:sldId id="328" r:id="rId18"/>
    <p:sldId id="299" r:id="rId19"/>
    <p:sldId id="300" r:id="rId20"/>
    <p:sldId id="332" r:id="rId21"/>
    <p:sldId id="333" r:id="rId22"/>
    <p:sldId id="343" r:id="rId23"/>
    <p:sldId id="334" r:id="rId24"/>
    <p:sldId id="335" r:id="rId25"/>
    <p:sldId id="336" r:id="rId26"/>
    <p:sldId id="338" r:id="rId27"/>
    <p:sldId id="303" r:id="rId28"/>
    <p:sldId id="304" r:id="rId29"/>
    <p:sldId id="341" r:id="rId30"/>
    <p:sldId id="342" r:id="rId31"/>
    <p:sldId id="346" r:id="rId32"/>
    <p:sldId id="344" r:id="rId33"/>
    <p:sldId id="345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5CFE8-BD85-4625-99E0-BCFA3D72C8A8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E3D84-4C91-4719-A25B-B1313882B3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991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95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0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634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776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684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353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77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77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11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168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88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8B031F-CD53-42EF-B717-4084DCB95BCC}" type="datetimeFigureOut">
              <a:rPr lang="en-GB" smtClean="0"/>
              <a:pPr/>
              <a:t>26/03/2019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71EECD-BFEC-409D-8F9C-36D0AC8AD4F1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645AC-9F12-4D15-9438-E41F261E5126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D0A47-1CF8-4E6F-BDCF-E03C83BB3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0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Image result for events graph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526" y="4534679"/>
            <a:ext cx="2071645" cy="116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acebo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353" y="1034650"/>
            <a:ext cx="4241266" cy="238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3143365"/>
            <a:ext cx="9144000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GB" sz="2250" dirty="0">
                <a:solidFill>
                  <a:srgbClr val="3C023C"/>
                </a:solidFill>
                <a:latin typeface="Arial Rounded MT Bold" panose="020F0704030504030204" pitchFamily="34" charset="0"/>
              </a:rPr>
              <a:t>Faculty of Business &amp; Law – Students seeking Placement</a:t>
            </a:r>
          </a:p>
          <a:p>
            <a:pPr algn="ctr" defTabSz="685800"/>
            <a:r>
              <a:rPr lang="en-GB" sz="2250" dirty="0">
                <a:solidFill>
                  <a:srgbClr val="3C023C"/>
                </a:solidFill>
                <a:latin typeface="Arial Rounded MT Bold" panose="020F0704030504030204" pitchFamily="34" charset="0"/>
              </a:rPr>
              <a:t>Join our group for –</a:t>
            </a:r>
          </a:p>
          <a:p>
            <a:pPr algn="ctr" defTabSz="685800"/>
            <a:endParaRPr lang="en-GB" sz="225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algn="ctr" defTabSz="685800"/>
            <a:r>
              <a:rPr lang="en-GB" sz="3000" dirty="0">
                <a:solidFill>
                  <a:srgbClr val="3C023C"/>
                </a:solidFill>
                <a:latin typeface="Arial Rounded MT Bold" panose="020F0704030504030204" pitchFamily="34" charset="0"/>
              </a:rPr>
              <a:t>Latest jobs</a:t>
            </a:r>
          </a:p>
          <a:p>
            <a:pPr algn="ctr" defTabSz="685800"/>
            <a:r>
              <a:rPr lang="en-GB" sz="3000" dirty="0">
                <a:solidFill>
                  <a:srgbClr val="3C023C"/>
                </a:solidFill>
                <a:latin typeface="Arial Rounded MT Bold" panose="020F0704030504030204" pitchFamily="34" charset="0"/>
              </a:rPr>
              <a:t>Top tips</a:t>
            </a:r>
          </a:p>
          <a:p>
            <a:pPr algn="ctr" defTabSz="685800"/>
            <a:r>
              <a:rPr lang="en-GB" sz="3000" dirty="0">
                <a:solidFill>
                  <a:srgbClr val="3C023C"/>
                </a:solidFill>
                <a:latin typeface="Arial Rounded MT Bold" panose="020F0704030504030204" pitchFamily="34" charset="0"/>
              </a:rPr>
              <a:t>Events</a:t>
            </a:r>
          </a:p>
          <a:p>
            <a:pPr algn="ctr" defTabSz="685800"/>
            <a:endParaRPr lang="en-GB" sz="225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algn="ctr" defTabSz="685800"/>
            <a:endParaRPr lang="en-GB" sz="225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30" name="Picture 6" descr="Image result for job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174029"/>
            <a:ext cx="2493817" cy="140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top tip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43" y="3591269"/>
            <a:ext cx="1546678" cy="147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93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Disability Discrimination </a:t>
            </a: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S6</a:t>
            </a:r>
          </a:p>
          <a:p>
            <a:r>
              <a:rPr lang="en-GB" dirty="0" smtClean="0"/>
              <a:t>Definition </a:t>
            </a:r>
            <a:r>
              <a:rPr lang="en-GB" dirty="0"/>
              <a:t>of Disability</a:t>
            </a:r>
          </a:p>
          <a:p>
            <a:endParaRPr lang="en-GB" dirty="0" smtClean="0"/>
          </a:p>
          <a:p>
            <a:r>
              <a:rPr lang="en-GB" dirty="0" smtClean="0"/>
              <a:t>S6(1) A person (P) has a disability if:-</a:t>
            </a:r>
          </a:p>
          <a:p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(a) P has a </a:t>
            </a:r>
            <a:r>
              <a:rPr lang="en-GB" b="1" dirty="0" smtClean="0"/>
              <a:t>physical or mental impairment</a:t>
            </a:r>
            <a:r>
              <a:rPr lang="en-GB" dirty="0" smtClean="0"/>
              <a:t>, and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( b) the impairment has a </a:t>
            </a:r>
            <a:r>
              <a:rPr lang="en-GB" b="1" dirty="0" smtClean="0"/>
              <a:t>substantial and long-term </a:t>
            </a:r>
            <a:r>
              <a:rPr lang="en-GB" dirty="0" smtClean="0"/>
              <a:t>adverse effect of P’s ability to carry out </a:t>
            </a:r>
            <a:r>
              <a:rPr lang="en-GB" b="1" dirty="0" smtClean="0"/>
              <a:t>normal day to day activities.</a:t>
            </a:r>
          </a:p>
        </p:txBody>
      </p:sp>
    </p:spTree>
    <p:extLst>
      <p:ext uri="{BB962C8B-B14F-4D97-AF65-F5344CB8AC3E}">
        <p14:creationId xmlns:p14="http://schemas.microsoft.com/office/powerpoint/2010/main" val="38319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Progressive Illnesses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See EqAct 2010 Schedule 1 Part 1 s6 para 8(1)</a:t>
            </a:r>
          </a:p>
          <a:p>
            <a:pPr>
              <a:buFont typeface="Wingdings 2" pitchFamily="18" charset="2"/>
              <a:buNone/>
            </a:pPr>
            <a:endParaRPr lang="en-GB" altLang="en-US" smtClean="0"/>
          </a:p>
          <a:p>
            <a:pPr lvl="1"/>
            <a:r>
              <a:rPr lang="en-GB" altLang="en-US" smtClean="0"/>
              <a:t>Protection begins at point where ability to  carry out  day to day activities becomes impaired – note the term ‘likely’ ‘more probable than not’. Clear medical model relying on information from claimant and doctor.   </a:t>
            </a:r>
          </a:p>
        </p:txBody>
      </p:sp>
    </p:spTree>
    <p:extLst>
      <p:ext uri="{BB962C8B-B14F-4D97-AF65-F5344CB8AC3E}">
        <p14:creationId xmlns:p14="http://schemas.microsoft.com/office/powerpoint/2010/main" val="24519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Progressive Illnesses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Some progressive illness -  are deemed to be disabled from the point of diagnosis</a:t>
            </a:r>
          </a:p>
          <a:p>
            <a:endParaRPr lang="en-GB" altLang="en-US" dirty="0" smtClean="0"/>
          </a:p>
          <a:p>
            <a:pPr lvl="1"/>
            <a:r>
              <a:rPr lang="en-GB" altLang="en-US" dirty="0" smtClean="0"/>
              <a:t>Some Cancers, MS, HIV  - prevents discrimination in early stages of illness </a:t>
            </a:r>
          </a:p>
        </p:txBody>
      </p:sp>
    </p:spTree>
    <p:extLst>
      <p:ext uri="{BB962C8B-B14F-4D97-AF65-F5344CB8AC3E}">
        <p14:creationId xmlns:p14="http://schemas.microsoft.com/office/powerpoint/2010/main" val="207954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altLang="en-US" i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en-GB" altLang="en-US"/>
          </a:p>
          <a:p>
            <a:pPr>
              <a:spcBef>
                <a:spcPct val="50000"/>
              </a:spcBef>
            </a:pPr>
            <a:endParaRPr lang="en-GB" altLang="en-US"/>
          </a:p>
        </p:txBody>
      </p:sp>
      <p:sp>
        <p:nvSpPr>
          <p:cNvPr id="1843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Past Disabilities</a:t>
            </a:r>
          </a:p>
        </p:txBody>
      </p:sp>
      <p:sp>
        <p:nvSpPr>
          <p:cNvPr id="1843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dirty="0" smtClean="0"/>
              <a:t>s6(4) </a:t>
            </a:r>
            <a:r>
              <a:rPr lang="en-GB" altLang="en-US" dirty="0" err="1" smtClean="0"/>
              <a:t>EqAct</a:t>
            </a:r>
            <a:r>
              <a:rPr lang="en-GB" altLang="en-US" dirty="0" smtClean="0"/>
              <a:t> 10 extends the Act’s coverage to include those who have been disabled in the past – particularly important for: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/>
              <a:t>	disabilities which carry a stigma – mental illness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/>
              <a:t>	previous addictions which </a:t>
            </a:r>
            <a:r>
              <a:rPr lang="en-GB" altLang="en-US" i="1" dirty="0" smtClean="0"/>
              <a:t>caused</a:t>
            </a:r>
            <a:r>
              <a:rPr lang="en-GB" altLang="en-US" dirty="0" smtClean="0"/>
              <a:t> a disability - 	liver disease 	from alcoholism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/>
              <a:t>	previous physiological illness which </a:t>
            </a:r>
            <a:r>
              <a:rPr lang="en-GB" altLang="en-US" i="1" dirty="0" smtClean="0"/>
              <a:t>caused </a:t>
            </a:r>
            <a:r>
              <a:rPr lang="en-GB" altLang="en-US" dirty="0" smtClean="0"/>
              <a:t>a 	disability - depression      </a:t>
            </a:r>
          </a:p>
          <a:p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7876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altLang="en-US" i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en-GB" altLang="en-US" i="1">
              <a:solidFill>
                <a:schemeClr val="accent2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2514600"/>
            <a:ext cx="8229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rIns="54000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en-US" altLang="en-US" sz="2800" i="1"/>
          </a:p>
          <a:p>
            <a:pPr>
              <a:spcBef>
                <a:spcPct val="20000"/>
              </a:spcBef>
            </a:pPr>
            <a:r>
              <a:rPr lang="en-US" altLang="en-US" sz="2800"/>
              <a:t>     </a:t>
            </a:r>
          </a:p>
          <a:p>
            <a:pPr>
              <a:spcBef>
                <a:spcPct val="20000"/>
              </a:spcBef>
            </a:pPr>
            <a:r>
              <a:rPr lang="en-US" altLang="en-US" sz="2800"/>
              <a:t>     </a:t>
            </a:r>
          </a:p>
        </p:txBody>
      </p:sp>
      <p:sp>
        <p:nvSpPr>
          <p:cNvPr id="1946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Scope of Protection</a:t>
            </a:r>
          </a:p>
        </p:txBody>
      </p:sp>
      <p:sp>
        <p:nvSpPr>
          <p:cNvPr id="19461" name="Content Placeholder 5"/>
          <p:cNvSpPr>
            <a:spLocks noGrp="1"/>
          </p:cNvSpPr>
          <p:nvPr>
            <p:ph idx="1"/>
          </p:nvPr>
        </p:nvSpPr>
        <p:spPr>
          <a:xfrm>
            <a:off x="457200" y="1935163"/>
            <a:ext cx="8218488" cy="458946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smtClean="0"/>
              <a:t>A disabled person is protected from:</a:t>
            </a:r>
          </a:p>
          <a:p>
            <a:pPr lvl="1">
              <a:spcBef>
                <a:spcPct val="50000"/>
              </a:spcBef>
            </a:pPr>
            <a:r>
              <a:rPr lang="en-GB" altLang="en-US" smtClean="0"/>
              <a:t>s13 – Direct Discrimination</a:t>
            </a:r>
          </a:p>
          <a:p>
            <a:pPr lvl="1">
              <a:spcBef>
                <a:spcPct val="50000"/>
              </a:spcBef>
            </a:pPr>
            <a:r>
              <a:rPr lang="en-GB" altLang="en-US" smtClean="0"/>
              <a:t>s19 - Indirect Discrimination</a:t>
            </a:r>
          </a:p>
          <a:p>
            <a:pPr>
              <a:spcBef>
                <a:spcPct val="50000"/>
              </a:spcBef>
            </a:pPr>
            <a:r>
              <a:rPr lang="en-GB" altLang="en-US" smtClean="0"/>
              <a:t>It is intended that definition of</a:t>
            </a:r>
            <a:r>
              <a:rPr lang="en-GB" altLang="en-US" b="1" i="1" smtClean="0"/>
              <a:t> direct </a:t>
            </a:r>
            <a:r>
              <a:rPr lang="en-GB" altLang="en-US" smtClean="0"/>
              <a:t>is sufficiently wide to cover discrimination by association – see </a:t>
            </a:r>
            <a:r>
              <a:rPr lang="en-GB" altLang="en-US" i="1" smtClean="0"/>
              <a:t>EBR Attridge Law v Coleman </a:t>
            </a:r>
            <a:r>
              <a:rPr lang="en-GB" altLang="en-US" smtClean="0"/>
              <a:t>[2010]</a:t>
            </a:r>
          </a:p>
          <a:p>
            <a:pPr lvl="1">
              <a:spcBef>
                <a:spcPct val="50000"/>
              </a:spcBef>
            </a:pPr>
            <a:r>
              <a:rPr lang="en-GB" altLang="en-US" smtClean="0"/>
              <a:t>s15 Discrimination arising from Disability</a:t>
            </a:r>
          </a:p>
          <a:p>
            <a:pPr lvl="1">
              <a:spcBef>
                <a:spcPct val="50000"/>
              </a:spcBef>
            </a:pPr>
            <a:r>
              <a:rPr lang="en-GB" altLang="en-US" smtClean="0"/>
              <a:t>s20 Duty to make reasonable adjustments</a:t>
            </a:r>
          </a:p>
          <a:p>
            <a:pPr>
              <a:buFont typeface="Wingdings 2" pitchFamily="18" charset="2"/>
              <a:buNone/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1938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GB" altLang="en-US" sz="3600">
              <a:solidFill>
                <a:schemeClr val="tx2"/>
              </a:solidFill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1000" y="10668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GB" altLang="en-US" sz="32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71500" y="55563"/>
            <a:ext cx="7500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i="1">
              <a:solidFill>
                <a:srgbClr val="3333CC"/>
              </a:solidFill>
            </a:endParaRPr>
          </a:p>
          <a:p>
            <a:endParaRPr lang="en-GB" altLang="en-US" i="1">
              <a:solidFill>
                <a:srgbClr val="3333CC"/>
              </a:solidFill>
            </a:endParaRPr>
          </a:p>
          <a:p>
            <a:endParaRPr lang="en-GB" altLang="en-US">
              <a:solidFill>
                <a:schemeClr val="accent2"/>
              </a:solidFill>
            </a:endParaRPr>
          </a:p>
        </p:txBody>
      </p:sp>
      <p:sp>
        <p:nvSpPr>
          <p:cNvPr id="24581" name="Title 6"/>
          <p:cNvSpPr>
            <a:spLocks noGrp="1"/>
          </p:cNvSpPr>
          <p:nvPr>
            <p:ph type="title"/>
          </p:nvPr>
        </p:nvSpPr>
        <p:spPr>
          <a:xfrm>
            <a:off x="468313" y="476250"/>
            <a:ext cx="8351837" cy="1584325"/>
          </a:xfrm>
        </p:spPr>
        <p:txBody>
          <a:bodyPr/>
          <a:lstStyle/>
          <a:p>
            <a:pPr algn="ctr"/>
            <a:r>
              <a:rPr lang="en-GB" altLang="en-US" smtClean="0"/>
              <a:t>s15 EqAct 2010 Discrimination arising from Disability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defRPr/>
            </a:pPr>
            <a:endParaRPr lang="en-GB" dirty="0" smtClean="0"/>
          </a:p>
          <a:p>
            <a:pPr marL="342900" indent="-342900">
              <a:lnSpc>
                <a:spcPct val="90000"/>
              </a:lnSpc>
              <a:defRPr/>
            </a:pPr>
            <a:r>
              <a:rPr lang="en-GB" dirty="0" smtClean="0"/>
              <a:t>Section 15(1)  - unfavourable treatment</a:t>
            </a:r>
          </a:p>
          <a:p>
            <a:pPr marL="342900" indent="-342900">
              <a:lnSpc>
                <a:spcPct val="90000"/>
              </a:lnSpc>
              <a:defRPr/>
            </a:pPr>
            <a:r>
              <a:rPr lang="en-GB" dirty="0" smtClean="0"/>
              <a:t>A person discriminates against a disabled person if  </a:t>
            </a:r>
          </a:p>
          <a:p>
            <a:pPr marL="709613" lvl="1" indent="-342900">
              <a:lnSpc>
                <a:spcPct val="90000"/>
              </a:lnSpc>
              <a:defRPr/>
            </a:pPr>
            <a:r>
              <a:rPr lang="en-GB" dirty="0" smtClean="0"/>
              <a:t>	(a) A treats B unfavourably because of something arising in consequence of B’s disability, and</a:t>
            </a:r>
            <a:endParaRPr lang="en-GB" b="1" dirty="0" smtClean="0"/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GB" b="1" dirty="0" smtClean="0"/>
          </a:p>
          <a:p>
            <a:pPr marL="709613" lvl="1" indent="-342900">
              <a:lnSpc>
                <a:spcPct val="90000"/>
              </a:lnSpc>
              <a:defRPr/>
            </a:pPr>
            <a:r>
              <a:rPr lang="en-GB" dirty="0" smtClean="0"/>
              <a:t>	(b)  cannot show that the treatment is a proportionate means of  achieving a legitimate aim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GB" dirty="0" smtClean="0"/>
          </a:p>
          <a:p>
            <a:pPr marL="342900" indent="-342900">
              <a:lnSpc>
                <a:spcPct val="90000"/>
              </a:lnSpc>
              <a:defRPr/>
            </a:pPr>
            <a:r>
              <a:rPr lang="en-GB" dirty="0" smtClean="0"/>
              <a:t>See </a:t>
            </a:r>
            <a:r>
              <a:rPr lang="en-GB" i="1" dirty="0" err="1" smtClean="0"/>
              <a:t>Farmiloe</a:t>
            </a:r>
            <a:r>
              <a:rPr lang="en-GB" i="1" dirty="0" smtClean="0"/>
              <a:t> v Lane Group plc </a:t>
            </a:r>
            <a:r>
              <a:rPr lang="en-GB" dirty="0" smtClean="0"/>
              <a:t>[2004]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8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18487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i="1" smtClean="0">
                <a:solidFill>
                  <a:schemeClr val="accent2"/>
                </a:solidFill>
              </a:rPr>
              <a:t/>
            </a:r>
            <a:br>
              <a:rPr lang="en-GB" altLang="en-US" i="1" smtClean="0">
                <a:solidFill>
                  <a:schemeClr val="accent2"/>
                </a:solidFill>
              </a:rPr>
            </a:br>
            <a:r>
              <a:rPr lang="en-GB" altLang="en-US" sz="4800" smtClean="0">
                <a:solidFill>
                  <a:schemeClr val="accent2"/>
                </a:solidFill>
              </a:rPr>
              <a:t>s20 Duty to make reasonable adjustments</a:t>
            </a:r>
            <a:endParaRPr lang="en-GB" altLang="en-US" sz="4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Section places specific duty  – duty has three elements: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GB" dirty="0" smtClean="0"/>
              <a:t>A provision criterion or practice puts  disabled person at a substantial disadvantage …. See </a:t>
            </a:r>
            <a:r>
              <a:rPr lang="en-GB" i="1" dirty="0" smtClean="0"/>
              <a:t>Archibald v Fife Council </a:t>
            </a:r>
            <a:r>
              <a:rPr lang="en-GB" dirty="0" smtClean="0"/>
              <a:t>[2004]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GB" dirty="0" smtClean="0"/>
              <a:t>Reasonable steps must be taken to ensure that a disabled person is not disadvantaged because of a physical feature …. Operational needs etc will be taken into account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GB" dirty="0" smtClean="0"/>
              <a:t> Reasonable steps must be taken to provide auxiliary aids ….  See </a:t>
            </a:r>
            <a:r>
              <a:rPr lang="en-GB" i="1" dirty="0" smtClean="0"/>
              <a:t>Kenny v Hampshire Constabulary </a:t>
            </a:r>
            <a:r>
              <a:rPr lang="en-GB" dirty="0" smtClean="0"/>
              <a:t>[1999]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41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GB" dirty="0" smtClean="0"/>
              <a:t>Gender Reassignment s7 </a:t>
            </a:r>
            <a:r>
              <a:rPr lang="en-GB" dirty="0" err="1" smtClean="0"/>
              <a:t>EqAct</a:t>
            </a:r>
            <a:r>
              <a:rPr lang="en-GB" dirty="0" smtClean="0"/>
              <a:t> 2010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SDA 1975 had no provision for protection for anyone in relation to gender reassignment</a:t>
            </a:r>
          </a:p>
          <a:p>
            <a:pPr eaLnBrk="1" hangingPunct="1"/>
            <a:r>
              <a:rPr lang="en-GB" dirty="0" smtClean="0"/>
              <a:t>Following </a:t>
            </a:r>
            <a:r>
              <a:rPr lang="en-GB" i="1" dirty="0" smtClean="0"/>
              <a:t>P v S &amp; Cornwall CC </a:t>
            </a:r>
            <a:r>
              <a:rPr lang="en-GB" dirty="0" smtClean="0"/>
              <a:t>[1996] </a:t>
            </a:r>
            <a:r>
              <a:rPr lang="en-GB" dirty="0" err="1" smtClean="0"/>
              <a:t>Regs</a:t>
            </a:r>
            <a:r>
              <a:rPr lang="en-GB" dirty="0" smtClean="0"/>
              <a:t> SI1999/1102 were inserted into the Act. </a:t>
            </a:r>
          </a:p>
          <a:p>
            <a:pPr eaLnBrk="1" hangingPunct="1"/>
            <a:r>
              <a:rPr lang="en-GB" i="1" dirty="0" smtClean="0"/>
              <a:t> Was S2(a) SDA </a:t>
            </a:r>
            <a:r>
              <a:rPr lang="en-GB" dirty="0" smtClean="0"/>
              <a:t>less  favourable treatment on the grounds that A is about to undergo has undergone or is undergoing gender reassignment surgery. </a:t>
            </a:r>
          </a:p>
          <a:p>
            <a:pPr eaLnBrk="1" hangingPunct="1"/>
            <a:r>
              <a:rPr lang="en-GB" dirty="0" smtClean="0"/>
              <a:t>Now a separate PC under the Act</a:t>
            </a:r>
          </a:p>
        </p:txBody>
      </p:sp>
    </p:spTree>
    <p:extLst>
      <p:ext uri="{BB962C8B-B14F-4D97-AF65-F5344CB8AC3E}">
        <p14:creationId xmlns:p14="http://schemas.microsoft.com/office/powerpoint/2010/main" val="180611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Gender Recognition Act 2004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Transsexuals given right to apply for a gender recognition certificate which allowed them to receive a new birth certificate once they had lived in their acquired gender for two years.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See </a:t>
            </a:r>
            <a:r>
              <a:rPr lang="en-GB" i="1" smtClean="0"/>
              <a:t>Goodwin v UK </a:t>
            </a:r>
            <a:r>
              <a:rPr lang="en-GB" smtClean="0"/>
              <a:t>[2002] – Breach of Article 8 ECHR</a:t>
            </a:r>
          </a:p>
        </p:txBody>
      </p:sp>
    </p:spTree>
    <p:extLst>
      <p:ext uri="{BB962C8B-B14F-4D97-AF65-F5344CB8AC3E}">
        <p14:creationId xmlns:p14="http://schemas.microsoft.com/office/powerpoint/2010/main" val="150182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dirty="0" smtClean="0"/>
              <a:t>Gender Reassignment – current legislation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s7 (1) EqAct removes the requirement for a process undertaken with medical supervision.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Gender Recognition Act 2004 removes the right to discriminate in relation to acquired gender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altLang="en-US" smtClean="0"/>
              <a:t> </a:t>
            </a:r>
          </a:p>
          <a:p>
            <a:pPr eaLnBrk="1" hangingPunct="1"/>
            <a:r>
              <a:rPr lang="en-GB" altLang="en-US" smtClean="0"/>
              <a:t>Right to ‘marry’ resolved by the Marriage (Same Sex Couples) Act 2013</a:t>
            </a:r>
          </a:p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4698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Business and Employment Law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 algn="ctr"/>
            <a:r>
              <a:rPr lang="en-GB" dirty="0" smtClean="0"/>
              <a:t>Lecture 10 –  </a:t>
            </a:r>
            <a:r>
              <a:rPr lang="en-GB" smtClean="0"/>
              <a:t>WB 12</a:t>
            </a:r>
            <a:r>
              <a:rPr lang="en-GB" baseline="30000" smtClean="0"/>
              <a:t>th</a:t>
            </a:r>
            <a:r>
              <a:rPr lang="en-GB" smtClean="0"/>
              <a:t> March 2018</a:t>
            </a:r>
            <a:endParaRPr lang="en-GB" dirty="0" smtClean="0"/>
          </a:p>
          <a:p>
            <a:pPr marR="0" algn="ctr"/>
            <a:r>
              <a:rPr lang="en-GB" dirty="0" smtClean="0"/>
              <a:t>Protected Characteristics – Equality Act 2010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 dirty="0" smtClean="0"/>
              <a:t>Marriage and Civil Partnership (s8)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altLang="en-US" dirty="0" smtClean="0"/>
              <a:t>In relation to the protected characteristic of Marriage and Civil Partnership s8 has omitted any protection for:</a:t>
            </a:r>
          </a:p>
          <a:p>
            <a:pPr eaLnBrk="1" hangingPunct="1">
              <a:defRPr/>
            </a:pPr>
            <a:endParaRPr lang="en-GB" altLang="en-US" dirty="0"/>
          </a:p>
          <a:p>
            <a:pPr lvl="1" eaLnBrk="1" hangingPunct="1">
              <a:defRPr/>
            </a:pPr>
            <a:r>
              <a:rPr lang="en-GB" altLang="en-US" dirty="0" smtClean="0"/>
              <a:t>‘common law’ wife/husband - n0 such legal entity </a:t>
            </a:r>
          </a:p>
          <a:p>
            <a:pPr marL="393700" lvl="1" indent="0" eaLnBrk="1" hangingPunct="1">
              <a:buFont typeface="Wingdings 2" pitchFamily="18" charset="2"/>
              <a:buNone/>
              <a:defRPr/>
            </a:pPr>
            <a:r>
              <a:rPr lang="en-GB" altLang="en-US" dirty="0" smtClean="0"/>
              <a:t>Or </a:t>
            </a:r>
          </a:p>
          <a:p>
            <a:pPr lvl="1" eaLnBrk="1" hangingPunct="1">
              <a:defRPr/>
            </a:pPr>
            <a:r>
              <a:rPr lang="en-GB" altLang="en-US" dirty="0" smtClean="0"/>
              <a:t>divorced or widowed</a:t>
            </a:r>
          </a:p>
          <a:p>
            <a:pPr eaLnBrk="1" hangingPunct="1">
              <a:defRPr/>
            </a:pPr>
            <a:endParaRPr lang="en-GB" altLang="en-US" dirty="0" smtClean="0"/>
          </a:p>
          <a:p>
            <a:pPr eaLnBrk="1" hangingPunct="1">
              <a:defRPr/>
            </a:pPr>
            <a:r>
              <a:rPr lang="en-GB" altLang="en-US" dirty="0" smtClean="0"/>
              <a:t>?Equality  - ECHR/Charter of Fundamental Rights? </a:t>
            </a:r>
          </a:p>
        </p:txBody>
      </p:sp>
    </p:spTree>
    <p:extLst>
      <p:ext uri="{BB962C8B-B14F-4D97-AF65-F5344CB8AC3E}">
        <p14:creationId xmlns:p14="http://schemas.microsoft.com/office/powerpoint/2010/main" val="414959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Pregnancy and Maternity s18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Because it relates only to women, this characteristic has its own protection – that is a woman is protected from being </a:t>
            </a:r>
            <a:r>
              <a:rPr lang="en-GB" i="1" dirty="0" smtClean="0"/>
              <a:t>treated unfavourably </a:t>
            </a:r>
            <a:r>
              <a:rPr lang="en-GB" dirty="0" smtClean="0"/>
              <a:t>during the period of her pregnancy and maternity – including any time she is on maternity leave.</a:t>
            </a:r>
          </a:p>
          <a:p>
            <a:r>
              <a:rPr lang="en-GB" dirty="0" smtClean="0"/>
              <a:t>If a woman is sick during this period – no action can be taken by the employer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40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Discrimination and Pregnancy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 smtClean="0"/>
              <a:t>Pregnancy and Maternity s18</a:t>
            </a:r>
          </a:p>
          <a:p>
            <a:pPr eaLnBrk="1" hangingPunct="1"/>
            <a:endParaRPr lang="en-GB" altLang="en-US" dirty="0" smtClean="0"/>
          </a:p>
          <a:p>
            <a:pPr lvl="1" eaLnBrk="1" hangingPunct="1"/>
            <a:r>
              <a:rPr lang="en-GB" altLang="en-US" dirty="0" smtClean="0"/>
              <a:t>Treated as sex discrimination</a:t>
            </a:r>
          </a:p>
          <a:p>
            <a:pPr eaLnBrk="1" hangingPunct="1"/>
            <a:endParaRPr lang="en-GB" altLang="en-US" dirty="0" smtClean="0"/>
          </a:p>
          <a:p>
            <a:pPr lvl="1" eaLnBrk="1" hangingPunct="1"/>
            <a:r>
              <a:rPr lang="en-GB" altLang="en-US" dirty="0" smtClean="0"/>
              <a:t>Single protection  which protects the woman from being treated </a:t>
            </a:r>
            <a:r>
              <a:rPr lang="en-GB" altLang="en-US" b="1" i="1" dirty="0" smtClean="0"/>
              <a:t>unfavourably</a:t>
            </a:r>
            <a:r>
              <a:rPr lang="en-GB" altLang="en-US" dirty="0" smtClean="0"/>
              <a:t> during a defined maternity period or arising from the pregnancy.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See s18 unfavourable treatment </a:t>
            </a:r>
            <a:r>
              <a:rPr lang="en-GB" altLang="en-US" i="1" dirty="0" smtClean="0"/>
              <a:t>because of ….as opposed to less favourable treatments because of …</a:t>
            </a:r>
          </a:p>
        </p:txBody>
      </p:sp>
    </p:spTree>
    <p:extLst>
      <p:ext uri="{BB962C8B-B14F-4D97-AF65-F5344CB8AC3E}">
        <p14:creationId xmlns:p14="http://schemas.microsoft.com/office/powerpoint/2010/main" val="182291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Definition of Race s9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These headings are the same as those  used under the Race Relations Act 1976</a:t>
            </a:r>
          </a:p>
          <a:p>
            <a:pPr eaLnBrk="1" hangingPunct="1"/>
            <a:endParaRPr lang="en-GB" altLang="en-US" dirty="0" smtClean="0"/>
          </a:p>
          <a:p>
            <a:pPr lvl="1" eaLnBrk="1" hangingPunct="1"/>
            <a:r>
              <a:rPr lang="en-GB" altLang="en-US" dirty="0" smtClean="0"/>
              <a:t>Colour – See </a:t>
            </a:r>
            <a:r>
              <a:rPr lang="en-GB" altLang="en-US" i="1" dirty="0" err="1" smtClean="0"/>
              <a:t>Redfearn</a:t>
            </a:r>
            <a:r>
              <a:rPr lang="en-GB" altLang="en-US" i="1" dirty="0" smtClean="0"/>
              <a:t> v Serco</a:t>
            </a:r>
          </a:p>
          <a:p>
            <a:pPr lvl="1" eaLnBrk="1" hangingPunct="1"/>
            <a:r>
              <a:rPr lang="en-GB" altLang="en-US" dirty="0" smtClean="0"/>
              <a:t>Race – See </a:t>
            </a:r>
            <a:r>
              <a:rPr lang="en-GB" altLang="en-US" i="1" dirty="0" err="1" smtClean="0"/>
              <a:t>Seide</a:t>
            </a:r>
            <a:r>
              <a:rPr lang="en-GB" altLang="en-US" i="1" dirty="0" smtClean="0"/>
              <a:t> v Gillette Industries </a:t>
            </a:r>
          </a:p>
          <a:p>
            <a:pPr lvl="1" eaLnBrk="1" hangingPunct="1"/>
            <a:r>
              <a:rPr lang="en-GB" altLang="en-US" dirty="0" smtClean="0"/>
              <a:t>Nationality - evidenced by Passport</a:t>
            </a:r>
          </a:p>
          <a:p>
            <a:pPr lvl="1" eaLnBrk="1" hangingPunct="1"/>
            <a:r>
              <a:rPr lang="en-GB" altLang="en-US" dirty="0" smtClean="0"/>
              <a:t>National Origins – See </a:t>
            </a:r>
            <a:r>
              <a:rPr lang="en-GB" altLang="en-US" i="1" dirty="0" smtClean="0"/>
              <a:t>Northern Joint Police Board v Power</a:t>
            </a:r>
          </a:p>
          <a:p>
            <a:pPr lvl="1" eaLnBrk="1" hangingPunct="1"/>
            <a:r>
              <a:rPr lang="en-GB" altLang="en-US" dirty="0" smtClean="0"/>
              <a:t>Ethnic Origins – this is the problematic area 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878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altLang="en-US" smtClean="0"/>
              <a:t>Ethnic Origin – What is an ethnic minority group?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We continue to use the approach in </a:t>
            </a:r>
            <a:r>
              <a:rPr lang="en-GB" altLang="en-US" i="1" smtClean="0"/>
              <a:t>Mandla v Dowell Lee &amp; anor </a:t>
            </a:r>
            <a:r>
              <a:rPr lang="en-GB" altLang="en-US" smtClean="0"/>
              <a:t>[1983]</a:t>
            </a:r>
          </a:p>
          <a:p>
            <a:r>
              <a:rPr lang="en-GB" altLang="en-US" smtClean="0"/>
              <a:t>2 </a:t>
            </a:r>
            <a:r>
              <a:rPr lang="en-GB" altLang="en-US" b="1" smtClean="0"/>
              <a:t>essential conditions – if a question requires you to consider whether the claimant form part of an ethnic minority group, you must ask does the person form part of a group with </a:t>
            </a:r>
            <a:r>
              <a:rPr lang="en-GB" altLang="en-US" smtClean="0"/>
              <a:t>:</a:t>
            </a:r>
          </a:p>
          <a:p>
            <a:pPr lvl="1"/>
            <a:r>
              <a:rPr lang="en-GB" altLang="en-US" smtClean="0"/>
              <a:t>A long shared history</a:t>
            </a:r>
          </a:p>
          <a:p>
            <a:pPr lvl="1"/>
            <a:r>
              <a:rPr lang="en-GB" altLang="en-US" smtClean="0"/>
              <a:t>A cultural tradition of its own</a:t>
            </a:r>
          </a:p>
          <a:p>
            <a:pPr lvl="1"/>
            <a:r>
              <a:rPr lang="en-GB" altLang="en-US" smtClean="0"/>
              <a:t>See </a:t>
            </a:r>
            <a:r>
              <a:rPr lang="en-GB" altLang="en-US" i="1" smtClean="0"/>
              <a:t>R (on the application of E) v JFS Governing Body v Office of the Schools Adjudicator. </a:t>
            </a:r>
            <a:r>
              <a:rPr lang="en-GB" altLang="en-US" smtClean="0"/>
              <a:t>UKSC 2009</a:t>
            </a:r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9677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Religion or Belief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Previously only able to claim discrimination on the ground of religion if claim could be framed within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altLang="en-US" smtClean="0"/>
              <a:t>   Ethnic Minority  status – subset of Race (RRA 1976)</a:t>
            </a:r>
          </a:p>
          <a:p>
            <a:pPr eaLnBrk="1" hangingPunct="1">
              <a:buFont typeface="Wingdings 2" pitchFamily="18" charset="2"/>
              <a:buNone/>
            </a:pPr>
            <a:endParaRPr lang="en-GB" altLang="en-US" smtClean="0"/>
          </a:p>
          <a:p>
            <a:pPr lvl="1" eaLnBrk="1" hangingPunct="1"/>
            <a:r>
              <a:rPr lang="en-GB" altLang="en-US" i="1" smtClean="0"/>
              <a:t>Mandla v Dowell Lee </a:t>
            </a:r>
            <a:r>
              <a:rPr lang="en-GB" altLang="en-US" smtClean="0"/>
              <a:t>[1983]</a:t>
            </a:r>
          </a:p>
        </p:txBody>
      </p:sp>
    </p:spTree>
    <p:extLst>
      <p:ext uri="{BB962C8B-B14F-4D97-AF65-F5344CB8AC3E}">
        <p14:creationId xmlns:p14="http://schemas.microsoft.com/office/powerpoint/2010/main" val="233059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Which Religions are Protected?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Courts will determine whether a particular religion falls within s10 using Article 9 ECHR case law</a:t>
            </a:r>
          </a:p>
          <a:p>
            <a:pPr eaLnBrk="1" hangingPunct="1">
              <a:buFont typeface="Wingdings 2" pitchFamily="18" charset="2"/>
              <a:buNone/>
            </a:pPr>
            <a:endParaRPr lang="en-GB" dirty="0" smtClean="0"/>
          </a:p>
          <a:p>
            <a:pPr eaLnBrk="1" hangingPunct="1"/>
            <a:r>
              <a:rPr lang="en-GB" i="1" dirty="0" smtClean="0"/>
              <a:t>“Religion must have a clear structure and belief system”</a:t>
            </a:r>
          </a:p>
          <a:p>
            <a:pPr eaLnBrk="1" hangingPunct="1">
              <a:buFont typeface="Wingdings 2" pitchFamily="18" charset="2"/>
              <a:buNone/>
            </a:pPr>
            <a:endParaRPr lang="en-GB" i="1" dirty="0" smtClean="0"/>
          </a:p>
          <a:p>
            <a:r>
              <a:rPr lang="en-GB" i="1" dirty="0" smtClean="0"/>
              <a:t>Most religions would be protected – </a:t>
            </a:r>
            <a:r>
              <a:rPr lang="en-GB" i="1" dirty="0" err="1" smtClean="0"/>
              <a:t>eg</a:t>
            </a:r>
            <a:r>
              <a:rPr lang="en-GB" i="1" dirty="0" smtClean="0"/>
              <a:t> Christianity, Islam, Sikh, Judaism</a:t>
            </a:r>
          </a:p>
        </p:txBody>
      </p:sp>
    </p:spTree>
    <p:extLst>
      <p:ext uri="{BB962C8B-B14F-4D97-AF65-F5344CB8AC3E}">
        <p14:creationId xmlns:p14="http://schemas.microsoft.com/office/powerpoint/2010/main" val="262566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 smtClean="0"/>
              <a:t>Philosophical Belief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Must be genuinely held</a:t>
            </a:r>
          </a:p>
          <a:p>
            <a:pPr eaLnBrk="1" hangingPunct="1"/>
            <a:r>
              <a:rPr lang="en-GB" smtClean="0"/>
              <a:t>Belief not opinion</a:t>
            </a:r>
          </a:p>
          <a:p>
            <a:pPr eaLnBrk="1" hangingPunct="1"/>
            <a:r>
              <a:rPr lang="en-GB" smtClean="0"/>
              <a:t>Attain a certain level of seriousness and cohesion</a:t>
            </a:r>
          </a:p>
          <a:p>
            <a:pPr eaLnBrk="1" hangingPunct="1"/>
            <a:r>
              <a:rPr lang="en-GB" smtClean="0"/>
              <a:t>Be worthy of respect in a democratic society</a:t>
            </a:r>
          </a:p>
          <a:p>
            <a:pPr eaLnBrk="1" hangingPunct="1"/>
            <a:r>
              <a:rPr lang="en-GB" smtClean="0"/>
              <a:t>Belief in a particular political party not protected but ideology would be – eg communism</a:t>
            </a:r>
          </a:p>
          <a:p>
            <a:pPr eaLnBrk="1" hangingPunct="1"/>
            <a:r>
              <a:rPr lang="en-GB" smtClean="0"/>
              <a:t>See </a:t>
            </a:r>
            <a:r>
              <a:rPr lang="en-GB" i="1" smtClean="0"/>
              <a:t>Grainger plc  v Nicholson </a:t>
            </a:r>
            <a:r>
              <a:rPr lang="en-GB" smtClean="0"/>
              <a:t>[2010] </a:t>
            </a:r>
          </a:p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980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GB" dirty="0" smtClean="0"/>
              <a:t>Sexual Orientation s12 </a:t>
            </a:r>
            <a:r>
              <a:rPr lang="en-GB" dirty="0" err="1" smtClean="0"/>
              <a:t>EqAct</a:t>
            </a:r>
            <a:r>
              <a:rPr lang="en-GB" dirty="0" smtClean="0"/>
              <a:t> 2010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Protects</a:t>
            </a:r>
          </a:p>
          <a:p>
            <a:pPr lvl="1" eaLnBrk="1" hangingPunct="1"/>
            <a:r>
              <a:rPr lang="en-GB" dirty="0" smtClean="0"/>
              <a:t>Persons of the same sex</a:t>
            </a:r>
          </a:p>
          <a:p>
            <a:pPr lvl="1" eaLnBrk="1" hangingPunct="1"/>
            <a:endParaRPr lang="en-GB" dirty="0" smtClean="0"/>
          </a:p>
          <a:p>
            <a:pPr lvl="1" eaLnBrk="1" hangingPunct="1"/>
            <a:r>
              <a:rPr lang="en-GB" dirty="0" smtClean="0"/>
              <a:t>Persons of the opposite sex</a:t>
            </a:r>
          </a:p>
          <a:p>
            <a:pPr lvl="1" eaLnBrk="1" hangingPunct="1"/>
            <a:endParaRPr lang="en-GB" dirty="0" smtClean="0"/>
          </a:p>
          <a:p>
            <a:pPr lvl="1" eaLnBrk="1" hangingPunct="1"/>
            <a:r>
              <a:rPr lang="en-GB" dirty="0" smtClean="0"/>
              <a:t>Persons of the same sex and of the opposite sex</a:t>
            </a:r>
          </a:p>
          <a:p>
            <a:pPr lvl="1"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408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 smtClean="0"/>
              <a:t>Sexual Orientation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Often conflicts with religion</a:t>
            </a:r>
          </a:p>
          <a:p>
            <a:pPr eaLnBrk="1" hangingPunct="1"/>
            <a:r>
              <a:rPr lang="en-GB" dirty="0" smtClean="0"/>
              <a:t>See:</a:t>
            </a:r>
          </a:p>
          <a:p>
            <a:pPr eaLnBrk="1" hangingPunct="1"/>
            <a:r>
              <a:rPr lang="en-GB" i="1" dirty="0" err="1" smtClean="0"/>
              <a:t>Ladele</a:t>
            </a:r>
            <a:r>
              <a:rPr lang="en-GB" i="1" dirty="0" smtClean="0"/>
              <a:t> v London Borough of Islington EAT </a:t>
            </a:r>
            <a:r>
              <a:rPr lang="en-GB" dirty="0" smtClean="0"/>
              <a:t>[2009]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i="1" dirty="0" smtClean="0"/>
              <a:t>McFarlane v Relate Avon </a:t>
            </a:r>
            <a:r>
              <a:rPr lang="en-GB" dirty="0" smtClean="0"/>
              <a:t>[2010]</a:t>
            </a:r>
          </a:p>
        </p:txBody>
      </p:sp>
    </p:spTree>
    <p:extLst>
      <p:ext uri="{BB962C8B-B14F-4D97-AF65-F5344CB8AC3E}">
        <p14:creationId xmlns:p14="http://schemas.microsoft.com/office/powerpoint/2010/main" val="199439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Reminder – Direct Discrimination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Direct Discrimination s13 – A treats B </a:t>
            </a:r>
            <a:r>
              <a:rPr lang="en-GB" i="1" dirty="0" smtClean="0"/>
              <a:t>less favourably because</a:t>
            </a:r>
            <a:r>
              <a:rPr lang="en-GB" dirty="0" smtClean="0"/>
              <a:t> of  PC</a:t>
            </a:r>
          </a:p>
          <a:p>
            <a:r>
              <a:rPr lang="en-GB" dirty="0" smtClean="0"/>
              <a:t>Except in relation to Age – cannot justify DD</a:t>
            </a:r>
          </a:p>
          <a:p>
            <a:r>
              <a:rPr lang="en-GB" dirty="0" smtClean="0"/>
              <a:t>However – may be able to use the defence of occupational requirement </a:t>
            </a:r>
            <a:r>
              <a:rPr lang="en-GB" dirty="0" err="1" smtClean="0"/>
              <a:t>ie</a:t>
            </a:r>
            <a:r>
              <a:rPr lang="en-GB" dirty="0" smtClean="0"/>
              <a:t>  because of </a:t>
            </a:r>
            <a:r>
              <a:rPr lang="en-GB" i="1" dirty="0" smtClean="0"/>
              <a:t>personal service </a:t>
            </a:r>
            <a:r>
              <a:rPr lang="en-GB" dirty="0" smtClean="0"/>
              <a:t>I had to appoint a woman because she had to work in the ladies changing room/I had to appoint a Chinese worker for authenticity reasons I needed someone from that national origin to work in my Chinese restaurant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8320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Aiding Unlawful Acts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S112 of the Equality Act 2010 </a:t>
            </a:r>
          </a:p>
          <a:p>
            <a:pPr eaLnBrk="1" hangingPunct="1"/>
            <a:endParaRPr lang="en-GB" altLang="en-US" smtClean="0"/>
          </a:p>
          <a:p>
            <a:pPr lvl="1" eaLnBrk="1" hangingPunct="1"/>
            <a:r>
              <a:rPr lang="en-GB" altLang="en-US" smtClean="0"/>
              <a:t>If a person knowingly aids another to do an unlawful act he will be treated as if he has committed the act himself</a:t>
            </a:r>
          </a:p>
          <a:p>
            <a:pPr lvl="1" eaLnBrk="1" hangingPunct="1"/>
            <a:r>
              <a:rPr lang="en-GB" altLang="en-US" i="1" smtClean="0"/>
              <a:t>Hallam v Cheltenham Borough Council </a:t>
            </a:r>
            <a:r>
              <a:rPr lang="en-GB" altLang="en-US" smtClean="0"/>
              <a:t>[2001]  </a:t>
            </a:r>
          </a:p>
          <a:p>
            <a:pPr lvl="1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0147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Burden of Proof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Provision contained in s136 EqAct 2010 – applies to any proceedings relating to a contravention of the Act.</a:t>
            </a:r>
          </a:p>
          <a:p>
            <a:pPr eaLnBrk="1" hangingPunct="1"/>
            <a:r>
              <a:rPr lang="en-GB" altLang="en-US" smtClean="0"/>
              <a:t>If the primary facts of the case  indicate that some form of discrimination may have taken place:- </a:t>
            </a:r>
          </a:p>
          <a:p>
            <a:pPr eaLnBrk="1" hangingPunct="1"/>
            <a:endParaRPr lang="en-GB" altLang="en-US" smtClean="0"/>
          </a:p>
          <a:p>
            <a:pPr lvl="1" eaLnBrk="1" hangingPunct="1"/>
            <a:r>
              <a:rPr lang="en-GB" altLang="en-US" smtClean="0"/>
              <a:t>Burden of Proof shifts to the employer to establish that discrimination did not take place.</a:t>
            </a:r>
          </a:p>
          <a:p>
            <a:pPr eaLnBrk="1" hangingPunct="1"/>
            <a:endParaRPr lang="en-GB" altLang="en-US" smtClean="0"/>
          </a:p>
          <a:p>
            <a:pPr lvl="1" eaLnBrk="1" hangingPunct="1"/>
            <a:r>
              <a:rPr lang="en-GB" altLang="en-US" smtClean="0"/>
              <a:t>Guidelines set out in </a:t>
            </a:r>
            <a:r>
              <a:rPr lang="en-GB" altLang="en-US" i="1" smtClean="0"/>
              <a:t>Igen Ltd v Wong [</a:t>
            </a:r>
            <a:r>
              <a:rPr lang="en-GB" altLang="en-US" smtClean="0"/>
              <a:t>2005]</a:t>
            </a:r>
          </a:p>
        </p:txBody>
      </p:sp>
    </p:spTree>
    <p:extLst>
      <p:ext uri="{BB962C8B-B14F-4D97-AF65-F5344CB8AC3E}">
        <p14:creationId xmlns:p14="http://schemas.microsoft.com/office/powerpoint/2010/main" val="100039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229286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To be able to defeat a claim the employer must be able to demonstrate:-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212976"/>
            <a:ext cx="8435280" cy="3111624"/>
          </a:xfrm>
        </p:spPr>
        <p:txBody>
          <a:bodyPr/>
          <a:lstStyle/>
          <a:p>
            <a:r>
              <a:rPr lang="en-GB" dirty="0" smtClean="0"/>
              <a:t>Not discrimination </a:t>
            </a:r>
          </a:p>
          <a:p>
            <a:r>
              <a:rPr lang="en-GB" dirty="0" smtClean="0"/>
              <a:t>Direct discrimination but he had an OR</a:t>
            </a:r>
          </a:p>
          <a:p>
            <a:r>
              <a:rPr lang="en-GB" dirty="0" smtClean="0"/>
              <a:t>Indirect discrimination – he can justify it by demonstrating a PMALA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91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Reminder – Indirect Discrimination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S19 the employer applies a PCP which appears neutral (nothing to do with the individual’s PC) but it disadvantages a group as it is related to their PC </a:t>
            </a:r>
            <a:r>
              <a:rPr lang="en-GB" dirty="0" err="1" smtClean="0"/>
              <a:t>ie</a:t>
            </a:r>
            <a:r>
              <a:rPr lang="en-GB" dirty="0" smtClean="0"/>
              <a:t> cannot wear any head covering to work – most could comply but certain religious groups could not as it is related to their PC</a:t>
            </a:r>
          </a:p>
          <a:p>
            <a:r>
              <a:rPr lang="en-GB" dirty="0" smtClean="0"/>
              <a:t>Can be justified</a:t>
            </a:r>
          </a:p>
          <a:p>
            <a:r>
              <a:rPr lang="en-GB" dirty="0" smtClean="0"/>
              <a:t>The justification must be a PMALA – </a:t>
            </a:r>
            <a:r>
              <a:rPr lang="en-GB" i="1" dirty="0" err="1" smtClean="0"/>
              <a:t>Bilka</a:t>
            </a:r>
            <a:r>
              <a:rPr lang="en-GB" i="1" dirty="0" smtClean="0"/>
              <a:t> </a:t>
            </a:r>
            <a:r>
              <a:rPr lang="en-GB" i="1" dirty="0" err="1" smtClean="0"/>
              <a:t>Kaufhaus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96406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Reminder – Harassment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S26 Any unwanted intimidating, hostile, demeaning activity related to a PC</a:t>
            </a:r>
          </a:p>
          <a:p>
            <a:r>
              <a:rPr lang="en-GB" dirty="0" smtClean="0"/>
              <a:t>S109 – Employer will also be liable unless he can demonstrate that he has done everything possible to prevent/deal with it – </a:t>
            </a:r>
            <a:r>
              <a:rPr lang="en-GB" i="1" dirty="0" smtClean="0"/>
              <a:t>reasonable steps defence (s109(4))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3549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150077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dirty="0" smtClean="0"/>
              <a:t>Reminder - Victimisation 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4119736"/>
          </a:xfrm>
        </p:spPr>
        <p:txBody>
          <a:bodyPr/>
          <a:lstStyle/>
          <a:p>
            <a:pPr eaLnBrk="1" hangingPunct="1"/>
            <a:r>
              <a:rPr lang="en-GB" dirty="0" smtClean="0"/>
              <a:t>Do not confuse Victimisation with Harassment</a:t>
            </a:r>
          </a:p>
          <a:p>
            <a:pPr eaLnBrk="1" hangingPunct="1"/>
            <a:r>
              <a:rPr lang="en-GB" dirty="0" smtClean="0"/>
              <a:t>S27 Equality Act  defines a ‘protected act’ and states victimisation occurs in relation to </a:t>
            </a:r>
          </a:p>
          <a:p>
            <a:pPr lvl="1" eaLnBrk="1" hangingPunct="1"/>
            <a:r>
              <a:rPr lang="en-GB" dirty="0" smtClean="0"/>
              <a:t>Giving evidence or information</a:t>
            </a:r>
          </a:p>
          <a:p>
            <a:pPr lvl="1" eaLnBrk="1" hangingPunct="1"/>
            <a:r>
              <a:rPr lang="en-GB" dirty="0" smtClean="0"/>
              <a:t>Making an allegation</a:t>
            </a:r>
          </a:p>
          <a:p>
            <a:pPr lvl="1" eaLnBrk="1" hangingPunct="1"/>
            <a:r>
              <a:rPr lang="en-GB" dirty="0" smtClean="0"/>
              <a:t>Doing anything for the purposes of, or in connection with, the Act. With regard to bringing a claim.</a:t>
            </a:r>
          </a:p>
          <a:p>
            <a:pPr eaLnBrk="1" hangingPunct="1"/>
            <a:r>
              <a:rPr lang="en-GB" dirty="0" smtClean="0"/>
              <a:t>Anyone giving false information or making false allegations will not be protected.</a:t>
            </a:r>
          </a:p>
        </p:txBody>
      </p:sp>
    </p:spTree>
    <p:extLst>
      <p:ext uri="{BB962C8B-B14F-4D97-AF65-F5344CB8AC3E}">
        <p14:creationId xmlns:p14="http://schemas.microsoft.com/office/powerpoint/2010/main" val="16836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Reminder – Victimisation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a stand alone form of discrimination</a:t>
            </a:r>
          </a:p>
          <a:p>
            <a:r>
              <a:rPr lang="en-GB" dirty="0" smtClean="0"/>
              <a:t>If I make a complaint to my manager that I have been discriminated against because of my sex and then I find that I have not received the increase in pay I was expecting, I may have been victimised because I have claimed discrimination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424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214438" y="142875"/>
            <a:ext cx="7572375" cy="1071563"/>
          </a:xfrm>
        </p:spPr>
        <p:txBody>
          <a:bodyPr/>
          <a:lstStyle/>
          <a:p>
            <a:pPr eaLnBrk="1" hangingPunct="1"/>
            <a:r>
              <a:rPr lang="en-GB" altLang="en-US" smtClean="0"/>
              <a:t>Protected Characteristics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143000" y="1214438"/>
            <a:ext cx="7572375" cy="4881562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S4 identifies 9 protected characteristics</a:t>
            </a:r>
          </a:p>
          <a:p>
            <a:pPr eaLnBrk="1" hangingPunct="1"/>
            <a:r>
              <a:rPr lang="en-GB" altLang="en-US" dirty="0" smtClean="0"/>
              <a:t>Age (s5)</a:t>
            </a:r>
          </a:p>
          <a:p>
            <a:pPr eaLnBrk="1" hangingPunct="1"/>
            <a:r>
              <a:rPr lang="en-GB" altLang="en-US" dirty="0" smtClean="0"/>
              <a:t>Disability (s6)</a:t>
            </a:r>
          </a:p>
          <a:p>
            <a:pPr eaLnBrk="1" hangingPunct="1"/>
            <a:r>
              <a:rPr lang="en-GB" altLang="en-US" dirty="0" smtClean="0"/>
              <a:t>Gender reassignment (s7)</a:t>
            </a:r>
          </a:p>
          <a:p>
            <a:pPr eaLnBrk="1" hangingPunct="1"/>
            <a:r>
              <a:rPr lang="en-GB" altLang="en-US" dirty="0" smtClean="0"/>
              <a:t>Marriage and civil partnership (s8)</a:t>
            </a:r>
          </a:p>
          <a:p>
            <a:pPr eaLnBrk="1" hangingPunct="1"/>
            <a:r>
              <a:rPr lang="en-GB" altLang="en-US" dirty="0" smtClean="0"/>
              <a:t>Pregnancy and maternity (s18)</a:t>
            </a:r>
          </a:p>
          <a:p>
            <a:pPr eaLnBrk="1" hangingPunct="1"/>
            <a:r>
              <a:rPr lang="en-GB" altLang="en-US" dirty="0" smtClean="0"/>
              <a:t>Race (s9)</a:t>
            </a:r>
          </a:p>
          <a:p>
            <a:pPr eaLnBrk="1" hangingPunct="1"/>
            <a:r>
              <a:rPr lang="en-GB" altLang="en-US" dirty="0" smtClean="0"/>
              <a:t>Religion or belief (s10)</a:t>
            </a:r>
          </a:p>
          <a:p>
            <a:pPr eaLnBrk="1" hangingPunct="1"/>
            <a:r>
              <a:rPr lang="en-GB" altLang="en-US" dirty="0" smtClean="0"/>
              <a:t>Sex (s11)</a:t>
            </a:r>
          </a:p>
          <a:p>
            <a:pPr eaLnBrk="1" hangingPunct="1"/>
            <a:r>
              <a:rPr lang="en-GB" altLang="en-US" dirty="0" smtClean="0"/>
              <a:t>Sexual Orientation (s12)</a:t>
            </a:r>
          </a:p>
        </p:txBody>
      </p:sp>
    </p:spTree>
    <p:extLst>
      <p:ext uri="{BB962C8B-B14F-4D97-AF65-F5344CB8AC3E}">
        <p14:creationId xmlns:p14="http://schemas.microsoft.com/office/powerpoint/2010/main" val="273428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Age Discrimination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only PC where the less favourable treatment (s13) maybe justified – s13(2))</a:t>
            </a:r>
          </a:p>
          <a:p>
            <a:r>
              <a:rPr lang="en-GB" dirty="0" smtClean="0"/>
              <a:t>Usually using LIFO in redundancy situations would be discriminatory however it can be justified – see pages 71-2 of notes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662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863</TotalTime>
  <Words>1562</Words>
  <Application>Microsoft Office PowerPoint</Application>
  <PresentationFormat>On-screen Show (4:3)</PresentationFormat>
  <Paragraphs>188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Arial Rounded MT Bold</vt:lpstr>
      <vt:lpstr>Calibri</vt:lpstr>
      <vt:lpstr>Calibri Light</vt:lpstr>
      <vt:lpstr>Constantia</vt:lpstr>
      <vt:lpstr>Times New Roman</vt:lpstr>
      <vt:lpstr>Wingdings</vt:lpstr>
      <vt:lpstr>Wingdings 2</vt:lpstr>
      <vt:lpstr>Flow</vt:lpstr>
      <vt:lpstr>Office Theme</vt:lpstr>
      <vt:lpstr>PowerPoint Presentation</vt:lpstr>
      <vt:lpstr>Business and Employment Law</vt:lpstr>
      <vt:lpstr>Reminder – Direct Discrimination </vt:lpstr>
      <vt:lpstr>Reminder – Indirect Discrimination </vt:lpstr>
      <vt:lpstr>Reminder – Harassment</vt:lpstr>
      <vt:lpstr>Reminder - Victimisation  </vt:lpstr>
      <vt:lpstr>Reminder – Victimisation </vt:lpstr>
      <vt:lpstr>Protected Characteristics</vt:lpstr>
      <vt:lpstr>Age Discrimination </vt:lpstr>
      <vt:lpstr>Disability Discrimination </vt:lpstr>
      <vt:lpstr>Progressive Illnesses</vt:lpstr>
      <vt:lpstr>Progressive Illnesses</vt:lpstr>
      <vt:lpstr>Past Disabilities</vt:lpstr>
      <vt:lpstr>Scope of Protection</vt:lpstr>
      <vt:lpstr>s15 EqAct 2010 Discrimination arising from Disability</vt:lpstr>
      <vt:lpstr> s20 Duty to make reasonable adjustments</vt:lpstr>
      <vt:lpstr>Gender Reassignment s7 EqAct 2010</vt:lpstr>
      <vt:lpstr>Gender Recognition Act 2004</vt:lpstr>
      <vt:lpstr>Gender Reassignment – current legislation </vt:lpstr>
      <vt:lpstr>Marriage and Civil Partnership (s8)</vt:lpstr>
      <vt:lpstr>Pregnancy and Maternity s18</vt:lpstr>
      <vt:lpstr>Discrimination and Pregnancy</vt:lpstr>
      <vt:lpstr>Definition of Race s9</vt:lpstr>
      <vt:lpstr>Ethnic Origin – What is an ethnic minority group? </vt:lpstr>
      <vt:lpstr>Religion or Belief</vt:lpstr>
      <vt:lpstr>Which Religions are Protected?</vt:lpstr>
      <vt:lpstr>Philosophical Belief</vt:lpstr>
      <vt:lpstr>Sexual Orientation s12 EqAct 2010 </vt:lpstr>
      <vt:lpstr>Sexual Orientation</vt:lpstr>
      <vt:lpstr>Aiding Unlawful Acts</vt:lpstr>
      <vt:lpstr>Burden of Proof</vt:lpstr>
      <vt:lpstr>To be able to defeat a claim the employer must be able to demonstrate:-</vt:lpstr>
    </vt:vector>
  </TitlesOfParts>
  <Company>University of Portsmouth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Discrimination and Human Rights Law</dc:title>
  <dc:creator>FeastP</dc:creator>
  <cp:lastModifiedBy>Matthew Atkins</cp:lastModifiedBy>
  <cp:revision>85</cp:revision>
  <cp:lastPrinted>2018-03-13T14:27:19Z</cp:lastPrinted>
  <dcterms:created xsi:type="dcterms:W3CDTF">2012-02-06T14:32:09Z</dcterms:created>
  <dcterms:modified xsi:type="dcterms:W3CDTF">2019-03-26T11:16:17Z</dcterms:modified>
</cp:coreProperties>
</file>