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5" r:id="rId1"/>
  </p:sldMasterIdLst>
  <p:notesMasterIdLst>
    <p:notesMasterId r:id="rId27"/>
  </p:notesMasterIdLst>
  <p:handoutMasterIdLst>
    <p:handoutMasterId r:id="rId28"/>
  </p:handoutMasterIdLst>
  <p:sldIdLst>
    <p:sldId id="477" r:id="rId2"/>
    <p:sldId id="658" r:id="rId3"/>
    <p:sldId id="688" r:id="rId4"/>
    <p:sldId id="696" r:id="rId5"/>
    <p:sldId id="701" r:id="rId6"/>
    <p:sldId id="697" r:id="rId7"/>
    <p:sldId id="689" r:id="rId8"/>
    <p:sldId id="691" r:id="rId9"/>
    <p:sldId id="692" r:id="rId10"/>
    <p:sldId id="693" r:id="rId11"/>
    <p:sldId id="694" r:id="rId12"/>
    <p:sldId id="682" r:id="rId13"/>
    <p:sldId id="698" r:id="rId14"/>
    <p:sldId id="699" r:id="rId15"/>
    <p:sldId id="684" r:id="rId16"/>
    <p:sldId id="702" r:id="rId17"/>
    <p:sldId id="686" r:id="rId18"/>
    <p:sldId id="703" r:id="rId19"/>
    <p:sldId id="704" r:id="rId20"/>
    <p:sldId id="705" r:id="rId21"/>
    <p:sldId id="706" r:id="rId22"/>
    <p:sldId id="707" r:id="rId23"/>
    <p:sldId id="695" r:id="rId24"/>
    <p:sldId id="700" r:id="rId25"/>
    <p:sldId id="708" r:id="rId2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0000"/>
    <a:srgbClr val="2609D3"/>
    <a:srgbClr val="000000"/>
    <a:srgbClr val="ECECEC"/>
    <a:srgbClr val="777777"/>
    <a:srgbClr val="AC1CC0"/>
    <a:srgbClr val="EEFC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36" autoAdjust="0"/>
  </p:normalViewPr>
  <p:slideViewPr>
    <p:cSldViewPr>
      <p:cViewPr varScale="1">
        <p:scale>
          <a:sx n="68" d="100"/>
          <a:sy n="68" d="100"/>
        </p:scale>
        <p:origin x="144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7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BE57FE-09F4-4E1F-A3D6-84649161D43F}"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GB"/>
        </a:p>
      </dgm:t>
    </dgm:pt>
    <dgm:pt modelId="{F0895B72-3A53-42D0-98C4-03970C56F0E0}">
      <dgm:prSet phldrT="[Text]"/>
      <dgm:spPr/>
      <dgm:t>
        <a:bodyPr/>
        <a:lstStyle/>
        <a:p>
          <a:r>
            <a:rPr lang="en-GB" b="1" dirty="0"/>
            <a:t>Weak</a:t>
          </a:r>
        </a:p>
      </dgm:t>
    </dgm:pt>
    <dgm:pt modelId="{56423774-9E35-4D02-882C-287DA56F437A}" type="parTrans" cxnId="{79E2F5AA-BE98-40E8-9467-8A381D651F83}">
      <dgm:prSet/>
      <dgm:spPr/>
      <dgm:t>
        <a:bodyPr/>
        <a:lstStyle/>
        <a:p>
          <a:endParaRPr lang="en-GB"/>
        </a:p>
      </dgm:t>
    </dgm:pt>
    <dgm:pt modelId="{79BC7F8F-1461-4A24-87CE-8090A8C8974F}" type="sibTrans" cxnId="{79E2F5AA-BE98-40E8-9467-8A381D651F83}">
      <dgm:prSet/>
      <dgm:spPr/>
      <dgm:t>
        <a:bodyPr/>
        <a:lstStyle/>
        <a:p>
          <a:endParaRPr lang="en-GB"/>
        </a:p>
      </dgm:t>
    </dgm:pt>
    <dgm:pt modelId="{82746579-BC7E-4293-BAE3-90268E19B90F}">
      <dgm:prSet phldrT="[Text]"/>
      <dgm:spPr/>
      <dgm:t>
        <a:bodyPr/>
        <a:lstStyle/>
        <a:p>
          <a:r>
            <a:rPr lang="en-GB" dirty="0">
              <a:cs typeface="Arial" panose="020B0604020202020204" pitchFamily="34" charset="0"/>
            </a:rPr>
            <a:t>Prices reflect </a:t>
          </a:r>
          <a:r>
            <a:rPr lang="en-GB" b="1" dirty="0">
              <a:cs typeface="Arial" panose="020B0604020202020204" pitchFamily="34" charset="0"/>
            </a:rPr>
            <a:t>all historical information</a:t>
          </a:r>
          <a:endParaRPr lang="en-GB" dirty="0"/>
        </a:p>
      </dgm:t>
    </dgm:pt>
    <dgm:pt modelId="{EB56253E-4978-404F-943F-4AB0473516C5}" type="parTrans" cxnId="{1CC88DEA-7CB0-4DF1-86B0-FF866C6EA8F0}">
      <dgm:prSet/>
      <dgm:spPr/>
      <dgm:t>
        <a:bodyPr/>
        <a:lstStyle/>
        <a:p>
          <a:endParaRPr lang="en-GB"/>
        </a:p>
      </dgm:t>
    </dgm:pt>
    <dgm:pt modelId="{B0DBADB8-E5D8-40E4-AAB3-AEB9FEAEEBE7}" type="sibTrans" cxnId="{1CC88DEA-7CB0-4DF1-86B0-FF866C6EA8F0}">
      <dgm:prSet/>
      <dgm:spPr/>
      <dgm:t>
        <a:bodyPr/>
        <a:lstStyle/>
        <a:p>
          <a:endParaRPr lang="en-GB"/>
        </a:p>
      </dgm:t>
    </dgm:pt>
    <dgm:pt modelId="{A36EED8E-2565-4EA8-8EFB-81B2CA2C0075}">
      <dgm:prSet phldrT="[Text]"/>
      <dgm:spPr/>
      <dgm:t>
        <a:bodyPr/>
        <a:lstStyle/>
        <a:p>
          <a:r>
            <a:rPr lang="en-GB" dirty="0"/>
            <a:t>E.g., past price, trading volume</a:t>
          </a:r>
        </a:p>
      </dgm:t>
    </dgm:pt>
    <dgm:pt modelId="{AD62D469-5479-48B9-A11D-E9FC746522CA}" type="parTrans" cxnId="{1038710A-3EDF-4A62-B814-27CE27E10D76}">
      <dgm:prSet/>
      <dgm:spPr/>
      <dgm:t>
        <a:bodyPr/>
        <a:lstStyle/>
        <a:p>
          <a:endParaRPr lang="en-GB"/>
        </a:p>
      </dgm:t>
    </dgm:pt>
    <dgm:pt modelId="{5B7AF434-FD9D-48D5-820C-093F68ADED38}" type="sibTrans" cxnId="{1038710A-3EDF-4A62-B814-27CE27E10D76}">
      <dgm:prSet/>
      <dgm:spPr/>
      <dgm:t>
        <a:bodyPr/>
        <a:lstStyle/>
        <a:p>
          <a:endParaRPr lang="en-GB"/>
        </a:p>
      </dgm:t>
    </dgm:pt>
    <dgm:pt modelId="{DB3932E1-7529-4C3E-8198-31262CA78EC6}">
      <dgm:prSet phldrT="[Text]"/>
      <dgm:spPr/>
      <dgm:t>
        <a:bodyPr/>
        <a:lstStyle/>
        <a:p>
          <a:r>
            <a:rPr lang="en-GB" b="1" dirty="0"/>
            <a:t>Semi-strong</a:t>
          </a:r>
        </a:p>
      </dgm:t>
    </dgm:pt>
    <dgm:pt modelId="{1E85914D-3860-4B5B-9949-7E2AFB6B4225}" type="parTrans" cxnId="{D76E6C84-20B2-4420-BE1C-ECC7CE18F5D5}">
      <dgm:prSet/>
      <dgm:spPr/>
      <dgm:t>
        <a:bodyPr/>
        <a:lstStyle/>
        <a:p>
          <a:endParaRPr lang="en-GB"/>
        </a:p>
      </dgm:t>
    </dgm:pt>
    <dgm:pt modelId="{6988583D-C4CC-49D9-92FA-9AB7C8EB1E7D}" type="sibTrans" cxnId="{D76E6C84-20B2-4420-BE1C-ECC7CE18F5D5}">
      <dgm:prSet/>
      <dgm:spPr/>
      <dgm:t>
        <a:bodyPr/>
        <a:lstStyle/>
        <a:p>
          <a:endParaRPr lang="en-GB"/>
        </a:p>
      </dgm:t>
    </dgm:pt>
    <dgm:pt modelId="{1871DD6E-0CFC-42CA-B5CC-0F7359D4C6A8}">
      <dgm:prSet phldrT="[Text]"/>
      <dgm:spPr/>
      <dgm:t>
        <a:bodyPr/>
        <a:lstStyle/>
        <a:p>
          <a:r>
            <a:rPr lang="en-GB" dirty="0">
              <a:cs typeface="Arial" panose="020B0604020202020204" pitchFamily="34" charset="0"/>
            </a:rPr>
            <a:t>Prices reflect </a:t>
          </a:r>
          <a:r>
            <a:rPr lang="en-GB" b="1" dirty="0">
              <a:cs typeface="Arial" panose="020B0604020202020204" pitchFamily="34" charset="0"/>
            </a:rPr>
            <a:t>all publicly available information</a:t>
          </a:r>
          <a:endParaRPr lang="en-GB" dirty="0"/>
        </a:p>
      </dgm:t>
    </dgm:pt>
    <dgm:pt modelId="{7EA60524-A089-4F66-8B64-F915801A3F46}" type="parTrans" cxnId="{7C123BBC-53B9-474A-92D5-AD0639952A82}">
      <dgm:prSet/>
      <dgm:spPr/>
      <dgm:t>
        <a:bodyPr/>
        <a:lstStyle/>
        <a:p>
          <a:endParaRPr lang="en-GB"/>
        </a:p>
      </dgm:t>
    </dgm:pt>
    <dgm:pt modelId="{D0CAF894-EA57-4D46-9C97-2C16EDEADCA7}" type="sibTrans" cxnId="{7C123BBC-53B9-474A-92D5-AD0639952A82}">
      <dgm:prSet/>
      <dgm:spPr/>
      <dgm:t>
        <a:bodyPr/>
        <a:lstStyle/>
        <a:p>
          <a:endParaRPr lang="en-GB"/>
        </a:p>
      </dgm:t>
    </dgm:pt>
    <dgm:pt modelId="{665FA211-B649-4B03-92FE-42641494271B}">
      <dgm:prSet phldrT="[Text]"/>
      <dgm:spPr/>
      <dgm:t>
        <a:bodyPr/>
        <a:lstStyle/>
        <a:p>
          <a:r>
            <a:rPr lang="en-GB" dirty="0"/>
            <a:t>E.g., company’s information, financial reports, news, etc. </a:t>
          </a:r>
        </a:p>
      </dgm:t>
    </dgm:pt>
    <dgm:pt modelId="{43C02129-0327-4C12-837F-D225E416C13F}" type="parTrans" cxnId="{C02339E2-B7BE-4C14-9FCE-CCFC970490E5}">
      <dgm:prSet/>
      <dgm:spPr/>
      <dgm:t>
        <a:bodyPr/>
        <a:lstStyle/>
        <a:p>
          <a:endParaRPr lang="en-GB"/>
        </a:p>
      </dgm:t>
    </dgm:pt>
    <dgm:pt modelId="{9B4DDDCF-CCA3-482D-85A0-4E6E943E6C3C}" type="sibTrans" cxnId="{C02339E2-B7BE-4C14-9FCE-CCFC970490E5}">
      <dgm:prSet/>
      <dgm:spPr/>
      <dgm:t>
        <a:bodyPr/>
        <a:lstStyle/>
        <a:p>
          <a:endParaRPr lang="en-GB"/>
        </a:p>
      </dgm:t>
    </dgm:pt>
    <dgm:pt modelId="{8338ACB4-7287-4AA5-9B81-FF1BF36EF960}">
      <dgm:prSet phldrT="[Text]"/>
      <dgm:spPr/>
      <dgm:t>
        <a:bodyPr/>
        <a:lstStyle/>
        <a:p>
          <a:r>
            <a:rPr lang="en-GB" b="1" dirty="0"/>
            <a:t>Strong</a:t>
          </a:r>
        </a:p>
      </dgm:t>
    </dgm:pt>
    <dgm:pt modelId="{623F6D39-EAFB-41AE-82A6-46D31332B9DC}" type="parTrans" cxnId="{2AB1CCE7-7BFA-4FA1-992A-6809ECDE4D44}">
      <dgm:prSet/>
      <dgm:spPr/>
      <dgm:t>
        <a:bodyPr/>
        <a:lstStyle/>
        <a:p>
          <a:endParaRPr lang="en-GB"/>
        </a:p>
      </dgm:t>
    </dgm:pt>
    <dgm:pt modelId="{111EFF92-3ACA-498A-80AC-7958385FCE86}" type="sibTrans" cxnId="{2AB1CCE7-7BFA-4FA1-992A-6809ECDE4D44}">
      <dgm:prSet/>
      <dgm:spPr/>
      <dgm:t>
        <a:bodyPr/>
        <a:lstStyle/>
        <a:p>
          <a:endParaRPr lang="en-GB"/>
        </a:p>
      </dgm:t>
    </dgm:pt>
    <dgm:pt modelId="{85460592-32A4-4BB5-AB06-9BA52EE1D7BE}">
      <dgm:prSet phldrT="[Text]"/>
      <dgm:spPr/>
      <dgm:t>
        <a:bodyPr/>
        <a:lstStyle/>
        <a:p>
          <a:pPr>
            <a:buFont typeface="Wingdings" panose="05000000000000000000" pitchFamily="2" charset="2"/>
            <a:buChar char=""/>
          </a:pPr>
          <a:r>
            <a:rPr lang="en-US" b="0" dirty="0"/>
            <a:t>Stock prices reflect </a:t>
          </a:r>
          <a:r>
            <a:rPr lang="en-US" b="1" dirty="0"/>
            <a:t>all information, even private information.</a:t>
          </a:r>
          <a:endParaRPr lang="en-GB" b="1" dirty="0"/>
        </a:p>
      </dgm:t>
    </dgm:pt>
    <dgm:pt modelId="{D4418D11-AD3D-4CB9-BB55-932333D264E8}" type="parTrans" cxnId="{A74669CD-D7F2-4E4E-B347-66C301D54E3E}">
      <dgm:prSet/>
      <dgm:spPr/>
      <dgm:t>
        <a:bodyPr/>
        <a:lstStyle/>
        <a:p>
          <a:endParaRPr lang="en-GB"/>
        </a:p>
      </dgm:t>
    </dgm:pt>
    <dgm:pt modelId="{F43B9D8A-E347-4A2C-B396-F4629ABF2D75}" type="sibTrans" cxnId="{A74669CD-D7F2-4E4E-B347-66C301D54E3E}">
      <dgm:prSet/>
      <dgm:spPr/>
      <dgm:t>
        <a:bodyPr/>
        <a:lstStyle/>
        <a:p>
          <a:endParaRPr lang="en-GB"/>
        </a:p>
      </dgm:t>
    </dgm:pt>
    <dgm:pt modelId="{5445C300-D7D0-49AB-8D1F-8AF629881999}" type="pres">
      <dgm:prSet presAssocID="{2DBE57FE-09F4-4E1F-A3D6-84649161D43F}" presName="Name0" presStyleCnt="0">
        <dgm:presLayoutVars>
          <dgm:chMax/>
          <dgm:chPref/>
          <dgm:dir/>
        </dgm:presLayoutVars>
      </dgm:prSet>
      <dgm:spPr/>
    </dgm:pt>
    <dgm:pt modelId="{B99CBEF7-A524-435C-9CF0-E91F68E1AF50}" type="pres">
      <dgm:prSet presAssocID="{F0895B72-3A53-42D0-98C4-03970C56F0E0}" presName="parenttextcomposite" presStyleCnt="0"/>
      <dgm:spPr/>
    </dgm:pt>
    <dgm:pt modelId="{A9B70CA5-6B59-4478-9207-2A8E29E21670}" type="pres">
      <dgm:prSet presAssocID="{F0895B72-3A53-42D0-98C4-03970C56F0E0}" presName="parenttext" presStyleLbl="revTx" presStyleIdx="0" presStyleCnt="3">
        <dgm:presLayoutVars>
          <dgm:chMax/>
          <dgm:chPref val="2"/>
          <dgm:bulletEnabled val="1"/>
        </dgm:presLayoutVars>
      </dgm:prSet>
      <dgm:spPr/>
    </dgm:pt>
    <dgm:pt modelId="{03CF759F-EAC6-4AC3-A53C-0838B9AF40AE}" type="pres">
      <dgm:prSet presAssocID="{F0895B72-3A53-42D0-98C4-03970C56F0E0}" presName="composite" presStyleCnt="0"/>
      <dgm:spPr/>
    </dgm:pt>
    <dgm:pt modelId="{12A2AAD9-9351-432B-B362-0563801F574C}" type="pres">
      <dgm:prSet presAssocID="{F0895B72-3A53-42D0-98C4-03970C56F0E0}" presName="chevron1" presStyleLbl="alignNode1" presStyleIdx="0" presStyleCnt="21"/>
      <dgm:spPr/>
    </dgm:pt>
    <dgm:pt modelId="{D87CF79B-7F3F-41FB-BB69-3CAA0515D86E}" type="pres">
      <dgm:prSet presAssocID="{F0895B72-3A53-42D0-98C4-03970C56F0E0}" presName="chevron2" presStyleLbl="alignNode1" presStyleIdx="1" presStyleCnt="21"/>
      <dgm:spPr/>
    </dgm:pt>
    <dgm:pt modelId="{5D1F8B98-7BFA-48C9-A020-F66F7BE7F31A}" type="pres">
      <dgm:prSet presAssocID="{F0895B72-3A53-42D0-98C4-03970C56F0E0}" presName="chevron3" presStyleLbl="alignNode1" presStyleIdx="2" presStyleCnt="21"/>
      <dgm:spPr/>
    </dgm:pt>
    <dgm:pt modelId="{D9AD50B5-48C3-4020-9365-B11438307D6D}" type="pres">
      <dgm:prSet presAssocID="{F0895B72-3A53-42D0-98C4-03970C56F0E0}" presName="chevron4" presStyleLbl="alignNode1" presStyleIdx="3" presStyleCnt="21"/>
      <dgm:spPr/>
    </dgm:pt>
    <dgm:pt modelId="{00C8044D-8A09-4AF5-82C9-CDB19DCA65FB}" type="pres">
      <dgm:prSet presAssocID="{F0895B72-3A53-42D0-98C4-03970C56F0E0}" presName="chevron5" presStyleLbl="alignNode1" presStyleIdx="4" presStyleCnt="21"/>
      <dgm:spPr/>
    </dgm:pt>
    <dgm:pt modelId="{238174A8-3099-46BD-8D87-4CC2523CD20F}" type="pres">
      <dgm:prSet presAssocID="{F0895B72-3A53-42D0-98C4-03970C56F0E0}" presName="chevron6" presStyleLbl="alignNode1" presStyleIdx="5" presStyleCnt="21"/>
      <dgm:spPr/>
    </dgm:pt>
    <dgm:pt modelId="{A1538950-7EC9-4276-95A9-E86B5D5E0987}" type="pres">
      <dgm:prSet presAssocID="{F0895B72-3A53-42D0-98C4-03970C56F0E0}" presName="chevron7" presStyleLbl="alignNode1" presStyleIdx="6" presStyleCnt="21"/>
      <dgm:spPr/>
    </dgm:pt>
    <dgm:pt modelId="{7A82FC6B-30DD-4D16-8AE1-838AFD4D08A4}" type="pres">
      <dgm:prSet presAssocID="{F0895B72-3A53-42D0-98C4-03970C56F0E0}" presName="childtext" presStyleLbl="solidFgAcc1" presStyleIdx="0" presStyleCnt="3">
        <dgm:presLayoutVars>
          <dgm:chMax/>
          <dgm:chPref val="0"/>
          <dgm:bulletEnabled val="1"/>
        </dgm:presLayoutVars>
      </dgm:prSet>
      <dgm:spPr/>
    </dgm:pt>
    <dgm:pt modelId="{2919B436-65BC-4FE1-8145-8DB730334D77}" type="pres">
      <dgm:prSet presAssocID="{79BC7F8F-1461-4A24-87CE-8090A8C8974F}" presName="sibTrans" presStyleCnt="0"/>
      <dgm:spPr/>
    </dgm:pt>
    <dgm:pt modelId="{D9654B53-68FE-4BF4-BE3D-EA540F25E97A}" type="pres">
      <dgm:prSet presAssocID="{DB3932E1-7529-4C3E-8198-31262CA78EC6}" presName="parenttextcomposite" presStyleCnt="0"/>
      <dgm:spPr/>
    </dgm:pt>
    <dgm:pt modelId="{2A505931-0C2B-471F-82E9-8ADF59CFDAB6}" type="pres">
      <dgm:prSet presAssocID="{DB3932E1-7529-4C3E-8198-31262CA78EC6}" presName="parenttext" presStyleLbl="revTx" presStyleIdx="1" presStyleCnt="3">
        <dgm:presLayoutVars>
          <dgm:chMax/>
          <dgm:chPref val="2"/>
          <dgm:bulletEnabled val="1"/>
        </dgm:presLayoutVars>
      </dgm:prSet>
      <dgm:spPr/>
    </dgm:pt>
    <dgm:pt modelId="{B66BF5BA-C70E-4733-B3B9-76B52E353EE9}" type="pres">
      <dgm:prSet presAssocID="{DB3932E1-7529-4C3E-8198-31262CA78EC6}" presName="composite" presStyleCnt="0"/>
      <dgm:spPr/>
    </dgm:pt>
    <dgm:pt modelId="{67C6047F-4478-40AB-9831-6307D08FB3B5}" type="pres">
      <dgm:prSet presAssocID="{DB3932E1-7529-4C3E-8198-31262CA78EC6}" presName="chevron1" presStyleLbl="alignNode1" presStyleIdx="7" presStyleCnt="21"/>
      <dgm:spPr/>
    </dgm:pt>
    <dgm:pt modelId="{B03989D7-229B-41B7-AB14-7174F0B307E6}" type="pres">
      <dgm:prSet presAssocID="{DB3932E1-7529-4C3E-8198-31262CA78EC6}" presName="chevron2" presStyleLbl="alignNode1" presStyleIdx="8" presStyleCnt="21"/>
      <dgm:spPr/>
    </dgm:pt>
    <dgm:pt modelId="{80A951A4-A893-4491-A27B-EDC3E017DB1C}" type="pres">
      <dgm:prSet presAssocID="{DB3932E1-7529-4C3E-8198-31262CA78EC6}" presName="chevron3" presStyleLbl="alignNode1" presStyleIdx="9" presStyleCnt="21"/>
      <dgm:spPr/>
    </dgm:pt>
    <dgm:pt modelId="{63D4FEF4-3A1B-4CDA-BAC0-1BC997AA2A87}" type="pres">
      <dgm:prSet presAssocID="{DB3932E1-7529-4C3E-8198-31262CA78EC6}" presName="chevron4" presStyleLbl="alignNode1" presStyleIdx="10" presStyleCnt="21"/>
      <dgm:spPr/>
    </dgm:pt>
    <dgm:pt modelId="{E9FEDE46-4197-4054-A73F-7A6A4FF580CE}" type="pres">
      <dgm:prSet presAssocID="{DB3932E1-7529-4C3E-8198-31262CA78EC6}" presName="chevron5" presStyleLbl="alignNode1" presStyleIdx="11" presStyleCnt="21"/>
      <dgm:spPr/>
    </dgm:pt>
    <dgm:pt modelId="{9E7B5319-269B-4F53-B93E-D0775B97CF6B}" type="pres">
      <dgm:prSet presAssocID="{DB3932E1-7529-4C3E-8198-31262CA78EC6}" presName="chevron6" presStyleLbl="alignNode1" presStyleIdx="12" presStyleCnt="21"/>
      <dgm:spPr/>
    </dgm:pt>
    <dgm:pt modelId="{8ABF9807-2283-4E8C-804E-4F6794825226}" type="pres">
      <dgm:prSet presAssocID="{DB3932E1-7529-4C3E-8198-31262CA78EC6}" presName="chevron7" presStyleLbl="alignNode1" presStyleIdx="13" presStyleCnt="21"/>
      <dgm:spPr/>
    </dgm:pt>
    <dgm:pt modelId="{6B7998EE-54FD-4048-940C-15718CD9F697}" type="pres">
      <dgm:prSet presAssocID="{DB3932E1-7529-4C3E-8198-31262CA78EC6}" presName="childtext" presStyleLbl="solidFgAcc1" presStyleIdx="1" presStyleCnt="3">
        <dgm:presLayoutVars>
          <dgm:chMax/>
          <dgm:chPref val="0"/>
          <dgm:bulletEnabled val="1"/>
        </dgm:presLayoutVars>
      </dgm:prSet>
      <dgm:spPr/>
    </dgm:pt>
    <dgm:pt modelId="{DAF5F02A-0D12-4475-9D6F-21B945AF9DA3}" type="pres">
      <dgm:prSet presAssocID="{6988583D-C4CC-49D9-92FA-9AB7C8EB1E7D}" presName="sibTrans" presStyleCnt="0"/>
      <dgm:spPr/>
    </dgm:pt>
    <dgm:pt modelId="{46FE62BE-6475-44FB-949E-AD252E9115D8}" type="pres">
      <dgm:prSet presAssocID="{8338ACB4-7287-4AA5-9B81-FF1BF36EF960}" presName="parenttextcomposite" presStyleCnt="0"/>
      <dgm:spPr/>
    </dgm:pt>
    <dgm:pt modelId="{CFA57811-491A-4840-93CA-A7FF93D86BD8}" type="pres">
      <dgm:prSet presAssocID="{8338ACB4-7287-4AA5-9B81-FF1BF36EF960}" presName="parenttext" presStyleLbl="revTx" presStyleIdx="2" presStyleCnt="3">
        <dgm:presLayoutVars>
          <dgm:chMax/>
          <dgm:chPref val="2"/>
          <dgm:bulletEnabled val="1"/>
        </dgm:presLayoutVars>
      </dgm:prSet>
      <dgm:spPr/>
    </dgm:pt>
    <dgm:pt modelId="{B2594889-A10E-4C19-A733-67E3817613EE}" type="pres">
      <dgm:prSet presAssocID="{8338ACB4-7287-4AA5-9B81-FF1BF36EF960}" presName="composite" presStyleCnt="0"/>
      <dgm:spPr/>
    </dgm:pt>
    <dgm:pt modelId="{0B9CE888-FC36-408B-9E0D-62D509DCF21D}" type="pres">
      <dgm:prSet presAssocID="{8338ACB4-7287-4AA5-9B81-FF1BF36EF960}" presName="chevron1" presStyleLbl="alignNode1" presStyleIdx="14" presStyleCnt="21"/>
      <dgm:spPr/>
    </dgm:pt>
    <dgm:pt modelId="{418F6BD6-E9ED-42AC-9066-282303D7CBC0}" type="pres">
      <dgm:prSet presAssocID="{8338ACB4-7287-4AA5-9B81-FF1BF36EF960}" presName="chevron2" presStyleLbl="alignNode1" presStyleIdx="15" presStyleCnt="21"/>
      <dgm:spPr/>
    </dgm:pt>
    <dgm:pt modelId="{D54BBA51-5405-466E-BADE-1E0A290CC688}" type="pres">
      <dgm:prSet presAssocID="{8338ACB4-7287-4AA5-9B81-FF1BF36EF960}" presName="chevron3" presStyleLbl="alignNode1" presStyleIdx="16" presStyleCnt="21"/>
      <dgm:spPr/>
    </dgm:pt>
    <dgm:pt modelId="{B9B649BB-EF7D-44C3-9863-41D7A67A96F9}" type="pres">
      <dgm:prSet presAssocID="{8338ACB4-7287-4AA5-9B81-FF1BF36EF960}" presName="chevron4" presStyleLbl="alignNode1" presStyleIdx="17" presStyleCnt="21"/>
      <dgm:spPr/>
    </dgm:pt>
    <dgm:pt modelId="{7647CFDC-0A72-4DD2-B093-562354022F34}" type="pres">
      <dgm:prSet presAssocID="{8338ACB4-7287-4AA5-9B81-FF1BF36EF960}" presName="chevron5" presStyleLbl="alignNode1" presStyleIdx="18" presStyleCnt="21"/>
      <dgm:spPr/>
    </dgm:pt>
    <dgm:pt modelId="{5A57B7B0-9E7C-4BEC-BA4A-5003AF4179B1}" type="pres">
      <dgm:prSet presAssocID="{8338ACB4-7287-4AA5-9B81-FF1BF36EF960}" presName="chevron6" presStyleLbl="alignNode1" presStyleIdx="19" presStyleCnt="21"/>
      <dgm:spPr/>
    </dgm:pt>
    <dgm:pt modelId="{CEF4F644-996A-4F2F-B35C-A5E284F89AD0}" type="pres">
      <dgm:prSet presAssocID="{8338ACB4-7287-4AA5-9B81-FF1BF36EF960}" presName="chevron7" presStyleLbl="alignNode1" presStyleIdx="20" presStyleCnt="21"/>
      <dgm:spPr/>
    </dgm:pt>
    <dgm:pt modelId="{FE95664A-9CFF-4AAD-9DE8-22131B72BCC4}" type="pres">
      <dgm:prSet presAssocID="{8338ACB4-7287-4AA5-9B81-FF1BF36EF960}" presName="childtext" presStyleLbl="solidFgAcc1" presStyleIdx="2" presStyleCnt="3">
        <dgm:presLayoutVars>
          <dgm:chMax/>
          <dgm:chPref val="0"/>
          <dgm:bulletEnabled val="1"/>
        </dgm:presLayoutVars>
      </dgm:prSet>
      <dgm:spPr/>
    </dgm:pt>
  </dgm:ptLst>
  <dgm:cxnLst>
    <dgm:cxn modelId="{1038710A-3EDF-4A62-B814-27CE27E10D76}" srcId="{F0895B72-3A53-42D0-98C4-03970C56F0E0}" destId="{A36EED8E-2565-4EA8-8EFB-81B2CA2C0075}" srcOrd="1" destOrd="0" parTransId="{AD62D469-5479-48B9-A11D-E9FC746522CA}" sibTransId="{5B7AF434-FD9D-48D5-820C-093F68ADED38}"/>
    <dgm:cxn modelId="{CD5D3921-589C-4530-9AF0-E432F56EF165}" type="presOf" srcId="{DB3932E1-7529-4C3E-8198-31262CA78EC6}" destId="{2A505931-0C2B-471F-82E9-8ADF59CFDAB6}" srcOrd="0" destOrd="0" presId="urn:microsoft.com/office/officeart/2008/layout/VerticalAccentList"/>
    <dgm:cxn modelId="{F36F7C45-95E1-4C32-9C9A-0F23A786AAE9}" type="presOf" srcId="{2DBE57FE-09F4-4E1F-A3D6-84649161D43F}" destId="{5445C300-D7D0-49AB-8D1F-8AF629881999}" srcOrd="0" destOrd="0" presId="urn:microsoft.com/office/officeart/2008/layout/VerticalAccentList"/>
    <dgm:cxn modelId="{E459146A-CEF6-4D9D-BB33-040E4A110206}" type="presOf" srcId="{F0895B72-3A53-42D0-98C4-03970C56F0E0}" destId="{A9B70CA5-6B59-4478-9207-2A8E29E21670}" srcOrd="0" destOrd="0" presId="urn:microsoft.com/office/officeart/2008/layout/VerticalAccentList"/>
    <dgm:cxn modelId="{5EB3904A-6A4B-48FB-BC34-4F0767DBFB7E}" type="presOf" srcId="{82746579-BC7E-4293-BAE3-90268E19B90F}" destId="{7A82FC6B-30DD-4D16-8AE1-838AFD4D08A4}" srcOrd="0" destOrd="0" presId="urn:microsoft.com/office/officeart/2008/layout/VerticalAccentList"/>
    <dgm:cxn modelId="{D94A884B-D2D2-490C-94E6-D2790843567E}" type="presOf" srcId="{1871DD6E-0CFC-42CA-B5CC-0F7359D4C6A8}" destId="{6B7998EE-54FD-4048-940C-15718CD9F697}" srcOrd="0" destOrd="0" presId="urn:microsoft.com/office/officeart/2008/layout/VerticalAccentList"/>
    <dgm:cxn modelId="{926FCE53-837B-4D4C-8DF3-3B91D90F60EE}" type="presOf" srcId="{85460592-32A4-4BB5-AB06-9BA52EE1D7BE}" destId="{FE95664A-9CFF-4AAD-9DE8-22131B72BCC4}" srcOrd="0" destOrd="0" presId="urn:microsoft.com/office/officeart/2008/layout/VerticalAccentList"/>
    <dgm:cxn modelId="{38680E78-5D04-4D74-9786-4CE30BC8C636}" type="presOf" srcId="{8338ACB4-7287-4AA5-9B81-FF1BF36EF960}" destId="{CFA57811-491A-4840-93CA-A7FF93D86BD8}" srcOrd="0" destOrd="0" presId="urn:microsoft.com/office/officeart/2008/layout/VerticalAccentList"/>
    <dgm:cxn modelId="{B8DD2480-8C1C-48D2-86EA-74AE2C16C454}" type="presOf" srcId="{A36EED8E-2565-4EA8-8EFB-81B2CA2C0075}" destId="{7A82FC6B-30DD-4D16-8AE1-838AFD4D08A4}" srcOrd="0" destOrd="1" presId="urn:microsoft.com/office/officeart/2008/layout/VerticalAccentList"/>
    <dgm:cxn modelId="{D76E6C84-20B2-4420-BE1C-ECC7CE18F5D5}" srcId="{2DBE57FE-09F4-4E1F-A3D6-84649161D43F}" destId="{DB3932E1-7529-4C3E-8198-31262CA78EC6}" srcOrd="1" destOrd="0" parTransId="{1E85914D-3860-4B5B-9949-7E2AFB6B4225}" sibTransId="{6988583D-C4CC-49D9-92FA-9AB7C8EB1E7D}"/>
    <dgm:cxn modelId="{79E2F5AA-BE98-40E8-9467-8A381D651F83}" srcId="{2DBE57FE-09F4-4E1F-A3D6-84649161D43F}" destId="{F0895B72-3A53-42D0-98C4-03970C56F0E0}" srcOrd="0" destOrd="0" parTransId="{56423774-9E35-4D02-882C-287DA56F437A}" sibTransId="{79BC7F8F-1461-4A24-87CE-8090A8C8974F}"/>
    <dgm:cxn modelId="{4C34C1B1-B183-4086-A1AE-C124F78E5226}" type="presOf" srcId="{665FA211-B649-4B03-92FE-42641494271B}" destId="{6B7998EE-54FD-4048-940C-15718CD9F697}" srcOrd="0" destOrd="1" presId="urn:microsoft.com/office/officeart/2008/layout/VerticalAccentList"/>
    <dgm:cxn modelId="{7C123BBC-53B9-474A-92D5-AD0639952A82}" srcId="{DB3932E1-7529-4C3E-8198-31262CA78EC6}" destId="{1871DD6E-0CFC-42CA-B5CC-0F7359D4C6A8}" srcOrd="0" destOrd="0" parTransId="{7EA60524-A089-4F66-8B64-F915801A3F46}" sibTransId="{D0CAF894-EA57-4D46-9C97-2C16EDEADCA7}"/>
    <dgm:cxn modelId="{A74669CD-D7F2-4E4E-B347-66C301D54E3E}" srcId="{8338ACB4-7287-4AA5-9B81-FF1BF36EF960}" destId="{85460592-32A4-4BB5-AB06-9BA52EE1D7BE}" srcOrd="0" destOrd="0" parTransId="{D4418D11-AD3D-4CB9-BB55-932333D264E8}" sibTransId="{F43B9D8A-E347-4A2C-B396-F4629ABF2D75}"/>
    <dgm:cxn modelId="{C02339E2-B7BE-4C14-9FCE-CCFC970490E5}" srcId="{DB3932E1-7529-4C3E-8198-31262CA78EC6}" destId="{665FA211-B649-4B03-92FE-42641494271B}" srcOrd="1" destOrd="0" parTransId="{43C02129-0327-4C12-837F-D225E416C13F}" sibTransId="{9B4DDDCF-CCA3-482D-85A0-4E6E943E6C3C}"/>
    <dgm:cxn modelId="{2AB1CCE7-7BFA-4FA1-992A-6809ECDE4D44}" srcId="{2DBE57FE-09F4-4E1F-A3D6-84649161D43F}" destId="{8338ACB4-7287-4AA5-9B81-FF1BF36EF960}" srcOrd="2" destOrd="0" parTransId="{623F6D39-EAFB-41AE-82A6-46D31332B9DC}" sibTransId="{111EFF92-3ACA-498A-80AC-7958385FCE86}"/>
    <dgm:cxn modelId="{1CC88DEA-7CB0-4DF1-86B0-FF866C6EA8F0}" srcId="{F0895B72-3A53-42D0-98C4-03970C56F0E0}" destId="{82746579-BC7E-4293-BAE3-90268E19B90F}" srcOrd="0" destOrd="0" parTransId="{EB56253E-4978-404F-943F-4AB0473516C5}" sibTransId="{B0DBADB8-E5D8-40E4-AAB3-AEB9FEAEEBE7}"/>
    <dgm:cxn modelId="{9B87E4E7-E3D0-45BC-8B18-5FF8F04E8B38}" type="presParOf" srcId="{5445C300-D7D0-49AB-8D1F-8AF629881999}" destId="{B99CBEF7-A524-435C-9CF0-E91F68E1AF50}" srcOrd="0" destOrd="0" presId="urn:microsoft.com/office/officeart/2008/layout/VerticalAccentList"/>
    <dgm:cxn modelId="{FDB11203-A2B1-40D9-82BD-73DA88B6C6AE}" type="presParOf" srcId="{B99CBEF7-A524-435C-9CF0-E91F68E1AF50}" destId="{A9B70CA5-6B59-4478-9207-2A8E29E21670}" srcOrd="0" destOrd="0" presId="urn:microsoft.com/office/officeart/2008/layout/VerticalAccentList"/>
    <dgm:cxn modelId="{BFDD2AB1-1109-4DC2-88D1-9BE656BFB1A2}" type="presParOf" srcId="{5445C300-D7D0-49AB-8D1F-8AF629881999}" destId="{03CF759F-EAC6-4AC3-A53C-0838B9AF40AE}" srcOrd="1" destOrd="0" presId="urn:microsoft.com/office/officeart/2008/layout/VerticalAccentList"/>
    <dgm:cxn modelId="{2F34583E-52E1-48D3-82A6-142F7C6C1097}" type="presParOf" srcId="{03CF759F-EAC6-4AC3-A53C-0838B9AF40AE}" destId="{12A2AAD9-9351-432B-B362-0563801F574C}" srcOrd="0" destOrd="0" presId="urn:microsoft.com/office/officeart/2008/layout/VerticalAccentList"/>
    <dgm:cxn modelId="{921F2416-1874-41DE-9820-3F54804CFA02}" type="presParOf" srcId="{03CF759F-EAC6-4AC3-A53C-0838B9AF40AE}" destId="{D87CF79B-7F3F-41FB-BB69-3CAA0515D86E}" srcOrd="1" destOrd="0" presId="urn:microsoft.com/office/officeart/2008/layout/VerticalAccentList"/>
    <dgm:cxn modelId="{7A61A604-4293-4B35-891A-1D81EEA7CAC0}" type="presParOf" srcId="{03CF759F-EAC6-4AC3-A53C-0838B9AF40AE}" destId="{5D1F8B98-7BFA-48C9-A020-F66F7BE7F31A}" srcOrd="2" destOrd="0" presId="urn:microsoft.com/office/officeart/2008/layout/VerticalAccentList"/>
    <dgm:cxn modelId="{1992696D-AC98-4926-B590-09E95DA7AD8D}" type="presParOf" srcId="{03CF759F-EAC6-4AC3-A53C-0838B9AF40AE}" destId="{D9AD50B5-48C3-4020-9365-B11438307D6D}" srcOrd="3" destOrd="0" presId="urn:microsoft.com/office/officeart/2008/layout/VerticalAccentList"/>
    <dgm:cxn modelId="{610E7EF8-51A3-4EAE-9534-38592141475E}" type="presParOf" srcId="{03CF759F-EAC6-4AC3-A53C-0838B9AF40AE}" destId="{00C8044D-8A09-4AF5-82C9-CDB19DCA65FB}" srcOrd="4" destOrd="0" presId="urn:microsoft.com/office/officeart/2008/layout/VerticalAccentList"/>
    <dgm:cxn modelId="{8ECD7F75-5E63-4790-A121-D3D37F759937}" type="presParOf" srcId="{03CF759F-EAC6-4AC3-A53C-0838B9AF40AE}" destId="{238174A8-3099-46BD-8D87-4CC2523CD20F}" srcOrd="5" destOrd="0" presId="urn:microsoft.com/office/officeart/2008/layout/VerticalAccentList"/>
    <dgm:cxn modelId="{A335662D-C20F-4B72-A1B8-DA405EDA5A56}" type="presParOf" srcId="{03CF759F-EAC6-4AC3-A53C-0838B9AF40AE}" destId="{A1538950-7EC9-4276-95A9-E86B5D5E0987}" srcOrd="6" destOrd="0" presId="urn:microsoft.com/office/officeart/2008/layout/VerticalAccentList"/>
    <dgm:cxn modelId="{92822244-CC21-41C4-909F-A97662CBCCB4}" type="presParOf" srcId="{03CF759F-EAC6-4AC3-A53C-0838B9AF40AE}" destId="{7A82FC6B-30DD-4D16-8AE1-838AFD4D08A4}" srcOrd="7" destOrd="0" presId="urn:microsoft.com/office/officeart/2008/layout/VerticalAccentList"/>
    <dgm:cxn modelId="{C0C7E18E-73B7-4C76-AC25-4523460E4DE7}" type="presParOf" srcId="{5445C300-D7D0-49AB-8D1F-8AF629881999}" destId="{2919B436-65BC-4FE1-8145-8DB730334D77}" srcOrd="2" destOrd="0" presId="urn:microsoft.com/office/officeart/2008/layout/VerticalAccentList"/>
    <dgm:cxn modelId="{5E47602C-18FD-428E-AED6-25FD9F277FFA}" type="presParOf" srcId="{5445C300-D7D0-49AB-8D1F-8AF629881999}" destId="{D9654B53-68FE-4BF4-BE3D-EA540F25E97A}" srcOrd="3" destOrd="0" presId="urn:microsoft.com/office/officeart/2008/layout/VerticalAccentList"/>
    <dgm:cxn modelId="{7FDD1977-251F-4325-A32F-60C1F538CBAC}" type="presParOf" srcId="{D9654B53-68FE-4BF4-BE3D-EA540F25E97A}" destId="{2A505931-0C2B-471F-82E9-8ADF59CFDAB6}" srcOrd="0" destOrd="0" presId="urn:microsoft.com/office/officeart/2008/layout/VerticalAccentList"/>
    <dgm:cxn modelId="{0B5860A2-96DB-4985-86C1-4E24A38E1A8D}" type="presParOf" srcId="{5445C300-D7D0-49AB-8D1F-8AF629881999}" destId="{B66BF5BA-C70E-4733-B3B9-76B52E353EE9}" srcOrd="4" destOrd="0" presId="urn:microsoft.com/office/officeart/2008/layout/VerticalAccentList"/>
    <dgm:cxn modelId="{828AED1E-F8D3-4920-B4AF-4B10A637697C}" type="presParOf" srcId="{B66BF5BA-C70E-4733-B3B9-76B52E353EE9}" destId="{67C6047F-4478-40AB-9831-6307D08FB3B5}" srcOrd="0" destOrd="0" presId="urn:microsoft.com/office/officeart/2008/layout/VerticalAccentList"/>
    <dgm:cxn modelId="{5C236089-5CF2-43EC-97B6-8F676510A1AC}" type="presParOf" srcId="{B66BF5BA-C70E-4733-B3B9-76B52E353EE9}" destId="{B03989D7-229B-41B7-AB14-7174F0B307E6}" srcOrd="1" destOrd="0" presId="urn:microsoft.com/office/officeart/2008/layout/VerticalAccentList"/>
    <dgm:cxn modelId="{A5757FF2-1072-4B30-87D7-E247D804D703}" type="presParOf" srcId="{B66BF5BA-C70E-4733-B3B9-76B52E353EE9}" destId="{80A951A4-A893-4491-A27B-EDC3E017DB1C}" srcOrd="2" destOrd="0" presId="urn:microsoft.com/office/officeart/2008/layout/VerticalAccentList"/>
    <dgm:cxn modelId="{A27696E0-8805-4B46-A24A-4ABD95013F0C}" type="presParOf" srcId="{B66BF5BA-C70E-4733-B3B9-76B52E353EE9}" destId="{63D4FEF4-3A1B-4CDA-BAC0-1BC997AA2A87}" srcOrd="3" destOrd="0" presId="urn:microsoft.com/office/officeart/2008/layout/VerticalAccentList"/>
    <dgm:cxn modelId="{CD741708-AFA6-44FC-8F91-8D51635C5023}" type="presParOf" srcId="{B66BF5BA-C70E-4733-B3B9-76B52E353EE9}" destId="{E9FEDE46-4197-4054-A73F-7A6A4FF580CE}" srcOrd="4" destOrd="0" presId="urn:microsoft.com/office/officeart/2008/layout/VerticalAccentList"/>
    <dgm:cxn modelId="{30BDF6A9-731F-4C6A-9F84-1CFB0DC40042}" type="presParOf" srcId="{B66BF5BA-C70E-4733-B3B9-76B52E353EE9}" destId="{9E7B5319-269B-4F53-B93E-D0775B97CF6B}" srcOrd="5" destOrd="0" presId="urn:microsoft.com/office/officeart/2008/layout/VerticalAccentList"/>
    <dgm:cxn modelId="{61220F21-C922-46D6-A760-6971E0D7E948}" type="presParOf" srcId="{B66BF5BA-C70E-4733-B3B9-76B52E353EE9}" destId="{8ABF9807-2283-4E8C-804E-4F6794825226}" srcOrd="6" destOrd="0" presId="urn:microsoft.com/office/officeart/2008/layout/VerticalAccentList"/>
    <dgm:cxn modelId="{43DCB1C2-3B95-4E31-AF85-2620CDB4EA8B}" type="presParOf" srcId="{B66BF5BA-C70E-4733-B3B9-76B52E353EE9}" destId="{6B7998EE-54FD-4048-940C-15718CD9F697}" srcOrd="7" destOrd="0" presId="urn:microsoft.com/office/officeart/2008/layout/VerticalAccentList"/>
    <dgm:cxn modelId="{DDE637BC-4685-4F87-8CC1-B0A9443CB3A5}" type="presParOf" srcId="{5445C300-D7D0-49AB-8D1F-8AF629881999}" destId="{DAF5F02A-0D12-4475-9D6F-21B945AF9DA3}" srcOrd="5" destOrd="0" presId="urn:microsoft.com/office/officeart/2008/layout/VerticalAccentList"/>
    <dgm:cxn modelId="{F516D7DC-5B3D-422E-B4CB-75D84BDB369A}" type="presParOf" srcId="{5445C300-D7D0-49AB-8D1F-8AF629881999}" destId="{46FE62BE-6475-44FB-949E-AD252E9115D8}" srcOrd="6" destOrd="0" presId="urn:microsoft.com/office/officeart/2008/layout/VerticalAccentList"/>
    <dgm:cxn modelId="{D770A7E1-92C7-4EAF-A43C-B4ADF4CB944F}" type="presParOf" srcId="{46FE62BE-6475-44FB-949E-AD252E9115D8}" destId="{CFA57811-491A-4840-93CA-A7FF93D86BD8}" srcOrd="0" destOrd="0" presId="urn:microsoft.com/office/officeart/2008/layout/VerticalAccentList"/>
    <dgm:cxn modelId="{354E282F-CA05-4549-B372-0331EC1EE53B}" type="presParOf" srcId="{5445C300-D7D0-49AB-8D1F-8AF629881999}" destId="{B2594889-A10E-4C19-A733-67E3817613EE}" srcOrd="7" destOrd="0" presId="urn:microsoft.com/office/officeart/2008/layout/VerticalAccentList"/>
    <dgm:cxn modelId="{3CD6677D-2BF7-4016-80D4-320BE0F14A79}" type="presParOf" srcId="{B2594889-A10E-4C19-A733-67E3817613EE}" destId="{0B9CE888-FC36-408B-9E0D-62D509DCF21D}" srcOrd="0" destOrd="0" presId="urn:microsoft.com/office/officeart/2008/layout/VerticalAccentList"/>
    <dgm:cxn modelId="{E21C8355-CF00-4514-BACE-403AE615D073}" type="presParOf" srcId="{B2594889-A10E-4C19-A733-67E3817613EE}" destId="{418F6BD6-E9ED-42AC-9066-282303D7CBC0}" srcOrd="1" destOrd="0" presId="urn:microsoft.com/office/officeart/2008/layout/VerticalAccentList"/>
    <dgm:cxn modelId="{4E60B43B-35C1-4082-95A3-649FCF996772}" type="presParOf" srcId="{B2594889-A10E-4C19-A733-67E3817613EE}" destId="{D54BBA51-5405-466E-BADE-1E0A290CC688}" srcOrd="2" destOrd="0" presId="urn:microsoft.com/office/officeart/2008/layout/VerticalAccentList"/>
    <dgm:cxn modelId="{BC2479ED-7442-4D7B-A400-CFD874B1EAB3}" type="presParOf" srcId="{B2594889-A10E-4C19-A733-67E3817613EE}" destId="{B9B649BB-EF7D-44C3-9863-41D7A67A96F9}" srcOrd="3" destOrd="0" presId="urn:microsoft.com/office/officeart/2008/layout/VerticalAccentList"/>
    <dgm:cxn modelId="{A9AD4D34-9E33-4EF2-A7EA-5EC093631CA1}" type="presParOf" srcId="{B2594889-A10E-4C19-A733-67E3817613EE}" destId="{7647CFDC-0A72-4DD2-B093-562354022F34}" srcOrd="4" destOrd="0" presId="urn:microsoft.com/office/officeart/2008/layout/VerticalAccentList"/>
    <dgm:cxn modelId="{21990147-1C04-4794-ABE7-60057228AD5A}" type="presParOf" srcId="{B2594889-A10E-4C19-A733-67E3817613EE}" destId="{5A57B7B0-9E7C-4BEC-BA4A-5003AF4179B1}" srcOrd="5" destOrd="0" presId="urn:microsoft.com/office/officeart/2008/layout/VerticalAccentList"/>
    <dgm:cxn modelId="{D4997A8D-F315-4D7C-92D1-5F88F76B0806}" type="presParOf" srcId="{B2594889-A10E-4C19-A733-67E3817613EE}" destId="{CEF4F644-996A-4F2F-B35C-A5E284F89AD0}" srcOrd="6" destOrd="0" presId="urn:microsoft.com/office/officeart/2008/layout/VerticalAccentList"/>
    <dgm:cxn modelId="{89DCF12A-D5C4-462E-9385-E32D868D10CD}" type="presParOf" srcId="{B2594889-A10E-4C19-A733-67E3817613EE}" destId="{FE95664A-9CFF-4AAD-9DE8-22131B72BCC4}"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B70CA5-6B59-4478-9207-2A8E29E21670}">
      <dsp:nvSpPr>
        <dsp:cNvPr id="0" name=""/>
        <dsp:cNvSpPr/>
      </dsp:nvSpPr>
      <dsp:spPr>
        <a:xfrm>
          <a:off x="1090412" y="3029"/>
          <a:ext cx="5612844" cy="510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marL="0" lvl="0" indent="0" algn="l" defTabSz="1022350">
            <a:lnSpc>
              <a:spcPct val="90000"/>
            </a:lnSpc>
            <a:spcBef>
              <a:spcPct val="0"/>
            </a:spcBef>
            <a:spcAft>
              <a:spcPct val="35000"/>
            </a:spcAft>
            <a:buNone/>
          </a:pPr>
          <a:r>
            <a:rPr lang="en-GB" sz="2300" b="1" kern="1200" dirty="0"/>
            <a:t>Weak</a:t>
          </a:r>
        </a:p>
      </dsp:txBody>
      <dsp:txXfrm>
        <a:off x="1090412" y="3029"/>
        <a:ext cx="5612844" cy="510258"/>
      </dsp:txXfrm>
    </dsp:sp>
    <dsp:sp modelId="{12A2AAD9-9351-432B-B362-0563801F574C}">
      <dsp:nvSpPr>
        <dsp:cNvPr id="0" name=""/>
        <dsp:cNvSpPr/>
      </dsp:nvSpPr>
      <dsp:spPr>
        <a:xfrm>
          <a:off x="1090412"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7CF79B-7F3F-41FB-BB69-3CAA0515D86E}">
      <dsp:nvSpPr>
        <dsp:cNvPr id="0" name=""/>
        <dsp:cNvSpPr/>
      </dsp:nvSpPr>
      <dsp:spPr>
        <a:xfrm>
          <a:off x="1879328"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D1F8B98-7BFA-48C9-A020-F66F7BE7F31A}">
      <dsp:nvSpPr>
        <dsp:cNvPr id="0" name=""/>
        <dsp:cNvSpPr/>
      </dsp:nvSpPr>
      <dsp:spPr>
        <a:xfrm>
          <a:off x="2668868"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D50B5-48C3-4020-9365-B11438307D6D}">
      <dsp:nvSpPr>
        <dsp:cNvPr id="0" name=""/>
        <dsp:cNvSpPr/>
      </dsp:nvSpPr>
      <dsp:spPr>
        <a:xfrm>
          <a:off x="3457785"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C8044D-8A09-4AF5-82C9-CDB19DCA65FB}">
      <dsp:nvSpPr>
        <dsp:cNvPr id="0" name=""/>
        <dsp:cNvSpPr/>
      </dsp:nvSpPr>
      <dsp:spPr>
        <a:xfrm>
          <a:off x="4247325"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8174A8-3099-46BD-8D87-4CC2523CD20F}">
      <dsp:nvSpPr>
        <dsp:cNvPr id="0" name=""/>
        <dsp:cNvSpPr/>
      </dsp:nvSpPr>
      <dsp:spPr>
        <a:xfrm>
          <a:off x="5036241"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538950-7EC9-4276-95A9-E86B5D5E0987}">
      <dsp:nvSpPr>
        <dsp:cNvPr id="0" name=""/>
        <dsp:cNvSpPr/>
      </dsp:nvSpPr>
      <dsp:spPr>
        <a:xfrm>
          <a:off x="5825782" y="513288"/>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82FC6B-30DD-4D16-8AE1-838AFD4D08A4}">
      <dsp:nvSpPr>
        <dsp:cNvPr id="0" name=""/>
        <dsp:cNvSpPr/>
      </dsp:nvSpPr>
      <dsp:spPr>
        <a:xfrm>
          <a:off x="1090412" y="617229"/>
          <a:ext cx="5685811" cy="83153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l" defTabSz="666750">
            <a:lnSpc>
              <a:spcPct val="90000"/>
            </a:lnSpc>
            <a:spcBef>
              <a:spcPct val="0"/>
            </a:spcBef>
            <a:spcAft>
              <a:spcPct val="35000"/>
            </a:spcAft>
            <a:buNone/>
          </a:pPr>
          <a:r>
            <a:rPr lang="en-GB" sz="1500" kern="1200" dirty="0">
              <a:cs typeface="Arial" panose="020B0604020202020204" pitchFamily="34" charset="0"/>
            </a:rPr>
            <a:t>Prices reflect </a:t>
          </a:r>
          <a:r>
            <a:rPr lang="en-GB" sz="1500" b="1" kern="1200" dirty="0">
              <a:cs typeface="Arial" panose="020B0604020202020204" pitchFamily="34" charset="0"/>
            </a:rPr>
            <a:t>all historical information</a:t>
          </a:r>
          <a:endParaRPr lang="en-GB" sz="1500" kern="1200" dirty="0"/>
        </a:p>
        <a:p>
          <a:pPr marL="0" lvl="0" indent="0" algn="l" defTabSz="666750">
            <a:lnSpc>
              <a:spcPct val="90000"/>
            </a:lnSpc>
            <a:spcBef>
              <a:spcPct val="0"/>
            </a:spcBef>
            <a:spcAft>
              <a:spcPct val="35000"/>
            </a:spcAft>
            <a:buNone/>
          </a:pPr>
          <a:r>
            <a:rPr lang="en-GB" sz="1500" kern="1200" dirty="0"/>
            <a:t>E.g., past price, trading volume</a:t>
          </a:r>
        </a:p>
      </dsp:txBody>
      <dsp:txXfrm>
        <a:off x="1090412" y="617229"/>
        <a:ext cx="5685811" cy="831532"/>
      </dsp:txXfrm>
    </dsp:sp>
    <dsp:sp modelId="{2A505931-0C2B-471F-82E9-8ADF59CFDAB6}">
      <dsp:nvSpPr>
        <dsp:cNvPr id="0" name=""/>
        <dsp:cNvSpPr/>
      </dsp:nvSpPr>
      <dsp:spPr>
        <a:xfrm>
          <a:off x="1090412" y="1625462"/>
          <a:ext cx="5612844" cy="510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marL="0" lvl="0" indent="0" algn="l" defTabSz="1022350">
            <a:lnSpc>
              <a:spcPct val="90000"/>
            </a:lnSpc>
            <a:spcBef>
              <a:spcPct val="0"/>
            </a:spcBef>
            <a:spcAft>
              <a:spcPct val="35000"/>
            </a:spcAft>
            <a:buNone/>
          </a:pPr>
          <a:r>
            <a:rPr lang="en-GB" sz="2300" b="1" kern="1200" dirty="0"/>
            <a:t>Semi-strong</a:t>
          </a:r>
        </a:p>
      </dsp:txBody>
      <dsp:txXfrm>
        <a:off x="1090412" y="1625462"/>
        <a:ext cx="5612844" cy="510258"/>
      </dsp:txXfrm>
    </dsp:sp>
    <dsp:sp modelId="{67C6047F-4478-40AB-9831-6307D08FB3B5}">
      <dsp:nvSpPr>
        <dsp:cNvPr id="0" name=""/>
        <dsp:cNvSpPr/>
      </dsp:nvSpPr>
      <dsp:spPr>
        <a:xfrm>
          <a:off x="1090412"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3989D7-229B-41B7-AB14-7174F0B307E6}">
      <dsp:nvSpPr>
        <dsp:cNvPr id="0" name=""/>
        <dsp:cNvSpPr/>
      </dsp:nvSpPr>
      <dsp:spPr>
        <a:xfrm>
          <a:off x="1879328"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A951A4-A893-4491-A27B-EDC3E017DB1C}">
      <dsp:nvSpPr>
        <dsp:cNvPr id="0" name=""/>
        <dsp:cNvSpPr/>
      </dsp:nvSpPr>
      <dsp:spPr>
        <a:xfrm>
          <a:off x="2668868"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D4FEF4-3A1B-4CDA-BAC0-1BC997AA2A87}">
      <dsp:nvSpPr>
        <dsp:cNvPr id="0" name=""/>
        <dsp:cNvSpPr/>
      </dsp:nvSpPr>
      <dsp:spPr>
        <a:xfrm>
          <a:off x="3457785"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FEDE46-4197-4054-A73F-7A6A4FF580CE}">
      <dsp:nvSpPr>
        <dsp:cNvPr id="0" name=""/>
        <dsp:cNvSpPr/>
      </dsp:nvSpPr>
      <dsp:spPr>
        <a:xfrm>
          <a:off x="4247325"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E7B5319-269B-4F53-B93E-D0775B97CF6B}">
      <dsp:nvSpPr>
        <dsp:cNvPr id="0" name=""/>
        <dsp:cNvSpPr/>
      </dsp:nvSpPr>
      <dsp:spPr>
        <a:xfrm>
          <a:off x="5036241"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BF9807-2283-4E8C-804E-4F6794825226}">
      <dsp:nvSpPr>
        <dsp:cNvPr id="0" name=""/>
        <dsp:cNvSpPr/>
      </dsp:nvSpPr>
      <dsp:spPr>
        <a:xfrm>
          <a:off x="5825782" y="2135721"/>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7998EE-54FD-4048-940C-15718CD9F697}">
      <dsp:nvSpPr>
        <dsp:cNvPr id="0" name=""/>
        <dsp:cNvSpPr/>
      </dsp:nvSpPr>
      <dsp:spPr>
        <a:xfrm>
          <a:off x="1090412" y="2239663"/>
          <a:ext cx="5685811" cy="83153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l" defTabSz="666750">
            <a:lnSpc>
              <a:spcPct val="90000"/>
            </a:lnSpc>
            <a:spcBef>
              <a:spcPct val="0"/>
            </a:spcBef>
            <a:spcAft>
              <a:spcPct val="35000"/>
            </a:spcAft>
            <a:buNone/>
          </a:pPr>
          <a:r>
            <a:rPr lang="en-GB" sz="1500" kern="1200" dirty="0">
              <a:cs typeface="Arial" panose="020B0604020202020204" pitchFamily="34" charset="0"/>
            </a:rPr>
            <a:t>Prices reflect </a:t>
          </a:r>
          <a:r>
            <a:rPr lang="en-GB" sz="1500" b="1" kern="1200" dirty="0">
              <a:cs typeface="Arial" panose="020B0604020202020204" pitchFamily="34" charset="0"/>
            </a:rPr>
            <a:t>all publicly available information</a:t>
          </a:r>
          <a:endParaRPr lang="en-GB" sz="1500" kern="1200" dirty="0"/>
        </a:p>
        <a:p>
          <a:pPr marL="0" lvl="0" indent="0" algn="l" defTabSz="666750">
            <a:lnSpc>
              <a:spcPct val="90000"/>
            </a:lnSpc>
            <a:spcBef>
              <a:spcPct val="0"/>
            </a:spcBef>
            <a:spcAft>
              <a:spcPct val="35000"/>
            </a:spcAft>
            <a:buNone/>
          </a:pPr>
          <a:r>
            <a:rPr lang="en-GB" sz="1500" kern="1200" dirty="0"/>
            <a:t>E.g., company’s information, financial reports, news, etc. </a:t>
          </a:r>
        </a:p>
      </dsp:txBody>
      <dsp:txXfrm>
        <a:off x="1090412" y="2239663"/>
        <a:ext cx="5685811" cy="831532"/>
      </dsp:txXfrm>
    </dsp:sp>
    <dsp:sp modelId="{CFA57811-491A-4840-93CA-A7FF93D86BD8}">
      <dsp:nvSpPr>
        <dsp:cNvPr id="0" name=""/>
        <dsp:cNvSpPr/>
      </dsp:nvSpPr>
      <dsp:spPr>
        <a:xfrm>
          <a:off x="1090412" y="3247896"/>
          <a:ext cx="5612844" cy="510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b" anchorCtr="0">
          <a:noAutofit/>
        </a:bodyPr>
        <a:lstStyle/>
        <a:p>
          <a:pPr marL="0" lvl="0" indent="0" algn="l" defTabSz="1022350">
            <a:lnSpc>
              <a:spcPct val="90000"/>
            </a:lnSpc>
            <a:spcBef>
              <a:spcPct val="0"/>
            </a:spcBef>
            <a:spcAft>
              <a:spcPct val="35000"/>
            </a:spcAft>
            <a:buNone/>
          </a:pPr>
          <a:r>
            <a:rPr lang="en-GB" sz="2300" b="1" kern="1200" dirty="0"/>
            <a:t>Strong</a:t>
          </a:r>
        </a:p>
      </dsp:txBody>
      <dsp:txXfrm>
        <a:off x="1090412" y="3247896"/>
        <a:ext cx="5612844" cy="510258"/>
      </dsp:txXfrm>
    </dsp:sp>
    <dsp:sp modelId="{0B9CE888-FC36-408B-9E0D-62D509DCF21D}">
      <dsp:nvSpPr>
        <dsp:cNvPr id="0" name=""/>
        <dsp:cNvSpPr/>
      </dsp:nvSpPr>
      <dsp:spPr>
        <a:xfrm>
          <a:off x="1090412"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8F6BD6-E9ED-42AC-9066-282303D7CBC0}">
      <dsp:nvSpPr>
        <dsp:cNvPr id="0" name=""/>
        <dsp:cNvSpPr/>
      </dsp:nvSpPr>
      <dsp:spPr>
        <a:xfrm>
          <a:off x="1879328"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4BBA51-5405-466E-BADE-1E0A290CC688}">
      <dsp:nvSpPr>
        <dsp:cNvPr id="0" name=""/>
        <dsp:cNvSpPr/>
      </dsp:nvSpPr>
      <dsp:spPr>
        <a:xfrm>
          <a:off x="2668868"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B649BB-EF7D-44C3-9863-41D7A67A96F9}">
      <dsp:nvSpPr>
        <dsp:cNvPr id="0" name=""/>
        <dsp:cNvSpPr/>
      </dsp:nvSpPr>
      <dsp:spPr>
        <a:xfrm>
          <a:off x="3457785"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47CFDC-0A72-4DD2-B093-562354022F34}">
      <dsp:nvSpPr>
        <dsp:cNvPr id="0" name=""/>
        <dsp:cNvSpPr/>
      </dsp:nvSpPr>
      <dsp:spPr>
        <a:xfrm>
          <a:off x="4247325"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57B7B0-9E7C-4BEC-BA4A-5003AF4179B1}">
      <dsp:nvSpPr>
        <dsp:cNvPr id="0" name=""/>
        <dsp:cNvSpPr/>
      </dsp:nvSpPr>
      <dsp:spPr>
        <a:xfrm>
          <a:off x="5036241"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4F644-996A-4F2F-B35C-A5E284F89AD0}">
      <dsp:nvSpPr>
        <dsp:cNvPr id="0" name=""/>
        <dsp:cNvSpPr/>
      </dsp:nvSpPr>
      <dsp:spPr>
        <a:xfrm>
          <a:off x="5825782" y="3758154"/>
          <a:ext cx="1313405" cy="1039415"/>
        </a:xfrm>
        <a:prstGeom prst="chevron">
          <a:avLst>
            <a:gd name="adj" fmla="val 706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95664A-9CFF-4AAD-9DE8-22131B72BCC4}">
      <dsp:nvSpPr>
        <dsp:cNvPr id="0" name=""/>
        <dsp:cNvSpPr/>
      </dsp:nvSpPr>
      <dsp:spPr>
        <a:xfrm>
          <a:off x="1090412" y="3862096"/>
          <a:ext cx="5685811" cy="831532"/>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marL="0" lvl="0" indent="0" algn="l" defTabSz="666750">
            <a:lnSpc>
              <a:spcPct val="90000"/>
            </a:lnSpc>
            <a:spcBef>
              <a:spcPct val="0"/>
            </a:spcBef>
            <a:spcAft>
              <a:spcPct val="35000"/>
            </a:spcAft>
            <a:buFont typeface="Wingdings" panose="05000000000000000000" pitchFamily="2" charset="2"/>
            <a:buNone/>
          </a:pPr>
          <a:r>
            <a:rPr lang="en-US" sz="1500" b="0" kern="1200" dirty="0"/>
            <a:t>Stock prices reflect </a:t>
          </a:r>
          <a:r>
            <a:rPr lang="en-US" sz="1500" b="1" kern="1200" dirty="0"/>
            <a:t>all information, even private information.</a:t>
          </a:r>
          <a:endParaRPr lang="en-GB" sz="1500" b="1" kern="1200" dirty="0"/>
        </a:p>
      </dsp:txBody>
      <dsp:txXfrm>
        <a:off x="1090412" y="3862096"/>
        <a:ext cx="5685811" cy="831532"/>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vl1pPr>
          </a:lstStyle>
          <a:p>
            <a:endParaRPr 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vl1pPr>
          </a:lstStyle>
          <a:p>
            <a:endParaRPr 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vl1pPr>
          </a:lstStyle>
          <a:p>
            <a:endParaRPr 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vl1pPr>
          </a:lstStyle>
          <a:p>
            <a:fld id="{1076CA87-B614-45BB-B64B-6AE9CC414A28}" type="slidenum">
              <a:rPr lang="en-US"/>
              <a:pPr/>
              <a:t>‹#›</a:t>
            </a:fld>
            <a:endParaRPr lang="en-US"/>
          </a:p>
        </p:txBody>
      </p:sp>
    </p:spTree>
    <p:extLst>
      <p:ext uri="{BB962C8B-B14F-4D97-AF65-F5344CB8AC3E}">
        <p14:creationId xmlns:p14="http://schemas.microsoft.com/office/powerpoint/2010/main" val="907342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8" charset="0"/>
              </a:defRPr>
            </a:lvl1pPr>
          </a:lstStyle>
          <a:p>
            <a:endParaRPr 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8" charset="0"/>
              </a:defRPr>
            </a:lvl1pPr>
          </a:lstStyle>
          <a:p>
            <a:endParaRPr 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8" charset="0"/>
              </a:defRPr>
            </a:lvl1pPr>
          </a:lstStyle>
          <a:p>
            <a:fld id="{88E953AA-ED35-488B-B6AB-D8C2269B23D9}" type="slidenum">
              <a:rPr lang="en-US"/>
              <a:pPr/>
              <a:t>‹#›</a:t>
            </a:fld>
            <a:endParaRPr lang="en-US"/>
          </a:p>
        </p:txBody>
      </p:sp>
      <p:sp>
        <p:nvSpPr>
          <p:cNvPr id="2054" name="Rectangle 6"/>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a:t>Click to edit Master notes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6087" name="Rectangle 7"/>
          <p:cNvSpPr>
            <a:spLocks noGrp="1" noRot="1" noChangeAspect="1"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389688" y="8748713"/>
            <a:ext cx="400050" cy="304800"/>
          </a:xfrm>
          <a:prstGeom prst="rect">
            <a:avLst/>
          </a:prstGeom>
          <a:noFill/>
          <a:ln w="9525">
            <a:noFill/>
            <a:miter lim="800000"/>
            <a:headEnd/>
            <a:tailEnd/>
          </a:ln>
          <a:effectLst/>
        </p:spPr>
        <p:txBody>
          <a:bodyPr wrap="none" lIns="92075" tIns="46038" rIns="92075" bIns="46038" anchor="ctr">
            <a:spAutoFit/>
          </a:bodyPr>
          <a:lstStyle/>
          <a:p>
            <a:pPr algn="r"/>
            <a:fld id="{FCEB7BD7-A370-45B0-BBAE-D773AD762810}" type="slidenum">
              <a:rPr lang="en-US" sz="1400" i="1">
                <a:effectLst>
                  <a:outerShdw blurRad="38100" dist="38100" dir="2700000" algn="tl">
                    <a:srgbClr val="C0C0C0"/>
                  </a:outerShdw>
                </a:effectLst>
              </a:rPr>
              <a:pPr algn="r"/>
              <a:t>‹#›</a:t>
            </a:fld>
            <a:endParaRPr lang="en-US" sz="1400" i="1">
              <a:effectLst>
                <a:outerShdw blurRad="38100" dist="38100" dir="2700000" algn="tl">
                  <a:srgbClr val="C0C0C0"/>
                </a:outerShdw>
              </a:effectLst>
            </a:endParaRPr>
          </a:p>
        </p:txBody>
      </p:sp>
    </p:spTree>
    <p:extLst>
      <p:ext uri="{BB962C8B-B14F-4D97-AF65-F5344CB8AC3E}">
        <p14:creationId xmlns:p14="http://schemas.microsoft.com/office/powerpoint/2010/main" val="3386296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B126090-00AF-4E62-A6F1-D9FBD6F16EE3}" type="slidenum">
              <a:rPr lang="en-US">
                <a:latin typeface="Times New Roman" pitchFamily="18" charset="0"/>
              </a:rPr>
              <a:pPr/>
              <a:t>1</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xfrm>
            <a:off x="1150938" y="692150"/>
            <a:ext cx="4556125" cy="3416300"/>
          </a:xfrm>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5225895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pPr>
              <a:defRPr/>
            </a:pPr>
            <a:fld id="{E27517CA-0F3C-4ABF-B0AE-DD44FC094121}" type="slidenum">
              <a:rPr lang="en-US" smtClean="0"/>
              <a:pPr>
                <a:defRPr/>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47900092"/>
      </p:ext>
    </p:extLst>
  </p:cSld>
  <p:clrMapOvr>
    <a:masterClrMapping/>
  </p:clrMapOvr>
  <p:transition spd="med">
    <p:cover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D62F59D5-82F8-4B02-9B69-7770DBEEB1E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915215280"/>
      </p:ext>
    </p:extLst>
  </p:cSld>
  <p:clrMapOvr>
    <a:masterClrMapping/>
  </p:clrMapOvr>
  <p:transition spd="med">
    <p:cover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45720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838200"/>
            <a:ext cx="6019800" cy="4572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9C16D7DA-E2A4-4B10-9FF2-9D5B9DCD935A}"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251796441"/>
      </p:ext>
    </p:extLst>
  </p:cSld>
  <p:clrMapOvr>
    <a:masterClrMapping/>
  </p:clrMapOvr>
  <p:transition spd="med">
    <p:cover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hasCustomPrompt="1"/>
          </p:nvPr>
        </p:nvSpPr>
        <p:spPr>
          <a:xfrm>
            <a:off x="457200" y="1752600"/>
            <a:ext cx="8229600" cy="4412704"/>
          </a:xfrm>
        </p:spPr>
        <p:txBody>
          <a:bodyPr/>
          <a:lstStyle>
            <a:lvl1pPr>
              <a:defRPr sz="2400"/>
            </a:lvl1pPr>
            <a:lvl2pPr>
              <a:defRPr sz="2400"/>
            </a:lvl2pPr>
            <a:lvl3pPr>
              <a:defRPr sz="2400"/>
            </a:lvl3pPr>
            <a:lvl4pPr>
              <a:defRPr sz="2400"/>
            </a:lvl4pPr>
            <a:lvl5pPr>
              <a:defRPr sz="2400"/>
            </a:lvl5pPr>
          </a:lstStyle>
          <a:p>
            <a:pPr lvl="0"/>
            <a:r>
              <a:rPr lang="en-US" dirty="0"/>
              <a:t>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241939103"/>
      </p:ext>
    </p:extLst>
  </p:cSld>
  <p:clrMapOvr>
    <a:masterClrMapping/>
  </p:clrMapOvr>
  <p:transition spd="med">
    <p:cover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5" name="Slide Number Placeholder 4"/>
          <p:cNvSpPr>
            <a:spLocks noGrp="1"/>
          </p:cNvSpPr>
          <p:nvPr>
            <p:ph type="sldNum" sz="quarter" idx="11"/>
          </p:nvPr>
        </p:nvSpPr>
        <p:spPr/>
        <p:txBody>
          <a:bodyPr/>
          <a:lstStyle>
            <a:lvl1pPr>
              <a:defRPr/>
            </a:lvl1pPr>
          </a:lstStyle>
          <a:p>
            <a:r>
              <a:rPr lang="en-US"/>
              <a:t>8-</a:t>
            </a:r>
            <a:fld id="{F34D9F8C-6665-4133-ABB1-69213EC1BAF2}"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3721309407"/>
      </p:ext>
    </p:extLst>
  </p:cSld>
  <p:clrMapOvr>
    <a:masterClrMapping/>
  </p:clrMapOvr>
  <p:transition spd="med">
    <p:cover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752600"/>
            <a:ext cx="40386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86CC7433-FDB6-4C78-8815-57137262B576}"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433172879"/>
      </p:ext>
    </p:extLst>
  </p:cSld>
  <p:clrMapOvr>
    <a:masterClrMapping/>
  </p:clrMapOvr>
  <p:transition spd="med">
    <p:cover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8" name="Slide Number Placeholder 7"/>
          <p:cNvSpPr>
            <a:spLocks noGrp="1"/>
          </p:cNvSpPr>
          <p:nvPr>
            <p:ph type="sldNum" sz="quarter" idx="11"/>
          </p:nvPr>
        </p:nvSpPr>
        <p:spPr/>
        <p:txBody>
          <a:bodyPr/>
          <a:lstStyle>
            <a:lvl1pPr>
              <a:defRPr/>
            </a:lvl1pPr>
          </a:lstStyle>
          <a:p>
            <a:r>
              <a:rPr lang="en-US"/>
              <a:t>8-</a:t>
            </a:r>
            <a:fld id="{6D2A9FFC-7A39-4DD4-8048-5A226E2C6D4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681981667"/>
      </p:ext>
    </p:extLst>
  </p:cSld>
  <p:clrMapOvr>
    <a:masterClrMapping/>
  </p:clrMapOvr>
  <p:transition spd="med">
    <p:cover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4" name="Slide Number Placeholder 3"/>
          <p:cNvSpPr>
            <a:spLocks noGrp="1"/>
          </p:cNvSpPr>
          <p:nvPr>
            <p:ph type="sldNum" sz="quarter" idx="11"/>
          </p:nvPr>
        </p:nvSpPr>
        <p:spPr/>
        <p:txBody>
          <a:bodyPr/>
          <a:lstStyle>
            <a:lvl1pPr>
              <a:defRPr/>
            </a:lvl1pPr>
          </a:lstStyle>
          <a:p>
            <a:r>
              <a:rPr lang="en-US"/>
              <a:t>8-</a:t>
            </a:r>
            <a:fld id="{494C0017-C2CA-4931-9803-E5D9A234D185}"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152683750"/>
      </p:ext>
    </p:extLst>
  </p:cSld>
  <p:clrMapOvr>
    <a:masterClrMapping/>
  </p:clrMapOvr>
  <p:transition spd="med">
    <p:cover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69940923"/>
      </p:ext>
    </p:extLst>
  </p:cSld>
  <p:clrMapOvr>
    <a:masterClrMapping/>
  </p:clrMapOvr>
  <p:transition spd="med">
    <p:cover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9AC909F-FDC4-4D0A-A91F-F72195945B7E}"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2865362805"/>
      </p:ext>
    </p:extLst>
  </p:cSld>
  <p:clrMapOvr>
    <a:masterClrMapping/>
  </p:clrMapOvr>
  <p:transition spd="med">
    <p:cover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en-US"/>
              <a:t> © 2012 Cengage Learning.  All Rights Reserved. May not scanned, copied or duplicated, or posted to a publicly accessible website, in whole or in part.</a:t>
            </a:r>
          </a:p>
        </p:txBody>
      </p:sp>
      <p:sp>
        <p:nvSpPr>
          <p:cNvPr id="6" name="Slide Number Placeholder 5"/>
          <p:cNvSpPr>
            <a:spLocks noGrp="1"/>
          </p:cNvSpPr>
          <p:nvPr>
            <p:ph type="sldNum" sz="quarter" idx="11"/>
          </p:nvPr>
        </p:nvSpPr>
        <p:spPr/>
        <p:txBody>
          <a:bodyPr/>
          <a:lstStyle>
            <a:lvl1pPr>
              <a:defRPr/>
            </a:lvl1pPr>
          </a:lstStyle>
          <a:p>
            <a:r>
              <a:rPr lang="en-US"/>
              <a:t>8-</a:t>
            </a:r>
            <a:fld id="{58BD0D71-EC05-4346-A5A5-90AEDCE891A7}"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pPr>
              <a:defRPr/>
            </a:pPr>
            <a:r>
              <a:rPr lang="en-US"/>
              <a:t>Dr Tony Muff</a:t>
            </a:r>
            <a:endParaRPr lang="en-US" sz="1400">
              <a:latin typeface="+mn-lt"/>
            </a:endParaRPr>
          </a:p>
        </p:txBody>
      </p:sp>
    </p:spTree>
    <p:extLst>
      <p:ext uri="{BB962C8B-B14F-4D97-AF65-F5344CB8AC3E}">
        <p14:creationId xmlns:p14="http://schemas.microsoft.com/office/powerpoint/2010/main" val="1708099776"/>
      </p:ext>
    </p:extLst>
  </p:cSld>
  <p:clrMapOvr>
    <a:masterClrMapping/>
  </p:clrMapOvr>
  <p:transition spd="med">
    <p:cover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3262" name="Picture 14" descr="powerpoint presentation background"/>
          <p:cNvPicPr>
            <a:picLocks noChangeAspect="1" noChangeArrowheads="1"/>
          </p:cNvPicPr>
          <p:nvPr/>
        </p:nvPicPr>
        <p:blipFill>
          <a:blip r:embed="rId13"/>
          <a:srcRect/>
          <a:stretch>
            <a:fillRect/>
          </a:stretch>
        </p:blipFill>
        <p:spPr bwMode="auto">
          <a:xfrm>
            <a:off x="0" y="-1588"/>
            <a:ext cx="9144000" cy="6859588"/>
          </a:xfrm>
          <a:prstGeom prst="rect">
            <a:avLst/>
          </a:prstGeom>
          <a:noFill/>
        </p:spPr>
      </p:pic>
      <p:sp>
        <p:nvSpPr>
          <p:cNvPr id="53250" name="Rectangle 2"/>
          <p:cNvSpPr>
            <a:spLocks noGrp="1" noChangeArrowheads="1"/>
          </p:cNvSpPr>
          <p:nvPr>
            <p:ph type="title"/>
          </p:nvPr>
        </p:nvSpPr>
        <p:spPr bwMode="auto">
          <a:xfrm>
            <a:off x="457200" y="838200"/>
            <a:ext cx="8229600" cy="762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53251" name="Rectangle 3"/>
          <p:cNvSpPr>
            <a:spLocks noGrp="1" noChangeArrowheads="1"/>
          </p:cNvSpPr>
          <p:nvPr>
            <p:ph type="body" idx="1"/>
          </p:nvPr>
        </p:nvSpPr>
        <p:spPr bwMode="auto">
          <a:xfrm>
            <a:off x="457200" y="1752600"/>
            <a:ext cx="8229600" cy="3657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3253" name="Rectangle 5"/>
          <p:cNvSpPr>
            <a:spLocks noGrp="1" noChangeArrowheads="1"/>
          </p:cNvSpPr>
          <p:nvPr>
            <p:ph type="ftr" sz="quarter" idx="3"/>
          </p:nvPr>
        </p:nvSpPr>
        <p:spPr bwMode="auto">
          <a:xfrm>
            <a:off x="3124200" y="56388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 © 2012 Cengage Learning.  All Rights Reserved. May not scanned, copied or duplicated, or posted to a publicly accessible website, in whole or in part.</a:t>
            </a:r>
            <a:endParaRPr lang="en-US" dirty="0"/>
          </a:p>
        </p:txBody>
      </p:sp>
      <p:sp>
        <p:nvSpPr>
          <p:cNvPr id="53254" name="Rectangle 6"/>
          <p:cNvSpPr>
            <a:spLocks noGrp="1" noChangeArrowheads="1"/>
          </p:cNvSpPr>
          <p:nvPr>
            <p:ph type="sldNum" sz="quarter" idx="4"/>
          </p:nvPr>
        </p:nvSpPr>
        <p:spPr bwMode="auto">
          <a:xfrm>
            <a:off x="6553200" y="56388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8-</a:t>
            </a:r>
            <a:fld id="{2DF7762A-35C2-43F8-8CFF-15D0F76F40CE}" type="slidenum">
              <a:rPr lang="en-US" smtClean="0"/>
              <a:pPr/>
              <a:t>‹#›</a:t>
            </a:fld>
            <a:endParaRPr lang="en-US"/>
          </a:p>
        </p:txBody>
      </p:sp>
      <p:sp>
        <p:nvSpPr>
          <p:cNvPr id="53261" name="Rectangle 13"/>
          <p:cNvSpPr>
            <a:spLocks noGrp="1" noChangeArrowheads="1"/>
          </p:cNvSpPr>
          <p:nvPr>
            <p:ph type="dt" sz="half" idx="2"/>
          </p:nvPr>
        </p:nvSpPr>
        <p:spPr bwMode="auto">
          <a:xfrm>
            <a:off x="457200" y="5638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r>
              <a:rPr lang="en-US"/>
              <a:t>Dr Tony Muff</a:t>
            </a:r>
            <a:endParaRPr lang="en-US" sz="1400"/>
          </a:p>
        </p:txBody>
      </p:sp>
    </p:spTree>
    <p:extLst>
      <p:ext uri="{BB962C8B-B14F-4D97-AF65-F5344CB8AC3E}">
        <p14:creationId xmlns:p14="http://schemas.microsoft.com/office/powerpoint/2010/main" val="533085868"/>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spd="med">
    <p:cover dir="d"/>
  </p:transition>
  <p:hf sldNum="0" hdr="0" ftr="0" dt="0"/>
  <p:txStyles>
    <p:titleStyle>
      <a:lvl1pPr algn="ctr" rtl="0" eaLnBrk="1" fontAlgn="base" hangingPunct="1">
        <a:spcBef>
          <a:spcPct val="0"/>
        </a:spcBef>
        <a:spcAft>
          <a:spcPct val="0"/>
        </a:spcAft>
        <a:defRPr sz="2800" b="1">
          <a:solidFill>
            <a:schemeClr val="tx2"/>
          </a:solidFill>
          <a:latin typeface="+mj-lt"/>
          <a:ea typeface="+mj-ea"/>
          <a:cs typeface="+mj-cs"/>
        </a:defRPr>
      </a:lvl1pPr>
      <a:lvl2pPr algn="ctr" rtl="0" eaLnBrk="1" fontAlgn="base" hangingPunct="1">
        <a:spcBef>
          <a:spcPct val="0"/>
        </a:spcBef>
        <a:spcAft>
          <a:spcPct val="0"/>
        </a:spcAft>
        <a:defRPr sz="2800" b="1">
          <a:solidFill>
            <a:schemeClr val="tx2"/>
          </a:solidFill>
          <a:latin typeface="Verdana" pitchFamily="34" charset="0"/>
        </a:defRPr>
      </a:lvl2pPr>
      <a:lvl3pPr algn="ctr" rtl="0" eaLnBrk="1" fontAlgn="base" hangingPunct="1">
        <a:spcBef>
          <a:spcPct val="0"/>
        </a:spcBef>
        <a:spcAft>
          <a:spcPct val="0"/>
        </a:spcAft>
        <a:defRPr sz="2800" b="1">
          <a:solidFill>
            <a:schemeClr val="tx2"/>
          </a:solidFill>
          <a:latin typeface="Verdana" pitchFamily="34" charset="0"/>
        </a:defRPr>
      </a:lvl3pPr>
      <a:lvl4pPr algn="ctr" rtl="0" eaLnBrk="1" fontAlgn="base" hangingPunct="1">
        <a:spcBef>
          <a:spcPct val="0"/>
        </a:spcBef>
        <a:spcAft>
          <a:spcPct val="0"/>
        </a:spcAft>
        <a:defRPr sz="2800" b="1">
          <a:solidFill>
            <a:schemeClr val="tx2"/>
          </a:solidFill>
          <a:latin typeface="Verdana" pitchFamily="34" charset="0"/>
        </a:defRPr>
      </a:lvl4pPr>
      <a:lvl5pPr algn="ctr" rtl="0" eaLnBrk="1" fontAlgn="base" hangingPunct="1">
        <a:spcBef>
          <a:spcPct val="0"/>
        </a:spcBef>
        <a:spcAft>
          <a:spcPct val="0"/>
        </a:spcAft>
        <a:defRPr sz="2800" b="1">
          <a:solidFill>
            <a:schemeClr val="tx2"/>
          </a:solidFill>
          <a:latin typeface="Verdana" pitchFamily="34" charset="0"/>
        </a:defRPr>
      </a:lvl5pPr>
      <a:lvl6pPr marL="457200" algn="ctr" rtl="0" eaLnBrk="1" fontAlgn="base" hangingPunct="1">
        <a:spcBef>
          <a:spcPct val="0"/>
        </a:spcBef>
        <a:spcAft>
          <a:spcPct val="0"/>
        </a:spcAft>
        <a:defRPr sz="2800" b="1">
          <a:solidFill>
            <a:schemeClr val="tx2"/>
          </a:solidFill>
          <a:latin typeface="Verdana" pitchFamily="34" charset="0"/>
        </a:defRPr>
      </a:lvl6pPr>
      <a:lvl7pPr marL="914400" algn="ctr" rtl="0" eaLnBrk="1" fontAlgn="base" hangingPunct="1">
        <a:spcBef>
          <a:spcPct val="0"/>
        </a:spcBef>
        <a:spcAft>
          <a:spcPct val="0"/>
        </a:spcAft>
        <a:defRPr sz="2800" b="1">
          <a:solidFill>
            <a:schemeClr val="tx2"/>
          </a:solidFill>
          <a:latin typeface="Verdana" pitchFamily="34" charset="0"/>
        </a:defRPr>
      </a:lvl7pPr>
      <a:lvl8pPr marL="1371600" algn="ctr" rtl="0" eaLnBrk="1" fontAlgn="base" hangingPunct="1">
        <a:spcBef>
          <a:spcPct val="0"/>
        </a:spcBef>
        <a:spcAft>
          <a:spcPct val="0"/>
        </a:spcAft>
        <a:defRPr sz="2800" b="1">
          <a:solidFill>
            <a:schemeClr val="tx2"/>
          </a:solidFill>
          <a:latin typeface="Verdana" pitchFamily="34" charset="0"/>
        </a:defRPr>
      </a:lvl8pPr>
      <a:lvl9pPr marL="1828800" algn="ctr" rtl="0" eaLnBrk="1" fontAlgn="base" hangingPunct="1">
        <a:spcBef>
          <a:spcPct val="0"/>
        </a:spcBef>
        <a:spcAft>
          <a:spcPct val="0"/>
        </a:spcAft>
        <a:defRPr sz="2800" b="1">
          <a:solidFill>
            <a:schemeClr val="tx2"/>
          </a:solidFill>
          <a:latin typeface="Verdana" pitchFamily="34" charset="0"/>
        </a:defRPr>
      </a:lvl9pPr>
    </p:titleStyle>
    <p:bodyStyle>
      <a:lvl1pPr marL="342900" indent="-342900" algn="l" rtl="0" eaLnBrk="1" fontAlgn="base" hangingPunct="1">
        <a:spcBef>
          <a:spcPct val="20000"/>
        </a:spcBef>
        <a:spcAft>
          <a:spcPct val="35000"/>
        </a:spcAft>
        <a:buChar char="•"/>
        <a:defRPr sz="2000">
          <a:solidFill>
            <a:schemeClr val="tx1"/>
          </a:solidFill>
          <a:latin typeface="+mn-lt"/>
          <a:ea typeface="+mn-ea"/>
          <a:cs typeface="+mn-cs"/>
        </a:defRPr>
      </a:lvl1pPr>
      <a:lvl2pPr marL="742950" indent="-285750" algn="l" rtl="0" eaLnBrk="1" fontAlgn="base" hangingPunct="1">
        <a:spcBef>
          <a:spcPct val="20000"/>
        </a:spcBef>
        <a:spcAft>
          <a:spcPct val="35000"/>
        </a:spcAft>
        <a:buChar char="–"/>
        <a:defRPr sz="2000">
          <a:solidFill>
            <a:schemeClr val="tx1"/>
          </a:solidFill>
          <a:latin typeface="+mn-lt"/>
        </a:defRPr>
      </a:lvl2pPr>
      <a:lvl3pPr marL="1143000" indent="-228600" algn="l" rtl="0" eaLnBrk="1" fontAlgn="base" hangingPunct="1">
        <a:spcBef>
          <a:spcPct val="20000"/>
        </a:spcBef>
        <a:spcAft>
          <a:spcPct val="35000"/>
        </a:spcAft>
        <a:buChar char="•"/>
        <a:defRPr sz="2000">
          <a:solidFill>
            <a:schemeClr val="tx1"/>
          </a:solidFill>
          <a:latin typeface="+mn-lt"/>
        </a:defRPr>
      </a:lvl3pPr>
      <a:lvl4pPr marL="1600200" indent="-228600" algn="l" rtl="0" eaLnBrk="1" fontAlgn="base" hangingPunct="1">
        <a:spcBef>
          <a:spcPct val="20000"/>
        </a:spcBef>
        <a:spcAft>
          <a:spcPct val="35000"/>
        </a:spcAft>
        <a:buChar char="–"/>
        <a:defRPr sz="2000">
          <a:solidFill>
            <a:schemeClr val="tx1"/>
          </a:solidFill>
          <a:latin typeface="+mn-lt"/>
        </a:defRPr>
      </a:lvl4pPr>
      <a:lvl5pPr marL="2057400" indent="-228600" algn="l" rtl="0" eaLnBrk="1" fontAlgn="base" hangingPunct="1">
        <a:spcBef>
          <a:spcPct val="20000"/>
        </a:spcBef>
        <a:spcAft>
          <a:spcPct val="35000"/>
        </a:spcAft>
        <a:buChar char="»"/>
        <a:defRPr sz="2000">
          <a:solidFill>
            <a:schemeClr val="tx1"/>
          </a:solidFill>
          <a:latin typeface="+mn-lt"/>
        </a:defRPr>
      </a:lvl5pPr>
      <a:lvl6pPr marL="2514600" indent="-228600" algn="l" rtl="0" eaLnBrk="1" fontAlgn="base" hangingPunct="1">
        <a:spcBef>
          <a:spcPct val="20000"/>
        </a:spcBef>
        <a:spcAft>
          <a:spcPct val="35000"/>
        </a:spcAft>
        <a:buChar char="»"/>
        <a:defRPr sz="2000">
          <a:solidFill>
            <a:schemeClr val="tx1"/>
          </a:solidFill>
          <a:latin typeface="+mn-lt"/>
        </a:defRPr>
      </a:lvl6pPr>
      <a:lvl7pPr marL="2971800" indent="-228600" algn="l" rtl="0" eaLnBrk="1" fontAlgn="base" hangingPunct="1">
        <a:spcBef>
          <a:spcPct val="20000"/>
        </a:spcBef>
        <a:spcAft>
          <a:spcPct val="35000"/>
        </a:spcAft>
        <a:buChar char="»"/>
        <a:defRPr sz="2000">
          <a:solidFill>
            <a:schemeClr val="tx1"/>
          </a:solidFill>
          <a:latin typeface="+mn-lt"/>
        </a:defRPr>
      </a:lvl7pPr>
      <a:lvl8pPr marL="3429000" indent="-228600" algn="l" rtl="0" eaLnBrk="1" fontAlgn="base" hangingPunct="1">
        <a:spcBef>
          <a:spcPct val="20000"/>
        </a:spcBef>
        <a:spcAft>
          <a:spcPct val="35000"/>
        </a:spcAft>
        <a:buChar char="»"/>
        <a:defRPr sz="2000">
          <a:solidFill>
            <a:schemeClr val="tx1"/>
          </a:solidFill>
          <a:latin typeface="+mn-lt"/>
        </a:defRPr>
      </a:lvl8pPr>
      <a:lvl9pPr marL="3886200" indent="-228600" algn="l" rtl="0" eaLnBrk="1" fontAlgn="base" hangingPunct="1">
        <a:spcBef>
          <a:spcPct val="20000"/>
        </a:spcBef>
        <a:spcAft>
          <a:spcPct val="35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0" y="0"/>
            <a:ext cx="9144000"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p>
            <a:endParaRPr lang="en-US" sz="2400"/>
          </a:p>
        </p:txBody>
      </p:sp>
      <p:sp>
        <p:nvSpPr>
          <p:cNvPr id="12291" name="Text Box 4"/>
          <p:cNvSpPr txBox="1">
            <a:spLocks noChangeArrowheads="1"/>
          </p:cNvSpPr>
          <p:nvPr/>
        </p:nvSpPr>
        <p:spPr bwMode="auto">
          <a:xfrm>
            <a:off x="0" y="4899025"/>
            <a:ext cx="8153400"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ct val="110000"/>
              </a:lnSpc>
            </a:pPr>
            <a:endParaRPr lang="en-US" sz="1400"/>
          </a:p>
        </p:txBody>
      </p:sp>
      <p:sp>
        <p:nvSpPr>
          <p:cNvPr id="12293" name="Text Box 10"/>
          <p:cNvSpPr txBox="1">
            <a:spLocks noChangeArrowheads="1"/>
          </p:cNvSpPr>
          <p:nvPr/>
        </p:nvSpPr>
        <p:spPr bwMode="auto">
          <a:xfrm>
            <a:off x="2346325" y="4379913"/>
            <a:ext cx="38258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12296" name="Text Box 13"/>
          <p:cNvSpPr txBox="1">
            <a:spLocks noChangeArrowheads="1"/>
          </p:cNvSpPr>
          <p:nvPr/>
        </p:nvSpPr>
        <p:spPr bwMode="auto">
          <a:xfrm>
            <a:off x="1828800" y="3505200"/>
            <a:ext cx="56546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2" name="TextBox 1"/>
          <p:cNvSpPr txBox="1"/>
          <p:nvPr/>
        </p:nvSpPr>
        <p:spPr>
          <a:xfrm>
            <a:off x="579437" y="2166981"/>
            <a:ext cx="8153400" cy="3539430"/>
          </a:xfrm>
          <a:prstGeom prst="rect">
            <a:avLst/>
          </a:prstGeom>
          <a:noFill/>
        </p:spPr>
        <p:txBody>
          <a:bodyPr wrap="square" rtlCol="0">
            <a:spAutoFit/>
          </a:bodyPr>
          <a:lstStyle/>
          <a:p>
            <a:pPr algn="ctr"/>
            <a:r>
              <a:rPr lang="en-GB" sz="3200" b="1" dirty="0"/>
              <a:t>The Efficient Market Hypothesis</a:t>
            </a:r>
          </a:p>
          <a:p>
            <a:pPr algn="ctr"/>
            <a:endParaRPr lang="en-GB" sz="3200" b="1" dirty="0"/>
          </a:p>
          <a:p>
            <a:pPr algn="ctr"/>
            <a:endParaRPr lang="en-GB" sz="3200" b="1" dirty="0"/>
          </a:p>
          <a:p>
            <a:pPr algn="ctr"/>
            <a:endParaRPr lang="en-GB" sz="3200" b="1" dirty="0"/>
          </a:p>
          <a:p>
            <a:pPr algn="ctr"/>
            <a:endParaRPr lang="en-GB" sz="3200" b="1" dirty="0"/>
          </a:p>
          <a:p>
            <a:pPr algn="ctr"/>
            <a:r>
              <a:rPr lang="en-GB" sz="3200" b="1" dirty="0"/>
              <a:t>FINM014</a:t>
            </a:r>
          </a:p>
          <a:p>
            <a:pPr algn="ctr"/>
            <a:r>
              <a:rPr lang="en-GB" altLang="zh-CN" sz="3200" b="1" dirty="0"/>
              <a:t>Dr </a:t>
            </a:r>
            <a:r>
              <a:rPr lang="en-GB" altLang="zh-CN" sz="3200" b="1" dirty="0" err="1"/>
              <a:t>Xun</a:t>
            </a:r>
            <a:r>
              <a:rPr lang="en-GB" altLang="zh-CN" sz="3200" b="1" dirty="0"/>
              <a:t> Lei</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083F989-F394-4346-A3F4-2BFF123DAAED}"/>
              </a:ext>
            </a:extLst>
          </p:cNvPr>
          <p:cNvSpPr>
            <a:spLocks noGrp="1"/>
          </p:cNvSpPr>
          <p:nvPr>
            <p:ph type="title"/>
          </p:nvPr>
        </p:nvSpPr>
        <p:spPr>
          <a:xfrm>
            <a:off x="457200" y="838200"/>
            <a:ext cx="8229600" cy="914400"/>
          </a:xfrm>
        </p:spPr>
        <p:txBody>
          <a:bodyPr/>
          <a:lstStyle/>
          <a:p>
            <a:r>
              <a:rPr lang="en-US" altLang="zh-CN" dirty="0"/>
              <a:t>Forms of Market Efficiency</a:t>
            </a:r>
            <a:endParaRPr lang="en-GB" dirty="0"/>
          </a:p>
        </p:txBody>
      </p:sp>
      <p:graphicFrame>
        <p:nvGraphicFramePr>
          <p:cNvPr id="8" name="Content Placeholder 6">
            <a:extLst>
              <a:ext uri="{FF2B5EF4-FFF2-40B4-BE49-F238E27FC236}">
                <a16:creationId xmlns:a16="http://schemas.microsoft.com/office/drawing/2014/main" id="{32AC31D0-0D04-4F4F-97DD-D7044534F4C2}"/>
              </a:ext>
            </a:extLst>
          </p:cNvPr>
          <p:cNvGraphicFramePr>
            <a:graphicFrameLocks noGrp="1"/>
          </p:cNvGraphicFramePr>
          <p:nvPr>
            <p:ph sz="quarter" idx="1"/>
            <p:extLst>
              <p:ext uri="{D42A27DB-BD31-4B8C-83A1-F6EECF244321}">
                <p14:modId xmlns:p14="http://schemas.microsoft.com/office/powerpoint/2010/main" val="770642033"/>
              </p:ext>
            </p:extLst>
          </p:nvPr>
        </p:nvGraphicFramePr>
        <p:xfrm>
          <a:off x="457200" y="1600201"/>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647031"/>
      </p:ext>
    </p:extLst>
  </p:cSld>
  <p:clrMapOvr>
    <a:masterClrMapping/>
  </p:clrMapOvr>
  <p:transition spd="med">
    <p:cover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7D47DC-B5A2-443B-AA2A-68F859DCB324}"/>
              </a:ext>
            </a:extLst>
          </p:cNvPr>
          <p:cNvSpPr>
            <a:spLocks noGrp="1"/>
          </p:cNvSpPr>
          <p:nvPr>
            <p:ph type="title"/>
          </p:nvPr>
        </p:nvSpPr>
        <p:spPr>
          <a:xfrm>
            <a:off x="457200" y="838200"/>
            <a:ext cx="8229600" cy="914400"/>
          </a:xfrm>
        </p:spPr>
        <p:txBody>
          <a:bodyPr/>
          <a:lstStyle/>
          <a:p>
            <a:r>
              <a:rPr lang="en-US" altLang="zh-CN" dirty="0"/>
              <a:t>Implications of the Efficient Market Hypothesis (EMH)</a:t>
            </a:r>
            <a:endParaRPr lang="en-GB" dirty="0"/>
          </a:p>
        </p:txBody>
      </p:sp>
      <p:sp>
        <p:nvSpPr>
          <p:cNvPr id="3" name="内容占位符 2">
            <a:extLst>
              <a:ext uri="{FF2B5EF4-FFF2-40B4-BE49-F238E27FC236}">
                <a16:creationId xmlns:a16="http://schemas.microsoft.com/office/drawing/2014/main" id="{2F6D6C38-3581-4139-8330-9C646B0CC71D}"/>
              </a:ext>
            </a:extLst>
          </p:cNvPr>
          <p:cNvSpPr>
            <a:spLocks noGrp="1"/>
          </p:cNvSpPr>
          <p:nvPr>
            <p:ph idx="1"/>
          </p:nvPr>
        </p:nvSpPr>
        <p:spPr>
          <a:xfrm>
            <a:off x="457200" y="1981200"/>
            <a:ext cx="8229600" cy="4114800"/>
          </a:xfrm>
        </p:spPr>
        <p:txBody>
          <a:bodyPr/>
          <a:lstStyle/>
          <a:p>
            <a:r>
              <a:rPr lang="en-US" sz="1800" dirty="0"/>
              <a:t>The implications of efficient markets to investment managers and analysts are important because they affect the value of securities and how these securities are managed. Several implications can be drawn from the evidence on efficient markets for developed markets: </a:t>
            </a:r>
          </a:p>
          <a:p>
            <a:pPr indent="342900"/>
            <a:r>
              <a:rPr lang="en-US" sz="1600" dirty="0"/>
              <a:t>Securities markets are weak-form efficient, and therefore, investors cannot earn abnormal returns by trading on the basis of past trends in price.</a:t>
            </a:r>
          </a:p>
          <a:p>
            <a:pPr indent="342900"/>
            <a:r>
              <a:rPr lang="en-US" sz="1600" dirty="0"/>
              <a:t>Securities markets are semi-strong efficient, and therefore, analysts who collect and </a:t>
            </a:r>
            <a:r>
              <a:rPr lang="en-US" sz="1600" dirty="0" err="1"/>
              <a:t>analyse</a:t>
            </a:r>
            <a:r>
              <a:rPr lang="en-US" sz="1600" dirty="0"/>
              <a:t> information must consider whether that information is already reflected in security prices and how any new information affects a security’s value.</a:t>
            </a:r>
          </a:p>
          <a:p>
            <a:pPr indent="342900"/>
            <a:r>
              <a:rPr lang="en-US" sz="1600" dirty="0"/>
              <a:t>Securities markets are not strong-form efficient because securities laws are intended to prevent exploitation of private information.</a:t>
            </a:r>
          </a:p>
          <a:p>
            <a:endParaRPr lang="en-US" sz="1800" dirty="0"/>
          </a:p>
        </p:txBody>
      </p:sp>
    </p:spTree>
    <p:extLst>
      <p:ext uri="{BB962C8B-B14F-4D97-AF65-F5344CB8AC3E}">
        <p14:creationId xmlns:p14="http://schemas.microsoft.com/office/powerpoint/2010/main" val="470680155"/>
      </p:ext>
    </p:extLst>
  </p:cSld>
  <p:clrMapOvr>
    <a:masterClrMapping/>
  </p:clrMapOvr>
  <p:transition spd="med">
    <p:cover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C1095E2-0A62-481C-9EFA-0E6A4188A553}"/>
              </a:ext>
            </a:extLst>
          </p:cNvPr>
          <p:cNvSpPr>
            <a:spLocks noGrp="1"/>
          </p:cNvSpPr>
          <p:nvPr>
            <p:ph type="title"/>
          </p:nvPr>
        </p:nvSpPr>
        <p:spPr>
          <a:xfrm>
            <a:off x="457200" y="838200"/>
            <a:ext cx="8229600" cy="914400"/>
          </a:xfrm>
        </p:spPr>
        <p:txBody>
          <a:bodyPr/>
          <a:lstStyle/>
          <a:p>
            <a:r>
              <a:rPr lang="en-US" dirty="0"/>
              <a:t>EMH </a:t>
            </a:r>
            <a:r>
              <a:rPr lang="en-US" altLang="zh-CN" dirty="0"/>
              <a:t>&amp; </a:t>
            </a:r>
            <a:r>
              <a:rPr lang="en-US" dirty="0"/>
              <a:t>Technical Analysis</a:t>
            </a:r>
          </a:p>
        </p:txBody>
      </p:sp>
      <p:sp>
        <p:nvSpPr>
          <p:cNvPr id="3" name="内容占位符 2">
            <a:extLst>
              <a:ext uri="{FF2B5EF4-FFF2-40B4-BE49-F238E27FC236}">
                <a16:creationId xmlns:a16="http://schemas.microsoft.com/office/drawing/2014/main" id="{DE76039A-F6D6-44B7-BE77-8E2882382EDB}"/>
              </a:ext>
            </a:extLst>
          </p:cNvPr>
          <p:cNvSpPr>
            <a:spLocks noGrp="1"/>
          </p:cNvSpPr>
          <p:nvPr>
            <p:ph idx="1"/>
          </p:nvPr>
        </p:nvSpPr>
        <p:spPr>
          <a:xfrm>
            <a:off x="457200" y="1752600"/>
            <a:ext cx="8229600" cy="4572000"/>
          </a:xfrm>
        </p:spPr>
        <p:txBody>
          <a:bodyPr/>
          <a:lstStyle/>
          <a:p>
            <a:r>
              <a:rPr lang="en-US" altLang="zh-CN" dirty="0"/>
              <a:t>Technical Analysis</a:t>
            </a:r>
          </a:p>
          <a:p>
            <a:pPr indent="342900"/>
            <a:r>
              <a:rPr lang="en-US" sz="1800" dirty="0"/>
              <a:t>Use prices and volume information to find trends and patterns to predict future prices.</a:t>
            </a:r>
          </a:p>
          <a:p>
            <a:pPr indent="342900"/>
            <a:r>
              <a:rPr lang="en-US" sz="1800" dirty="0"/>
              <a:t>Success depends on a sluggish response of stock prices.</a:t>
            </a:r>
          </a:p>
          <a:p>
            <a:pPr indent="342900"/>
            <a:r>
              <a:rPr lang="en-US" sz="1800" dirty="0"/>
              <a:t>If market is weakly efficient, </a:t>
            </a:r>
            <a:r>
              <a:rPr lang="en-US" sz="1800" b="1" dirty="0"/>
              <a:t>technical analysis</a:t>
            </a:r>
            <a:r>
              <a:rPr lang="en-US" sz="1800" dirty="0"/>
              <a:t> will not consistently generate abnormal returns. </a:t>
            </a:r>
          </a:p>
          <a:p>
            <a:pPr indent="342900"/>
            <a:r>
              <a:rPr lang="en-US" sz="1800" dirty="0"/>
              <a:t>Can technical analysts profit from trading on past trends?</a:t>
            </a:r>
          </a:p>
          <a:p>
            <a:pPr indent="342900"/>
            <a:endParaRPr lang="en-GB" sz="1800" dirty="0"/>
          </a:p>
        </p:txBody>
      </p:sp>
    </p:spTree>
    <p:extLst>
      <p:ext uri="{BB962C8B-B14F-4D97-AF65-F5344CB8AC3E}">
        <p14:creationId xmlns:p14="http://schemas.microsoft.com/office/powerpoint/2010/main" val="1386758659"/>
      </p:ext>
    </p:extLst>
  </p:cSld>
  <p:clrMapOvr>
    <a:masterClrMapping/>
  </p:clrMapOvr>
  <p:transition spd="med">
    <p:cover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6A4101-99C8-407B-A930-5406DFD5702D}"/>
              </a:ext>
            </a:extLst>
          </p:cNvPr>
          <p:cNvSpPr>
            <a:spLocks noGrp="1"/>
          </p:cNvSpPr>
          <p:nvPr>
            <p:ph type="title"/>
          </p:nvPr>
        </p:nvSpPr>
        <p:spPr>
          <a:xfrm>
            <a:off x="457200" y="838200"/>
            <a:ext cx="8229600" cy="914400"/>
          </a:xfrm>
        </p:spPr>
        <p:txBody>
          <a:bodyPr/>
          <a:lstStyle/>
          <a:p>
            <a:r>
              <a:rPr lang="en-GB" dirty="0"/>
              <a:t>EMH &amp; Fundamental Analysis </a:t>
            </a:r>
          </a:p>
        </p:txBody>
      </p:sp>
      <p:sp>
        <p:nvSpPr>
          <p:cNvPr id="3" name="内容占位符 2">
            <a:extLst>
              <a:ext uri="{FF2B5EF4-FFF2-40B4-BE49-F238E27FC236}">
                <a16:creationId xmlns:a16="http://schemas.microsoft.com/office/drawing/2014/main" id="{7A1CF383-4BC5-492B-9D90-96520EA25E15}"/>
              </a:ext>
            </a:extLst>
          </p:cNvPr>
          <p:cNvSpPr>
            <a:spLocks noGrp="1"/>
          </p:cNvSpPr>
          <p:nvPr>
            <p:ph idx="1"/>
          </p:nvPr>
        </p:nvSpPr>
        <p:spPr>
          <a:xfrm>
            <a:off x="457200" y="1752600"/>
            <a:ext cx="8229600" cy="4648200"/>
          </a:xfrm>
        </p:spPr>
        <p:txBody>
          <a:bodyPr/>
          <a:lstStyle/>
          <a:p>
            <a:r>
              <a:rPr lang="en-GB" dirty="0"/>
              <a:t>Fundamental Analysis </a:t>
            </a:r>
          </a:p>
          <a:p>
            <a:pPr indent="342900"/>
            <a:r>
              <a:rPr lang="en-US" sz="1800" dirty="0"/>
              <a:t>Use economic and accounting information to predict stock prices.</a:t>
            </a:r>
          </a:p>
          <a:p>
            <a:pPr indent="342900"/>
            <a:r>
              <a:rPr lang="en-US" sz="1800" dirty="0"/>
              <a:t>Try to find firms that are better than everyone else’s estimate.</a:t>
            </a:r>
          </a:p>
          <a:p>
            <a:pPr indent="342900"/>
            <a:r>
              <a:rPr lang="en-US" sz="1800" dirty="0"/>
              <a:t>Try to find poorly run firms that are not as bad as the market thinks.</a:t>
            </a:r>
          </a:p>
          <a:p>
            <a:pPr indent="342900"/>
            <a:r>
              <a:rPr lang="en-US" sz="1800" dirty="0"/>
              <a:t>If market is semi-strong efficient, </a:t>
            </a:r>
            <a:r>
              <a:rPr lang="en-US" sz="1800" b="1" dirty="0"/>
              <a:t>fundamental analysis</a:t>
            </a:r>
            <a:r>
              <a:rPr lang="en-US" sz="1800" dirty="0"/>
              <a:t> will not consistently generate abnormal returns. </a:t>
            </a:r>
          </a:p>
          <a:p>
            <a:pPr indent="342900"/>
            <a:endParaRPr lang="en-US" sz="1800" dirty="0"/>
          </a:p>
          <a:p>
            <a:pPr indent="342900"/>
            <a:endParaRPr lang="en-US" sz="1800" dirty="0"/>
          </a:p>
          <a:p>
            <a:pPr indent="0">
              <a:buNone/>
            </a:pPr>
            <a:endParaRPr lang="en-US" sz="1800" dirty="0"/>
          </a:p>
          <a:p>
            <a:pPr indent="342900"/>
            <a:endParaRPr lang="en-GB" sz="1800" dirty="0"/>
          </a:p>
        </p:txBody>
      </p:sp>
    </p:spTree>
    <p:extLst>
      <p:ext uri="{BB962C8B-B14F-4D97-AF65-F5344CB8AC3E}">
        <p14:creationId xmlns:p14="http://schemas.microsoft.com/office/powerpoint/2010/main" val="3920048028"/>
      </p:ext>
    </p:extLst>
  </p:cSld>
  <p:clrMapOvr>
    <a:masterClrMapping/>
  </p:clrMapOvr>
  <p:transition spd="med">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1B3F52-7886-4910-A69E-718081AFD927}"/>
              </a:ext>
            </a:extLst>
          </p:cNvPr>
          <p:cNvSpPr>
            <a:spLocks noGrp="1"/>
          </p:cNvSpPr>
          <p:nvPr>
            <p:ph type="title"/>
          </p:nvPr>
        </p:nvSpPr>
        <p:spPr>
          <a:xfrm>
            <a:off x="457200" y="838200"/>
            <a:ext cx="8229600" cy="914400"/>
          </a:xfrm>
        </p:spPr>
        <p:txBody>
          <a:bodyPr/>
          <a:lstStyle/>
          <a:p>
            <a:r>
              <a:rPr lang="en-GB" altLang="zh-CN" dirty="0"/>
              <a:t>EMH &amp; Portfolio Management</a:t>
            </a:r>
            <a:endParaRPr lang="en-GB" dirty="0"/>
          </a:p>
        </p:txBody>
      </p:sp>
      <p:sp>
        <p:nvSpPr>
          <p:cNvPr id="3" name="内容占位符 2">
            <a:extLst>
              <a:ext uri="{FF2B5EF4-FFF2-40B4-BE49-F238E27FC236}">
                <a16:creationId xmlns:a16="http://schemas.microsoft.com/office/drawing/2014/main" id="{215A251C-015B-40B9-8ED5-7E7EF61BB648}"/>
              </a:ext>
            </a:extLst>
          </p:cNvPr>
          <p:cNvSpPr>
            <a:spLocks noGrp="1"/>
          </p:cNvSpPr>
          <p:nvPr>
            <p:ph idx="1"/>
          </p:nvPr>
        </p:nvSpPr>
        <p:spPr>
          <a:xfrm>
            <a:off x="457200" y="1752600"/>
            <a:ext cx="8229600" cy="4572000"/>
          </a:xfrm>
        </p:spPr>
        <p:txBody>
          <a:bodyPr/>
          <a:lstStyle/>
          <a:p>
            <a:r>
              <a:rPr lang="en-GB" dirty="0"/>
              <a:t>Portfolio Management</a:t>
            </a:r>
          </a:p>
          <a:p>
            <a:pPr indent="342900"/>
            <a:r>
              <a:rPr lang="en-US" altLang="zh-CN" sz="1800" dirty="0"/>
              <a:t>If securities markets are </a:t>
            </a:r>
            <a:r>
              <a:rPr lang="en-US" altLang="zh-CN" sz="1800" b="1" dirty="0"/>
              <a:t>weak-form</a:t>
            </a:r>
            <a:r>
              <a:rPr lang="en-US" altLang="zh-CN" sz="1800" dirty="0"/>
              <a:t> and </a:t>
            </a:r>
            <a:r>
              <a:rPr lang="en-US" altLang="zh-CN" sz="1800" b="1" dirty="0"/>
              <a:t>semi-strong-form</a:t>
            </a:r>
            <a:r>
              <a:rPr lang="en-US" altLang="zh-CN" sz="1800" dirty="0"/>
              <a:t> efficient, the implication is that active trading is not likely to generate abnormal returns.</a:t>
            </a:r>
          </a:p>
          <a:p>
            <a:pPr indent="342900"/>
            <a:r>
              <a:rPr lang="en-US" altLang="zh-CN" sz="1800" dirty="0"/>
              <a:t>Portfolio managers cannot beat the market on a consistent basis, so therefore, passive portfolio management should outperform active portfolio management.</a:t>
            </a:r>
          </a:p>
          <a:p>
            <a:pPr indent="342900"/>
            <a:r>
              <a:rPr lang="en-US" altLang="zh-CN" sz="1800" dirty="0"/>
              <a:t>The role of a portfolio manager is </a:t>
            </a:r>
            <a:r>
              <a:rPr lang="en-US" altLang="zh-CN" sz="1800" b="1" dirty="0"/>
              <a:t>not</a:t>
            </a:r>
            <a:r>
              <a:rPr lang="en-US" altLang="zh-CN" sz="1800" dirty="0"/>
              <a:t> necessarily to beat the market but, rather, to establish and manage a portfolio consistent with the portfolio’s objectives and constraints.</a:t>
            </a:r>
          </a:p>
          <a:p>
            <a:pPr indent="342900"/>
            <a:r>
              <a:rPr lang="en-US" altLang="zh-CN" sz="1800" dirty="0"/>
              <a:t>Roles of portfolio management even if the market is efficient: diversification, asset allocation, risk preferences and tax situation of the investor.</a:t>
            </a:r>
          </a:p>
          <a:p>
            <a:pPr indent="342900"/>
            <a:endParaRPr lang="en-US" altLang="zh-CN" sz="1800" dirty="0"/>
          </a:p>
        </p:txBody>
      </p:sp>
    </p:spTree>
    <p:extLst>
      <p:ext uri="{BB962C8B-B14F-4D97-AF65-F5344CB8AC3E}">
        <p14:creationId xmlns:p14="http://schemas.microsoft.com/office/powerpoint/2010/main" val="520829618"/>
      </p:ext>
    </p:extLst>
  </p:cSld>
  <p:clrMapOvr>
    <a:masterClrMapping/>
  </p:clrMapOvr>
  <p:transition spd="med">
    <p:cover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FCDE95-193C-473A-B1E7-5EA321CFBCE4}"/>
              </a:ext>
            </a:extLst>
          </p:cNvPr>
          <p:cNvSpPr>
            <a:spLocks noGrp="1"/>
          </p:cNvSpPr>
          <p:nvPr>
            <p:ph type="title"/>
          </p:nvPr>
        </p:nvSpPr>
        <p:spPr>
          <a:xfrm>
            <a:off x="457200" y="838200"/>
            <a:ext cx="8229600" cy="914400"/>
          </a:xfrm>
        </p:spPr>
        <p:txBody>
          <a:bodyPr/>
          <a:lstStyle/>
          <a:p>
            <a:r>
              <a:rPr lang="en-GB" dirty="0"/>
              <a:t>Empirical Test of EMH</a:t>
            </a:r>
          </a:p>
        </p:txBody>
      </p:sp>
      <p:sp>
        <p:nvSpPr>
          <p:cNvPr id="3" name="内容占位符 2">
            <a:extLst>
              <a:ext uri="{FF2B5EF4-FFF2-40B4-BE49-F238E27FC236}">
                <a16:creationId xmlns:a16="http://schemas.microsoft.com/office/drawing/2014/main" id="{7EF0CBBC-CDD2-4A6A-9777-FE292A19DA4E}"/>
              </a:ext>
            </a:extLst>
          </p:cNvPr>
          <p:cNvSpPr>
            <a:spLocks noGrp="1"/>
          </p:cNvSpPr>
          <p:nvPr>
            <p:ph idx="1"/>
          </p:nvPr>
        </p:nvSpPr>
        <p:spPr>
          <a:xfrm>
            <a:off x="457200" y="1752600"/>
            <a:ext cx="8229600" cy="4648200"/>
          </a:xfrm>
        </p:spPr>
        <p:txBody>
          <a:bodyPr/>
          <a:lstStyle/>
          <a:p>
            <a:r>
              <a:rPr lang="en-US" dirty="0"/>
              <a:t>Event Study (Fama, 1991)</a:t>
            </a:r>
          </a:p>
          <a:p>
            <a:pPr indent="342900"/>
            <a:r>
              <a:rPr lang="en-US" sz="1800" dirty="0"/>
              <a:t>To assess the impact of a particular event on a firm’s stock price.</a:t>
            </a:r>
          </a:p>
          <a:p>
            <a:pPr indent="342900"/>
            <a:r>
              <a:rPr lang="en-US" sz="1800" dirty="0"/>
              <a:t>Events: dividend announcements, takeover announcements, share issues, management change…</a:t>
            </a:r>
          </a:p>
          <a:p>
            <a:pPr indent="342900"/>
            <a:r>
              <a:rPr lang="en-US" sz="1800" dirty="0"/>
              <a:t>The abnormal return due to the event is the difference between the stock’s actual return and a proxy for the stock’s return in the absence of the event.</a:t>
            </a:r>
          </a:p>
          <a:p>
            <a:pPr indent="342900"/>
            <a:endParaRPr lang="en-US" sz="1800" dirty="0"/>
          </a:p>
          <a:p>
            <a:pPr indent="342900"/>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pPr marL="0" indent="0">
              <a:buNone/>
            </a:pPr>
            <a:endParaRPr lang="en-GB" sz="1800" dirty="0"/>
          </a:p>
        </p:txBody>
      </p:sp>
    </p:spTree>
    <p:extLst>
      <p:ext uri="{BB962C8B-B14F-4D97-AF65-F5344CB8AC3E}">
        <p14:creationId xmlns:p14="http://schemas.microsoft.com/office/powerpoint/2010/main" val="2815585950"/>
      </p:ext>
    </p:extLst>
  </p:cSld>
  <p:clrMapOvr>
    <a:masterClrMapping/>
  </p:clrMapOvr>
  <p:transition spd="med">
    <p:cover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157D7C1-4AC9-47DE-AE1C-50213BACC0D9}"/>
              </a:ext>
            </a:extLst>
          </p:cNvPr>
          <p:cNvSpPr>
            <a:spLocks noGrp="1"/>
          </p:cNvSpPr>
          <p:nvPr>
            <p:ph type="title"/>
          </p:nvPr>
        </p:nvSpPr>
        <p:spPr/>
        <p:txBody>
          <a:bodyPr/>
          <a:lstStyle/>
          <a:p>
            <a:r>
              <a:rPr lang="en-GB" dirty="0"/>
              <a:t>The Event Study Process</a:t>
            </a:r>
          </a:p>
        </p:txBody>
      </p:sp>
      <p:pic>
        <p:nvPicPr>
          <p:cNvPr id="4" name="图片 3">
            <a:extLst>
              <a:ext uri="{FF2B5EF4-FFF2-40B4-BE49-F238E27FC236}">
                <a16:creationId xmlns:a16="http://schemas.microsoft.com/office/drawing/2014/main" id="{7DD219BD-89FE-4B23-83EF-8D07DB4F315F}"/>
              </a:ext>
            </a:extLst>
          </p:cNvPr>
          <p:cNvPicPr>
            <a:picLocks noChangeAspect="1"/>
          </p:cNvPicPr>
          <p:nvPr/>
        </p:nvPicPr>
        <p:blipFill>
          <a:blip r:embed="rId2"/>
          <a:stretch>
            <a:fillRect/>
          </a:stretch>
        </p:blipFill>
        <p:spPr>
          <a:xfrm>
            <a:off x="533400" y="1445443"/>
            <a:ext cx="8077200" cy="5336357"/>
          </a:xfrm>
          <a:prstGeom prst="rect">
            <a:avLst/>
          </a:prstGeom>
        </p:spPr>
      </p:pic>
    </p:spTree>
    <p:extLst>
      <p:ext uri="{BB962C8B-B14F-4D97-AF65-F5344CB8AC3E}">
        <p14:creationId xmlns:p14="http://schemas.microsoft.com/office/powerpoint/2010/main" val="2563296932"/>
      </p:ext>
    </p:extLst>
  </p:cSld>
  <p:clrMapOvr>
    <a:masterClrMapping/>
  </p:clrMapOvr>
  <p:transition spd="med">
    <p:cover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F30C24B-1251-40EB-BA37-21A6EEAEB4FA}"/>
              </a:ext>
            </a:extLst>
          </p:cNvPr>
          <p:cNvSpPr>
            <a:spLocks noGrp="1"/>
          </p:cNvSpPr>
          <p:nvPr>
            <p:ph type="title"/>
          </p:nvPr>
        </p:nvSpPr>
        <p:spPr>
          <a:xfrm>
            <a:off x="457200" y="838200"/>
            <a:ext cx="8229600" cy="914400"/>
          </a:xfrm>
        </p:spPr>
        <p:txBody>
          <a:bodyPr/>
          <a:lstStyle/>
          <a:p>
            <a:r>
              <a:rPr lang="en-GB" altLang="zh-CN" dirty="0"/>
              <a:t>Market Pricing Anomalies</a:t>
            </a:r>
            <a:endParaRPr lang="en-GB" dirty="0"/>
          </a:p>
        </p:txBody>
      </p:sp>
      <p:sp>
        <p:nvSpPr>
          <p:cNvPr id="3" name="内容占位符 2">
            <a:extLst>
              <a:ext uri="{FF2B5EF4-FFF2-40B4-BE49-F238E27FC236}">
                <a16:creationId xmlns:a16="http://schemas.microsoft.com/office/drawing/2014/main" id="{397F73C7-2601-4851-A8AF-FC7078C24105}"/>
              </a:ext>
            </a:extLst>
          </p:cNvPr>
          <p:cNvSpPr>
            <a:spLocks noGrp="1"/>
          </p:cNvSpPr>
          <p:nvPr>
            <p:ph idx="1"/>
          </p:nvPr>
        </p:nvSpPr>
        <p:spPr>
          <a:xfrm>
            <a:off x="457200" y="1752600"/>
            <a:ext cx="8229600" cy="4495800"/>
          </a:xfrm>
        </p:spPr>
        <p:txBody>
          <a:bodyPr/>
          <a:lstStyle/>
          <a:p>
            <a:r>
              <a:rPr lang="en-US" sz="1800" b="1" dirty="0"/>
              <a:t>Anomalies</a:t>
            </a:r>
            <a:r>
              <a:rPr lang="en-US" sz="1800" dirty="0"/>
              <a:t>: Patterns of returns that seem to contradict the efficient market hypothesis. </a:t>
            </a:r>
          </a:p>
          <a:p>
            <a:r>
              <a:rPr lang="en-US" sz="1800" dirty="0"/>
              <a:t>Although considerable evidence shows that markets are efficient, researchers have identified a number of market inefficiencies or anomalies.</a:t>
            </a:r>
          </a:p>
          <a:p>
            <a:r>
              <a:rPr lang="en-US" sz="1800" dirty="0"/>
              <a:t>Researchers conclude that a market anomaly may be present if a change in the price of an asset or security cannot directly be linked to current relevant information known in the market or to the release of new information into the market.</a:t>
            </a:r>
          </a:p>
          <a:p>
            <a:r>
              <a:rPr lang="en-US" sz="1800" dirty="0"/>
              <a:t>We can never be sure that we have used the correct asset pricing model to generate the expected returns.</a:t>
            </a:r>
          </a:p>
          <a:p>
            <a:pPr marL="0" indent="0">
              <a:buNone/>
            </a:pPr>
            <a:endParaRPr lang="en-GB" sz="1800" dirty="0"/>
          </a:p>
        </p:txBody>
      </p:sp>
    </p:spTree>
    <p:extLst>
      <p:ext uri="{BB962C8B-B14F-4D97-AF65-F5344CB8AC3E}">
        <p14:creationId xmlns:p14="http://schemas.microsoft.com/office/powerpoint/2010/main" val="1613249435"/>
      </p:ext>
    </p:extLst>
  </p:cSld>
  <p:clrMapOvr>
    <a:masterClrMapping/>
  </p:clrMapOvr>
  <p:transition spd="med">
    <p:cover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9A69DF-84F4-4865-B2B8-7D5BACF5DA2D}"/>
              </a:ext>
            </a:extLst>
          </p:cNvPr>
          <p:cNvSpPr>
            <a:spLocks noGrp="1"/>
          </p:cNvSpPr>
          <p:nvPr>
            <p:ph type="title"/>
          </p:nvPr>
        </p:nvSpPr>
        <p:spPr>
          <a:xfrm>
            <a:off x="457200" y="838200"/>
            <a:ext cx="8229600" cy="914400"/>
          </a:xfrm>
        </p:spPr>
        <p:txBody>
          <a:bodyPr/>
          <a:lstStyle/>
          <a:p>
            <a:r>
              <a:rPr lang="en-GB" dirty="0"/>
              <a:t>Time-Series Anomalies</a:t>
            </a:r>
          </a:p>
        </p:txBody>
      </p:sp>
      <p:sp>
        <p:nvSpPr>
          <p:cNvPr id="3" name="内容占位符 2">
            <a:extLst>
              <a:ext uri="{FF2B5EF4-FFF2-40B4-BE49-F238E27FC236}">
                <a16:creationId xmlns:a16="http://schemas.microsoft.com/office/drawing/2014/main" id="{2B738A2F-5DB1-4FB8-8628-9FCC1F9CC8E6}"/>
              </a:ext>
            </a:extLst>
          </p:cNvPr>
          <p:cNvSpPr>
            <a:spLocks noGrp="1"/>
          </p:cNvSpPr>
          <p:nvPr>
            <p:ph idx="1"/>
          </p:nvPr>
        </p:nvSpPr>
        <p:spPr>
          <a:xfrm>
            <a:off x="457200" y="1752600"/>
            <a:ext cx="8229600" cy="4648200"/>
          </a:xfrm>
        </p:spPr>
        <p:txBody>
          <a:bodyPr/>
          <a:lstStyle/>
          <a:p>
            <a:r>
              <a:rPr lang="en-GB" dirty="0"/>
              <a:t>Calendar Anomalies</a:t>
            </a:r>
          </a:p>
          <a:p>
            <a:pPr indent="342900"/>
            <a:r>
              <a:rPr lang="en-US" sz="1800" dirty="0"/>
              <a:t>For example, in the 1980s, a number of researchers reported that stock market returns in </a:t>
            </a:r>
            <a:r>
              <a:rPr lang="en-US" sz="1800" b="1" dirty="0"/>
              <a:t>January</a:t>
            </a:r>
            <a:r>
              <a:rPr lang="en-US" sz="1800" dirty="0"/>
              <a:t> were significantly higher compared to the rest of the months of the year. This pattern, known as the </a:t>
            </a:r>
            <a:r>
              <a:rPr lang="en-US" sz="1800" b="1" dirty="0"/>
              <a:t>January effect</a:t>
            </a:r>
            <a:r>
              <a:rPr lang="en-US" sz="1800" dirty="0"/>
              <a:t>, has been observed in most equity markets around the world. This anomaly is often referred to as the “</a:t>
            </a:r>
            <a:r>
              <a:rPr lang="en-US" sz="1800" b="1" dirty="0"/>
              <a:t>small firm in January effect</a:t>
            </a:r>
            <a:r>
              <a:rPr lang="en-US" sz="1800" dirty="0"/>
              <a:t>” because it is most frequently observed for the returns of small market capitalization stocks (see for instance, Blume and Stambaugh, 1983).</a:t>
            </a:r>
          </a:p>
          <a:p>
            <a:pPr indent="342900"/>
            <a:r>
              <a:rPr lang="en-US" sz="1800" dirty="0"/>
              <a:t>Several other calendar effects, including the day-of-the-week and the weekend effects, have been found. These anomalies are summarized in the next slide.</a:t>
            </a:r>
            <a:endParaRPr lang="en-GB" sz="1800" dirty="0"/>
          </a:p>
        </p:txBody>
      </p:sp>
    </p:spTree>
    <p:extLst>
      <p:ext uri="{BB962C8B-B14F-4D97-AF65-F5344CB8AC3E}">
        <p14:creationId xmlns:p14="http://schemas.microsoft.com/office/powerpoint/2010/main" val="1553702309"/>
      </p:ext>
    </p:extLst>
  </p:cSld>
  <p:clrMapOvr>
    <a:masterClrMapping/>
  </p:clrMapOvr>
  <p:transition spd="med">
    <p:cover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C6C12F-BC62-408F-B422-5298C39AD830}"/>
              </a:ext>
            </a:extLst>
          </p:cNvPr>
          <p:cNvSpPr>
            <a:spLocks noGrp="1"/>
          </p:cNvSpPr>
          <p:nvPr>
            <p:ph type="title"/>
          </p:nvPr>
        </p:nvSpPr>
        <p:spPr>
          <a:xfrm>
            <a:off x="457200" y="838200"/>
            <a:ext cx="8229600" cy="914400"/>
          </a:xfrm>
        </p:spPr>
        <p:txBody>
          <a:bodyPr/>
          <a:lstStyle/>
          <a:p>
            <a:r>
              <a:rPr lang="en-GB" dirty="0"/>
              <a:t>Time-Series Anomalies</a:t>
            </a:r>
          </a:p>
        </p:txBody>
      </p:sp>
      <p:sp>
        <p:nvSpPr>
          <p:cNvPr id="3" name="内容占位符 2">
            <a:extLst>
              <a:ext uri="{FF2B5EF4-FFF2-40B4-BE49-F238E27FC236}">
                <a16:creationId xmlns:a16="http://schemas.microsoft.com/office/drawing/2014/main" id="{2758A9AA-565D-42E9-801A-F0E5F86D601E}"/>
              </a:ext>
            </a:extLst>
          </p:cNvPr>
          <p:cNvSpPr>
            <a:spLocks noGrp="1"/>
          </p:cNvSpPr>
          <p:nvPr>
            <p:ph idx="1"/>
          </p:nvPr>
        </p:nvSpPr>
        <p:spPr/>
        <p:txBody>
          <a:bodyPr/>
          <a:lstStyle/>
          <a:p>
            <a:r>
              <a:rPr lang="en-GB" dirty="0"/>
              <a:t>Calendar Anomalies</a:t>
            </a:r>
          </a:p>
          <a:p>
            <a:endParaRPr lang="en-GB" dirty="0"/>
          </a:p>
        </p:txBody>
      </p:sp>
      <p:pic>
        <p:nvPicPr>
          <p:cNvPr id="4" name="图片 3">
            <a:extLst>
              <a:ext uri="{FF2B5EF4-FFF2-40B4-BE49-F238E27FC236}">
                <a16:creationId xmlns:a16="http://schemas.microsoft.com/office/drawing/2014/main" id="{E0C181B2-2309-4BF1-B82F-40243621DB07}"/>
              </a:ext>
            </a:extLst>
          </p:cNvPr>
          <p:cNvPicPr>
            <a:picLocks noChangeAspect="1"/>
          </p:cNvPicPr>
          <p:nvPr/>
        </p:nvPicPr>
        <p:blipFill>
          <a:blip r:embed="rId2"/>
          <a:stretch>
            <a:fillRect/>
          </a:stretch>
        </p:blipFill>
        <p:spPr>
          <a:xfrm>
            <a:off x="0" y="2354712"/>
            <a:ext cx="9144000" cy="2138592"/>
          </a:xfrm>
          <a:prstGeom prst="rect">
            <a:avLst/>
          </a:prstGeom>
        </p:spPr>
      </p:pic>
    </p:spTree>
    <p:extLst>
      <p:ext uri="{BB962C8B-B14F-4D97-AF65-F5344CB8AC3E}">
        <p14:creationId xmlns:p14="http://schemas.microsoft.com/office/powerpoint/2010/main" val="2455056126"/>
      </p:ext>
    </p:extLst>
  </p:cSld>
  <p:clrMapOvr>
    <a:masterClrMapping/>
  </p:clrMapOvr>
  <p:transition spd="med">
    <p:cover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73096B-1D63-41E4-9805-14CA729223F7}"/>
              </a:ext>
            </a:extLst>
          </p:cNvPr>
          <p:cNvSpPr>
            <a:spLocks noGrp="1"/>
          </p:cNvSpPr>
          <p:nvPr>
            <p:ph type="title"/>
          </p:nvPr>
        </p:nvSpPr>
        <p:spPr/>
        <p:txBody>
          <a:bodyPr/>
          <a:lstStyle/>
          <a:p>
            <a:endParaRPr lang="en-GB"/>
          </a:p>
        </p:txBody>
      </p:sp>
      <p:sp>
        <p:nvSpPr>
          <p:cNvPr id="3" name="内容占位符 2">
            <a:extLst>
              <a:ext uri="{FF2B5EF4-FFF2-40B4-BE49-F238E27FC236}">
                <a16:creationId xmlns:a16="http://schemas.microsoft.com/office/drawing/2014/main" id="{C361E2C8-307B-49A1-9018-8C188464817F}"/>
              </a:ext>
            </a:extLst>
          </p:cNvPr>
          <p:cNvSpPr>
            <a:spLocks noGrp="1"/>
          </p:cNvSpPr>
          <p:nvPr>
            <p:ph idx="1"/>
          </p:nvPr>
        </p:nvSpPr>
        <p:spPr>
          <a:xfrm>
            <a:off x="4495800" y="1752600"/>
            <a:ext cx="4038600" cy="4412704"/>
          </a:xfrm>
        </p:spPr>
        <p:txBody>
          <a:bodyPr/>
          <a:lstStyle/>
          <a:p>
            <a:pPr marL="0" indent="0">
              <a:buNone/>
            </a:pPr>
            <a:r>
              <a:rPr lang="en-US" altLang="zh-CN" dirty="0"/>
              <a:t>Chapter 11</a:t>
            </a:r>
          </a:p>
          <a:p>
            <a:pPr marL="0" indent="0">
              <a:buNone/>
            </a:pPr>
            <a:r>
              <a:rPr lang="en-US" altLang="zh-CN" dirty="0"/>
              <a:t>The Efficient Market Hypothesis</a:t>
            </a:r>
          </a:p>
        </p:txBody>
      </p:sp>
      <p:pic>
        <p:nvPicPr>
          <p:cNvPr id="4" name="内容占位符 8" descr="图片包含 文字, 树&#10;&#10;自动生成的说明">
            <a:extLst>
              <a:ext uri="{FF2B5EF4-FFF2-40B4-BE49-F238E27FC236}">
                <a16:creationId xmlns:a16="http://schemas.microsoft.com/office/drawing/2014/main" id="{0742B43D-8551-49B5-8D98-FAEA7F89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57200" y="1752054"/>
            <a:ext cx="3511142" cy="4413250"/>
          </a:xfrm>
          <a:prstGeom prst="rect">
            <a:avLst/>
          </a:prstGeom>
          <a:noFill/>
          <a:ln w="9525">
            <a:noFill/>
            <a:miter lim="800000"/>
            <a:headEnd/>
            <a:tailEnd/>
          </a:ln>
          <a:effectLst/>
        </p:spPr>
      </p:pic>
    </p:spTree>
    <p:extLst>
      <p:ext uri="{BB962C8B-B14F-4D97-AF65-F5344CB8AC3E}">
        <p14:creationId xmlns:p14="http://schemas.microsoft.com/office/powerpoint/2010/main" val="2008315758"/>
      </p:ext>
    </p:extLst>
  </p:cSld>
  <p:clrMapOvr>
    <a:masterClrMapping/>
  </p:clrMapOvr>
  <p:transition spd="med">
    <p:cover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DEE82B-CBDB-4B48-9489-72B793D64885}"/>
              </a:ext>
            </a:extLst>
          </p:cNvPr>
          <p:cNvSpPr>
            <a:spLocks noGrp="1"/>
          </p:cNvSpPr>
          <p:nvPr>
            <p:ph type="title"/>
          </p:nvPr>
        </p:nvSpPr>
        <p:spPr>
          <a:xfrm>
            <a:off x="457200" y="838200"/>
            <a:ext cx="8229600" cy="914400"/>
          </a:xfrm>
        </p:spPr>
        <p:txBody>
          <a:bodyPr/>
          <a:lstStyle/>
          <a:p>
            <a:r>
              <a:rPr lang="en-GB" dirty="0"/>
              <a:t>Time-Series Anomalies</a:t>
            </a:r>
          </a:p>
        </p:txBody>
      </p:sp>
      <p:sp>
        <p:nvSpPr>
          <p:cNvPr id="3" name="内容占位符 2">
            <a:extLst>
              <a:ext uri="{FF2B5EF4-FFF2-40B4-BE49-F238E27FC236}">
                <a16:creationId xmlns:a16="http://schemas.microsoft.com/office/drawing/2014/main" id="{1CBFE7F9-DACD-4866-8038-BC5C648AC9EC}"/>
              </a:ext>
            </a:extLst>
          </p:cNvPr>
          <p:cNvSpPr>
            <a:spLocks noGrp="1"/>
          </p:cNvSpPr>
          <p:nvPr>
            <p:ph idx="1"/>
          </p:nvPr>
        </p:nvSpPr>
        <p:spPr/>
        <p:txBody>
          <a:bodyPr/>
          <a:lstStyle/>
          <a:p>
            <a:r>
              <a:rPr lang="en-GB" dirty="0"/>
              <a:t>Momentum and Overreaction Anomalies</a:t>
            </a:r>
          </a:p>
          <a:p>
            <a:pPr indent="342900"/>
            <a:r>
              <a:rPr lang="en-US" sz="1800" dirty="0"/>
              <a:t>Momentum anomalies relate to short-term share price patterns.</a:t>
            </a:r>
          </a:p>
          <a:p>
            <a:pPr indent="342900"/>
            <a:r>
              <a:rPr lang="en-US" sz="1800" dirty="0"/>
              <a:t>Stock prices will be inflated (depressed) for those companies releasing good (bad) information (</a:t>
            </a:r>
            <a:r>
              <a:rPr lang="en-US" sz="1800" dirty="0" err="1"/>
              <a:t>DeBondt</a:t>
            </a:r>
            <a:r>
              <a:rPr lang="en-US" sz="1800" dirty="0"/>
              <a:t> and Thaler, 1985).</a:t>
            </a:r>
          </a:p>
          <a:p>
            <a:pPr indent="342900"/>
            <a:r>
              <a:rPr lang="en-US" sz="1800" dirty="0"/>
              <a:t>This anomaly has become known as the </a:t>
            </a:r>
            <a:r>
              <a:rPr lang="en-US" sz="1800" b="1" dirty="0"/>
              <a:t>overreaction effect</a:t>
            </a:r>
            <a:r>
              <a:rPr lang="en-US" sz="1800" dirty="0"/>
              <a:t>.</a:t>
            </a:r>
          </a:p>
          <a:p>
            <a:pPr indent="342900"/>
            <a:r>
              <a:rPr lang="en-US" sz="1800" dirty="0"/>
              <a:t>A contradiction to weak-form efficiency occurs when securities that have experienced high returns in the short term tend to continue to generate higher returns in subsequent periods.</a:t>
            </a:r>
            <a:endParaRPr lang="en-GB" sz="1800" dirty="0"/>
          </a:p>
        </p:txBody>
      </p:sp>
    </p:spTree>
    <p:extLst>
      <p:ext uri="{BB962C8B-B14F-4D97-AF65-F5344CB8AC3E}">
        <p14:creationId xmlns:p14="http://schemas.microsoft.com/office/powerpoint/2010/main" val="2372332577"/>
      </p:ext>
    </p:extLst>
  </p:cSld>
  <p:clrMapOvr>
    <a:masterClrMapping/>
  </p:clrMapOvr>
  <p:transition spd="med">
    <p:cover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DA3980-3B93-4525-BAFB-5EE21344C202}"/>
              </a:ext>
            </a:extLst>
          </p:cNvPr>
          <p:cNvSpPr>
            <a:spLocks noGrp="1"/>
          </p:cNvSpPr>
          <p:nvPr>
            <p:ph type="title"/>
          </p:nvPr>
        </p:nvSpPr>
        <p:spPr>
          <a:xfrm>
            <a:off x="457200" y="838200"/>
            <a:ext cx="8229600" cy="914400"/>
          </a:xfrm>
        </p:spPr>
        <p:txBody>
          <a:bodyPr/>
          <a:lstStyle/>
          <a:p>
            <a:r>
              <a:rPr lang="en-GB" dirty="0"/>
              <a:t>Cross-Sectional Anomalies</a:t>
            </a:r>
          </a:p>
        </p:txBody>
      </p:sp>
      <p:sp>
        <p:nvSpPr>
          <p:cNvPr id="3" name="内容占位符 2">
            <a:extLst>
              <a:ext uri="{FF2B5EF4-FFF2-40B4-BE49-F238E27FC236}">
                <a16:creationId xmlns:a16="http://schemas.microsoft.com/office/drawing/2014/main" id="{276A7DA7-7A9C-4081-BF35-F8A0BAE9B744}"/>
              </a:ext>
            </a:extLst>
          </p:cNvPr>
          <p:cNvSpPr>
            <a:spLocks noGrp="1"/>
          </p:cNvSpPr>
          <p:nvPr>
            <p:ph idx="1"/>
          </p:nvPr>
        </p:nvSpPr>
        <p:spPr/>
        <p:txBody>
          <a:bodyPr/>
          <a:lstStyle/>
          <a:p>
            <a:r>
              <a:rPr lang="en-GB" dirty="0"/>
              <a:t>Size Effect</a:t>
            </a:r>
          </a:p>
          <a:p>
            <a:pPr indent="342900"/>
            <a:r>
              <a:rPr lang="en-US" sz="1800" dirty="0"/>
              <a:t>The size effect results from the observation that equities of small-cap companies tend to outperform equities of large-cap companies on a risk-adjusted basis (see for instance, </a:t>
            </a:r>
            <a:r>
              <a:rPr lang="en-US" sz="1800" dirty="0" err="1"/>
              <a:t>Banz</a:t>
            </a:r>
            <a:r>
              <a:rPr lang="en-US" sz="1800" dirty="0"/>
              <a:t>, 1981)</a:t>
            </a:r>
          </a:p>
          <a:p>
            <a:r>
              <a:rPr lang="en-GB" dirty="0"/>
              <a:t>Value Effect</a:t>
            </a:r>
          </a:p>
          <a:p>
            <a:pPr indent="342900"/>
            <a:r>
              <a:rPr lang="en-US" sz="1800" dirty="0"/>
              <a:t>A number of global empirical studies have shown that value stocks, which are generally referred to as stocks that have below-average price-to-earnings (P/E) and market-to-book (M/B) ratios, and above-average dividend yields, have consistently outperformed growth stocks over long periods of time (see for instance, </a:t>
            </a:r>
            <a:r>
              <a:rPr lang="en-US" sz="1800" dirty="0" err="1"/>
              <a:t>Capaul</a:t>
            </a:r>
            <a:r>
              <a:rPr lang="en-US" sz="1800" dirty="0"/>
              <a:t>, et al, 1993).</a:t>
            </a:r>
            <a:endParaRPr lang="en-GB" sz="1800" dirty="0"/>
          </a:p>
        </p:txBody>
      </p:sp>
    </p:spTree>
    <p:extLst>
      <p:ext uri="{BB962C8B-B14F-4D97-AF65-F5344CB8AC3E}">
        <p14:creationId xmlns:p14="http://schemas.microsoft.com/office/powerpoint/2010/main" val="746944268"/>
      </p:ext>
    </p:extLst>
  </p:cSld>
  <p:clrMapOvr>
    <a:masterClrMapping/>
  </p:clrMapOvr>
  <p:transition spd="med">
    <p:cover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46EB56E-E845-405F-99AF-9EE3539E138A}"/>
              </a:ext>
            </a:extLst>
          </p:cNvPr>
          <p:cNvSpPr>
            <a:spLocks noGrp="1"/>
          </p:cNvSpPr>
          <p:nvPr>
            <p:ph type="title"/>
          </p:nvPr>
        </p:nvSpPr>
        <p:spPr>
          <a:xfrm>
            <a:off x="457200" y="838200"/>
            <a:ext cx="8229600" cy="914400"/>
          </a:xfrm>
        </p:spPr>
        <p:txBody>
          <a:bodyPr/>
          <a:lstStyle/>
          <a:p>
            <a:r>
              <a:rPr lang="en-GB" dirty="0"/>
              <a:t>Implications for Investment Strategies</a:t>
            </a:r>
          </a:p>
        </p:txBody>
      </p:sp>
      <p:sp>
        <p:nvSpPr>
          <p:cNvPr id="3" name="内容占位符 2">
            <a:extLst>
              <a:ext uri="{FF2B5EF4-FFF2-40B4-BE49-F238E27FC236}">
                <a16:creationId xmlns:a16="http://schemas.microsoft.com/office/drawing/2014/main" id="{034B6D93-C38E-437B-8EBA-9AE1CB92E093}"/>
              </a:ext>
            </a:extLst>
          </p:cNvPr>
          <p:cNvSpPr>
            <a:spLocks noGrp="1"/>
          </p:cNvSpPr>
          <p:nvPr>
            <p:ph idx="1"/>
          </p:nvPr>
        </p:nvSpPr>
        <p:spPr/>
        <p:txBody>
          <a:bodyPr/>
          <a:lstStyle/>
          <a:p>
            <a:r>
              <a:rPr lang="en-US" sz="1800" dirty="0"/>
              <a:t>Although it is interesting to consider the anomalies just described, attempting to benefit from them in practice is not easy.</a:t>
            </a:r>
          </a:p>
          <a:p>
            <a:r>
              <a:rPr lang="en-US" sz="1800" dirty="0"/>
              <a:t>Investors face challenges when they attempt to translate statistical anomalies into economic profits. Consider the following quote regarding anomalies from the </a:t>
            </a:r>
            <a:r>
              <a:rPr lang="en-US" sz="1800" i="1" dirty="0"/>
              <a:t>Economist</a:t>
            </a:r>
            <a:r>
              <a:rPr lang="en-US" sz="1800" dirty="0"/>
              <a:t> (“Frontiers of Finance Survey,” 9 October 1993): </a:t>
            </a:r>
          </a:p>
          <a:p>
            <a:pPr indent="342900"/>
            <a:r>
              <a:rPr lang="en-US" sz="1600" dirty="0"/>
              <a:t>“Many can be explained away. When transactions costs are taken into account, the fact that stock prices tend to over-react to news, falling back the day after good news and bouncing up the day after bad news, proves unexploitable: price reversals are always within the bid-ask spread. Others such as the small-firm effect, work for a few years and then fail for a few years. Others prove to be merely proxies for the reward for risk taking. Many have disappeared since (and because) attention has been drawn to them. “</a:t>
            </a:r>
            <a:endParaRPr lang="en-GB" sz="1600" dirty="0"/>
          </a:p>
        </p:txBody>
      </p:sp>
    </p:spTree>
    <p:extLst>
      <p:ext uri="{BB962C8B-B14F-4D97-AF65-F5344CB8AC3E}">
        <p14:creationId xmlns:p14="http://schemas.microsoft.com/office/powerpoint/2010/main" val="1721064460"/>
      </p:ext>
    </p:extLst>
  </p:cSld>
  <p:clrMapOvr>
    <a:masterClrMapping/>
  </p:clrMapOvr>
  <p:transition spd="med">
    <p:cover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8448483-4C8A-4DAC-926C-79DE8CE957A9}"/>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EAB93497-6039-4283-B9A5-508B7A923ABC}"/>
              </a:ext>
            </a:extLst>
          </p:cNvPr>
          <p:cNvSpPr>
            <a:spLocks noGrp="1"/>
          </p:cNvSpPr>
          <p:nvPr>
            <p:ph idx="1"/>
          </p:nvPr>
        </p:nvSpPr>
        <p:spPr>
          <a:xfrm>
            <a:off x="457200" y="1676400"/>
            <a:ext cx="8229600" cy="4800600"/>
          </a:xfrm>
        </p:spPr>
        <p:txBody>
          <a:bodyPr/>
          <a:lstStyle/>
          <a:p>
            <a:r>
              <a:rPr lang="en-US" sz="1800" dirty="0"/>
              <a:t>The efficiency of a market is affected by the number of market participants and depth of analyst coverage, information availability, and limits to trading. </a:t>
            </a:r>
          </a:p>
          <a:p>
            <a:r>
              <a:rPr lang="en-US" sz="1800" dirty="0"/>
              <a:t>There are three forms of efficient markets, each based on what is considered to be the information used in determining asset prices. In the weak form, asset prices fully reflect all market data, which refers to all past price and trading volume information. In the semi-strong form, asset prices reflect all publicly known and available information. In the strong form, asset prices fully reflect all information, which includes both public and private information.</a:t>
            </a:r>
          </a:p>
          <a:p>
            <a:r>
              <a:rPr lang="en-US" sz="1800" dirty="0"/>
              <a:t>Intrinsic value refers to the true value of an asset, whereas market value refers to the price at which an asset can be bought or sold. When markets are efficient, the two should be the same or very close. But when markets are not efficient, the two can diverge significantly. </a:t>
            </a:r>
          </a:p>
          <a:p>
            <a:endParaRPr lang="en-GB" sz="1800" dirty="0"/>
          </a:p>
        </p:txBody>
      </p:sp>
    </p:spTree>
    <p:extLst>
      <p:ext uri="{BB962C8B-B14F-4D97-AF65-F5344CB8AC3E}">
        <p14:creationId xmlns:p14="http://schemas.microsoft.com/office/powerpoint/2010/main" val="3476701240"/>
      </p:ext>
    </p:extLst>
  </p:cSld>
  <p:clrMapOvr>
    <a:masterClrMapping/>
  </p:clrMapOvr>
  <p:transition spd="med">
    <p:cover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C6EFA0-59AC-4A41-AE62-76C422843064}"/>
              </a:ext>
            </a:extLst>
          </p:cNvPr>
          <p:cNvSpPr>
            <a:spLocks noGrp="1"/>
          </p:cNvSpPr>
          <p:nvPr>
            <p:ph type="title"/>
          </p:nvPr>
        </p:nvSpPr>
        <p:spPr>
          <a:xfrm>
            <a:off x="457200" y="838200"/>
            <a:ext cx="8229600" cy="914400"/>
          </a:xfrm>
        </p:spPr>
        <p:txBody>
          <a:bodyPr/>
          <a:lstStyle/>
          <a:p>
            <a:r>
              <a:rPr lang="en-GB" dirty="0"/>
              <a:t>Summary</a:t>
            </a:r>
          </a:p>
        </p:txBody>
      </p:sp>
      <p:sp>
        <p:nvSpPr>
          <p:cNvPr id="3" name="内容占位符 2">
            <a:extLst>
              <a:ext uri="{FF2B5EF4-FFF2-40B4-BE49-F238E27FC236}">
                <a16:creationId xmlns:a16="http://schemas.microsoft.com/office/drawing/2014/main" id="{115EB40E-49E1-4688-9C4C-5477C6FA1A5E}"/>
              </a:ext>
            </a:extLst>
          </p:cNvPr>
          <p:cNvSpPr>
            <a:spLocks noGrp="1"/>
          </p:cNvSpPr>
          <p:nvPr>
            <p:ph idx="1"/>
          </p:nvPr>
        </p:nvSpPr>
        <p:spPr>
          <a:xfrm>
            <a:off x="457200" y="1752600"/>
            <a:ext cx="8229600" cy="4572000"/>
          </a:xfrm>
        </p:spPr>
        <p:txBody>
          <a:bodyPr/>
          <a:lstStyle/>
          <a:p>
            <a:r>
              <a:rPr lang="en-US" sz="1800" dirty="0"/>
              <a:t>Most empirical evidence supports the idea that securities markets in developed countries are semi-strong-form efficient; however, empirical evidence does not support the strong form of the efficient market hypothesis.</a:t>
            </a:r>
          </a:p>
          <a:p>
            <a:r>
              <a:rPr lang="en-US" sz="1800" dirty="0"/>
              <a:t>A number of anomalies have been documented that contradict the notion of market efficiency, including the size anomaly, the January anomaly, and the winners–losers anomalies. In most cases, however, contradictory evidence both supports and refutes the anomaly.</a:t>
            </a:r>
          </a:p>
        </p:txBody>
      </p:sp>
    </p:spTree>
    <p:extLst>
      <p:ext uri="{BB962C8B-B14F-4D97-AF65-F5344CB8AC3E}">
        <p14:creationId xmlns:p14="http://schemas.microsoft.com/office/powerpoint/2010/main" val="1048879330"/>
      </p:ext>
    </p:extLst>
  </p:cSld>
  <p:clrMapOvr>
    <a:masterClrMapping/>
  </p:clrMapOvr>
  <p:transition spd="med">
    <p:cover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B4C42C-FC24-456B-A372-E1AD9091F0CC}"/>
              </a:ext>
            </a:extLst>
          </p:cNvPr>
          <p:cNvSpPr>
            <a:spLocks noGrp="1"/>
          </p:cNvSpPr>
          <p:nvPr>
            <p:ph type="title"/>
          </p:nvPr>
        </p:nvSpPr>
        <p:spPr>
          <a:xfrm>
            <a:off x="457200" y="838200"/>
            <a:ext cx="8229600" cy="914400"/>
          </a:xfrm>
        </p:spPr>
        <p:txBody>
          <a:bodyPr/>
          <a:lstStyle/>
          <a:p>
            <a:r>
              <a:rPr lang="en-GB" dirty="0"/>
              <a:t>References</a:t>
            </a:r>
          </a:p>
        </p:txBody>
      </p:sp>
      <p:sp>
        <p:nvSpPr>
          <p:cNvPr id="3" name="内容占位符 2">
            <a:extLst>
              <a:ext uri="{FF2B5EF4-FFF2-40B4-BE49-F238E27FC236}">
                <a16:creationId xmlns:a16="http://schemas.microsoft.com/office/drawing/2014/main" id="{F3CDECA5-8914-4700-91B8-D3E386D7CBF4}"/>
              </a:ext>
            </a:extLst>
          </p:cNvPr>
          <p:cNvSpPr>
            <a:spLocks noGrp="1"/>
          </p:cNvSpPr>
          <p:nvPr>
            <p:ph idx="1"/>
          </p:nvPr>
        </p:nvSpPr>
        <p:spPr>
          <a:xfrm>
            <a:off x="457200" y="1752600"/>
            <a:ext cx="8229600" cy="4648200"/>
          </a:xfrm>
        </p:spPr>
        <p:txBody>
          <a:bodyPr/>
          <a:lstStyle/>
          <a:p>
            <a:r>
              <a:rPr lang="en-US" sz="1600" dirty="0"/>
              <a:t>Fama, E. F. (1970). Efficient Capital Markets: A Review of Theory and Empirical Work. </a:t>
            </a:r>
            <a:r>
              <a:rPr lang="en-US" sz="1600" i="1" dirty="0"/>
              <a:t>Journal of Finance</a:t>
            </a:r>
            <a:r>
              <a:rPr lang="en-US" sz="1600" dirty="0"/>
              <a:t>, 25(2), 383-417. </a:t>
            </a:r>
          </a:p>
          <a:p>
            <a:r>
              <a:rPr lang="en-US" sz="1600" dirty="0"/>
              <a:t>Fama, E. F. (1991). Efficient capital markets: II. </a:t>
            </a:r>
            <a:r>
              <a:rPr lang="en-US" sz="1600" i="1" dirty="0"/>
              <a:t>Journal of Finance</a:t>
            </a:r>
            <a:r>
              <a:rPr lang="en-US" sz="1600" dirty="0"/>
              <a:t>, 46(5), 1575-1617.</a:t>
            </a:r>
          </a:p>
          <a:p>
            <a:r>
              <a:rPr lang="en-US" sz="1600" dirty="0"/>
              <a:t>Blume, M.E. and Stambaugh, R.F. (1983) Biases in computed returns: An application to the size effect. </a:t>
            </a:r>
            <a:r>
              <a:rPr lang="en-US" sz="1600" i="1" dirty="0"/>
              <a:t>Journal of Financial Economics</a:t>
            </a:r>
            <a:r>
              <a:rPr lang="en-US" sz="1600" dirty="0"/>
              <a:t>, 12(3), 387-404.</a:t>
            </a:r>
          </a:p>
          <a:p>
            <a:r>
              <a:rPr lang="en-US" sz="1600" dirty="0" err="1"/>
              <a:t>DeBondt</a:t>
            </a:r>
            <a:r>
              <a:rPr lang="en-US" sz="1600" dirty="0"/>
              <a:t>, W. and Richard T. (1985) Does the Stock Market Overreact?, </a:t>
            </a:r>
            <a:r>
              <a:rPr lang="en-US" sz="1600" i="1" dirty="0"/>
              <a:t>Journal of Finance</a:t>
            </a:r>
            <a:r>
              <a:rPr lang="en-US" sz="1600" dirty="0"/>
              <a:t>, 40(3), 793-808. </a:t>
            </a:r>
          </a:p>
          <a:p>
            <a:r>
              <a:rPr lang="en-US" sz="1600" dirty="0" err="1"/>
              <a:t>Banz</a:t>
            </a:r>
            <a:r>
              <a:rPr lang="en-US" sz="1600" dirty="0"/>
              <a:t>, R.W. (1981) The relationship between return and market value of common stocks, </a:t>
            </a:r>
            <a:r>
              <a:rPr lang="en-US" sz="1600" i="1" dirty="0"/>
              <a:t>Journal of Financial Economics</a:t>
            </a:r>
            <a:r>
              <a:rPr lang="en-US" sz="1600" dirty="0"/>
              <a:t>, 9(1), 3-18.</a:t>
            </a:r>
          </a:p>
          <a:p>
            <a:r>
              <a:rPr lang="en-US" sz="1600" dirty="0" err="1"/>
              <a:t>Capaul</a:t>
            </a:r>
            <a:r>
              <a:rPr lang="en-US" sz="1600" dirty="0"/>
              <a:t>, C., Ian R. and William S. (1993) International Value and Growth Stock Returns, </a:t>
            </a:r>
            <a:r>
              <a:rPr lang="en-US" sz="1600" i="1" dirty="0"/>
              <a:t>Financial Analysts Journal</a:t>
            </a:r>
            <a:r>
              <a:rPr lang="en-US" sz="1600" dirty="0"/>
              <a:t>, 49, 27-36. </a:t>
            </a:r>
          </a:p>
          <a:p>
            <a:endParaRPr lang="en-US" sz="1600" dirty="0"/>
          </a:p>
          <a:p>
            <a:endParaRPr lang="en-US" sz="1600" dirty="0"/>
          </a:p>
          <a:p>
            <a:endParaRPr lang="en-US" sz="1800" dirty="0"/>
          </a:p>
          <a:p>
            <a:endParaRPr lang="en-US" sz="1800" dirty="0"/>
          </a:p>
          <a:p>
            <a:endParaRPr lang="en-GB" sz="1800" dirty="0"/>
          </a:p>
        </p:txBody>
      </p:sp>
    </p:spTree>
    <p:extLst>
      <p:ext uri="{BB962C8B-B14F-4D97-AF65-F5344CB8AC3E}">
        <p14:creationId xmlns:p14="http://schemas.microsoft.com/office/powerpoint/2010/main" val="488357434"/>
      </p:ext>
    </p:extLst>
  </p:cSld>
  <p:clrMapOvr>
    <a:masterClrMapping/>
  </p:clrMapOvr>
  <p:transition spd="med">
    <p:cover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4221173-31D7-4D0F-A306-E02CBA54597E}"/>
              </a:ext>
            </a:extLst>
          </p:cNvPr>
          <p:cNvSpPr>
            <a:spLocks noGrp="1"/>
          </p:cNvSpPr>
          <p:nvPr>
            <p:ph type="title"/>
          </p:nvPr>
        </p:nvSpPr>
        <p:spPr>
          <a:xfrm>
            <a:off x="457200" y="838200"/>
            <a:ext cx="8229600" cy="914400"/>
          </a:xfrm>
        </p:spPr>
        <p:txBody>
          <a:bodyPr/>
          <a:lstStyle/>
          <a:p>
            <a:r>
              <a:rPr lang="en-US" dirty="0"/>
              <a:t>What is market efficiency?</a:t>
            </a:r>
            <a:endParaRPr lang="en-GB" dirty="0"/>
          </a:p>
        </p:txBody>
      </p:sp>
      <p:sp>
        <p:nvSpPr>
          <p:cNvPr id="3" name="内容占位符 2">
            <a:extLst>
              <a:ext uri="{FF2B5EF4-FFF2-40B4-BE49-F238E27FC236}">
                <a16:creationId xmlns:a16="http://schemas.microsoft.com/office/drawing/2014/main" id="{E3B672E0-0721-459B-B454-356384DACC1B}"/>
              </a:ext>
            </a:extLst>
          </p:cNvPr>
          <p:cNvSpPr>
            <a:spLocks noGrp="1"/>
          </p:cNvSpPr>
          <p:nvPr>
            <p:ph idx="1"/>
          </p:nvPr>
        </p:nvSpPr>
        <p:spPr>
          <a:xfrm>
            <a:off x="457200" y="1752600"/>
            <a:ext cx="8229600" cy="4648200"/>
          </a:xfrm>
        </p:spPr>
        <p:txBody>
          <a:bodyPr/>
          <a:lstStyle/>
          <a:p>
            <a:r>
              <a:rPr lang="en-US" dirty="0"/>
              <a:t>The key questions in finance:</a:t>
            </a:r>
          </a:p>
          <a:p>
            <a:pPr indent="342900"/>
            <a:r>
              <a:rPr lang="en-US" sz="1800" dirty="0"/>
              <a:t>Where do prices come from?</a:t>
            </a:r>
          </a:p>
          <a:p>
            <a:pPr indent="342900"/>
            <a:r>
              <a:rPr lang="en-US" sz="1800" dirty="0"/>
              <a:t>Can we predict prices?</a:t>
            </a:r>
          </a:p>
          <a:p>
            <a:pPr indent="342900"/>
            <a:r>
              <a:rPr lang="en-US" sz="1800" dirty="0"/>
              <a:t>Can we beat the market?</a:t>
            </a:r>
          </a:p>
          <a:p>
            <a:pPr indent="342900"/>
            <a:r>
              <a:rPr lang="en-US" sz="1800" dirty="0"/>
              <a:t>If yes, how?</a:t>
            </a:r>
          </a:p>
          <a:p>
            <a:pPr indent="342900"/>
            <a:endParaRPr lang="en-US" sz="1800" dirty="0"/>
          </a:p>
          <a:p>
            <a:pPr indent="342900"/>
            <a:endParaRPr lang="en-US" sz="1800" dirty="0"/>
          </a:p>
        </p:txBody>
      </p:sp>
    </p:spTree>
    <p:extLst>
      <p:ext uri="{BB962C8B-B14F-4D97-AF65-F5344CB8AC3E}">
        <p14:creationId xmlns:p14="http://schemas.microsoft.com/office/powerpoint/2010/main" val="2042778424"/>
      </p:ext>
    </p:extLst>
  </p:cSld>
  <p:clrMapOvr>
    <a:masterClrMapping/>
  </p:clrMapOvr>
  <p:transition spd="med">
    <p:cover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5DC7C7D-214B-418B-88E2-72380A77F398}"/>
              </a:ext>
            </a:extLst>
          </p:cNvPr>
          <p:cNvSpPr>
            <a:spLocks noGrp="1"/>
          </p:cNvSpPr>
          <p:nvPr>
            <p:ph type="title"/>
          </p:nvPr>
        </p:nvSpPr>
        <p:spPr>
          <a:xfrm>
            <a:off x="457200" y="838200"/>
            <a:ext cx="8229600" cy="914400"/>
          </a:xfrm>
        </p:spPr>
        <p:txBody>
          <a:bodyPr/>
          <a:lstStyle/>
          <a:p>
            <a:r>
              <a:rPr lang="en-GB" dirty="0"/>
              <a:t>What is market efficiency?</a:t>
            </a:r>
          </a:p>
        </p:txBody>
      </p:sp>
      <p:sp>
        <p:nvSpPr>
          <p:cNvPr id="3" name="内容占位符 2">
            <a:extLst>
              <a:ext uri="{FF2B5EF4-FFF2-40B4-BE49-F238E27FC236}">
                <a16:creationId xmlns:a16="http://schemas.microsoft.com/office/drawing/2014/main" id="{87705C36-CC8A-4960-BCA8-042702866396}"/>
              </a:ext>
            </a:extLst>
          </p:cNvPr>
          <p:cNvSpPr>
            <a:spLocks noGrp="1"/>
          </p:cNvSpPr>
          <p:nvPr>
            <p:ph idx="1"/>
          </p:nvPr>
        </p:nvSpPr>
        <p:spPr>
          <a:xfrm>
            <a:off x="457200" y="1752600"/>
            <a:ext cx="8229600" cy="4724400"/>
          </a:xfrm>
        </p:spPr>
        <p:txBody>
          <a:bodyPr/>
          <a:lstStyle/>
          <a:p>
            <a:r>
              <a:rPr lang="en-US" sz="2000" dirty="0"/>
              <a:t>According to the economic theory, price is the result of the match between </a:t>
            </a:r>
            <a:r>
              <a:rPr lang="en-US" sz="2000" b="1" i="1" dirty="0"/>
              <a:t>aggregate</a:t>
            </a:r>
            <a:r>
              <a:rPr lang="en-US" sz="2000" b="1" dirty="0"/>
              <a:t> demand </a:t>
            </a:r>
            <a:r>
              <a:rPr lang="en-US" sz="2000" dirty="0"/>
              <a:t>and </a:t>
            </a:r>
            <a:r>
              <a:rPr lang="en-US" sz="2000" b="1" i="1" dirty="0"/>
              <a:t>aggregate</a:t>
            </a:r>
            <a:r>
              <a:rPr lang="en-US" sz="2000" b="1" dirty="0"/>
              <a:t> supply</a:t>
            </a:r>
          </a:p>
          <a:p>
            <a:r>
              <a:rPr lang="en-US" sz="2000" dirty="0"/>
              <a:t>Aggregate demand (supply) is the summation of individual demands (supplies) in the economy</a:t>
            </a:r>
          </a:p>
          <a:p>
            <a:endParaRPr lang="en-US" dirty="0"/>
          </a:p>
          <a:p>
            <a:endParaRPr lang="en-US" dirty="0"/>
          </a:p>
        </p:txBody>
      </p:sp>
      <p:sp>
        <p:nvSpPr>
          <p:cNvPr id="4" name="Rounded Rectangle 3">
            <a:extLst>
              <a:ext uri="{FF2B5EF4-FFF2-40B4-BE49-F238E27FC236}">
                <a16:creationId xmlns:a16="http://schemas.microsoft.com/office/drawing/2014/main" id="{AF377553-207D-41CA-BBC7-F847AC40F789}"/>
              </a:ext>
            </a:extLst>
          </p:cNvPr>
          <p:cNvSpPr/>
          <p:nvPr/>
        </p:nvSpPr>
        <p:spPr>
          <a:xfrm>
            <a:off x="838200" y="3767579"/>
            <a:ext cx="3428999" cy="22098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“The </a:t>
            </a:r>
            <a:r>
              <a:rPr lang="en-GB" sz="1600" b="1" dirty="0">
                <a:solidFill>
                  <a:schemeClr val="tx1"/>
                </a:solidFill>
              </a:rPr>
              <a:t>price P</a:t>
            </a:r>
            <a:r>
              <a:rPr lang="en-GB" sz="1600" dirty="0">
                <a:solidFill>
                  <a:schemeClr val="tx1"/>
                </a:solidFill>
              </a:rPr>
              <a:t> is essentially the one for which the number (or better, the money) of the investors who demand the asset is the same as the number (money) of those who supply it.” (</a:t>
            </a:r>
            <a:r>
              <a:rPr lang="en-GB" sz="1600" dirty="0" err="1">
                <a:solidFill>
                  <a:schemeClr val="tx1"/>
                </a:solidFill>
              </a:rPr>
              <a:t>Stracca</a:t>
            </a:r>
            <a:r>
              <a:rPr lang="en-GB" sz="1600" dirty="0">
                <a:solidFill>
                  <a:schemeClr val="tx1"/>
                </a:solidFill>
              </a:rPr>
              <a:t> 2002: 4) </a:t>
            </a:r>
          </a:p>
        </p:txBody>
      </p:sp>
      <p:pic>
        <p:nvPicPr>
          <p:cNvPr id="5" name="Picture 3">
            <a:extLst>
              <a:ext uri="{FF2B5EF4-FFF2-40B4-BE49-F238E27FC236}">
                <a16:creationId xmlns:a16="http://schemas.microsoft.com/office/drawing/2014/main" id="{41554968-90C0-4649-83E5-C59F28FF87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3767579"/>
            <a:ext cx="2895600" cy="2895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0614901"/>
      </p:ext>
    </p:extLst>
  </p:cSld>
  <p:clrMapOvr>
    <a:masterClrMapping/>
  </p:clrMapOvr>
  <p:transition spd="med">
    <p:cover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14A4EBD-4F85-48E6-8A0B-D23A93A326B2}"/>
              </a:ext>
            </a:extLst>
          </p:cNvPr>
          <p:cNvSpPr>
            <a:spLocks noGrp="1"/>
          </p:cNvSpPr>
          <p:nvPr>
            <p:ph type="title"/>
          </p:nvPr>
        </p:nvSpPr>
        <p:spPr/>
        <p:txBody>
          <a:bodyPr/>
          <a:lstStyle/>
          <a:p>
            <a:r>
              <a:rPr lang="en-GB" altLang="zh-CN" dirty="0"/>
              <a:t>What is market efficiency?</a:t>
            </a:r>
            <a:endParaRPr lang="en-GB" dirty="0"/>
          </a:p>
        </p:txBody>
      </p:sp>
      <p:grpSp>
        <p:nvGrpSpPr>
          <p:cNvPr id="4" name="组合 3">
            <a:extLst>
              <a:ext uri="{FF2B5EF4-FFF2-40B4-BE49-F238E27FC236}">
                <a16:creationId xmlns:a16="http://schemas.microsoft.com/office/drawing/2014/main" id="{5E947FF0-DB26-4044-83D4-DB854D3B11BA}"/>
              </a:ext>
            </a:extLst>
          </p:cNvPr>
          <p:cNvGrpSpPr/>
          <p:nvPr/>
        </p:nvGrpSpPr>
        <p:grpSpPr>
          <a:xfrm>
            <a:off x="447773" y="1828800"/>
            <a:ext cx="8534400" cy="4529751"/>
            <a:chOff x="1009934" y="1160060"/>
            <a:chExt cx="10358651" cy="4881543"/>
          </a:xfrm>
        </p:grpSpPr>
        <p:sp>
          <p:nvSpPr>
            <p:cNvPr id="5" name="Rounded Rectangle 3">
              <a:extLst>
                <a:ext uri="{FF2B5EF4-FFF2-40B4-BE49-F238E27FC236}">
                  <a16:creationId xmlns:a16="http://schemas.microsoft.com/office/drawing/2014/main" id="{6A7D7280-8244-4F20-850E-EF1F9BE94EA5}"/>
                </a:ext>
              </a:extLst>
            </p:cNvPr>
            <p:cNvSpPr/>
            <p:nvPr/>
          </p:nvSpPr>
          <p:spPr>
            <a:xfrm>
              <a:off x="1009934" y="1160060"/>
              <a:ext cx="9198591" cy="80521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What are the factors affecting demand and supply? Why do people sell and buy securities?</a:t>
              </a:r>
            </a:p>
          </p:txBody>
        </p:sp>
        <p:sp>
          <p:nvSpPr>
            <p:cNvPr id="6" name="Rounded Rectangle 4">
              <a:extLst>
                <a:ext uri="{FF2B5EF4-FFF2-40B4-BE49-F238E27FC236}">
                  <a16:creationId xmlns:a16="http://schemas.microsoft.com/office/drawing/2014/main" id="{DE1BD3FD-1ED2-4069-8E07-1B806F947734}"/>
                </a:ext>
              </a:extLst>
            </p:cNvPr>
            <p:cNvSpPr/>
            <p:nvPr/>
          </p:nvSpPr>
          <p:spPr>
            <a:xfrm>
              <a:off x="1025856" y="2281451"/>
              <a:ext cx="7503996" cy="805218"/>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What are the factors affecting security prices?</a:t>
              </a:r>
            </a:p>
          </p:txBody>
        </p:sp>
        <p:sp>
          <p:nvSpPr>
            <p:cNvPr id="7" name="Rounded Rectangle 5">
              <a:extLst>
                <a:ext uri="{FF2B5EF4-FFF2-40B4-BE49-F238E27FC236}">
                  <a16:creationId xmlns:a16="http://schemas.microsoft.com/office/drawing/2014/main" id="{BC680B0F-B06D-4543-A49B-5AA0E95163AD}"/>
                </a:ext>
              </a:extLst>
            </p:cNvPr>
            <p:cNvSpPr/>
            <p:nvPr/>
          </p:nvSpPr>
          <p:spPr>
            <a:xfrm>
              <a:off x="1162333" y="4067033"/>
              <a:ext cx="9198591" cy="832513"/>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People’s </a:t>
              </a:r>
              <a:r>
                <a:rPr lang="en-GB" b="1" u="sng" dirty="0">
                  <a:solidFill>
                    <a:schemeClr val="tx1"/>
                  </a:solidFill>
                </a:rPr>
                <a:t>knowledge</a:t>
              </a:r>
              <a:r>
                <a:rPr lang="en-GB" b="1" dirty="0">
                  <a:solidFill>
                    <a:schemeClr val="tx1"/>
                  </a:solidFill>
                </a:rPr>
                <a:t> and </a:t>
              </a:r>
              <a:r>
                <a:rPr lang="en-GB" b="1" u="sng" dirty="0">
                  <a:solidFill>
                    <a:schemeClr val="tx1"/>
                  </a:solidFill>
                </a:rPr>
                <a:t>expectations</a:t>
              </a:r>
              <a:r>
                <a:rPr lang="en-GB" b="1" dirty="0">
                  <a:solidFill>
                    <a:schemeClr val="tx1"/>
                  </a:solidFill>
                </a:rPr>
                <a:t> about future cash flows (i.e., </a:t>
              </a:r>
              <a:r>
                <a:rPr lang="en-GB" b="1" u="sng" dirty="0">
                  <a:solidFill>
                    <a:schemeClr val="tx1"/>
                  </a:solidFill>
                </a:rPr>
                <a:t>economic value of assets</a:t>
              </a:r>
              <a:r>
                <a:rPr lang="en-GB" b="1" dirty="0">
                  <a:solidFill>
                    <a:schemeClr val="tx1"/>
                  </a:solidFill>
                </a:rPr>
                <a:t>)?</a:t>
              </a:r>
            </a:p>
          </p:txBody>
        </p:sp>
        <p:sp>
          <p:nvSpPr>
            <p:cNvPr id="8" name="Down Arrow 6">
              <a:extLst>
                <a:ext uri="{FF2B5EF4-FFF2-40B4-BE49-F238E27FC236}">
                  <a16:creationId xmlns:a16="http://schemas.microsoft.com/office/drawing/2014/main" id="{5DF9B798-4F77-4F0C-A564-1197057C4FBF}"/>
                </a:ext>
              </a:extLst>
            </p:cNvPr>
            <p:cNvSpPr/>
            <p:nvPr/>
          </p:nvSpPr>
          <p:spPr>
            <a:xfrm rot="10800000">
              <a:off x="4603839" y="3160702"/>
              <a:ext cx="464023" cy="8325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Down Arrow 7">
              <a:extLst>
                <a:ext uri="{FF2B5EF4-FFF2-40B4-BE49-F238E27FC236}">
                  <a16:creationId xmlns:a16="http://schemas.microsoft.com/office/drawing/2014/main" id="{95A3F5B0-3A2D-4FA1-B503-8D952A3A4314}"/>
                </a:ext>
              </a:extLst>
            </p:cNvPr>
            <p:cNvSpPr/>
            <p:nvPr/>
          </p:nvSpPr>
          <p:spPr>
            <a:xfrm rot="10800000">
              <a:off x="5647452" y="3142996"/>
              <a:ext cx="464023" cy="818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Down Arrow 8">
              <a:extLst>
                <a:ext uri="{FF2B5EF4-FFF2-40B4-BE49-F238E27FC236}">
                  <a16:creationId xmlns:a16="http://schemas.microsoft.com/office/drawing/2014/main" id="{F115D98C-1073-4D09-A143-4E3A12A18DDA}"/>
                </a:ext>
              </a:extLst>
            </p:cNvPr>
            <p:cNvSpPr/>
            <p:nvPr/>
          </p:nvSpPr>
          <p:spPr>
            <a:xfrm rot="10800000">
              <a:off x="6648733" y="3141260"/>
              <a:ext cx="464023" cy="8188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ounded Rectangle 9">
              <a:extLst>
                <a:ext uri="{FF2B5EF4-FFF2-40B4-BE49-F238E27FC236}">
                  <a16:creationId xmlns:a16="http://schemas.microsoft.com/office/drawing/2014/main" id="{1B319739-7E04-4F6C-9CA4-C0D30BB2C4C0}"/>
                </a:ext>
              </a:extLst>
            </p:cNvPr>
            <p:cNvSpPr/>
            <p:nvPr/>
          </p:nvSpPr>
          <p:spPr>
            <a:xfrm>
              <a:off x="1162333" y="5281684"/>
              <a:ext cx="1651380"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News about the company</a:t>
              </a:r>
            </a:p>
          </p:txBody>
        </p:sp>
        <p:sp>
          <p:nvSpPr>
            <p:cNvPr id="12" name="Rounded Rectangle 10">
              <a:extLst>
                <a:ext uri="{FF2B5EF4-FFF2-40B4-BE49-F238E27FC236}">
                  <a16:creationId xmlns:a16="http://schemas.microsoft.com/office/drawing/2014/main" id="{D25A91E4-15FC-41B7-A888-561D9BBEA7C9}"/>
                </a:ext>
              </a:extLst>
            </p:cNvPr>
            <p:cNvSpPr/>
            <p:nvPr/>
          </p:nvSpPr>
          <p:spPr>
            <a:xfrm>
              <a:off x="3416482" y="5318272"/>
              <a:ext cx="1651380"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Moods…</a:t>
              </a:r>
            </a:p>
          </p:txBody>
        </p:sp>
        <p:sp>
          <p:nvSpPr>
            <p:cNvPr id="13" name="Rounded Rectangle 11">
              <a:extLst>
                <a:ext uri="{FF2B5EF4-FFF2-40B4-BE49-F238E27FC236}">
                  <a16:creationId xmlns:a16="http://schemas.microsoft.com/office/drawing/2014/main" id="{DD0FE596-8D14-4155-8B52-28A1354F2F5C}"/>
                </a:ext>
              </a:extLst>
            </p:cNvPr>
            <p:cNvSpPr/>
            <p:nvPr/>
          </p:nvSpPr>
          <p:spPr>
            <a:xfrm>
              <a:off x="5463648" y="5281682"/>
              <a:ext cx="1651380" cy="7233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Emotions…</a:t>
              </a:r>
            </a:p>
          </p:txBody>
        </p:sp>
        <p:sp>
          <p:nvSpPr>
            <p:cNvPr id="14" name="Down Arrow 12">
              <a:extLst>
                <a:ext uri="{FF2B5EF4-FFF2-40B4-BE49-F238E27FC236}">
                  <a16:creationId xmlns:a16="http://schemas.microsoft.com/office/drawing/2014/main" id="{D958B0EB-C6DA-4F71-9DF4-64319FBEFDB3}"/>
                </a:ext>
              </a:extLst>
            </p:cNvPr>
            <p:cNvSpPr/>
            <p:nvPr/>
          </p:nvSpPr>
          <p:spPr>
            <a:xfrm rot="10800000">
              <a:off x="1756011" y="4858603"/>
              <a:ext cx="464023" cy="4094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Down Arrow 13">
              <a:extLst>
                <a:ext uri="{FF2B5EF4-FFF2-40B4-BE49-F238E27FC236}">
                  <a16:creationId xmlns:a16="http://schemas.microsoft.com/office/drawing/2014/main" id="{1F89D6E4-C158-43A3-871D-A328A656A055}"/>
                </a:ext>
              </a:extLst>
            </p:cNvPr>
            <p:cNvSpPr/>
            <p:nvPr/>
          </p:nvSpPr>
          <p:spPr>
            <a:xfrm rot="10800000">
              <a:off x="3906669" y="4858603"/>
              <a:ext cx="464023" cy="4264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Down Arrow 14">
              <a:extLst>
                <a:ext uri="{FF2B5EF4-FFF2-40B4-BE49-F238E27FC236}">
                  <a16:creationId xmlns:a16="http://schemas.microsoft.com/office/drawing/2014/main" id="{F9AE9D46-6B8D-4199-811B-1CFD9B113E72}"/>
                </a:ext>
              </a:extLst>
            </p:cNvPr>
            <p:cNvSpPr/>
            <p:nvPr/>
          </p:nvSpPr>
          <p:spPr>
            <a:xfrm rot="10800000">
              <a:off x="6007052" y="4824483"/>
              <a:ext cx="464023" cy="4571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ounded Rectangle 16">
              <a:extLst>
                <a:ext uri="{FF2B5EF4-FFF2-40B4-BE49-F238E27FC236}">
                  <a16:creationId xmlns:a16="http://schemas.microsoft.com/office/drawing/2014/main" id="{F0AFD770-8286-47B5-83C0-7679D4BB5C22}"/>
                </a:ext>
              </a:extLst>
            </p:cNvPr>
            <p:cNvSpPr/>
            <p:nvPr/>
          </p:nvSpPr>
          <p:spPr>
            <a:xfrm>
              <a:off x="9457899" y="2988860"/>
              <a:ext cx="1910686" cy="682388"/>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rPr>
                <a:t>Previous prices?</a:t>
              </a:r>
            </a:p>
          </p:txBody>
        </p:sp>
        <p:sp>
          <p:nvSpPr>
            <p:cNvPr id="18" name="Down Arrow 17">
              <a:extLst>
                <a:ext uri="{FF2B5EF4-FFF2-40B4-BE49-F238E27FC236}">
                  <a16:creationId xmlns:a16="http://schemas.microsoft.com/office/drawing/2014/main" id="{68748C03-EB03-4AEA-914A-24C750E77C3C}"/>
                </a:ext>
              </a:extLst>
            </p:cNvPr>
            <p:cNvSpPr/>
            <p:nvPr/>
          </p:nvSpPr>
          <p:spPr>
            <a:xfrm rot="7038561">
              <a:off x="8768688" y="2568676"/>
              <a:ext cx="395785" cy="8954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069861929"/>
      </p:ext>
    </p:extLst>
  </p:cSld>
  <p:clrMapOvr>
    <a:masterClrMapping/>
  </p:clrMapOvr>
  <p:transition spd="med">
    <p:cover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2B5D44-5813-49BE-ACDA-C673A1D995D4}"/>
              </a:ext>
            </a:extLst>
          </p:cNvPr>
          <p:cNvSpPr>
            <a:spLocks noGrp="1"/>
          </p:cNvSpPr>
          <p:nvPr>
            <p:ph type="title"/>
          </p:nvPr>
        </p:nvSpPr>
        <p:spPr>
          <a:xfrm>
            <a:off x="457200" y="838200"/>
            <a:ext cx="8229600" cy="914400"/>
          </a:xfrm>
        </p:spPr>
        <p:txBody>
          <a:bodyPr/>
          <a:lstStyle/>
          <a:p>
            <a:r>
              <a:rPr lang="en-US" dirty="0"/>
              <a:t>The Description of Efficient Markets</a:t>
            </a:r>
            <a:endParaRPr lang="en-GB" dirty="0"/>
          </a:p>
        </p:txBody>
      </p:sp>
      <p:sp>
        <p:nvSpPr>
          <p:cNvPr id="3" name="内容占位符 2">
            <a:extLst>
              <a:ext uri="{FF2B5EF4-FFF2-40B4-BE49-F238E27FC236}">
                <a16:creationId xmlns:a16="http://schemas.microsoft.com/office/drawing/2014/main" id="{1F402E8B-BD68-4580-8EFE-2C5F4459391B}"/>
              </a:ext>
            </a:extLst>
          </p:cNvPr>
          <p:cNvSpPr>
            <a:spLocks noGrp="1"/>
          </p:cNvSpPr>
          <p:nvPr>
            <p:ph idx="1"/>
          </p:nvPr>
        </p:nvSpPr>
        <p:spPr/>
        <p:txBody>
          <a:bodyPr/>
          <a:lstStyle/>
          <a:p>
            <a:r>
              <a:rPr lang="en-US" altLang="zh-CN" sz="1800" dirty="0"/>
              <a:t>An informationally efficient market is a market in which asset prices reflect new information </a:t>
            </a:r>
            <a:r>
              <a:rPr lang="en-US" altLang="zh-CN" sz="1800" b="1" dirty="0"/>
              <a:t>quickly and rationally</a:t>
            </a:r>
            <a:r>
              <a:rPr lang="en-US" altLang="zh-CN" sz="1800" dirty="0"/>
              <a:t>. An efficient market is thus a market in which asset prices reflect all </a:t>
            </a:r>
            <a:r>
              <a:rPr lang="en-US" altLang="zh-CN" sz="1800" b="1" dirty="0"/>
              <a:t>past and present</a:t>
            </a:r>
            <a:r>
              <a:rPr lang="en-US" altLang="zh-CN" sz="1800" dirty="0"/>
              <a:t> information (Fama, 1970)</a:t>
            </a:r>
          </a:p>
          <a:p>
            <a:r>
              <a:rPr lang="en-US" altLang="zh-CN" sz="1800" dirty="0"/>
              <a:t>But what is the time frame of “</a:t>
            </a:r>
            <a:r>
              <a:rPr lang="en-US" altLang="zh-CN" sz="1800" b="1" dirty="0"/>
              <a:t>quickly</a:t>
            </a:r>
            <a:r>
              <a:rPr lang="en-US" altLang="zh-CN" sz="1800" dirty="0"/>
              <a:t>”? The time frame for an asset’s price to incorporate information must be at least as long as the shortest time a trader needs to execute a transaction in the asset.</a:t>
            </a:r>
          </a:p>
          <a:p>
            <a:r>
              <a:rPr lang="en-US" altLang="zh-CN" sz="1800" dirty="0"/>
              <a:t>An important point is that in an efficient market, prices should be expected to react </a:t>
            </a:r>
            <a:r>
              <a:rPr lang="en-US" altLang="zh-CN" sz="1800" b="1" dirty="0"/>
              <a:t>only</a:t>
            </a:r>
            <a:r>
              <a:rPr lang="en-US" altLang="zh-CN" sz="1800" dirty="0"/>
              <a:t> to the elements of information releases that are not anticipated fully by investors—that is, to the “</a:t>
            </a:r>
            <a:r>
              <a:rPr lang="en-US" altLang="zh-CN" sz="1800" b="1" dirty="0"/>
              <a:t>unexpected</a:t>
            </a:r>
            <a:r>
              <a:rPr lang="en-US" altLang="zh-CN" sz="1800" dirty="0"/>
              <a:t>” or “</a:t>
            </a:r>
            <a:r>
              <a:rPr lang="en-US" altLang="zh-CN" sz="1800" b="1" dirty="0"/>
              <a:t>surprise</a:t>
            </a:r>
            <a:r>
              <a:rPr lang="en-US" altLang="zh-CN" sz="1800" dirty="0"/>
              <a:t>” element of such releases.</a:t>
            </a:r>
          </a:p>
          <a:p>
            <a:endParaRPr lang="en-US" altLang="zh-CN" sz="1800" dirty="0"/>
          </a:p>
          <a:p>
            <a:endParaRPr lang="en-US" altLang="zh-CN" sz="1800" dirty="0"/>
          </a:p>
          <a:p>
            <a:endParaRPr lang="en-US" altLang="zh-CN" sz="1800" dirty="0"/>
          </a:p>
          <a:p>
            <a:pPr marL="0" indent="0">
              <a:buNone/>
            </a:pPr>
            <a:r>
              <a:rPr lang="en-US" altLang="zh-CN" sz="1800" dirty="0"/>
              <a:t> </a:t>
            </a:r>
          </a:p>
          <a:p>
            <a:endParaRPr lang="en-GB" sz="1800" dirty="0"/>
          </a:p>
        </p:txBody>
      </p:sp>
    </p:spTree>
    <p:extLst>
      <p:ext uri="{BB962C8B-B14F-4D97-AF65-F5344CB8AC3E}">
        <p14:creationId xmlns:p14="http://schemas.microsoft.com/office/powerpoint/2010/main" val="133307783"/>
      </p:ext>
    </p:extLst>
  </p:cSld>
  <p:clrMapOvr>
    <a:masterClrMapping/>
  </p:clrMapOvr>
  <p:transition spd="med">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A6761E-41F0-4227-8443-D96BFCA7DE39}"/>
              </a:ext>
            </a:extLst>
          </p:cNvPr>
          <p:cNvSpPr>
            <a:spLocks noGrp="1"/>
          </p:cNvSpPr>
          <p:nvPr>
            <p:ph type="title"/>
          </p:nvPr>
        </p:nvSpPr>
        <p:spPr>
          <a:xfrm>
            <a:off x="457200" y="838200"/>
            <a:ext cx="8229600" cy="914400"/>
          </a:xfrm>
        </p:spPr>
        <p:txBody>
          <a:bodyPr/>
          <a:lstStyle/>
          <a:p>
            <a:r>
              <a:rPr lang="en-US" dirty="0"/>
              <a:t>Market Value versus Intrinsic Value</a:t>
            </a:r>
            <a:endParaRPr lang="en-GB" dirty="0"/>
          </a:p>
        </p:txBody>
      </p:sp>
      <p:sp>
        <p:nvSpPr>
          <p:cNvPr id="3" name="内容占位符 2">
            <a:extLst>
              <a:ext uri="{FF2B5EF4-FFF2-40B4-BE49-F238E27FC236}">
                <a16:creationId xmlns:a16="http://schemas.microsoft.com/office/drawing/2014/main" id="{283220F7-044E-4418-9FF8-5796DA559A4D}"/>
              </a:ext>
            </a:extLst>
          </p:cNvPr>
          <p:cNvSpPr>
            <a:spLocks noGrp="1"/>
          </p:cNvSpPr>
          <p:nvPr>
            <p:ph idx="1"/>
          </p:nvPr>
        </p:nvSpPr>
        <p:spPr>
          <a:xfrm>
            <a:off x="457200" y="1752600"/>
            <a:ext cx="8229600" cy="4724400"/>
          </a:xfrm>
        </p:spPr>
        <p:txBody>
          <a:bodyPr/>
          <a:lstStyle/>
          <a:p>
            <a:r>
              <a:rPr lang="en-US" altLang="zh-CN" sz="1800" b="1" dirty="0"/>
              <a:t>Market value</a:t>
            </a:r>
            <a:r>
              <a:rPr lang="en-US" altLang="zh-CN" sz="1800" dirty="0"/>
              <a:t> is the price at which an asset can currently be bought or sold.</a:t>
            </a:r>
          </a:p>
          <a:p>
            <a:r>
              <a:rPr lang="en-US" altLang="zh-CN" sz="1800" b="1" dirty="0"/>
              <a:t>Intrinsic value</a:t>
            </a:r>
            <a:r>
              <a:rPr lang="en-US" altLang="zh-CN" sz="1800" dirty="0"/>
              <a:t> (sometimes called fundamental value) is the value that would be placed on it by investors if they had a complete understanding of the asset’s investment characteristics.</a:t>
            </a:r>
          </a:p>
          <a:p>
            <a:r>
              <a:rPr lang="en-US" altLang="zh-CN" sz="1800" dirty="0"/>
              <a:t>If investors believe a market is highly </a:t>
            </a:r>
            <a:r>
              <a:rPr lang="en-US" altLang="zh-CN" sz="1800" i="1" dirty="0"/>
              <a:t>efficient</a:t>
            </a:r>
            <a:r>
              <a:rPr lang="en-US" altLang="zh-CN" sz="1800" dirty="0"/>
              <a:t>, they will usually accept market prices as accurately reflecting intrinsic values.</a:t>
            </a:r>
          </a:p>
          <a:p>
            <a:r>
              <a:rPr lang="en-US" altLang="zh-CN" sz="1800" dirty="0"/>
              <a:t>If investors believe an asset market is relatively </a:t>
            </a:r>
            <a:r>
              <a:rPr lang="en-US" altLang="zh-CN" sz="1800" i="1" dirty="0"/>
              <a:t>inefficient</a:t>
            </a:r>
            <a:r>
              <a:rPr lang="en-US" altLang="zh-CN" sz="1800" dirty="0"/>
              <a:t>, they may try to develop an independent estimate of intrinsic value.</a:t>
            </a:r>
          </a:p>
          <a:p>
            <a:r>
              <a:rPr lang="en-US" altLang="zh-CN" sz="1800" dirty="0"/>
              <a:t>Differences between market price and intrinsic value are the basis for profitable active investment. Active investors seek to own assets selling below perceived intrinsic value in the marketplace and to sell or sell short assets selling above perceived intrinsic value.</a:t>
            </a:r>
          </a:p>
        </p:txBody>
      </p:sp>
    </p:spTree>
    <p:extLst>
      <p:ext uri="{BB962C8B-B14F-4D97-AF65-F5344CB8AC3E}">
        <p14:creationId xmlns:p14="http://schemas.microsoft.com/office/powerpoint/2010/main" val="1382833509"/>
      </p:ext>
    </p:extLst>
  </p:cSld>
  <p:clrMapOvr>
    <a:masterClrMapping/>
  </p:clrMapOvr>
  <p:transition spd="med">
    <p:cover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8C25A0A-099D-4A71-9689-08F54F0C0DD0}"/>
              </a:ext>
            </a:extLst>
          </p:cNvPr>
          <p:cNvSpPr>
            <a:spLocks noGrp="1"/>
          </p:cNvSpPr>
          <p:nvPr>
            <p:ph type="title"/>
          </p:nvPr>
        </p:nvSpPr>
        <p:spPr>
          <a:xfrm>
            <a:off x="457200" y="838200"/>
            <a:ext cx="8229600" cy="914400"/>
          </a:xfrm>
        </p:spPr>
        <p:txBody>
          <a:bodyPr/>
          <a:lstStyle/>
          <a:p>
            <a:r>
              <a:rPr lang="en-US" altLang="zh-CN" dirty="0"/>
              <a:t>Factors Contributing to Market’s Efficiency</a:t>
            </a:r>
            <a:endParaRPr lang="en-GB" dirty="0"/>
          </a:p>
        </p:txBody>
      </p:sp>
      <p:sp>
        <p:nvSpPr>
          <p:cNvPr id="3" name="内容占位符 2">
            <a:extLst>
              <a:ext uri="{FF2B5EF4-FFF2-40B4-BE49-F238E27FC236}">
                <a16:creationId xmlns:a16="http://schemas.microsoft.com/office/drawing/2014/main" id="{A4CF12EC-173B-4D4E-A18C-9BD589E62CAC}"/>
              </a:ext>
            </a:extLst>
          </p:cNvPr>
          <p:cNvSpPr>
            <a:spLocks noGrp="1"/>
          </p:cNvSpPr>
          <p:nvPr>
            <p:ph idx="1"/>
          </p:nvPr>
        </p:nvSpPr>
        <p:spPr>
          <a:xfrm>
            <a:off x="457200" y="1752600"/>
            <a:ext cx="8229600" cy="4648200"/>
          </a:xfrm>
        </p:spPr>
        <p:txBody>
          <a:bodyPr/>
          <a:lstStyle/>
          <a:p>
            <a:r>
              <a:rPr lang="en-US" dirty="0"/>
              <a:t>Market Participants</a:t>
            </a:r>
          </a:p>
          <a:p>
            <a:pPr indent="342900"/>
            <a:r>
              <a:rPr lang="en-US" sz="1800" dirty="0"/>
              <a:t>One of the most critical factors contributing to the degree of efficiency in a market is the number of market participants.</a:t>
            </a:r>
          </a:p>
          <a:p>
            <a:r>
              <a:rPr lang="en-US" dirty="0"/>
              <a:t>Information Availability and Financial Disclosure</a:t>
            </a:r>
          </a:p>
          <a:p>
            <a:pPr indent="342900"/>
            <a:r>
              <a:rPr lang="en-US" sz="1800" dirty="0"/>
              <a:t>Information availability (e.g., an active financial news media) and financial disclosure should promote market efficiency.</a:t>
            </a:r>
          </a:p>
          <a:p>
            <a:r>
              <a:rPr lang="en-GB" dirty="0"/>
              <a:t>Limits to Trading</a:t>
            </a:r>
          </a:p>
          <a:p>
            <a:pPr indent="342900"/>
            <a:r>
              <a:rPr lang="en-US" sz="1800" dirty="0"/>
              <a:t>Arbitrage trading activity contributes to market efficiency.</a:t>
            </a:r>
            <a:endParaRPr lang="en-GB" sz="1800" dirty="0"/>
          </a:p>
        </p:txBody>
      </p:sp>
    </p:spTree>
    <p:extLst>
      <p:ext uri="{BB962C8B-B14F-4D97-AF65-F5344CB8AC3E}">
        <p14:creationId xmlns:p14="http://schemas.microsoft.com/office/powerpoint/2010/main" val="624191270"/>
      </p:ext>
    </p:extLst>
  </p:cSld>
  <p:clrMapOvr>
    <a:masterClrMapping/>
  </p:clrMapOvr>
  <p:transition spd="med">
    <p:cover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0E9ADCE-35CD-42EC-8287-B9714AB6A430}"/>
              </a:ext>
            </a:extLst>
          </p:cNvPr>
          <p:cNvSpPr>
            <a:spLocks noGrp="1"/>
          </p:cNvSpPr>
          <p:nvPr>
            <p:ph type="title"/>
          </p:nvPr>
        </p:nvSpPr>
        <p:spPr>
          <a:xfrm>
            <a:off x="457200" y="838200"/>
            <a:ext cx="8229600" cy="914400"/>
          </a:xfrm>
        </p:spPr>
        <p:txBody>
          <a:bodyPr/>
          <a:lstStyle/>
          <a:p>
            <a:r>
              <a:rPr lang="en-US" altLang="zh-CN" dirty="0"/>
              <a:t>Forms of Market Efficiency</a:t>
            </a:r>
            <a:endParaRPr lang="en-GB" dirty="0"/>
          </a:p>
        </p:txBody>
      </p:sp>
      <p:sp>
        <p:nvSpPr>
          <p:cNvPr id="3" name="内容占位符 2">
            <a:extLst>
              <a:ext uri="{FF2B5EF4-FFF2-40B4-BE49-F238E27FC236}">
                <a16:creationId xmlns:a16="http://schemas.microsoft.com/office/drawing/2014/main" id="{8C58A1C3-45E0-4DA9-8602-D50083A18553}"/>
              </a:ext>
            </a:extLst>
          </p:cNvPr>
          <p:cNvSpPr>
            <a:spLocks noGrp="1"/>
          </p:cNvSpPr>
          <p:nvPr>
            <p:ph idx="1"/>
          </p:nvPr>
        </p:nvSpPr>
        <p:spPr>
          <a:xfrm>
            <a:off x="457200" y="1752600"/>
            <a:ext cx="8229600" cy="4648200"/>
          </a:xfrm>
        </p:spPr>
        <p:txBody>
          <a:bodyPr/>
          <a:lstStyle/>
          <a:p>
            <a:r>
              <a:rPr lang="en-US" sz="1800" dirty="0"/>
              <a:t>Eugene Fama (1970) developed a framework for describing the degree to which markets are efficient. In his efficient market hypothesis, markets are efficient when prices reflect </a:t>
            </a:r>
            <a:r>
              <a:rPr lang="en-US" sz="1800" b="1" dirty="0"/>
              <a:t>all</a:t>
            </a:r>
            <a:r>
              <a:rPr lang="en-US" sz="1800" dirty="0"/>
              <a:t> relevant information at any point in time.</a:t>
            </a:r>
          </a:p>
          <a:p>
            <a:r>
              <a:rPr lang="en-US" sz="1800" dirty="0"/>
              <a:t>In his framework, Fama defines </a:t>
            </a:r>
            <a:r>
              <a:rPr lang="en-US" sz="1800" b="1" dirty="0"/>
              <a:t>three</a:t>
            </a:r>
            <a:r>
              <a:rPr lang="en-US" sz="1800" dirty="0"/>
              <a:t> forms of efficiency: weak, semi-strong, and strong. Each form is defined with respect to the available information that is reflected in prices.</a:t>
            </a:r>
          </a:p>
          <a:p>
            <a:pPr algn="just"/>
            <a:r>
              <a:rPr lang="en-GB" altLang="zh-CN" sz="1800" dirty="0">
                <a:cs typeface="Arial" panose="020B0604020202020204" pitchFamily="34" charset="0"/>
              </a:rPr>
              <a:t>Types of efficiency:</a:t>
            </a:r>
          </a:p>
          <a:p>
            <a:pPr lvl="1" algn="just">
              <a:buFont typeface="Wingdings" panose="05000000000000000000" pitchFamily="2" charset="2"/>
              <a:buChar char="ü"/>
            </a:pPr>
            <a:r>
              <a:rPr lang="en-GB" altLang="zh-CN" sz="1800" dirty="0">
                <a:cs typeface="Arial" panose="020B0604020202020204" pitchFamily="34" charset="0"/>
              </a:rPr>
              <a:t>Weak form</a:t>
            </a:r>
          </a:p>
          <a:p>
            <a:pPr lvl="1" algn="just">
              <a:buFont typeface="Wingdings" panose="05000000000000000000" pitchFamily="2" charset="2"/>
              <a:buChar char="ü"/>
            </a:pPr>
            <a:r>
              <a:rPr lang="en-GB" altLang="zh-CN" sz="1800" dirty="0">
                <a:cs typeface="Arial" panose="020B0604020202020204" pitchFamily="34" charset="0"/>
              </a:rPr>
              <a:t>Semi-strong form </a:t>
            </a:r>
          </a:p>
          <a:p>
            <a:pPr lvl="1" algn="just">
              <a:buFont typeface="Wingdings" panose="05000000000000000000" pitchFamily="2" charset="2"/>
              <a:buChar char="ü"/>
            </a:pPr>
            <a:r>
              <a:rPr lang="en-GB" altLang="zh-CN" sz="1800" dirty="0">
                <a:cs typeface="Arial" panose="020B0604020202020204" pitchFamily="34" charset="0"/>
              </a:rPr>
              <a:t>Strong form </a:t>
            </a:r>
          </a:p>
          <a:p>
            <a:endParaRPr lang="en-US" sz="1800" dirty="0"/>
          </a:p>
          <a:p>
            <a:endParaRPr lang="en-GB" sz="1800" dirty="0"/>
          </a:p>
        </p:txBody>
      </p:sp>
    </p:spTree>
    <p:extLst>
      <p:ext uri="{BB962C8B-B14F-4D97-AF65-F5344CB8AC3E}">
        <p14:creationId xmlns:p14="http://schemas.microsoft.com/office/powerpoint/2010/main" val="3918444065"/>
      </p:ext>
    </p:extLst>
  </p:cSld>
  <p:clrMapOvr>
    <a:masterClrMapping/>
  </p:clrMapOvr>
  <p:transition spd="med">
    <p:cover dir="d"/>
  </p:transition>
</p:sld>
</file>

<file path=ppt/theme/theme1.xml><?xml version="1.0" encoding="utf-8"?>
<a:theme xmlns:a="http://schemas.openxmlformats.org/drawingml/2006/main" name="Brooke Weston">
  <a:themeElements>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rooke West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rooke West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rooke West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rooke West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rooke West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rooke West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rooke West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rooke West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rooke West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rooke West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rooke West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rooke West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rooke West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6_Introduction to portfolio management</Template>
  <TotalTime>5774</TotalTime>
  <Pages>8</Pages>
  <Words>2081</Words>
  <Application>Microsoft Office PowerPoint</Application>
  <PresentationFormat>On-screen Show (4:3)</PresentationFormat>
  <Paragraphs>147</Paragraphs>
  <Slides>25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Times New Roman</vt:lpstr>
      <vt:lpstr>Verdana</vt:lpstr>
      <vt:lpstr>Wingdings</vt:lpstr>
      <vt:lpstr>Brooke Weston</vt:lpstr>
      <vt:lpstr>PowerPoint Presentation</vt:lpstr>
      <vt:lpstr>PowerPoint Presentation</vt:lpstr>
      <vt:lpstr>What is market efficiency?</vt:lpstr>
      <vt:lpstr>What is market efficiency?</vt:lpstr>
      <vt:lpstr>What is market efficiency?</vt:lpstr>
      <vt:lpstr>The Description of Efficient Markets</vt:lpstr>
      <vt:lpstr>Market Value versus Intrinsic Value</vt:lpstr>
      <vt:lpstr>Factors Contributing to Market’s Efficiency</vt:lpstr>
      <vt:lpstr>Forms of Market Efficiency</vt:lpstr>
      <vt:lpstr>Forms of Market Efficiency</vt:lpstr>
      <vt:lpstr>Implications of the Efficient Market Hypothesis (EMH)</vt:lpstr>
      <vt:lpstr>EMH &amp; Technical Analysis</vt:lpstr>
      <vt:lpstr>EMH &amp; Fundamental Analysis </vt:lpstr>
      <vt:lpstr>EMH &amp; Portfolio Management</vt:lpstr>
      <vt:lpstr>Empirical Test of EMH</vt:lpstr>
      <vt:lpstr>The Event Study Process</vt:lpstr>
      <vt:lpstr>Market Pricing Anomalies</vt:lpstr>
      <vt:lpstr>Time-Series Anomalies</vt:lpstr>
      <vt:lpstr>Time-Series Anomalies</vt:lpstr>
      <vt:lpstr>Time-Series Anomalies</vt:lpstr>
      <vt:lpstr>Cross-Sectional Anomalies</vt:lpstr>
      <vt:lpstr>Implications for Investment Strategies</vt:lpstr>
      <vt:lpstr>Summary</vt:lpstr>
      <vt:lpstr>Summary</vt:lpstr>
      <vt:lpstr>References</vt:lpstr>
    </vt:vector>
  </TitlesOfParts>
  <Company>Harcourt,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Presentation to accompany Investment Analysis &amp; Portfolio Management, 6e</dc:title>
  <dc:subject>An Introduction to Asset Pricing Models</dc:subject>
  <dc:creator>Frank K. Reilly &amp; Keith C. Brown</dc:creator>
  <cp:keywords>Lecture</cp:keywords>
  <cp:lastModifiedBy>Nguyen Thi</cp:lastModifiedBy>
  <cp:revision>296</cp:revision>
  <cp:lastPrinted>1998-08-13T04:13:10Z</cp:lastPrinted>
  <dcterms:created xsi:type="dcterms:W3CDTF">1998-10-24T16:58:48Z</dcterms:created>
  <dcterms:modified xsi:type="dcterms:W3CDTF">2019-03-26T10:18:45Z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ublisher">
    <vt:lpwstr>Harcourt Brace College Publishers</vt:lpwstr>
  </property>
  <property fmtid="{D5CDD505-2E9C-101B-9397-08002B2CF9AE}" pid="3" name="Editor">
    <vt:lpwstr>Terri House</vt:lpwstr>
  </property>
</Properties>
</file>